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 id="270" r:id="rId5"/>
    <p:sldId id="257" r:id="rId6"/>
    <p:sldId id="259" r:id="rId7"/>
    <p:sldId id="265" r:id="rId8"/>
    <p:sldId id="264" r:id="rId9"/>
    <p:sldId id="262" r:id="rId10"/>
    <p:sldId id="268" r:id="rId11"/>
    <p:sldId id="263"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ctor Espinosa" initials="HE" lastIdx="1" clrIdx="0">
    <p:extLst>
      <p:ext uri="{19B8F6BF-5375-455C-9EA6-DF929625EA0E}">
        <p15:presenceInfo xmlns:p15="http://schemas.microsoft.com/office/powerpoint/2012/main" userId="Hector Espinos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87" d="100"/>
          <a:sy n="87" d="100"/>
        </p:scale>
        <p:origin x="52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1-17T19:42:30.660" idx="1">
    <p:pos x="3024" y="659"/>
    <p:text>http://www.guru99.com/page-object-model-pom-page-factory-in-selenium-ultimate-guide.html</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1-17T19:42:30.660" idx="1">
    <p:pos x="3024" y="659"/>
    <p:text>http://www.guru99.com/page-object-model-pom-page-factory-in-selenium-ultimate-guide.html</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1/19/2017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1/19/2017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omments" Target="../comments/commen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adam.goucher.ca/parkcalc/index.php" TargetMode="External"/><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Mindbody</a:t>
            </a:r>
            <a:endParaRPr lang="en-US" dirty="0"/>
          </a:p>
        </p:txBody>
      </p:sp>
      <p:sp>
        <p:nvSpPr>
          <p:cNvPr id="3" name="Subtitle 2"/>
          <p:cNvSpPr>
            <a:spLocks noGrp="1"/>
          </p:cNvSpPr>
          <p:nvPr>
            <p:ph type="subTitle" idx="1"/>
          </p:nvPr>
        </p:nvSpPr>
        <p:spPr/>
        <p:txBody>
          <a:bodyPr/>
          <a:lstStyle/>
          <a:p>
            <a:r>
              <a:rPr lang="en-US" dirty="0"/>
              <a:t> Automation HW exercise</a:t>
            </a:r>
          </a:p>
        </p:txBody>
      </p:sp>
    </p:spTree>
    <p:extLst>
      <p:ext uri="{BB962C8B-B14F-4D97-AF65-F5344CB8AC3E}">
        <p14:creationId xmlns:p14="http://schemas.microsoft.com/office/powerpoint/2010/main" val="297055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6"/>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4"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9"/>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pic>
        <p:nvPicPr>
          <p:cNvPr id="4" name="Picture 3"/>
          <p:cNvPicPr>
            <a:picLocks noChangeAspect="1"/>
          </p:cNvPicPr>
          <p:nvPr/>
        </p:nvPicPr>
        <p:blipFill>
          <a:blip r:embed="rId4"/>
          <a:stretch>
            <a:fillRect/>
          </a:stretch>
        </p:blipFill>
        <p:spPr>
          <a:xfrm>
            <a:off x="8187091" y="1210801"/>
            <a:ext cx="3358478" cy="4436397"/>
          </a:xfrm>
          <a:prstGeom prst="rect">
            <a:avLst/>
          </a:prstGeom>
          <a:ln>
            <a:noFill/>
          </a:ln>
          <a:effectLst>
            <a:outerShdw blurRad="76200" dist="63500" dir="5040000" algn="tl" rotWithShape="0">
              <a:srgbClr val="000000">
                <a:alpha val="41000"/>
              </a:srgbClr>
            </a:outerShdw>
          </a:effectLst>
        </p:spPr>
      </p:pic>
      <p:sp>
        <p:nvSpPr>
          <p:cNvPr id="2" name="Title 1"/>
          <p:cNvSpPr>
            <a:spLocks noGrp="1"/>
          </p:cNvSpPr>
          <p:nvPr>
            <p:ph type="title"/>
          </p:nvPr>
        </p:nvSpPr>
        <p:spPr>
          <a:xfrm>
            <a:off x="680321" y="753228"/>
            <a:ext cx="7087552" cy="1080938"/>
          </a:xfrm>
        </p:spPr>
        <p:txBody>
          <a:bodyPr>
            <a:normAutofit/>
          </a:bodyPr>
          <a:lstStyle/>
          <a:p>
            <a:r>
              <a:rPr lang="en-US" dirty="0"/>
              <a:t>Advantages of POM</a:t>
            </a:r>
          </a:p>
        </p:txBody>
      </p:sp>
      <p:sp>
        <p:nvSpPr>
          <p:cNvPr id="3" name="Content Placeholder 2"/>
          <p:cNvSpPr>
            <a:spLocks noGrp="1"/>
          </p:cNvSpPr>
          <p:nvPr>
            <p:ph idx="1"/>
          </p:nvPr>
        </p:nvSpPr>
        <p:spPr>
          <a:xfrm>
            <a:off x="680321" y="2336873"/>
            <a:ext cx="6423211" cy="3599316"/>
          </a:xfrm>
        </p:spPr>
        <p:txBody>
          <a:bodyPr>
            <a:normAutofit/>
          </a:bodyPr>
          <a:lstStyle/>
          <a:p>
            <a:r>
              <a:rPr lang="en-US" sz="2000" dirty="0"/>
              <a:t>Methods get more realistic names which can be easily mapped with the operation happening in UI. i.e.: The method for select short-term parking will be </a:t>
            </a:r>
            <a:r>
              <a:rPr lang="en-US" sz="2000" dirty="0" err="1"/>
              <a:t>ParkingLotNavigation.ShortTermParking.Select</a:t>
            </a:r>
            <a:r>
              <a:rPr lang="en-US" sz="2000" dirty="0"/>
              <a:t>();</a:t>
            </a:r>
          </a:p>
          <a:p>
            <a:endParaRPr lang="en-US" sz="2000" dirty="0"/>
          </a:p>
        </p:txBody>
      </p:sp>
      <p:pic>
        <p:nvPicPr>
          <p:cNvPr id="5" name="Picture 4"/>
          <p:cNvPicPr>
            <a:picLocks noChangeAspect="1"/>
          </p:cNvPicPr>
          <p:nvPr/>
        </p:nvPicPr>
        <p:blipFill>
          <a:blip r:embed="rId5"/>
          <a:stretch>
            <a:fillRect/>
          </a:stretch>
        </p:blipFill>
        <p:spPr>
          <a:xfrm>
            <a:off x="811318" y="3804406"/>
            <a:ext cx="6253398" cy="2674458"/>
          </a:xfrm>
          <a:prstGeom prst="rect">
            <a:avLst/>
          </a:prstGeom>
        </p:spPr>
      </p:pic>
    </p:spTree>
    <p:extLst>
      <p:ext uri="{BB962C8B-B14F-4D97-AF65-F5344CB8AC3E}">
        <p14:creationId xmlns:p14="http://schemas.microsoft.com/office/powerpoint/2010/main" val="1300985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1080938"/>
          </a:xfrm>
        </p:spPr>
        <p:txBody>
          <a:bodyPr/>
          <a:lstStyle/>
          <a:p>
            <a:r>
              <a:rPr lang="en-US" dirty="0"/>
              <a:t>The Page Pattern</a:t>
            </a:r>
          </a:p>
        </p:txBody>
      </p:sp>
      <p:pic>
        <p:nvPicPr>
          <p:cNvPr id="7" name="Content Placeholder 6"/>
          <p:cNvPicPr>
            <a:picLocks noGrp="1" noChangeAspect="1"/>
          </p:cNvPicPr>
          <p:nvPr>
            <p:ph idx="1"/>
          </p:nvPr>
        </p:nvPicPr>
        <p:blipFill>
          <a:blip r:embed="rId2"/>
          <a:stretch>
            <a:fillRect/>
          </a:stretch>
        </p:blipFill>
        <p:spPr>
          <a:xfrm>
            <a:off x="202347" y="2254312"/>
            <a:ext cx="4800600" cy="2371725"/>
          </a:xfrm>
          <a:prstGeom prst="rect">
            <a:avLst/>
          </a:prstGeom>
        </p:spPr>
      </p:pic>
      <p:pic>
        <p:nvPicPr>
          <p:cNvPr id="23" name="Picture 22"/>
          <p:cNvPicPr>
            <a:picLocks noChangeAspect="1"/>
          </p:cNvPicPr>
          <p:nvPr/>
        </p:nvPicPr>
        <p:blipFill>
          <a:blip r:embed="rId3"/>
          <a:stretch>
            <a:fillRect/>
          </a:stretch>
        </p:blipFill>
        <p:spPr>
          <a:xfrm>
            <a:off x="6372841" y="5117123"/>
            <a:ext cx="4645501" cy="1521802"/>
          </a:xfrm>
          <a:prstGeom prst="rect">
            <a:avLst/>
          </a:prstGeom>
        </p:spPr>
      </p:pic>
      <p:cxnSp>
        <p:nvCxnSpPr>
          <p:cNvPr id="32" name="Straight Arrow Connector 31"/>
          <p:cNvCxnSpPr>
            <a:cxnSpLocks/>
            <a:stCxn id="7" idx="3"/>
          </p:cNvCxnSpPr>
          <p:nvPr/>
        </p:nvCxnSpPr>
        <p:spPr>
          <a:xfrm flipV="1">
            <a:off x="5002947" y="3440174"/>
            <a:ext cx="272109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a:endCxn id="23" idx="0"/>
          </p:cNvCxnSpPr>
          <p:nvPr/>
        </p:nvCxnSpPr>
        <p:spPr>
          <a:xfrm>
            <a:off x="8695591" y="4292661"/>
            <a:ext cx="1" cy="824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363494" y="1947892"/>
            <a:ext cx="5006499" cy="369332"/>
          </a:xfrm>
          <a:prstGeom prst="rect">
            <a:avLst/>
          </a:prstGeom>
          <a:noFill/>
        </p:spPr>
        <p:txBody>
          <a:bodyPr wrap="none" rtlCol="0">
            <a:spAutoFit/>
          </a:bodyPr>
          <a:lstStyle/>
          <a:p>
            <a:r>
              <a:rPr lang="en-US" dirty="0"/>
              <a:t>Operations and flows in UI are managed here </a:t>
            </a:r>
          </a:p>
        </p:txBody>
      </p:sp>
      <p:sp>
        <p:nvSpPr>
          <p:cNvPr id="50" name="TextBox 49"/>
          <p:cNvSpPr txBox="1"/>
          <p:nvPr/>
        </p:nvSpPr>
        <p:spPr>
          <a:xfrm>
            <a:off x="680321" y="4721414"/>
            <a:ext cx="3898503" cy="369332"/>
          </a:xfrm>
          <a:prstGeom prst="rect">
            <a:avLst/>
          </a:prstGeom>
          <a:noFill/>
        </p:spPr>
        <p:txBody>
          <a:bodyPr wrap="none" rtlCol="0">
            <a:spAutoFit/>
          </a:bodyPr>
          <a:lstStyle/>
          <a:p>
            <a:r>
              <a:rPr lang="en-US" dirty="0"/>
              <a:t>Verification is managed here (Tests)</a:t>
            </a:r>
          </a:p>
        </p:txBody>
      </p:sp>
      <p:sp>
        <p:nvSpPr>
          <p:cNvPr id="51" name="TextBox 50"/>
          <p:cNvSpPr txBox="1"/>
          <p:nvPr/>
        </p:nvSpPr>
        <p:spPr>
          <a:xfrm>
            <a:off x="10439337" y="4747791"/>
            <a:ext cx="579005" cy="369332"/>
          </a:xfrm>
          <a:prstGeom prst="rect">
            <a:avLst/>
          </a:prstGeom>
          <a:noFill/>
        </p:spPr>
        <p:txBody>
          <a:bodyPr wrap="none" rtlCol="0">
            <a:spAutoFit/>
          </a:bodyPr>
          <a:lstStyle/>
          <a:p>
            <a:r>
              <a:rPr lang="en-US" dirty="0"/>
              <a:t>SUT</a:t>
            </a:r>
          </a:p>
        </p:txBody>
      </p:sp>
      <p:pic>
        <p:nvPicPr>
          <p:cNvPr id="3" name="Picture 2"/>
          <p:cNvPicPr>
            <a:picLocks noChangeAspect="1"/>
          </p:cNvPicPr>
          <p:nvPr/>
        </p:nvPicPr>
        <p:blipFill>
          <a:blip r:embed="rId4"/>
          <a:stretch>
            <a:fillRect/>
          </a:stretch>
        </p:blipFill>
        <p:spPr>
          <a:xfrm>
            <a:off x="7724041" y="2309391"/>
            <a:ext cx="1943100" cy="2438400"/>
          </a:xfrm>
          <a:prstGeom prst="rect">
            <a:avLst/>
          </a:prstGeom>
        </p:spPr>
      </p:pic>
    </p:spTree>
    <p:extLst>
      <p:ext uri="{BB962C8B-B14F-4D97-AF65-F5344CB8AC3E}">
        <p14:creationId xmlns:p14="http://schemas.microsoft.com/office/powerpoint/2010/main" val="111275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 or Nice to Have</a:t>
            </a:r>
          </a:p>
        </p:txBody>
      </p:sp>
      <p:sp>
        <p:nvSpPr>
          <p:cNvPr id="3" name="Content Placeholder 2"/>
          <p:cNvSpPr>
            <a:spLocks noGrp="1"/>
          </p:cNvSpPr>
          <p:nvPr>
            <p:ph idx="1"/>
          </p:nvPr>
        </p:nvSpPr>
        <p:spPr/>
        <p:txBody>
          <a:bodyPr/>
          <a:lstStyle/>
          <a:p>
            <a:r>
              <a:rPr lang="en-US" dirty="0"/>
              <a:t>Automation Framework independent of Selenium.</a:t>
            </a:r>
          </a:p>
          <a:p>
            <a:r>
              <a:rPr lang="en-US" dirty="0"/>
              <a:t>Integrate </a:t>
            </a:r>
            <a:r>
              <a:rPr lang="en-US" dirty="0" err="1"/>
              <a:t>Specflow</a:t>
            </a:r>
            <a:r>
              <a:rPr lang="en-US" dirty="0"/>
              <a:t> to define, manage and automatically execute human-readable acceptance tests.</a:t>
            </a:r>
          </a:p>
          <a:p>
            <a:endParaRPr lang="en-US" dirty="0"/>
          </a:p>
        </p:txBody>
      </p:sp>
    </p:spTree>
    <p:extLst>
      <p:ext uri="{BB962C8B-B14F-4D97-AF65-F5344CB8AC3E}">
        <p14:creationId xmlns:p14="http://schemas.microsoft.com/office/powerpoint/2010/main" val="3928952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a:t>
            </a:r>
          </a:p>
        </p:txBody>
      </p:sp>
      <p:sp>
        <p:nvSpPr>
          <p:cNvPr id="3" name="Content Placeholder 2"/>
          <p:cNvSpPr>
            <a:spLocks noGrp="1"/>
          </p:cNvSpPr>
          <p:nvPr>
            <p:ph idx="1"/>
          </p:nvPr>
        </p:nvSpPr>
        <p:spPr/>
        <p:txBody>
          <a:bodyPr>
            <a:normAutofit/>
          </a:bodyPr>
          <a:lstStyle/>
          <a:p>
            <a:r>
              <a:rPr lang="en-US" dirty="0"/>
              <a:t>MINDBODY offers multiple web applications that allow businesses around the world to easily access its services. These services allow business owners to keep track of their entire organization through one website. That is to say, clients are able to offer classes, appointments, workshops, or even sell online products through MINDBODY’s online software. Due to this, it is crucial that the software is kept fully operational. Automated testing through browser automation enables to check if the software is working correctly from a front-end perspective.</a:t>
            </a:r>
          </a:p>
        </p:txBody>
      </p:sp>
    </p:spTree>
    <p:extLst>
      <p:ext uri="{BB962C8B-B14F-4D97-AF65-F5344CB8AC3E}">
        <p14:creationId xmlns:p14="http://schemas.microsoft.com/office/powerpoint/2010/main" val="465654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Task</a:t>
            </a:r>
          </a:p>
        </p:txBody>
      </p:sp>
      <p:sp>
        <p:nvSpPr>
          <p:cNvPr id="3" name="Content Placeholder 2"/>
          <p:cNvSpPr>
            <a:spLocks noGrp="1"/>
          </p:cNvSpPr>
          <p:nvPr>
            <p:ph idx="1"/>
          </p:nvPr>
        </p:nvSpPr>
        <p:spPr/>
        <p:txBody>
          <a:bodyPr>
            <a:normAutofit/>
          </a:bodyPr>
          <a:lstStyle/>
          <a:p>
            <a:r>
              <a:rPr lang="en-US" dirty="0"/>
              <a:t>Create a series of automated tests using the Selenium framework and the C# programming language. These tests are designed to create coverage around an online parking calculator. Listed below are the test cases we would like coverage for. In addition to the cases below, write out and automate 5 more test cases for any scenarios you feel would benefit the testing effort of this tool. You are welcome to use the browser of your choice for these </a:t>
            </a:r>
            <a:r>
              <a:rPr lang="en-US" dirty="0" err="1"/>
              <a:t>utomated</a:t>
            </a:r>
            <a:r>
              <a:rPr lang="en-US" dirty="0"/>
              <a:t> tests.</a:t>
            </a:r>
          </a:p>
        </p:txBody>
      </p:sp>
    </p:spTree>
    <p:extLst>
      <p:ext uri="{BB962C8B-B14F-4D97-AF65-F5344CB8AC3E}">
        <p14:creationId xmlns:p14="http://schemas.microsoft.com/office/powerpoint/2010/main" val="2768189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69" name="Rectangle 68"/>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69"/>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1026" name="Picture 2" descr="https://lh5.googleusercontent.com/-dZP4xffGU1U/VA7dwiVCO9I/AAAAAAAACsA/lAy7YE4O_9c/w523-h542-no/selenium-webdriver-workflow.jpg"/>
          <p:cNvPicPr>
            <a:picLocks noChangeAspect="1" noChangeArrowheads="1"/>
          </p:cNvPicPr>
          <p:nvPr/>
        </p:nvPicPr>
        <p:blipFill rotWithShape="1">
          <a:blip r:embed="rId3">
            <a:extLst>
              <a:ext uri="{28A0092B-C50C-407E-A947-70E740481C1C}">
                <a14:useLocalDpi xmlns:a14="http://schemas.microsoft.com/office/drawing/2010/main" val="0"/>
              </a:ext>
            </a:extLst>
          </a:blip>
          <a:srcRect r="7914" b="1"/>
          <a:stretch/>
        </p:blipFill>
        <p:spPr bwMode="auto">
          <a:xfrm>
            <a:off x="6096000" y="10"/>
            <a:ext cx="6092823" cy="6856310"/>
          </a:xfrm>
          <a:prstGeom prst="rect">
            <a:avLst/>
          </a:prstGeom>
          <a:noFill/>
          <a:ln>
            <a:noFill/>
          </a:ln>
          <a:effectLst/>
          <a:extLst>
            <a:ext uri="{909E8E84-426E-40DD-AFC4-6F175D3DCCD1}">
              <a14:hiddenFill xmlns:a14="http://schemas.microsoft.com/office/drawing/2010/main">
                <a:solidFill>
                  <a:srgbClr val="FFFFFF"/>
                </a:solidFill>
              </a14:hiddenFill>
            </a:ext>
          </a:extLst>
        </p:spPr>
      </p:pic>
      <p:sp>
        <p:nvSpPr>
          <p:cNvPr id="71"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2" name="Picture 71"/>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
        <p:nvSpPr>
          <p:cNvPr id="2" name="Title 1"/>
          <p:cNvSpPr>
            <a:spLocks noGrp="1"/>
          </p:cNvSpPr>
          <p:nvPr>
            <p:ph type="title"/>
          </p:nvPr>
        </p:nvSpPr>
        <p:spPr>
          <a:xfrm>
            <a:off x="680321" y="753228"/>
            <a:ext cx="5041629" cy="1080938"/>
          </a:xfrm>
        </p:spPr>
        <p:txBody>
          <a:bodyPr>
            <a:normAutofit/>
          </a:bodyPr>
          <a:lstStyle/>
          <a:p>
            <a:r>
              <a:rPr lang="en-US" dirty="0"/>
              <a:t>Automation Framework </a:t>
            </a:r>
          </a:p>
        </p:txBody>
      </p:sp>
      <p:sp>
        <p:nvSpPr>
          <p:cNvPr id="3" name="Content Placeholder 2"/>
          <p:cNvSpPr>
            <a:spLocks noGrp="1"/>
          </p:cNvSpPr>
          <p:nvPr>
            <p:ph idx="1"/>
          </p:nvPr>
        </p:nvSpPr>
        <p:spPr>
          <a:xfrm>
            <a:off x="680322" y="2336873"/>
            <a:ext cx="5041628" cy="3599316"/>
          </a:xfrm>
        </p:spPr>
        <p:txBody>
          <a:bodyPr>
            <a:normAutofit fontScale="92500" lnSpcReduction="20000"/>
          </a:bodyPr>
          <a:lstStyle/>
          <a:p>
            <a:r>
              <a:rPr lang="en-US" sz="2000" dirty="0"/>
              <a:t>Microsoft Visual Studio Community 2015</a:t>
            </a:r>
          </a:p>
          <a:p>
            <a:r>
              <a:rPr lang="en-US" sz="2000" dirty="0"/>
              <a:t>Version 14.0.25425.01 Update 3</a:t>
            </a:r>
          </a:p>
          <a:p>
            <a:r>
              <a:rPr lang="en-US" sz="2000" dirty="0"/>
              <a:t>Microsoft .NET Framework</a:t>
            </a:r>
          </a:p>
          <a:p>
            <a:r>
              <a:rPr lang="en-US" sz="2000" dirty="0"/>
              <a:t>Version 4.6.01055</a:t>
            </a:r>
          </a:p>
          <a:p>
            <a:r>
              <a:rPr lang="en-US" sz="2000" dirty="0"/>
              <a:t>Programming </a:t>
            </a:r>
            <a:r>
              <a:rPr lang="en-US" sz="2000" dirty="0" err="1"/>
              <a:t>Languague</a:t>
            </a:r>
            <a:r>
              <a:rPr lang="en-US" sz="2000" dirty="0"/>
              <a:t>: C#</a:t>
            </a:r>
          </a:p>
          <a:p>
            <a:endParaRPr lang="en-US" sz="2000" dirty="0"/>
          </a:p>
          <a:p>
            <a:r>
              <a:rPr lang="en-US" sz="2000" dirty="0"/>
              <a:t>.Testing Framework</a:t>
            </a:r>
          </a:p>
          <a:p>
            <a:pPr lvl="1"/>
            <a:r>
              <a:rPr lang="en-US" dirty="0"/>
              <a:t>MS Test</a:t>
            </a:r>
          </a:p>
          <a:p>
            <a:pPr lvl="1"/>
            <a:r>
              <a:rPr lang="en-US" dirty="0"/>
              <a:t>Selenium WebDriver for C#</a:t>
            </a:r>
          </a:p>
          <a:p>
            <a:pPr lvl="1"/>
            <a:endParaRPr lang="en-US" dirty="0"/>
          </a:p>
          <a:p>
            <a:r>
              <a:rPr lang="en-US" sz="2000" dirty="0"/>
              <a:t>Design Patterns: POM</a:t>
            </a:r>
          </a:p>
          <a:p>
            <a:pPr lvl="1"/>
            <a:endParaRPr lang="en-US" dirty="0"/>
          </a:p>
        </p:txBody>
      </p:sp>
    </p:spTree>
    <p:extLst>
      <p:ext uri="{BB962C8B-B14F-4D97-AF65-F5344CB8AC3E}">
        <p14:creationId xmlns:p14="http://schemas.microsoft.com/office/powerpoint/2010/main" val="2706452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System Under Test (SUT)</a:t>
            </a:r>
          </a:p>
        </p:txBody>
      </p:sp>
      <p:pic>
        <p:nvPicPr>
          <p:cNvPr id="5" name="Picture Placeholder 4"/>
          <p:cNvPicPr>
            <a:picLocks noGrp="1" noChangeAspect="1"/>
          </p:cNvPicPr>
          <p:nvPr>
            <p:ph type="pic" idx="1"/>
          </p:nvPr>
        </p:nvPicPr>
        <p:blipFill>
          <a:blip r:embed="rId2"/>
          <a:srcRect t="3942" b="3942"/>
          <a:stretch>
            <a:fillRect/>
          </a:stretch>
        </p:blipFill>
        <p:spPr>
          <a:prstGeom prst="rect">
            <a:avLst/>
          </a:prstGeom>
        </p:spPr>
      </p:pic>
      <p:sp>
        <p:nvSpPr>
          <p:cNvPr id="4" name="Text Placeholder 3"/>
          <p:cNvSpPr>
            <a:spLocks noGrp="1"/>
          </p:cNvSpPr>
          <p:nvPr>
            <p:ph type="body" sz="half" idx="2"/>
          </p:nvPr>
        </p:nvSpPr>
        <p:spPr/>
        <p:txBody>
          <a:bodyPr/>
          <a:lstStyle/>
          <a:p>
            <a:r>
              <a:rPr lang="en-US" dirty="0">
                <a:hlinkClick r:id="rId3"/>
              </a:rPr>
              <a:t>Parking Calculator</a:t>
            </a:r>
            <a:endParaRPr lang="en-US" dirty="0"/>
          </a:p>
        </p:txBody>
      </p:sp>
    </p:spTree>
    <p:extLst>
      <p:ext uri="{BB962C8B-B14F-4D97-AF65-F5344CB8AC3E}">
        <p14:creationId xmlns:p14="http://schemas.microsoft.com/office/powerpoint/2010/main" val="2606505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sp>
        <p:nvSpPr>
          <p:cNvPr id="3" name="Content Placeholder 2"/>
          <p:cNvSpPr>
            <a:spLocks noGrp="1"/>
          </p:cNvSpPr>
          <p:nvPr>
            <p:ph idx="1"/>
          </p:nvPr>
        </p:nvSpPr>
        <p:spPr/>
        <p:txBody>
          <a:bodyPr>
            <a:normAutofit lnSpcReduction="10000"/>
          </a:bodyPr>
          <a:lstStyle/>
          <a:p>
            <a:r>
              <a:rPr lang="en-US" dirty="0"/>
              <a:t>The web application is the SUT.</a:t>
            </a:r>
          </a:p>
          <a:p>
            <a:endParaRPr lang="en-US" dirty="0"/>
          </a:p>
          <a:p>
            <a:r>
              <a:rPr lang="en-US" dirty="0"/>
              <a:t>The Automation Framework is directly tied to Selenium and implements Page Object Model (</a:t>
            </a:r>
            <a:r>
              <a:rPr lang="en-US" b="1" dirty="0"/>
              <a:t>operations and flows in the UI)</a:t>
            </a:r>
            <a:r>
              <a:rPr lang="en-US" dirty="0"/>
              <a:t>.</a:t>
            </a:r>
          </a:p>
          <a:p>
            <a:endParaRPr lang="en-US" dirty="0"/>
          </a:p>
          <a:p>
            <a:r>
              <a:rPr lang="en-US" dirty="0"/>
              <a:t>Test cases could use any testing framework (e.g.: </a:t>
            </a:r>
            <a:r>
              <a:rPr lang="en-US" dirty="0" err="1"/>
              <a:t>Nunit</a:t>
            </a:r>
            <a:r>
              <a:rPr lang="en-US" dirty="0"/>
              <a:t>, </a:t>
            </a:r>
            <a:r>
              <a:rPr lang="en-US" dirty="0" err="1"/>
              <a:t>MSTest</a:t>
            </a:r>
            <a:r>
              <a:rPr lang="en-US" dirty="0"/>
              <a:t>, </a:t>
            </a:r>
            <a:r>
              <a:rPr lang="en-US" dirty="0" err="1"/>
              <a:t>xUnit</a:t>
            </a:r>
            <a:r>
              <a:rPr lang="en-US" dirty="0"/>
              <a:t> </a:t>
            </a:r>
            <a:r>
              <a:rPr lang="en-US" dirty="0" err="1"/>
              <a:t>.Net</a:t>
            </a:r>
            <a:r>
              <a:rPr lang="en-US" dirty="0"/>
              <a:t>) for verification.</a:t>
            </a:r>
          </a:p>
        </p:txBody>
      </p:sp>
      <p:sp>
        <p:nvSpPr>
          <p:cNvPr id="4" name="Text Placeholder 3"/>
          <p:cNvSpPr>
            <a:spLocks noGrp="1"/>
          </p:cNvSpPr>
          <p:nvPr>
            <p:ph type="body" sz="half" idx="2"/>
          </p:nvPr>
        </p:nvSpPr>
        <p:spPr/>
        <p:txBody>
          <a:bodyPr/>
          <a:lstStyle/>
          <a:p>
            <a:endParaRPr lang="en-US" dirty="0"/>
          </a:p>
        </p:txBody>
      </p:sp>
      <p:sp>
        <p:nvSpPr>
          <p:cNvPr id="9" name="Rectangle 8"/>
          <p:cNvSpPr/>
          <p:nvPr/>
        </p:nvSpPr>
        <p:spPr>
          <a:xfrm>
            <a:off x="1046285" y="4457699"/>
            <a:ext cx="2743200" cy="782515"/>
          </a:xfrm>
          <a:prstGeom prst="rect">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Tests</a:t>
            </a:r>
          </a:p>
        </p:txBody>
      </p:sp>
      <p:sp>
        <p:nvSpPr>
          <p:cNvPr id="10" name="Rectangle 9"/>
          <p:cNvSpPr/>
          <p:nvPr/>
        </p:nvSpPr>
        <p:spPr>
          <a:xfrm>
            <a:off x="1046283" y="3661746"/>
            <a:ext cx="2743201" cy="787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Automation </a:t>
            </a:r>
          </a:p>
          <a:p>
            <a:r>
              <a:rPr lang="en-US" dirty="0"/>
              <a:t>Framework</a:t>
            </a:r>
          </a:p>
        </p:txBody>
      </p:sp>
      <p:sp>
        <p:nvSpPr>
          <p:cNvPr id="11" name="Rectangle 10"/>
          <p:cNvSpPr/>
          <p:nvPr/>
        </p:nvSpPr>
        <p:spPr>
          <a:xfrm>
            <a:off x="1049213" y="2879231"/>
            <a:ext cx="2743200" cy="78251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Application</a:t>
            </a:r>
          </a:p>
        </p:txBody>
      </p:sp>
      <p:sp>
        <p:nvSpPr>
          <p:cNvPr id="13" name="Rectangle 12"/>
          <p:cNvSpPr/>
          <p:nvPr/>
        </p:nvSpPr>
        <p:spPr>
          <a:xfrm>
            <a:off x="2548985" y="3782765"/>
            <a:ext cx="1151793" cy="54512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Selenium</a:t>
            </a:r>
          </a:p>
        </p:txBody>
      </p:sp>
    </p:spTree>
    <p:extLst>
      <p:ext uri="{BB962C8B-B14F-4D97-AF65-F5344CB8AC3E}">
        <p14:creationId xmlns:p14="http://schemas.microsoft.com/office/powerpoint/2010/main" val="511482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pic>
        <p:nvPicPr>
          <p:cNvPr id="5" name="Picture 4"/>
          <p:cNvPicPr>
            <a:picLocks noChangeAspect="1"/>
          </p:cNvPicPr>
          <p:nvPr/>
        </p:nvPicPr>
        <p:blipFill>
          <a:blip r:embed="rId4"/>
          <a:stretch>
            <a:fillRect/>
          </a:stretch>
        </p:blipFill>
        <p:spPr>
          <a:xfrm>
            <a:off x="5443893" y="640080"/>
            <a:ext cx="5933872" cy="5577840"/>
          </a:xfrm>
          <a:prstGeom prst="rect">
            <a:avLst/>
          </a:prstGeom>
          <a:ln>
            <a:noFill/>
          </a:ln>
          <a:effectLst>
            <a:outerShdw blurRad="76200" dist="63500" dir="5040000" algn="tl" rotWithShape="0">
              <a:srgbClr val="000000">
                <a:alpha val="41000"/>
              </a:srgbClr>
            </a:outerShdw>
          </a:effectLst>
        </p:spPr>
      </p:pic>
      <p:sp>
        <p:nvSpPr>
          <p:cNvPr id="2" name="Title 1"/>
          <p:cNvSpPr>
            <a:spLocks noGrp="1"/>
          </p:cNvSpPr>
          <p:nvPr>
            <p:ph type="title"/>
          </p:nvPr>
        </p:nvSpPr>
        <p:spPr>
          <a:xfrm>
            <a:off x="680321" y="753228"/>
            <a:ext cx="4136123" cy="1080938"/>
          </a:xfrm>
        </p:spPr>
        <p:txBody>
          <a:bodyPr>
            <a:normAutofit/>
          </a:bodyPr>
          <a:lstStyle/>
          <a:p>
            <a:r>
              <a:rPr lang="en-US" sz="2400"/>
              <a:t>Page Object Model (POM)</a:t>
            </a:r>
          </a:p>
        </p:txBody>
      </p:sp>
      <p:sp>
        <p:nvSpPr>
          <p:cNvPr id="3" name="Content Placeholder 2"/>
          <p:cNvSpPr>
            <a:spLocks noGrp="1"/>
          </p:cNvSpPr>
          <p:nvPr>
            <p:ph idx="1"/>
          </p:nvPr>
        </p:nvSpPr>
        <p:spPr>
          <a:xfrm>
            <a:off x="680321" y="2336873"/>
            <a:ext cx="3656289" cy="3599316"/>
          </a:xfrm>
        </p:spPr>
        <p:txBody>
          <a:bodyPr>
            <a:normAutofit/>
          </a:bodyPr>
          <a:lstStyle/>
          <a:p>
            <a:r>
              <a:rPr lang="en-US" sz="1800" dirty="0"/>
              <a:t>It helps to make code more readable, maintainable, and reusable</a:t>
            </a:r>
            <a:r>
              <a:rPr lang="en-US" sz="1400" dirty="0"/>
              <a:t>.</a:t>
            </a:r>
          </a:p>
          <a:p>
            <a:endParaRPr lang="en-US" sz="1400" dirty="0"/>
          </a:p>
          <a:p>
            <a:r>
              <a:rPr lang="en-US" sz="1400" dirty="0"/>
              <a:t>POM recommends to create a page class for each web page in our web application.  This page class will find the </a:t>
            </a:r>
            <a:r>
              <a:rPr lang="en-US" sz="1400" dirty="0" err="1"/>
              <a:t>WebElements</a:t>
            </a:r>
            <a:r>
              <a:rPr lang="en-US" sz="1400" dirty="0"/>
              <a:t> in the web page and will perform operations on those </a:t>
            </a:r>
            <a:r>
              <a:rPr lang="en-US" sz="1400" dirty="0" err="1"/>
              <a:t>WebElements</a:t>
            </a:r>
            <a:r>
              <a:rPr lang="en-US" sz="1400" dirty="0"/>
              <a:t>.</a:t>
            </a:r>
          </a:p>
          <a:p>
            <a:endParaRPr lang="en-US" sz="1400" dirty="0"/>
          </a:p>
        </p:txBody>
      </p:sp>
    </p:spTree>
    <p:extLst>
      <p:ext uri="{BB962C8B-B14F-4D97-AF65-F5344CB8AC3E}">
        <p14:creationId xmlns:p14="http://schemas.microsoft.com/office/powerpoint/2010/main" val="688741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8" name="Rectangle 7"/>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2" name="Title 1"/>
          <p:cNvSpPr>
            <a:spLocks noGrp="1"/>
          </p:cNvSpPr>
          <p:nvPr>
            <p:ph type="title"/>
          </p:nvPr>
        </p:nvSpPr>
        <p:spPr>
          <a:xfrm>
            <a:off x="680321" y="753228"/>
            <a:ext cx="7087552" cy="1080938"/>
          </a:xfrm>
        </p:spPr>
        <p:txBody>
          <a:bodyPr>
            <a:normAutofit/>
          </a:bodyPr>
          <a:lstStyle/>
          <a:p>
            <a:r>
              <a:rPr lang="en-US" dirty="0"/>
              <a:t>Page Object Model (POM)</a:t>
            </a:r>
          </a:p>
        </p:txBody>
      </p:sp>
      <p:sp>
        <p:nvSpPr>
          <p:cNvPr id="3" name="Content Placeholder 2"/>
          <p:cNvSpPr>
            <a:spLocks noGrp="1"/>
          </p:cNvSpPr>
          <p:nvPr>
            <p:ph idx="1"/>
          </p:nvPr>
        </p:nvSpPr>
        <p:spPr>
          <a:xfrm>
            <a:off x="680321" y="2336873"/>
            <a:ext cx="6423211" cy="3599316"/>
          </a:xfrm>
        </p:spPr>
        <p:txBody>
          <a:bodyPr>
            <a:normAutofit/>
          </a:bodyPr>
          <a:lstStyle/>
          <a:p>
            <a:r>
              <a:rPr lang="en-US" sz="2000"/>
              <a:t>One of the biggest advantages is that if the element change in the web page, we only need to make a change in a single place. For example, if the value for Short-Term Parking change in the</a:t>
            </a:r>
            <a:br>
              <a:rPr lang="en-US" sz="2000"/>
            </a:br>
            <a:r>
              <a:rPr lang="en-US" sz="2000"/>
              <a:t>future, we’ll need to update only in one place.</a:t>
            </a:r>
          </a:p>
        </p:txBody>
      </p:sp>
      <p:pic>
        <p:nvPicPr>
          <p:cNvPr id="5" name="Picture 4"/>
          <p:cNvPicPr>
            <a:picLocks noChangeAspect="1"/>
          </p:cNvPicPr>
          <p:nvPr/>
        </p:nvPicPr>
        <p:blipFill rotWithShape="1">
          <a:blip r:embed="rId4"/>
          <a:srcRect t="2790" b="15587"/>
          <a:stretch/>
        </p:blipFill>
        <p:spPr>
          <a:xfrm>
            <a:off x="7547810" y="10"/>
            <a:ext cx="4641013" cy="6856310"/>
          </a:xfrm>
          <a:prstGeom prst="rect">
            <a:avLst/>
          </a:prstGeom>
          <a:ln>
            <a:noFill/>
          </a:ln>
          <a:effectLst/>
        </p:spPr>
      </p:pic>
    </p:spTree>
    <p:extLst>
      <p:ext uri="{BB962C8B-B14F-4D97-AF65-F5344CB8AC3E}">
        <p14:creationId xmlns:p14="http://schemas.microsoft.com/office/powerpoint/2010/main" val="688414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1080938"/>
          </a:xfrm>
        </p:spPr>
        <p:txBody>
          <a:bodyPr/>
          <a:lstStyle/>
          <a:p>
            <a:r>
              <a:rPr lang="en-US" dirty="0"/>
              <a:t>Advantages of POM</a:t>
            </a:r>
          </a:p>
        </p:txBody>
      </p:sp>
      <p:sp>
        <p:nvSpPr>
          <p:cNvPr id="3" name="Content Placeholder 2"/>
          <p:cNvSpPr>
            <a:spLocks noGrp="1"/>
          </p:cNvSpPr>
          <p:nvPr>
            <p:ph idx="1"/>
          </p:nvPr>
        </p:nvSpPr>
        <p:spPr>
          <a:xfrm>
            <a:off x="680320" y="2046727"/>
            <a:ext cx="9613861" cy="3599316"/>
          </a:xfrm>
        </p:spPr>
        <p:txBody>
          <a:bodyPr>
            <a:normAutofit/>
          </a:bodyPr>
          <a:lstStyle/>
          <a:p>
            <a:r>
              <a:rPr lang="en-US" dirty="0"/>
              <a:t>Page Object Patten says </a:t>
            </a:r>
            <a:r>
              <a:rPr lang="en-US" b="1" i="1" dirty="0"/>
              <a:t>operations and flows</a:t>
            </a:r>
            <a:r>
              <a:rPr lang="en-US" i="1" dirty="0"/>
              <a:t> in the UI </a:t>
            </a:r>
            <a:r>
              <a:rPr lang="en-US" dirty="0"/>
              <a:t>should be </a:t>
            </a:r>
            <a:r>
              <a:rPr lang="en-US" b="1" i="1" dirty="0"/>
              <a:t>separated from</a:t>
            </a:r>
            <a:r>
              <a:rPr lang="en-US" dirty="0"/>
              <a:t> </a:t>
            </a:r>
            <a:r>
              <a:rPr lang="en-US" b="1" i="1" dirty="0"/>
              <a:t>verification</a:t>
            </a:r>
            <a:r>
              <a:rPr lang="en-US" dirty="0"/>
              <a:t>. This concept makes our code cleaner and easy to understand. </a:t>
            </a:r>
          </a:p>
          <a:p>
            <a:r>
              <a:rPr lang="en-US" dirty="0"/>
              <a:t>Code becomes </a:t>
            </a:r>
            <a:r>
              <a:rPr lang="en-US" b="1" i="1" dirty="0"/>
              <a:t>less and optimized</a:t>
            </a:r>
            <a:r>
              <a:rPr lang="en-US" b="1" dirty="0"/>
              <a:t> </a:t>
            </a:r>
            <a:r>
              <a:rPr lang="en-US" dirty="0"/>
              <a:t>because of the reusable page methods in the POM classes</a:t>
            </a:r>
          </a:p>
          <a:p>
            <a:endParaRPr lang="en-US" dirty="0"/>
          </a:p>
        </p:txBody>
      </p:sp>
      <p:pic>
        <p:nvPicPr>
          <p:cNvPr id="8" name="Picture 7"/>
          <p:cNvPicPr>
            <a:picLocks noChangeAspect="1"/>
          </p:cNvPicPr>
          <p:nvPr/>
        </p:nvPicPr>
        <p:blipFill>
          <a:blip r:embed="rId2"/>
          <a:stretch>
            <a:fillRect/>
          </a:stretch>
        </p:blipFill>
        <p:spPr>
          <a:xfrm>
            <a:off x="2936630" y="3929429"/>
            <a:ext cx="9132277" cy="2752725"/>
          </a:xfrm>
          <a:prstGeom prst="rect">
            <a:avLst/>
          </a:prstGeom>
        </p:spPr>
      </p:pic>
      <p:sp>
        <p:nvSpPr>
          <p:cNvPr id="7" name="TextBox 6"/>
          <p:cNvSpPr txBox="1"/>
          <p:nvPr/>
        </p:nvSpPr>
        <p:spPr>
          <a:xfrm>
            <a:off x="0" y="6312822"/>
            <a:ext cx="2433358" cy="276999"/>
          </a:xfrm>
          <a:prstGeom prst="rect">
            <a:avLst/>
          </a:prstGeom>
          <a:noFill/>
        </p:spPr>
        <p:txBody>
          <a:bodyPr wrap="none" rtlCol="0">
            <a:spAutoFit/>
          </a:bodyPr>
          <a:lstStyle/>
          <a:p>
            <a:r>
              <a:rPr lang="en-US" sz="1200" dirty="0"/>
              <a:t>Verification is made at test level</a:t>
            </a:r>
          </a:p>
        </p:txBody>
      </p:sp>
    </p:spTree>
    <p:extLst>
      <p:ext uri="{BB962C8B-B14F-4D97-AF65-F5344CB8AC3E}">
        <p14:creationId xmlns:p14="http://schemas.microsoft.com/office/powerpoint/2010/main" val="406418916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466</TotalTime>
  <Words>483</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Trebuchet MS</vt:lpstr>
      <vt:lpstr>Berlin</vt:lpstr>
      <vt:lpstr>Mindbody</vt:lpstr>
      <vt:lpstr>Background </vt:lpstr>
      <vt:lpstr>The Task</vt:lpstr>
      <vt:lpstr>Automation Framework </vt:lpstr>
      <vt:lpstr>The System Under Test (SUT)</vt:lpstr>
      <vt:lpstr>Architecture</vt:lpstr>
      <vt:lpstr>Page Object Model (POM)</vt:lpstr>
      <vt:lpstr>Page Object Model (POM)</vt:lpstr>
      <vt:lpstr>Advantages of POM</vt:lpstr>
      <vt:lpstr>Advantages of POM</vt:lpstr>
      <vt:lpstr>The Page Pattern</vt:lpstr>
      <vt:lpstr>Future Work or Nice to Have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Mindbody</dc:title>
  <dc:creator>Hector Espinosa</dc:creator>
  <cp:lastModifiedBy>Hector Espinosa</cp:lastModifiedBy>
  <cp:revision>22</cp:revision>
  <dcterms:created xsi:type="dcterms:W3CDTF">2017-01-18T02:32:45Z</dcterms:created>
  <dcterms:modified xsi:type="dcterms:W3CDTF">2017-01-19T08:36:06Z</dcterms:modified>
</cp:coreProperties>
</file>