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70" r:id="rId6"/>
    <p:sldId id="296" r:id="rId7"/>
    <p:sldId id="295" r:id="rId8"/>
    <p:sldId id="297" r:id="rId9"/>
    <p:sldId id="271" r:id="rId10"/>
    <p:sldId id="279" r:id="rId11"/>
    <p:sldId id="274" r:id="rId12"/>
    <p:sldId id="275" r:id="rId13"/>
    <p:sldId id="276" r:id="rId14"/>
    <p:sldId id="277" r:id="rId15"/>
    <p:sldId id="278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CB814C-4CA4-467C-8922-BF6224FF5D00}">
          <p14:sldIdLst>
            <p14:sldId id="256"/>
            <p14:sldId id="270"/>
            <p14:sldId id="296"/>
            <p14:sldId id="295"/>
            <p14:sldId id="297"/>
          </p14:sldIdLst>
        </p14:section>
        <p14:section name="Length = 0" id="{824B6D25-8D6F-4DF2-86BD-22EF026F13E4}">
          <p14:sldIdLst>
            <p14:sldId id="271"/>
          </p14:sldIdLst>
        </p14:section>
        <p14:section name="Length = 1" id="{585CC424-17B5-4892-8965-B1C878CFAE0A}">
          <p14:sldIdLst>
            <p14:sldId id="279"/>
            <p14:sldId id="274"/>
            <p14:sldId id="275"/>
            <p14:sldId id="276"/>
            <p14:sldId id="277"/>
            <p14:sldId id="278"/>
          </p14:sldIdLst>
        </p14:section>
        <p14:section name="Length = 2" id="{09485A70-2E29-4886-9C6C-183082552F87}">
          <p14:sldIdLst>
            <p14:sldId id="280"/>
            <p14:sldId id="281"/>
            <p14:sldId id="282"/>
            <p14:sldId id="283"/>
            <p14:sldId id="284"/>
          </p14:sldIdLst>
        </p14:section>
        <p14:section name="Length = 3" id="{F39F052F-01AA-4A68-B927-50E62EF999EE}">
          <p14:sldIdLst>
            <p14:sldId id="285"/>
            <p14:sldId id="286"/>
            <p14:sldId id="287"/>
            <p14:sldId id="288"/>
          </p14:sldIdLst>
        </p14:section>
        <p14:section name="Length = 4" id="{0C0FAD46-B288-465A-8A1B-F853B03E89D8}">
          <p14:sldIdLst>
            <p14:sldId id="289"/>
            <p14:sldId id="290"/>
            <p14:sldId id="291"/>
          </p14:sldIdLst>
        </p14:section>
        <p14:section name="Length = 5" id="{3A7E15B9-22A3-462C-947F-088EABEEA478}">
          <p14:sldIdLst>
            <p14:sldId id="292"/>
            <p14:sldId id="293"/>
          </p14:sldIdLst>
        </p14:section>
        <p14:section name="Length = 6" id="{CA45F0CB-403B-4B2F-82CA-1FCB822058AC}">
          <p14:sldIdLst>
            <p14:sldId id="294"/>
          </p14:sldIdLst>
        </p14:section>
        <p14:section name="References" id="{1950986F-317B-446C-AC94-64660F7EF7FA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0" autoAdjust="0"/>
    <p:restoredTop sz="94660"/>
  </p:normalViewPr>
  <p:slideViewPr>
    <p:cSldViewPr>
      <p:cViewPr varScale="1">
        <p:scale>
          <a:sx n="87" d="100"/>
          <a:sy n="87" d="100"/>
        </p:scale>
        <p:origin x="55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4/26/2017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longest-palindrome-substring-set-1/" TargetMode="External"/><Relationship Id="rId2" Type="http://schemas.openxmlformats.org/officeDocument/2006/relationships/hyperlink" Target="https://en.wikipedia.org/wiki/Longest_palindromic_subst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Longest Palindrome Substring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Palindrome Substring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6485" y="3455846"/>
            <a:ext cx="40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4684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1986" y="4038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8957" y="4634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5112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2600" y="5611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4684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0324" y="3516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49592" y="40380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4010" y="46349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7410" y="51120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0324" y="3060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38957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1545" y="402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62600" y="4612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8957" y="30718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38218" y="35421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2600" y="4075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95487" y="30572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7790" y="3565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52925" y="30896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226664"/>
              </p:ext>
            </p:extLst>
          </p:nvPr>
        </p:nvGraphicFramePr>
        <p:xfrm>
          <a:off x="1143000" y="1828800"/>
          <a:ext cx="6629401" cy="403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377">
                  <a:extLst>
                    <a:ext uri="{9D8B030D-6E8A-4147-A177-3AD203B41FA5}">
                      <a16:colId xmlns:a16="http://schemas.microsoft.com/office/drawing/2014/main" val="3108212935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1823994112"/>
                    </a:ext>
                  </a:extLst>
                </a:gridCol>
                <a:gridCol w="850854">
                  <a:extLst>
                    <a:ext uri="{9D8B030D-6E8A-4147-A177-3AD203B41FA5}">
                      <a16:colId xmlns:a16="http://schemas.microsoft.com/office/drawing/2014/main" val="701755512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2614018210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917535585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370096721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3483642071"/>
                    </a:ext>
                  </a:extLst>
                </a:gridCol>
                <a:gridCol w="802801">
                  <a:extLst>
                    <a:ext uri="{9D8B030D-6E8A-4147-A177-3AD203B41FA5}">
                      <a16:colId xmlns:a16="http://schemas.microsoft.com/office/drawing/2014/main" val="384929138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i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5134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5316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01138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0641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7161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94805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528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3364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244178"/>
              </p:ext>
            </p:extLst>
          </p:nvPr>
        </p:nvGraphicFramePr>
        <p:xfrm>
          <a:off x="8070509" y="1837944"/>
          <a:ext cx="2716848" cy="250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93">
                  <a:extLst>
                    <a:ext uri="{9D8B030D-6E8A-4147-A177-3AD203B41FA5}">
                      <a16:colId xmlns:a16="http://schemas.microsoft.com/office/drawing/2014/main" val="2411046194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404276068"/>
                    </a:ext>
                  </a:extLst>
                </a:gridCol>
              </a:tblGrid>
              <a:tr h="4181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30085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0404476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max_length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127689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42013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595260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“A”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64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7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Palindrome Substring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6485" y="3455846"/>
            <a:ext cx="40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4684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1986" y="4038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8957" y="4634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5112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2600" y="5611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4684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0324" y="3516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49592" y="40380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4010" y="46349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7410" y="51120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0324" y="3060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38957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1545" y="402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62600" y="4612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8957" y="30718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38218" y="35421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2600" y="4075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95487" y="30572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7790" y="3565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52925" y="30896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132214"/>
              </p:ext>
            </p:extLst>
          </p:nvPr>
        </p:nvGraphicFramePr>
        <p:xfrm>
          <a:off x="1143000" y="1828800"/>
          <a:ext cx="6629401" cy="403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377">
                  <a:extLst>
                    <a:ext uri="{9D8B030D-6E8A-4147-A177-3AD203B41FA5}">
                      <a16:colId xmlns:a16="http://schemas.microsoft.com/office/drawing/2014/main" val="3108212935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1823994112"/>
                    </a:ext>
                  </a:extLst>
                </a:gridCol>
                <a:gridCol w="850854">
                  <a:extLst>
                    <a:ext uri="{9D8B030D-6E8A-4147-A177-3AD203B41FA5}">
                      <a16:colId xmlns:a16="http://schemas.microsoft.com/office/drawing/2014/main" val="701755512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2614018210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917535585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370096721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3483642071"/>
                    </a:ext>
                  </a:extLst>
                </a:gridCol>
                <a:gridCol w="802801">
                  <a:extLst>
                    <a:ext uri="{9D8B030D-6E8A-4147-A177-3AD203B41FA5}">
                      <a16:colId xmlns:a16="http://schemas.microsoft.com/office/drawing/2014/main" val="384929138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i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5134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5316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01138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0641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7161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94805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528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3364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298892"/>
              </p:ext>
            </p:extLst>
          </p:nvPr>
        </p:nvGraphicFramePr>
        <p:xfrm>
          <a:off x="8070509" y="1837944"/>
          <a:ext cx="2716848" cy="250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93">
                  <a:extLst>
                    <a:ext uri="{9D8B030D-6E8A-4147-A177-3AD203B41FA5}">
                      <a16:colId xmlns:a16="http://schemas.microsoft.com/office/drawing/2014/main" val="2411046194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404276068"/>
                    </a:ext>
                  </a:extLst>
                </a:gridCol>
              </a:tblGrid>
              <a:tr h="4181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30085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0404476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max_length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127689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42013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595260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“N”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64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53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Palindrome Substring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6485" y="3455846"/>
            <a:ext cx="40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4684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1986" y="4038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8957" y="4634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5112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2600" y="5611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4684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0324" y="3516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49592" y="40380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4010" y="46349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7410" y="51120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0324" y="3060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38957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1545" y="402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62600" y="4612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8957" y="30718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38218" y="35421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2600" y="4075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95487" y="30572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7790" y="3565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52925" y="30896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109736"/>
              </p:ext>
            </p:extLst>
          </p:nvPr>
        </p:nvGraphicFramePr>
        <p:xfrm>
          <a:off x="1143000" y="1828800"/>
          <a:ext cx="6629401" cy="403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377">
                  <a:extLst>
                    <a:ext uri="{9D8B030D-6E8A-4147-A177-3AD203B41FA5}">
                      <a16:colId xmlns:a16="http://schemas.microsoft.com/office/drawing/2014/main" val="3108212935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1823994112"/>
                    </a:ext>
                  </a:extLst>
                </a:gridCol>
                <a:gridCol w="850854">
                  <a:extLst>
                    <a:ext uri="{9D8B030D-6E8A-4147-A177-3AD203B41FA5}">
                      <a16:colId xmlns:a16="http://schemas.microsoft.com/office/drawing/2014/main" val="701755512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2614018210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917535585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370096721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3483642071"/>
                    </a:ext>
                  </a:extLst>
                </a:gridCol>
                <a:gridCol w="802801">
                  <a:extLst>
                    <a:ext uri="{9D8B030D-6E8A-4147-A177-3AD203B41FA5}">
                      <a16:colId xmlns:a16="http://schemas.microsoft.com/office/drawing/2014/main" val="384929138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i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5134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316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01138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0641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7161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94805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528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3364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113735"/>
              </p:ext>
            </p:extLst>
          </p:nvPr>
        </p:nvGraphicFramePr>
        <p:xfrm>
          <a:off x="8070509" y="1837944"/>
          <a:ext cx="2716848" cy="250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93">
                  <a:extLst>
                    <a:ext uri="{9D8B030D-6E8A-4147-A177-3AD203B41FA5}">
                      <a16:colId xmlns:a16="http://schemas.microsoft.com/office/drawing/2014/main" val="2411046194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404276068"/>
                    </a:ext>
                  </a:extLst>
                </a:gridCol>
              </a:tblGrid>
              <a:tr h="4181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30085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0404476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max_length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127689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42013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595260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“A”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64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74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Palindrome Substring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6485" y="3455846"/>
            <a:ext cx="40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4684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1986" y="4038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8957" y="4634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5112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2600" y="5611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4684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0324" y="3516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49592" y="40380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4010" y="46349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7410" y="51120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0324" y="3060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38957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1545" y="402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62600" y="4612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8957" y="30718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38218" y="35421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2600" y="4075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95487" y="30572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7790" y="3565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52925" y="30896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276438"/>
              </p:ext>
            </p:extLst>
          </p:nvPr>
        </p:nvGraphicFramePr>
        <p:xfrm>
          <a:off x="1143000" y="1828800"/>
          <a:ext cx="6629401" cy="403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377">
                  <a:extLst>
                    <a:ext uri="{9D8B030D-6E8A-4147-A177-3AD203B41FA5}">
                      <a16:colId xmlns:a16="http://schemas.microsoft.com/office/drawing/2014/main" val="3108212935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1823994112"/>
                    </a:ext>
                  </a:extLst>
                </a:gridCol>
                <a:gridCol w="850854">
                  <a:extLst>
                    <a:ext uri="{9D8B030D-6E8A-4147-A177-3AD203B41FA5}">
                      <a16:colId xmlns:a16="http://schemas.microsoft.com/office/drawing/2014/main" val="701755512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2614018210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917535585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370096721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3483642071"/>
                    </a:ext>
                  </a:extLst>
                </a:gridCol>
                <a:gridCol w="802801">
                  <a:extLst>
                    <a:ext uri="{9D8B030D-6E8A-4147-A177-3AD203B41FA5}">
                      <a16:colId xmlns:a16="http://schemas.microsoft.com/office/drawing/2014/main" val="384929138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i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5134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5316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01138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0641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7161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94805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528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3364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489724"/>
              </p:ext>
            </p:extLst>
          </p:nvPr>
        </p:nvGraphicFramePr>
        <p:xfrm>
          <a:off x="8070509" y="1837944"/>
          <a:ext cx="2716848" cy="250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93">
                  <a:extLst>
                    <a:ext uri="{9D8B030D-6E8A-4147-A177-3AD203B41FA5}">
                      <a16:colId xmlns:a16="http://schemas.microsoft.com/office/drawing/2014/main" val="2411046194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404276068"/>
                    </a:ext>
                  </a:extLst>
                </a:gridCol>
              </a:tblGrid>
              <a:tr h="4181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30085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0404476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max_length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127689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42013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595260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“BA”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64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03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Palindrome Substring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6485" y="3455846"/>
            <a:ext cx="40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4684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1986" y="4038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8957" y="4634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5112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2600" y="5611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4684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0324" y="3516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49592" y="40380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4010" y="46349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7410" y="51120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0324" y="3060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38957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1545" y="402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62600" y="4612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8957" y="30718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38218" y="35421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2600" y="4075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95487" y="30572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7790" y="3565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52925" y="30896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894085"/>
              </p:ext>
            </p:extLst>
          </p:nvPr>
        </p:nvGraphicFramePr>
        <p:xfrm>
          <a:off x="1143000" y="1828800"/>
          <a:ext cx="6629401" cy="403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377">
                  <a:extLst>
                    <a:ext uri="{9D8B030D-6E8A-4147-A177-3AD203B41FA5}">
                      <a16:colId xmlns:a16="http://schemas.microsoft.com/office/drawing/2014/main" val="3108212935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1823994112"/>
                    </a:ext>
                  </a:extLst>
                </a:gridCol>
                <a:gridCol w="850854">
                  <a:extLst>
                    <a:ext uri="{9D8B030D-6E8A-4147-A177-3AD203B41FA5}">
                      <a16:colId xmlns:a16="http://schemas.microsoft.com/office/drawing/2014/main" val="701755512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2614018210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917535585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370096721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3483642071"/>
                    </a:ext>
                  </a:extLst>
                </a:gridCol>
                <a:gridCol w="802801">
                  <a:extLst>
                    <a:ext uri="{9D8B030D-6E8A-4147-A177-3AD203B41FA5}">
                      <a16:colId xmlns:a16="http://schemas.microsoft.com/office/drawing/2014/main" val="384929138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i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5134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5316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01138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0641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7161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94805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528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3364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079814"/>
              </p:ext>
            </p:extLst>
          </p:nvPr>
        </p:nvGraphicFramePr>
        <p:xfrm>
          <a:off x="8070509" y="1837944"/>
          <a:ext cx="2716848" cy="250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93">
                  <a:extLst>
                    <a:ext uri="{9D8B030D-6E8A-4147-A177-3AD203B41FA5}">
                      <a16:colId xmlns:a16="http://schemas.microsoft.com/office/drawing/2014/main" val="2411046194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404276068"/>
                    </a:ext>
                  </a:extLst>
                </a:gridCol>
              </a:tblGrid>
              <a:tr h="4181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30085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0404476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max_length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127689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42013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595260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“AN”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64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267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Palindrome Substring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6485" y="3455846"/>
            <a:ext cx="40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4684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1986" y="4038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8957" y="4634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5112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2600" y="5611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4684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0324" y="3516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49592" y="40380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4010" y="46349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7410" y="51120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0324" y="3060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38957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1545" y="402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62600" y="4612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8957" y="30718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38218" y="35421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2600" y="4075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95487" y="30572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7790" y="3565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52925" y="30896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656942"/>
              </p:ext>
            </p:extLst>
          </p:nvPr>
        </p:nvGraphicFramePr>
        <p:xfrm>
          <a:off x="1143000" y="1828800"/>
          <a:ext cx="6629401" cy="403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377">
                  <a:extLst>
                    <a:ext uri="{9D8B030D-6E8A-4147-A177-3AD203B41FA5}">
                      <a16:colId xmlns:a16="http://schemas.microsoft.com/office/drawing/2014/main" val="3108212935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1823994112"/>
                    </a:ext>
                  </a:extLst>
                </a:gridCol>
                <a:gridCol w="850854">
                  <a:extLst>
                    <a:ext uri="{9D8B030D-6E8A-4147-A177-3AD203B41FA5}">
                      <a16:colId xmlns:a16="http://schemas.microsoft.com/office/drawing/2014/main" val="701755512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2614018210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917535585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370096721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3483642071"/>
                    </a:ext>
                  </a:extLst>
                </a:gridCol>
                <a:gridCol w="802801">
                  <a:extLst>
                    <a:ext uri="{9D8B030D-6E8A-4147-A177-3AD203B41FA5}">
                      <a16:colId xmlns:a16="http://schemas.microsoft.com/office/drawing/2014/main" val="384929138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i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5134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5316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01138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0641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7161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94805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528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3364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931780"/>
              </p:ext>
            </p:extLst>
          </p:nvPr>
        </p:nvGraphicFramePr>
        <p:xfrm>
          <a:off x="8070509" y="1837944"/>
          <a:ext cx="2716848" cy="250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93">
                  <a:extLst>
                    <a:ext uri="{9D8B030D-6E8A-4147-A177-3AD203B41FA5}">
                      <a16:colId xmlns:a16="http://schemas.microsoft.com/office/drawing/2014/main" val="2411046194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404276068"/>
                    </a:ext>
                  </a:extLst>
                </a:gridCol>
              </a:tblGrid>
              <a:tr h="4181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30085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0404476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max_length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127689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42013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595260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“NA”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64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499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Palindrome Substring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6485" y="3455846"/>
            <a:ext cx="40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4684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1986" y="4038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8957" y="4634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5112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2600" y="5611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4684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0324" y="3516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49592" y="40380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4010" y="46349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7410" y="51120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0324" y="3060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38957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1545" y="402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62600" y="4612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8957" y="30718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38218" y="35421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2600" y="4075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95487" y="30572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7790" y="3565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52925" y="30896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399552"/>
              </p:ext>
            </p:extLst>
          </p:nvPr>
        </p:nvGraphicFramePr>
        <p:xfrm>
          <a:off x="1143000" y="1828800"/>
          <a:ext cx="6629401" cy="403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377">
                  <a:extLst>
                    <a:ext uri="{9D8B030D-6E8A-4147-A177-3AD203B41FA5}">
                      <a16:colId xmlns:a16="http://schemas.microsoft.com/office/drawing/2014/main" val="3108212935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1823994112"/>
                    </a:ext>
                  </a:extLst>
                </a:gridCol>
                <a:gridCol w="850854">
                  <a:extLst>
                    <a:ext uri="{9D8B030D-6E8A-4147-A177-3AD203B41FA5}">
                      <a16:colId xmlns:a16="http://schemas.microsoft.com/office/drawing/2014/main" val="701755512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2614018210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917535585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370096721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3483642071"/>
                    </a:ext>
                  </a:extLst>
                </a:gridCol>
                <a:gridCol w="802801">
                  <a:extLst>
                    <a:ext uri="{9D8B030D-6E8A-4147-A177-3AD203B41FA5}">
                      <a16:colId xmlns:a16="http://schemas.microsoft.com/office/drawing/2014/main" val="384929138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i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5134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5316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01138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0641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7161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94805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528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3364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61980"/>
              </p:ext>
            </p:extLst>
          </p:nvPr>
        </p:nvGraphicFramePr>
        <p:xfrm>
          <a:off x="8070509" y="1837944"/>
          <a:ext cx="2716848" cy="250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93">
                  <a:extLst>
                    <a:ext uri="{9D8B030D-6E8A-4147-A177-3AD203B41FA5}">
                      <a16:colId xmlns:a16="http://schemas.microsoft.com/office/drawing/2014/main" val="2411046194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404276068"/>
                    </a:ext>
                  </a:extLst>
                </a:gridCol>
              </a:tblGrid>
              <a:tr h="4181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30085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0404476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max_length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127689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42013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595260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“AN”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64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560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Palindrome Substring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6485" y="3455846"/>
            <a:ext cx="40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4684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1986" y="4038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8957" y="4634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5112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2600" y="5611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4684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0324" y="3516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49592" y="40380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4010" y="46349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7410" y="51120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0324" y="3060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38957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1545" y="402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62600" y="4612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8957" y="30718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38218" y="35421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2600" y="4075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95487" y="30572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7790" y="3565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52925" y="30896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649368"/>
              </p:ext>
            </p:extLst>
          </p:nvPr>
        </p:nvGraphicFramePr>
        <p:xfrm>
          <a:off x="1143000" y="1828800"/>
          <a:ext cx="6629401" cy="403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377">
                  <a:extLst>
                    <a:ext uri="{9D8B030D-6E8A-4147-A177-3AD203B41FA5}">
                      <a16:colId xmlns:a16="http://schemas.microsoft.com/office/drawing/2014/main" val="3108212935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1823994112"/>
                    </a:ext>
                  </a:extLst>
                </a:gridCol>
                <a:gridCol w="850854">
                  <a:extLst>
                    <a:ext uri="{9D8B030D-6E8A-4147-A177-3AD203B41FA5}">
                      <a16:colId xmlns:a16="http://schemas.microsoft.com/office/drawing/2014/main" val="701755512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2614018210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917535585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370096721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3483642071"/>
                    </a:ext>
                  </a:extLst>
                </a:gridCol>
                <a:gridCol w="802801">
                  <a:extLst>
                    <a:ext uri="{9D8B030D-6E8A-4147-A177-3AD203B41FA5}">
                      <a16:colId xmlns:a16="http://schemas.microsoft.com/office/drawing/2014/main" val="384929138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i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5134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316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01138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0641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7161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94805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528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3364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421960"/>
              </p:ext>
            </p:extLst>
          </p:nvPr>
        </p:nvGraphicFramePr>
        <p:xfrm>
          <a:off x="8070509" y="1837944"/>
          <a:ext cx="2716848" cy="250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93">
                  <a:extLst>
                    <a:ext uri="{9D8B030D-6E8A-4147-A177-3AD203B41FA5}">
                      <a16:colId xmlns:a16="http://schemas.microsoft.com/office/drawing/2014/main" val="2411046194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404276068"/>
                    </a:ext>
                  </a:extLst>
                </a:gridCol>
              </a:tblGrid>
              <a:tr h="4181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30085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0404476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max_length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127689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42013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595260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“NA”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64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326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Palindrome Substring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6485" y="3455846"/>
            <a:ext cx="40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4684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1986" y="4038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8957" y="4634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5112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2600" y="5611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4684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0324" y="3516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49592" y="40380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4010" y="46349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7410" y="51120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0324" y="3060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38957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1545" y="402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62600" y="4612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8957" y="30718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38218" y="35421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2600" y="4075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95487" y="30572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7790" y="3565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52925" y="30896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90852"/>
              </p:ext>
            </p:extLst>
          </p:nvPr>
        </p:nvGraphicFramePr>
        <p:xfrm>
          <a:off x="1143000" y="1828800"/>
          <a:ext cx="6629401" cy="403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377">
                  <a:extLst>
                    <a:ext uri="{9D8B030D-6E8A-4147-A177-3AD203B41FA5}">
                      <a16:colId xmlns:a16="http://schemas.microsoft.com/office/drawing/2014/main" val="3108212935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1823994112"/>
                    </a:ext>
                  </a:extLst>
                </a:gridCol>
                <a:gridCol w="850854">
                  <a:extLst>
                    <a:ext uri="{9D8B030D-6E8A-4147-A177-3AD203B41FA5}">
                      <a16:colId xmlns:a16="http://schemas.microsoft.com/office/drawing/2014/main" val="701755512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2614018210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917535585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370096721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3483642071"/>
                    </a:ext>
                  </a:extLst>
                </a:gridCol>
                <a:gridCol w="802801">
                  <a:extLst>
                    <a:ext uri="{9D8B030D-6E8A-4147-A177-3AD203B41FA5}">
                      <a16:colId xmlns:a16="http://schemas.microsoft.com/office/drawing/2014/main" val="384929138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i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5134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5316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01138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0641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7161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94805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528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3364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76738"/>
              </p:ext>
            </p:extLst>
          </p:nvPr>
        </p:nvGraphicFramePr>
        <p:xfrm>
          <a:off x="8070509" y="1837944"/>
          <a:ext cx="2716848" cy="250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93">
                  <a:extLst>
                    <a:ext uri="{9D8B030D-6E8A-4147-A177-3AD203B41FA5}">
                      <a16:colId xmlns:a16="http://schemas.microsoft.com/office/drawing/2014/main" val="2411046194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404276068"/>
                    </a:ext>
                  </a:extLst>
                </a:gridCol>
              </a:tblGrid>
              <a:tr h="4181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30085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0404476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max_length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127689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42013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595260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“BAN”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64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928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Palindrome Substring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6485" y="3455846"/>
            <a:ext cx="40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4684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1986" y="4038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8957" y="4634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5112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2600" y="5611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4684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0324" y="3516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49592" y="40380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4010" y="46349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7410" y="51120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0324" y="3060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38957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1545" y="402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62600" y="4612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8957" y="30718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38218" y="35421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2600" y="4075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95487" y="30572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7790" y="3565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52925" y="30896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15591"/>
              </p:ext>
            </p:extLst>
          </p:nvPr>
        </p:nvGraphicFramePr>
        <p:xfrm>
          <a:off x="1143000" y="1828800"/>
          <a:ext cx="6629401" cy="403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377">
                  <a:extLst>
                    <a:ext uri="{9D8B030D-6E8A-4147-A177-3AD203B41FA5}">
                      <a16:colId xmlns:a16="http://schemas.microsoft.com/office/drawing/2014/main" val="3108212935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1823994112"/>
                    </a:ext>
                  </a:extLst>
                </a:gridCol>
                <a:gridCol w="850854">
                  <a:extLst>
                    <a:ext uri="{9D8B030D-6E8A-4147-A177-3AD203B41FA5}">
                      <a16:colId xmlns:a16="http://schemas.microsoft.com/office/drawing/2014/main" val="701755512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2614018210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917535585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370096721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3483642071"/>
                    </a:ext>
                  </a:extLst>
                </a:gridCol>
                <a:gridCol w="802801">
                  <a:extLst>
                    <a:ext uri="{9D8B030D-6E8A-4147-A177-3AD203B41FA5}">
                      <a16:colId xmlns:a16="http://schemas.microsoft.com/office/drawing/2014/main" val="384929138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i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5134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5316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01138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0641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7161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94805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528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3364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915874"/>
              </p:ext>
            </p:extLst>
          </p:nvPr>
        </p:nvGraphicFramePr>
        <p:xfrm>
          <a:off x="8070509" y="1837944"/>
          <a:ext cx="2716848" cy="250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93">
                  <a:extLst>
                    <a:ext uri="{9D8B030D-6E8A-4147-A177-3AD203B41FA5}">
                      <a16:colId xmlns:a16="http://schemas.microsoft.com/office/drawing/2014/main" val="2411046194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404276068"/>
                    </a:ext>
                  </a:extLst>
                </a:gridCol>
              </a:tblGrid>
              <a:tr h="4181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30085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0404476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max_length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127689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42013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595260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“ANA”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64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59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12115800" cy="3962400"/>
          </a:xfrm>
        </p:spPr>
        <p:txBody>
          <a:bodyPr>
            <a:normAutofit/>
          </a:bodyPr>
          <a:lstStyle/>
          <a:p>
            <a:pPr fontAlgn="base"/>
            <a:r>
              <a:rPr lang="en-US" sz="4800" dirty="0"/>
              <a:t>Longest Palindromic Substring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string, find the longest substring which is palindrome.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Palindrome Substring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6485" y="3455846"/>
            <a:ext cx="40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4684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1986" y="4038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8957" y="4634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5112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2600" y="5611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4684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0324" y="3516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49592" y="40380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4010" y="46349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7410" y="51120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0324" y="3060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38957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1545" y="402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62600" y="4612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8957" y="30718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38218" y="35421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2600" y="4075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95487" y="30572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7790" y="3565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52925" y="30896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524962"/>
              </p:ext>
            </p:extLst>
          </p:nvPr>
        </p:nvGraphicFramePr>
        <p:xfrm>
          <a:off x="1143000" y="1828800"/>
          <a:ext cx="6629401" cy="403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377">
                  <a:extLst>
                    <a:ext uri="{9D8B030D-6E8A-4147-A177-3AD203B41FA5}">
                      <a16:colId xmlns:a16="http://schemas.microsoft.com/office/drawing/2014/main" val="3108212935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1823994112"/>
                    </a:ext>
                  </a:extLst>
                </a:gridCol>
                <a:gridCol w="850854">
                  <a:extLst>
                    <a:ext uri="{9D8B030D-6E8A-4147-A177-3AD203B41FA5}">
                      <a16:colId xmlns:a16="http://schemas.microsoft.com/office/drawing/2014/main" val="701755512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2614018210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917535585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370096721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3483642071"/>
                    </a:ext>
                  </a:extLst>
                </a:gridCol>
                <a:gridCol w="802801">
                  <a:extLst>
                    <a:ext uri="{9D8B030D-6E8A-4147-A177-3AD203B41FA5}">
                      <a16:colId xmlns:a16="http://schemas.microsoft.com/office/drawing/2014/main" val="384929138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i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5134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5316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01138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0641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7161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94805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528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3364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553626"/>
              </p:ext>
            </p:extLst>
          </p:nvPr>
        </p:nvGraphicFramePr>
        <p:xfrm>
          <a:off x="8070509" y="1837944"/>
          <a:ext cx="2716848" cy="250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93">
                  <a:extLst>
                    <a:ext uri="{9D8B030D-6E8A-4147-A177-3AD203B41FA5}">
                      <a16:colId xmlns:a16="http://schemas.microsoft.com/office/drawing/2014/main" val="2411046194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404276068"/>
                    </a:ext>
                  </a:extLst>
                </a:gridCol>
              </a:tblGrid>
              <a:tr h="4181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30085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0404476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max_length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127689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42013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595260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“NAN”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64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519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Palindrome Substring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6485" y="3455846"/>
            <a:ext cx="40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4684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1986" y="4038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8957" y="4634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5112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2600" y="5611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4684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0324" y="3516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49592" y="40380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4010" y="46349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7410" y="51120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0324" y="3060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38957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1545" y="402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62600" y="4612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8957" y="30718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38218" y="35421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2600" y="4075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95487" y="30572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7790" y="3565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52925" y="30896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838399"/>
              </p:ext>
            </p:extLst>
          </p:nvPr>
        </p:nvGraphicFramePr>
        <p:xfrm>
          <a:off x="1143000" y="1828800"/>
          <a:ext cx="6629401" cy="403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377">
                  <a:extLst>
                    <a:ext uri="{9D8B030D-6E8A-4147-A177-3AD203B41FA5}">
                      <a16:colId xmlns:a16="http://schemas.microsoft.com/office/drawing/2014/main" val="3108212935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1823994112"/>
                    </a:ext>
                  </a:extLst>
                </a:gridCol>
                <a:gridCol w="850854">
                  <a:extLst>
                    <a:ext uri="{9D8B030D-6E8A-4147-A177-3AD203B41FA5}">
                      <a16:colId xmlns:a16="http://schemas.microsoft.com/office/drawing/2014/main" val="701755512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2614018210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917535585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370096721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3483642071"/>
                    </a:ext>
                  </a:extLst>
                </a:gridCol>
                <a:gridCol w="802801">
                  <a:extLst>
                    <a:ext uri="{9D8B030D-6E8A-4147-A177-3AD203B41FA5}">
                      <a16:colId xmlns:a16="http://schemas.microsoft.com/office/drawing/2014/main" val="384929138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i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5134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316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01138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0641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7161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94805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528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3364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539144"/>
              </p:ext>
            </p:extLst>
          </p:nvPr>
        </p:nvGraphicFramePr>
        <p:xfrm>
          <a:off x="8070509" y="1837944"/>
          <a:ext cx="2716848" cy="250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93">
                  <a:extLst>
                    <a:ext uri="{9D8B030D-6E8A-4147-A177-3AD203B41FA5}">
                      <a16:colId xmlns:a16="http://schemas.microsoft.com/office/drawing/2014/main" val="2411046194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404276068"/>
                    </a:ext>
                  </a:extLst>
                </a:gridCol>
              </a:tblGrid>
              <a:tr h="4181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30085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0404476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max_length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127689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42013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595260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“ANA”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64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309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Palindrome Substring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6485" y="3455846"/>
            <a:ext cx="40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4684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1986" y="4038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8957" y="4634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5112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2600" y="5611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4684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0324" y="3516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49592" y="40380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4010" y="46349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7410" y="51120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0324" y="3060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38957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1545" y="402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62600" y="4612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8957" y="30718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38218" y="35421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2600" y="4075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95487" y="30572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7790" y="3565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52925" y="30896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020015"/>
              </p:ext>
            </p:extLst>
          </p:nvPr>
        </p:nvGraphicFramePr>
        <p:xfrm>
          <a:off x="1143000" y="1828800"/>
          <a:ext cx="6629401" cy="403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377">
                  <a:extLst>
                    <a:ext uri="{9D8B030D-6E8A-4147-A177-3AD203B41FA5}">
                      <a16:colId xmlns:a16="http://schemas.microsoft.com/office/drawing/2014/main" val="3108212935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1823994112"/>
                    </a:ext>
                  </a:extLst>
                </a:gridCol>
                <a:gridCol w="850854">
                  <a:extLst>
                    <a:ext uri="{9D8B030D-6E8A-4147-A177-3AD203B41FA5}">
                      <a16:colId xmlns:a16="http://schemas.microsoft.com/office/drawing/2014/main" val="701755512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2614018210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917535585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370096721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3483642071"/>
                    </a:ext>
                  </a:extLst>
                </a:gridCol>
                <a:gridCol w="802801">
                  <a:extLst>
                    <a:ext uri="{9D8B030D-6E8A-4147-A177-3AD203B41FA5}">
                      <a16:colId xmlns:a16="http://schemas.microsoft.com/office/drawing/2014/main" val="384929138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i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5134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5316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01138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0641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7161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94805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528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3364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910600"/>
              </p:ext>
            </p:extLst>
          </p:nvPr>
        </p:nvGraphicFramePr>
        <p:xfrm>
          <a:off x="8070509" y="1837944"/>
          <a:ext cx="2716848" cy="250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93">
                  <a:extLst>
                    <a:ext uri="{9D8B030D-6E8A-4147-A177-3AD203B41FA5}">
                      <a16:colId xmlns:a16="http://schemas.microsoft.com/office/drawing/2014/main" val="2411046194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404276068"/>
                    </a:ext>
                  </a:extLst>
                </a:gridCol>
              </a:tblGrid>
              <a:tr h="4181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30085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0404476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max_length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127689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42013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595260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“BANA”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64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836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Palindrome Substring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6485" y="3455846"/>
            <a:ext cx="40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4684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1986" y="4038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8957" y="4634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5112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2600" y="5611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4684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0324" y="3516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49592" y="40380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4010" y="46349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7410" y="51120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0324" y="3060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38957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1545" y="402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62600" y="4612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8957" y="30718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38218" y="35421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2600" y="4075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95487" y="30572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7790" y="3565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52925" y="30896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570698"/>
              </p:ext>
            </p:extLst>
          </p:nvPr>
        </p:nvGraphicFramePr>
        <p:xfrm>
          <a:off x="1143000" y="1828800"/>
          <a:ext cx="6629401" cy="403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377">
                  <a:extLst>
                    <a:ext uri="{9D8B030D-6E8A-4147-A177-3AD203B41FA5}">
                      <a16:colId xmlns:a16="http://schemas.microsoft.com/office/drawing/2014/main" val="3108212935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1823994112"/>
                    </a:ext>
                  </a:extLst>
                </a:gridCol>
                <a:gridCol w="850854">
                  <a:extLst>
                    <a:ext uri="{9D8B030D-6E8A-4147-A177-3AD203B41FA5}">
                      <a16:colId xmlns:a16="http://schemas.microsoft.com/office/drawing/2014/main" val="701755512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2614018210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917535585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370096721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3483642071"/>
                    </a:ext>
                  </a:extLst>
                </a:gridCol>
                <a:gridCol w="802801">
                  <a:extLst>
                    <a:ext uri="{9D8B030D-6E8A-4147-A177-3AD203B41FA5}">
                      <a16:colId xmlns:a16="http://schemas.microsoft.com/office/drawing/2014/main" val="384929138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i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5134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5316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01138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0641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7161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94805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528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3364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5786"/>
              </p:ext>
            </p:extLst>
          </p:nvPr>
        </p:nvGraphicFramePr>
        <p:xfrm>
          <a:off x="8070509" y="1837944"/>
          <a:ext cx="2716848" cy="250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93">
                  <a:extLst>
                    <a:ext uri="{9D8B030D-6E8A-4147-A177-3AD203B41FA5}">
                      <a16:colId xmlns:a16="http://schemas.microsoft.com/office/drawing/2014/main" val="2411046194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404276068"/>
                    </a:ext>
                  </a:extLst>
                </a:gridCol>
              </a:tblGrid>
              <a:tr h="4181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30085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0404476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max_length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127689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42013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595260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“ANAN”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64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390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Palindrome Substring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6485" y="3455846"/>
            <a:ext cx="40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4684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1986" y="4038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8957" y="4634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5112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2600" y="5611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4684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0324" y="3516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49592" y="40380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4010" y="46349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7410" y="51120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0324" y="3060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38957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1545" y="402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62600" y="4612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8957" y="30718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38218" y="35421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2600" y="4075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95487" y="30572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7790" y="3565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52925" y="30896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074670"/>
              </p:ext>
            </p:extLst>
          </p:nvPr>
        </p:nvGraphicFramePr>
        <p:xfrm>
          <a:off x="1143000" y="1828800"/>
          <a:ext cx="6629401" cy="403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377">
                  <a:extLst>
                    <a:ext uri="{9D8B030D-6E8A-4147-A177-3AD203B41FA5}">
                      <a16:colId xmlns:a16="http://schemas.microsoft.com/office/drawing/2014/main" val="3108212935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1823994112"/>
                    </a:ext>
                  </a:extLst>
                </a:gridCol>
                <a:gridCol w="850854">
                  <a:extLst>
                    <a:ext uri="{9D8B030D-6E8A-4147-A177-3AD203B41FA5}">
                      <a16:colId xmlns:a16="http://schemas.microsoft.com/office/drawing/2014/main" val="701755512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2614018210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917535585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370096721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3483642071"/>
                    </a:ext>
                  </a:extLst>
                </a:gridCol>
                <a:gridCol w="802801">
                  <a:extLst>
                    <a:ext uri="{9D8B030D-6E8A-4147-A177-3AD203B41FA5}">
                      <a16:colId xmlns:a16="http://schemas.microsoft.com/office/drawing/2014/main" val="384929138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i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5134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316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01138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0641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7161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94805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528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3364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434284"/>
              </p:ext>
            </p:extLst>
          </p:nvPr>
        </p:nvGraphicFramePr>
        <p:xfrm>
          <a:off x="8070509" y="1837944"/>
          <a:ext cx="2716848" cy="250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93">
                  <a:extLst>
                    <a:ext uri="{9D8B030D-6E8A-4147-A177-3AD203B41FA5}">
                      <a16:colId xmlns:a16="http://schemas.microsoft.com/office/drawing/2014/main" val="2411046194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404276068"/>
                    </a:ext>
                  </a:extLst>
                </a:gridCol>
              </a:tblGrid>
              <a:tr h="4181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30085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0404476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max_length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127689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42013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595260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“NANA”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64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546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Palindrome Substring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6485" y="3455846"/>
            <a:ext cx="40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4684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1986" y="4038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8957" y="4634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5112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2600" y="5611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4684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0324" y="3516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49592" y="40380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4010" y="46349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7410" y="51120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0324" y="3060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38957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1545" y="402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62600" y="4612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8957" y="30718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38218" y="35421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2600" y="4075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95487" y="30572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7790" y="3565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52925" y="30896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083243"/>
              </p:ext>
            </p:extLst>
          </p:nvPr>
        </p:nvGraphicFramePr>
        <p:xfrm>
          <a:off x="1143000" y="1828800"/>
          <a:ext cx="6629401" cy="403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377">
                  <a:extLst>
                    <a:ext uri="{9D8B030D-6E8A-4147-A177-3AD203B41FA5}">
                      <a16:colId xmlns:a16="http://schemas.microsoft.com/office/drawing/2014/main" val="3108212935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1823994112"/>
                    </a:ext>
                  </a:extLst>
                </a:gridCol>
                <a:gridCol w="850854">
                  <a:extLst>
                    <a:ext uri="{9D8B030D-6E8A-4147-A177-3AD203B41FA5}">
                      <a16:colId xmlns:a16="http://schemas.microsoft.com/office/drawing/2014/main" val="701755512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2614018210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917535585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370096721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3483642071"/>
                    </a:ext>
                  </a:extLst>
                </a:gridCol>
                <a:gridCol w="802801">
                  <a:extLst>
                    <a:ext uri="{9D8B030D-6E8A-4147-A177-3AD203B41FA5}">
                      <a16:colId xmlns:a16="http://schemas.microsoft.com/office/drawing/2014/main" val="384929138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i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5134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5316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EEF7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01138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0641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7161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94805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528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3364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61900"/>
              </p:ext>
            </p:extLst>
          </p:nvPr>
        </p:nvGraphicFramePr>
        <p:xfrm>
          <a:off x="8070509" y="1837944"/>
          <a:ext cx="2716848" cy="250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93">
                  <a:extLst>
                    <a:ext uri="{9D8B030D-6E8A-4147-A177-3AD203B41FA5}">
                      <a16:colId xmlns:a16="http://schemas.microsoft.com/office/drawing/2014/main" val="2411046194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404276068"/>
                    </a:ext>
                  </a:extLst>
                </a:gridCol>
              </a:tblGrid>
              <a:tr h="4181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30085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0404476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max_length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127689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42013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595260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“BANAN”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64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302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Palindrome Substring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6485" y="3455846"/>
            <a:ext cx="40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4684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1986" y="4038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8957" y="4634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5112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2600" y="5611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4684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0324" y="3516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49592" y="40380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4010" y="46349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7410" y="51120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0324" y="3060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38957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1545" y="402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62600" y="4612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8957" y="30718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38218" y="35421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2600" y="4075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95487" y="30572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7790" y="3565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52925" y="30896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88847"/>
              </p:ext>
            </p:extLst>
          </p:nvPr>
        </p:nvGraphicFramePr>
        <p:xfrm>
          <a:off x="1143000" y="1828800"/>
          <a:ext cx="6629401" cy="403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377">
                  <a:extLst>
                    <a:ext uri="{9D8B030D-6E8A-4147-A177-3AD203B41FA5}">
                      <a16:colId xmlns:a16="http://schemas.microsoft.com/office/drawing/2014/main" val="3108212935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1823994112"/>
                    </a:ext>
                  </a:extLst>
                </a:gridCol>
                <a:gridCol w="850854">
                  <a:extLst>
                    <a:ext uri="{9D8B030D-6E8A-4147-A177-3AD203B41FA5}">
                      <a16:colId xmlns:a16="http://schemas.microsoft.com/office/drawing/2014/main" val="701755512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2614018210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917535585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370096721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3483642071"/>
                    </a:ext>
                  </a:extLst>
                </a:gridCol>
                <a:gridCol w="802801">
                  <a:extLst>
                    <a:ext uri="{9D8B030D-6E8A-4147-A177-3AD203B41FA5}">
                      <a16:colId xmlns:a16="http://schemas.microsoft.com/office/drawing/2014/main" val="384929138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i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5134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316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01138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0641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7161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94805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528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3364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99187"/>
              </p:ext>
            </p:extLst>
          </p:nvPr>
        </p:nvGraphicFramePr>
        <p:xfrm>
          <a:off x="8070509" y="1837944"/>
          <a:ext cx="2716848" cy="250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93">
                  <a:extLst>
                    <a:ext uri="{9D8B030D-6E8A-4147-A177-3AD203B41FA5}">
                      <a16:colId xmlns:a16="http://schemas.microsoft.com/office/drawing/2014/main" val="2411046194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404276068"/>
                    </a:ext>
                  </a:extLst>
                </a:gridCol>
              </a:tblGrid>
              <a:tr h="4181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30085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0404476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max_length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127689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42013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595260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“BANAN”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64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403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Palindrome Substring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6485" y="3455846"/>
            <a:ext cx="40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4684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1986" y="4038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8957" y="4634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5112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2600" y="5611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4684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0324" y="3516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49592" y="40380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4010" y="46349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7410" y="51120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0324" y="3060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38957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1545" y="402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62600" y="4612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8957" y="30718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38218" y="35421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2600" y="4075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95487" y="30572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7790" y="3565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52925" y="30896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782758"/>
              </p:ext>
            </p:extLst>
          </p:nvPr>
        </p:nvGraphicFramePr>
        <p:xfrm>
          <a:off x="1143000" y="1828800"/>
          <a:ext cx="6629401" cy="403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377">
                  <a:extLst>
                    <a:ext uri="{9D8B030D-6E8A-4147-A177-3AD203B41FA5}">
                      <a16:colId xmlns:a16="http://schemas.microsoft.com/office/drawing/2014/main" val="3108212935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1823994112"/>
                    </a:ext>
                  </a:extLst>
                </a:gridCol>
                <a:gridCol w="850854">
                  <a:extLst>
                    <a:ext uri="{9D8B030D-6E8A-4147-A177-3AD203B41FA5}">
                      <a16:colId xmlns:a16="http://schemas.microsoft.com/office/drawing/2014/main" val="701755512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2614018210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917535585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370096721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3483642071"/>
                    </a:ext>
                  </a:extLst>
                </a:gridCol>
                <a:gridCol w="802801">
                  <a:extLst>
                    <a:ext uri="{9D8B030D-6E8A-4147-A177-3AD203B41FA5}">
                      <a16:colId xmlns:a16="http://schemas.microsoft.com/office/drawing/2014/main" val="384929138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i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5134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316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01138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0641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7161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94805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528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3364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638025"/>
              </p:ext>
            </p:extLst>
          </p:nvPr>
        </p:nvGraphicFramePr>
        <p:xfrm>
          <a:off x="8070509" y="1837944"/>
          <a:ext cx="2716848" cy="250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93">
                  <a:extLst>
                    <a:ext uri="{9D8B030D-6E8A-4147-A177-3AD203B41FA5}">
                      <a16:colId xmlns:a16="http://schemas.microsoft.com/office/drawing/2014/main" val="2411046194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404276068"/>
                    </a:ext>
                  </a:extLst>
                </a:gridCol>
              </a:tblGrid>
              <a:tr h="4181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30085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0404476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max_length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127689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42013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595260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“BANANA”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64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61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https://en.wikipedia.org/wiki/Longest_palindromic_substring</a:t>
            </a:r>
            <a:endParaRPr lang="en-US" dirty="0"/>
          </a:p>
          <a:p>
            <a:r>
              <a:rPr lang="en-US" dirty="0">
                <a:hlinkClick r:id="rId3"/>
              </a:rPr>
              <a:t>http://www.geeksforgeeks.org/longest-palindrome-substring-set-1/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0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38145"/>
              </p:ext>
            </p:extLst>
          </p:nvPr>
        </p:nvGraphicFramePr>
        <p:xfrm>
          <a:off x="1524000" y="1828800"/>
          <a:ext cx="9144000" cy="701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5715886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8686717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981928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256797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52718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87275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355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73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Solution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96305394"/>
              </p:ext>
            </p:extLst>
          </p:nvPr>
        </p:nvGraphicFramePr>
        <p:xfrm>
          <a:off x="1143000" y="1981200"/>
          <a:ext cx="4800600" cy="3688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5950">
                  <a:extLst>
                    <a:ext uri="{9D8B030D-6E8A-4147-A177-3AD203B41FA5}">
                      <a16:colId xmlns:a16="http://schemas.microsoft.com/office/drawing/2014/main" val="1448746669"/>
                    </a:ext>
                  </a:extLst>
                </a:gridCol>
                <a:gridCol w="672393">
                  <a:extLst>
                    <a:ext uri="{9D8B030D-6E8A-4147-A177-3AD203B41FA5}">
                      <a16:colId xmlns:a16="http://schemas.microsoft.com/office/drawing/2014/main" val="352024943"/>
                    </a:ext>
                  </a:extLst>
                </a:gridCol>
                <a:gridCol w="688985">
                  <a:extLst>
                    <a:ext uri="{9D8B030D-6E8A-4147-A177-3AD203B41FA5}">
                      <a16:colId xmlns:a16="http://schemas.microsoft.com/office/drawing/2014/main" val="3881728873"/>
                    </a:ext>
                  </a:extLst>
                </a:gridCol>
                <a:gridCol w="707651">
                  <a:extLst>
                    <a:ext uri="{9D8B030D-6E8A-4147-A177-3AD203B41FA5}">
                      <a16:colId xmlns:a16="http://schemas.microsoft.com/office/drawing/2014/main" val="2771063171"/>
                    </a:ext>
                  </a:extLst>
                </a:gridCol>
                <a:gridCol w="688985">
                  <a:extLst>
                    <a:ext uri="{9D8B030D-6E8A-4147-A177-3AD203B41FA5}">
                      <a16:colId xmlns:a16="http://schemas.microsoft.com/office/drawing/2014/main" val="4213218721"/>
                    </a:ext>
                  </a:extLst>
                </a:gridCol>
                <a:gridCol w="707651">
                  <a:extLst>
                    <a:ext uri="{9D8B030D-6E8A-4147-A177-3AD203B41FA5}">
                      <a16:colId xmlns:a16="http://schemas.microsoft.com/office/drawing/2014/main" val="2845538486"/>
                    </a:ext>
                  </a:extLst>
                </a:gridCol>
                <a:gridCol w="688985">
                  <a:extLst>
                    <a:ext uri="{9D8B030D-6E8A-4147-A177-3AD203B41FA5}">
                      <a16:colId xmlns:a16="http://schemas.microsoft.com/office/drawing/2014/main" val="2612016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</a:p>
                  </a:txBody>
                  <a:tcPr marL="88528" marR="88528"/>
                </a:tc>
                <a:extLst>
                  <a:ext uri="{0D108BD9-81ED-4DB2-BD59-A6C34878D82A}">
                    <a16:rowId xmlns:a16="http://schemas.microsoft.com/office/drawing/2014/main" val="42684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extLst>
                  <a:ext uri="{0D108BD9-81ED-4DB2-BD59-A6C34878D82A}">
                    <a16:rowId xmlns:a16="http://schemas.microsoft.com/office/drawing/2014/main" val="91276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extLst>
                  <a:ext uri="{0D108BD9-81ED-4DB2-BD59-A6C34878D82A}">
                    <a16:rowId xmlns:a16="http://schemas.microsoft.com/office/drawing/2014/main" val="61149405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extLst>
                  <a:ext uri="{0D108BD9-81ED-4DB2-BD59-A6C34878D82A}">
                    <a16:rowId xmlns:a16="http://schemas.microsoft.com/office/drawing/2014/main" val="242821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extLst>
                  <a:ext uri="{0D108BD9-81ED-4DB2-BD59-A6C34878D82A}">
                    <a16:rowId xmlns:a16="http://schemas.microsoft.com/office/drawing/2014/main" val="157949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extLst>
                  <a:ext uri="{0D108BD9-81ED-4DB2-BD59-A6C34878D82A}">
                    <a16:rowId xmlns:a16="http://schemas.microsoft.com/office/drawing/2014/main" val="2709406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8528" marR="88528"/>
                </a:tc>
                <a:extLst>
                  <a:ext uri="{0D108BD9-81ED-4DB2-BD59-A6C34878D82A}">
                    <a16:rowId xmlns:a16="http://schemas.microsoft.com/office/drawing/2014/main" val="4202663793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419600" cy="438912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a Boolean res[N,N] where N is the length of the string.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for palindromes of  length = 1.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for palindromes of length = 2. I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b="1" dirty="0"/>
              <a:t>input[</a:t>
            </a:r>
            <a:r>
              <a:rPr lang="en-US" b="1" dirty="0" err="1"/>
              <a:t>i</a:t>
            </a:r>
            <a:r>
              <a:rPr lang="en-US" b="1" dirty="0"/>
              <a:t>] == input[j]</a:t>
            </a:r>
            <a:r>
              <a:rPr lang="en-US" dirty="0"/>
              <a:t> </a:t>
            </a:r>
            <a:r>
              <a:rPr lang="en-US" i="1" dirty="0"/>
              <a:t>then</a:t>
            </a:r>
            <a:r>
              <a:rPr lang="en-US" dirty="0"/>
              <a:t> </a:t>
            </a:r>
            <a:r>
              <a:rPr lang="en-US" b="1" i="1" dirty="0"/>
              <a:t>res[</a:t>
            </a:r>
            <a:r>
              <a:rPr lang="en-US" b="1" i="1" dirty="0" err="1"/>
              <a:t>i,j</a:t>
            </a:r>
            <a:r>
              <a:rPr lang="en-US" b="1" i="1" dirty="0"/>
              <a:t>] = true</a:t>
            </a:r>
            <a:r>
              <a:rPr lang="en-US" dirty="0"/>
              <a:t>; </a:t>
            </a:r>
            <a:r>
              <a:rPr lang="en-US" i="1" dirty="0"/>
              <a:t>otherwise</a:t>
            </a:r>
            <a:r>
              <a:rPr lang="en-US" dirty="0"/>
              <a:t>, </a:t>
            </a:r>
            <a:r>
              <a:rPr lang="en-US" b="1" i="1" dirty="0"/>
              <a:t>res[</a:t>
            </a:r>
            <a:r>
              <a:rPr lang="en-US" b="1" i="1" dirty="0" err="1"/>
              <a:t>i,j</a:t>
            </a:r>
            <a:r>
              <a:rPr lang="en-US" b="1" i="1" dirty="0"/>
              <a:t>] = false.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for palindromes of length &gt; 2. The value of res[</a:t>
            </a:r>
            <a:r>
              <a:rPr lang="en-US" dirty="0" err="1"/>
              <a:t>i,j</a:t>
            </a:r>
            <a:r>
              <a:rPr lang="en-US" dirty="0"/>
              <a:t>] is true, if the substring is palindrome; otherwise false. </a:t>
            </a:r>
          </a:p>
          <a:p>
            <a:pPr marL="822960" lvl="1" indent="-457200">
              <a:buFont typeface="+mj-lt"/>
              <a:buAutoNum type="alphaLcPeriod"/>
            </a:pPr>
            <a:r>
              <a:rPr lang="en-US" dirty="0"/>
              <a:t>To calculate res[</a:t>
            </a:r>
            <a:r>
              <a:rPr lang="en-US" dirty="0" err="1"/>
              <a:t>i,j</a:t>
            </a:r>
            <a:r>
              <a:rPr lang="en-US" dirty="0"/>
              <a:t>], first check </a:t>
            </a:r>
            <a:r>
              <a:rPr lang="en-US" i="1" dirty="0"/>
              <a:t>if</a:t>
            </a:r>
            <a:r>
              <a:rPr lang="en-US" dirty="0"/>
              <a:t> </a:t>
            </a:r>
            <a:r>
              <a:rPr lang="en-US" b="1" dirty="0"/>
              <a:t>input[</a:t>
            </a:r>
            <a:r>
              <a:rPr lang="en-US" b="1" dirty="0" err="1"/>
              <a:t>i</a:t>
            </a:r>
            <a:r>
              <a:rPr lang="en-US" b="1" dirty="0"/>
              <a:t>] == input[j]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the value of </a:t>
            </a:r>
            <a:r>
              <a:rPr lang="en-US" b="1" dirty="0"/>
              <a:t>res[i+1,j-1] == true</a:t>
            </a:r>
            <a:r>
              <a:rPr lang="en-US" dirty="0"/>
              <a:t> </a:t>
            </a:r>
            <a:r>
              <a:rPr lang="en-US" i="1" dirty="0"/>
              <a:t>then</a:t>
            </a:r>
            <a:r>
              <a:rPr lang="en-US" dirty="0"/>
              <a:t> </a:t>
            </a:r>
            <a:r>
              <a:rPr lang="en-US" b="1" i="1" dirty="0"/>
              <a:t>res[</a:t>
            </a:r>
            <a:r>
              <a:rPr lang="en-US" b="1" i="1" dirty="0" err="1"/>
              <a:t>i,j</a:t>
            </a:r>
            <a:r>
              <a:rPr lang="en-US" b="1" i="1" dirty="0"/>
              <a:t>] = true</a:t>
            </a:r>
            <a:r>
              <a:rPr lang="en-US" dirty="0"/>
              <a:t>; </a:t>
            </a:r>
            <a:r>
              <a:rPr lang="en-US" i="1" dirty="0"/>
              <a:t>otherwise</a:t>
            </a:r>
            <a:r>
              <a:rPr lang="en-US" dirty="0"/>
              <a:t>, the value of </a:t>
            </a:r>
            <a:r>
              <a:rPr lang="en-US" b="1" i="1" dirty="0"/>
              <a:t>res[</a:t>
            </a:r>
            <a:r>
              <a:rPr lang="en-US" b="1" i="1" dirty="0" err="1"/>
              <a:t>i,j</a:t>
            </a:r>
            <a:r>
              <a:rPr lang="en-US" b="1" i="1" dirty="0"/>
              <a:t>] = false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31458" y="2630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0899" y="3108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1677" y="3680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1970" y="4160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66222" y="4687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3314" y="5140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0899" y="2604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53117" y="31490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41970" y="3669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66017" y="41609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3314" y="46355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41677" y="26084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09835" y="31490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66222" y="3625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10909" y="4160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46524" y="261377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82246" y="3110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10909" y="360965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6017" y="260423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08504" y="3095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08504" y="261064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378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5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426591"/>
              </p:ext>
            </p:extLst>
          </p:nvPr>
        </p:nvGraphicFramePr>
        <p:xfrm>
          <a:off x="1524000" y="1828800"/>
          <a:ext cx="9144000" cy="701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5715886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8686717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981928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256797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52718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87275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355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00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Palindrome Substring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6485" y="3455846"/>
            <a:ext cx="40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4684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1986" y="4038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8957" y="4634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5112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2600" y="5611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4684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0324" y="3516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49592" y="40380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4010" y="46349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7410" y="51120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0324" y="3060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38957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1545" y="402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62600" y="4612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8957" y="30718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38218" y="35421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2600" y="4075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95487" y="30572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7790" y="3565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52925" y="30896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685326"/>
              </p:ext>
            </p:extLst>
          </p:nvPr>
        </p:nvGraphicFramePr>
        <p:xfrm>
          <a:off x="1143000" y="1828800"/>
          <a:ext cx="6629401" cy="403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377">
                  <a:extLst>
                    <a:ext uri="{9D8B030D-6E8A-4147-A177-3AD203B41FA5}">
                      <a16:colId xmlns:a16="http://schemas.microsoft.com/office/drawing/2014/main" val="3108212935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1823994112"/>
                    </a:ext>
                  </a:extLst>
                </a:gridCol>
                <a:gridCol w="850854">
                  <a:extLst>
                    <a:ext uri="{9D8B030D-6E8A-4147-A177-3AD203B41FA5}">
                      <a16:colId xmlns:a16="http://schemas.microsoft.com/office/drawing/2014/main" val="701755512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2614018210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917535585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370096721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3483642071"/>
                    </a:ext>
                  </a:extLst>
                </a:gridCol>
                <a:gridCol w="802801">
                  <a:extLst>
                    <a:ext uri="{9D8B030D-6E8A-4147-A177-3AD203B41FA5}">
                      <a16:colId xmlns:a16="http://schemas.microsoft.com/office/drawing/2014/main" val="384929138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i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5134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5316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01138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0641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7161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94805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528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3364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344647"/>
              </p:ext>
            </p:extLst>
          </p:nvPr>
        </p:nvGraphicFramePr>
        <p:xfrm>
          <a:off x="8070509" y="1837944"/>
          <a:ext cx="2716848" cy="250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93">
                  <a:extLst>
                    <a:ext uri="{9D8B030D-6E8A-4147-A177-3AD203B41FA5}">
                      <a16:colId xmlns:a16="http://schemas.microsoft.com/office/drawing/2014/main" val="2411046194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404276068"/>
                    </a:ext>
                  </a:extLst>
                </a:gridCol>
              </a:tblGrid>
              <a:tr h="4181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30085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0404476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max_length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127689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42013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595260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“”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64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32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Palindrome Substring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6485" y="3455846"/>
            <a:ext cx="40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4684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1986" y="4038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8957" y="4634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5112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2600" y="5611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4684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0324" y="3516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49592" y="40380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4010" y="46349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7410" y="51120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0324" y="3060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38957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1545" y="402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62600" y="4612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8957" y="30718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38218" y="35421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2600" y="4075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95487" y="30572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7790" y="3565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52925" y="30896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891298"/>
              </p:ext>
            </p:extLst>
          </p:nvPr>
        </p:nvGraphicFramePr>
        <p:xfrm>
          <a:off x="1143000" y="1828800"/>
          <a:ext cx="6629401" cy="403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377">
                  <a:extLst>
                    <a:ext uri="{9D8B030D-6E8A-4147-A177-3AD203B41FA5}">
                      <a16:colId xmlns:a16="http://schemas.microsoft.com/office/drawing/2014/main" val="3108212935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1823994112"/>
                    </a:ext>
                  </a:extLst>
                </a:gridCol>
                <a:gridCol w="850854">
                  <a:extLst>
                    <a:ext uri="{9D8B030D-6E8A-4147-A177-3AD203B41FA5}">
                      <a16:colId xmlns:a16="http://schemas.microsoft.com/office/drawing/2014/main" val="701755512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2614018210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917535585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370096721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3483642071"/>
                    </a:ext>
                  </a:extLst>
                </a:gridCol>
                <a:gridCol w="802801">
                  <a:extLst>
                    <a:ext uri="{9D8B030D-6E8A-4147-A177-3AD203B41FA5}">
                      <a16:colId xmlns:a16="http://schemas.microsoft.com/office/drawing/2014/main" val="384929138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i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5134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5316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T</a:t>
                      </a:r>
                    </a:p>
                  </a:txBody>
                  <a:tcPr anchor="ctr">
                    <a:solidFill>
                      <a:srgbClr val="EEF7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01138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0641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7161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94805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528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3364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8070509" y="1837944"/>
          <a:ext cx="2716848" cy="250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93">
                  <a:extLst>
                    <a:ext uri="{9D8B030D-6E8A-4147-A177-3AD203B41FA5}">
                      <a16:colId xmlns:a16="http://schemas.microsoft.com/office/drawing/2014/main" val="2411046194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404276068"/>
                    </a:ext>
                  </a:extLst>
                </a:gridCol>
              </a:tblGrid>
              <a:tr h="4181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30085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0404476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max_length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127689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42013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595260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“B”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64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2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Palindrome Substring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6485" y="3455846"/>
            <a:ext cx="40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4684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1986" y="4038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8957" y="4634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5112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2600" y="5611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4684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0324" y="3516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49592" y="40380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4010" y="46349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7410" y="51120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0324" y="3060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38957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1545" y="402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62600" y="4612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8957" y="30718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38218" y="35421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2600" y="4075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95487" y="30572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7790" y="3565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52925" y="30896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406541"/>
              </p:ext>
            </p:extLst>
          </p:nvPr>
        </p:nvGraphicFramePr>
        <p:xfrm>
          <a:off x="1143000" y="1828800"/>
          <a:ext cx="6629401" cy="403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377">
                  <a:extLst>
                    <a:ext uri="{9D8B030D-6E8A-4147-A177-3AD203B41FA5}">
                      <a16:colId xmlns:a16="http://schemas.microsoft.com/office/drawing/2014/main" val="3108212935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1823994112"/>
                    </a:ext>
                  </a:extLst>
                </a:gridCol>
                <a:gridCol w="850854">
                  <a:extLst>
                    <a:ext uri="{9D8B030D-6E8A-4147-A177-3AD203B41FA5}">
                      <a16:colId xmlns:a16="http://schemas.microsoft.com/office/drawing/2014/main" val="701755512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2614018210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917535585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370096721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3483642071"/>
                    </a:ext>
                  </a:extLst>
                </a:gridCol>
                <a:gridCol w="802801">
                  <a:extLst>
                    <a:ext uri="{9D8B030D-6E8A-4147-A177-3AD203B41FA5}">
                      <a16:colId xmlns:a16="http://schemas.microsoft.com/office/drawing/2014/main" val="384929138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i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5134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5316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01138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trike="noStrike" dirty="0">
                          <a:effectLst/>
                        </a:rPr>
                        <a:t>T</a:t>
                      </a:r>
                      <a:endParaRPr lang="en-US" b="1" strike="noStrik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0641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7161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94805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528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3364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110609"/>
              </p:ext>
            </p:extLst>
          </p:nvPr>
        </p:nvGraphicFramePr>
        <p:xfrm>
          <a:off x="8070509" y="1837944"/>
          <a:ext cx="2716848" cy="250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93">
                  <a:extLst>
                    <a:ext uri="{9D8B030D-6E8A-4147-A177-3AD203B41FA5}">
                      <a16:colId xmlns:a16="http://schemas.microsoft.com/office/drawing/2014/main" val="2411046194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404276068"/>
                    </a:ext>
                  </a:extLst>
                </a:gridCol>
              </a:tblGrid>
              <a:tr h="4181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30085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0404476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max_length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127689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42013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595260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“A”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64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305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Palindrome Substring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6485" y="3455846"/>
            <a:ext cx="40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4684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1986" y="40380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8957" y="4634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5112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2600" y="5611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4684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0324" y="3516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49592" y="40380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4010" y="46349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7410" y="51120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0324" y="3060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38957" y="350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1545" y="402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62600" y="4612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8957" y="30718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38218" y="35421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62600" y="4075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95487" y="30572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7790" y="3565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52925" y="30896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340122"/>
              </p:ext>
            </p:extLst>
          </p:nvPr>
        </p:nvGraphicFramePr>
        <p:xfrm>
          <a:off x="1143000" y="1828800"/>
          <a:ext cx="6629401" cy="403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377">
                  <a:extLst>
                    <a:ext uri="{9D8B030D-6E8A-4147-A177-3AD203B41FA5}">
                      <a16:colId xmlns:a16="http://schemas.microsoft.com/office/drawing/2014/main" val="3108212935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1823994112"/>
                    </a:ext>
                  </a:extLst>
                </a:gridCol>
                <a:gridCol w="850854">
                  <a:extLst>
                    <a:ext uri="{9D8B030D-6E8A-4147-A177-3AD203B41FA5}">
                      <a16:colId xmlns:a16="http://schemas.microsoft.com/office/drawing/2014/main" val="701755512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2614018210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917535585"/>
                    </a:ext>
                  </a:extLst>
                </a:gridCol>
                <a:gridCol w="869333">
                  <a:extLst>
                    <a:ext uri="{9D8B030D-6E8A-4147-A177-3AD203B41FA5}">
                      <a16:colId xmlns:a16="http://schemas.microsoft.com/office/drawing/2014/main" val="370096721"/>
                    </a:ext>
                  </a:extLst>
                </a:gridCol>
                <a:gridCol w="898901">
                  <a:extLst>
                    <a:ext uri="{9D8B030D-6E8A-4147-A177-3AD203B41FA5}">
                      <a16:colId xmlns:a16="http://schemas.microsoft.com/office/drawing/2014/main" val="3483642071"/>
                    </a:ext>
                  </a:extLst>
                </a:gridCol>
                <a:gridCol w="802801">
                  <a:extLst>
                    <a:ext uri="{9D8B030D-6E8A-4147-A177-3AD203B41FA5}">
                      <a16:colId xmlns:a16="http://schemas.microsoft.com/office/drawing/2014/main" val="384929138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i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5134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5316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01138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0641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7161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94805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528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3364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941656"/>
              </p:ext>
            </p:extLst>
          </p:nvPr>
        </p:nvGraphicFramePr>
        <p:xfrm>
          <a:off x="8070509" y="1837944"/>
          <a:ext cx="2716848" cy="250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93">
                  <a:extLst>
                    <a:ext uri="{9D8B030D-6E8A-4147-A177-3AD203B41FA5}">
                      <a16:colId xmlns:a16="http://schemas.microsoft.com/office/drawing/2014/main" val="2411046194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404276068"/>
                    </a:ext>
                  </a:extLst>
                </a:gridCol>
              </a:tblGrid>
              <a:tr h="4181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30085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0404476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max_length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127689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420134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595260"/>
                  </a:ext>
                </a:extLst>
              </a:tr>
              <a:tr h="418169">
                <a:tc>
                  <a:txBody>
                    <a:bodyPr/>
                    <a:lstStyle/>
                    <a:p>
                      <a:r>
                        <a:rPr lang="en-US" dirty="0" err="1"/>
                        <a:t>curr_string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“N”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64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3113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7.8|0.6|0.9|0.6|0.4|0.5|0.2|0.3|0.5|0.2|0.3|0.4|0.4|0.8|0.6|0.6|0.1|0.1|0.1|0.1|0.2|0.2|0.2"/>
</p:tagLst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>2017-04-27T07:00:00+00:00</CSXSubmissionDate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>2017-04-27T07:00:00+00:00</PlannedPubDate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>2017-04-27T07:00:00+00:00</LastModifiedDateTime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schemas.microsoft.com/office/2006/documentManagement/types"/>
    <ds:schemaRef ds:uri="http://purl.org/dc/dcmitype/"/>
    <ds:schemaRef ds:uri="4873beb7-5857-4685-be1f-d57550cc96cc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562</TotalTime>
  <Words>1783</Words>
  <Application>Microsoft Office PowerPoint</Application>
  <PresentationFormat>Widescreen</PresentationFormat>
  <Paragraphs>1567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Candara</vt:lpstr>
      <vt:lpstr>Consolas</vt:lpstr>
      <vt:lpstr>Tech Computer 16x9</vt:lpstr>
      <vt:lpstr>Dynamic Programming</vt:lpstr>
      <vt:lpstr>Longest Palindromic Substring</vt:lpstr>
      <vt:lpstr>Example 1</vt:lpstr>
      <vt:lpstr>Dynamic Programming Solution</vt:lpstr>
      <vt:lpstr>Example 2</vt:lpstr>
      <vt:lpstr>Longest Palindrome Substring</vt:lpstr>
      <vt:lpstr>Longest Palindrome Substring</vt:lpstr>
      <vt:lpstr>Longest Palindrome Substring</vt:lpstr>
      <vt:lpstr>Longest Palindrome Substring</vt:lpstr>
      <vt:lpstr>Longest Palindrome Substring</vt:lpstr>
      <vt:lpstr>Longest Palindrome Substring</vt:lpstr>
      <vt:lpstr>Longest Palindrome Substring</vt:lpstr>
      <vt:lpstr>Longest Palindrome Substring</vt:lpstr>
      <vt:lpstr>Longest Palindrome Substring</vt:lpstr>
      <vt:lpstr>Longest Palindrome Substring</vt:lpstr>
      <vt:lpstr>Longest Palindrome Substring</vt:lpstr>
      <vt:lpstr>Longest Palindrome Substring</vt:lpstr>
      <vt:lpstr>Longest Palindrome Substring</vt:lpstr>
      <vt:lpstr>Longest Palindrome Substring</vt:lpstr>
      <vt:lpstr>Longest Palindrome Substring</vt:lpstr>
      <vt:lpstr>Longest Palindrome Substring</vt:lpstr>
      <vt:lpstr>Longest Palindrome Substring</vt:lpstr>
      <vt:lpstr>Longest Palindrome Substring</vt:lpstr>
      <vt:lpstr>Longest Palindrome Substring</vt:lpstr>
      <vt:lpstr>Longest Palindrome Substring</vt:lpstr>
      <vt:lpstr>Longest Palindrome Substring</vt:lpstr>
      <vt:lpstr>Longest Palindrome Substring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Hector Espinosa</dc:creator>
  <cp:keywords>Dynamic Programming, Longest Palindrome Substring</cp:keywords>
  <cp:lastModifiedBy>Hector Espinosa</cp:lastModifiedBy>
  <cp:revision>37</cp:revision>
  <dcterms:created xsi:type="dcterms:W3CDTF">2016-09-17T05:09:20Z</dcterms:created>
  <dcterms:modified xsi:type="dcterms:W3CDTF">2017-04-27T08:27:04Z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