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56" r:id="rId5"/>
    <p:sldId id="270" r:id="rId6"/>
    <p:sldId id="271" r:id="rId7"/>
    <p:sldId id="275" r:id="rId8"/>
    <p:sldId id="276" r:id="rId9"/>
    <p:sldId id="273" r:id="rId10"/>
    <p:sldId id="277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7" r:id="rId29"/>
    <p:sldId id="296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27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528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6/5/2017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6/5/2017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the number of islands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Traversal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05306998"/>
              </p:ext>
            </p:extLst>
          </p:nvPr>
        </p:nvGraphicFramePr>
        <p:xfrm>
          <a:off x="15240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26123621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83197915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72498454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25361932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69500851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2920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49779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217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62874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23095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68106091"/>
              </p:ext>
            </p:extLst>
          </p:nvPr>
        </p:nvGraphicFramePr>
        <p:xfrm>
          <a:off x="63246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575657675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27247483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12679825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9398398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11258859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67334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0238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8725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0879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46533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897991"/>
              </p:ext>
            </p:extLst>
          </p:nvPr>
        </p:nvGraphicFramePr>
        <p:xfrm>
          <a:off x="1524000" y="5562600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13377697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292913"/>
              </p:ext>
            </p:extLst>
          </p:nvPr>
        </p:nvGraphicFramePr>
        <p:xfrm>
          <a:off x="6324600" y="5527431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2227997701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q.Count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currRow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currCol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93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Traversal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17979099"/>
              </p:ext>
            </p:extLst>
          </p:nvPr>
        </p:nvGraphicFramePr>
        <p:xfrm>
          <a:off x="15240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26123621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83197915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72498454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25361932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69500851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2920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49779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217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62874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23095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60811083"/>
              </p:ext>
            </p:extLst>
          </p:nvPr>
        </p:nvGraphicFramePr>
        <p:xfrm>
          <a:off x="63246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575657675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27247483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12679825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9398398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11258859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67334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0238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8725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0879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46533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56091"/>
              </p:ext>
            </p:extLst>
          </p:nvPr>
        </p:nvGraphicFramePr>
        <p:xfrm>
          <a:off x="1524000" y="5562600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13377697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203629"/>
              </p:ext>
            </p:extLst>
          </p:nvPr>
        </p:nvGraphicFramePr>
        <p:xfrm>
          <a:off x="6324600" y="5527431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2227997701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q.Count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currRow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currCol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761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Traversal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35781956"/>
              </p:ext>
            </p:extLst>
          </p:nvPr>
        </p:nvGraphicFramePr>
        <p:xfrm>
          <a:off x="15240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26123621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83197915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72498454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25361932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69500851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2920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49779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217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62874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23095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3246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575657675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27247483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12679825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9398398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11258859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67334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0238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8725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0879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46533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357551"/>
              </p:ext>
            </p:extLst>
          </p:nvPr>
        </p:nvGraphicFramePr>
        <p:xfrm>
          <a:off x="1524000" y="5562600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13377697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337727"/>
              </p:ext>
            </p:extLst>
          </p:nvPr>
        </p:nvGraphicFramePr>
        <p:xfrm>
          <a:off x="6324600" y="5527431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2227997701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q.Count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currRow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currCol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32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Traversal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40382507"/>
              </p:ext>
            </p:extLst>
          </p:nvPr>
        </p:nvGraphicFramePr>
        <p:xfrm>
          <a:off x="15240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26123621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83197915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72498454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25361932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69500851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20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49779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217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62874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23095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60218517"/>
              </p:ext>
            </p:extLst>
          </p:nvPr>
        </p:nvGraphicFramePr>
        <p:xfrm>
          <a:off x="63246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575657675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27247483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12679825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9398398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11258859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334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0238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8725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0879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46533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324510"/>
              </p:ext>
            </p:extLst>
          </p:nvPr>
        </p:nvGraphicFramePr>
        <p:xfrm>
          <a:off x="1524000" y="5562600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13377697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24600" y="5527431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2227997701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q.Count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currRow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currCol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805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Traversal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50742606"/>
              </p:ext>
            </p:extLst>
          </p:nvPr>
        </p:nvGraphicFramePr>
        <p:xfrm>
          <a:off x="15240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26123621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83197915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72498454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25361932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69500851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20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49779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217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62874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23095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11486790"/>
              </p:ext>
            </p:extLst>
          </p:nvPr>
        </p:nvGraphicFramePr>
        <p:xfrm>
          <a:off x="63246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575657675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27247483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12679825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9398398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11258859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334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0238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8725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0879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46533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416042"/>
              </p:ext>
            </p:extLst>
          </p:nvPr>
        </p:nvGraphicFramePr>
        <p:xfrm>
          <a:off x="1524000" y="5562600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13377697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24600" y="5527431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2227997701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q.Count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currRow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currCol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185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Traversal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5240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26123621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83197915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72498454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25361932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69500851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20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49779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217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62874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23095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9592434"/>
              </p:ext>
            </p:extLst>
          </p:nvPr>
        </p:nvGraphicFramePr>
        <p:xfrm>
          <a:off x="63246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575657675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27247483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12679825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9398398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11258859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334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0238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8725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0879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46533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202828"/>
              </p:ext>
            </p:extLst>
          </p:nvPr>
        </p:nvGraphicFramePr>
        <p:xfrm>
          <a:off x="1524000" y="5562600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13377697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24600" y="5527431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2227997701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q.Count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currRow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currCol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203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Traversal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5240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26123621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83197915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72498454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25361932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69500851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20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49779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217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62874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23095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26781225"/>
              </p:ext>
            </p:extLst>
          </p:nvPr>
        </p:nvGraphicFramePr>
        <p:xfrm>
          <a:off x="63246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575657675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27247483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12679825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9398398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11258859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334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0238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8725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0879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46533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758120"/>
              </p:ext>
            </p:extLst>
          </p:nvPr>
        </p:nvGraphicFramePr>
        <p:xfrm>
          <a:off x="1524000" y="5562600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13377697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24600" y="5527431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2227997701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q.Count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currRow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currCol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533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Traversal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04478982"/>
              </p:ext>
            </p:extLst>
          </p:nvPr>
        </p:nvGraphicFramePr>
        <p:xfrm>
          <a:off x="15240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26123621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83197915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72498454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25361932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69500851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20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49779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217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62874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23095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16725976"/>
              </p:ext>
            </p:extLst>
          </p:nvPr>
        </p:nvGraphicFramePr>
        <p:xfrm>
          <a:off x="63246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575657675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27247483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12679825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9398398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11258859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334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0238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8725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0879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46533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12787"/>
              </p:ext>
            </p:extLst>
          </p:nvPr>
        </p:nvGraphicFramePr>
        <p:xfrm>
          <a:off x="1524000" y="5562600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13377697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24600" y="5527431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2227997701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q.Count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currRow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currCol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788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Traversal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81451696"/>
              </p:ext>
            </p:extLst>
          </p:nvPr>
        </p:nvGraphicFramePr>
        <p:xfrm>
          <a:off x="15240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26123621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83197915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72498454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25361932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69500851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20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9779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217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62874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23095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50912091"/>
              </p:ext>
            </p:extLst>
          </p:nvPr>
        </p:nvGraphicFramePr>
        <p:xfrm>
          <a:off x="63246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575657675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27247483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12679825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9398398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11258859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334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0238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8725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0879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46533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929602"/>
              </p:ext>
            </p:extLst>
          </p:nvPr>
        </p:nvGraphicFramePr>
        <p:xfrm>
          <a:off x="1524000" y="5562600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13377697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24600" y="5527431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2227997701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q.Count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currRow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currCol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669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Traversal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57790055"/>
              </p:ext>
            </p:extLst>
          </p:nvPr>
        </p:nvGraphicFramePr>
        <p:xfrm>
          <a:off x="15240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26123621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83197915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72498454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25361932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69500851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20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9779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217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62874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23095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69718439"/>
              </p:ext>
            </p:extLst>
          </p:nvPr>
        </p:nvGraphicFramePr>
        <p:xfrm>
          <a:off x="63246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575657675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27247483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12679825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9398398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11258859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334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0238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8725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0879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46533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298226"/>
              </p:ext>
            </p:extLst>
          </p:nvPr>
        </p:nvGraphicFramePr>
        <p:xfrm>
          <a:off x="1524000" y="5562600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13377697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24600" y="5527431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2227997701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q.Count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currRow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currCol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80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609600"/>
            <a:ext cx="12115800" cy="3962400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Find the number of islands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 Boolean 2D matrix, find the number of islands. A group of connected 1s forms an island.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Traversal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60545165"/>
              </p:ext>
            </p:extLst>
          </p:nvPr>
        </p:nvGraphicFramePr>
        <p:xfrm>
          <a:off x="15240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26123621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83197915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72498454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25361932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69500851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20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9779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217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62874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23095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23788568"/>
              </p:ext>
            </p:extLst>
          </p:nvPr>
        </p:nvGraphicFramePr>
        <p:xfrm>
          <a:off x="63246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575657675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27247483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12679825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9398398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11258859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334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0238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8725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0879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46533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825404"/>
              </p:ext>
            </p:extLst>
          </p:nvPr>
        </p:nvGraphicFramePr>
        <p:xfrm>
          <a:off x="1524000" y="5562600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13377697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24600" y="5527431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2227997701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q.Count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currRow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currCol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921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Traversal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07422801"/>
              </p:ext>
            </p:extLst>
          </p:nvPr>
        </p:nvGraphicFramePr>
        <p:xfrm>
          <a:off x="15240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26123621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83197915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72498454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25361932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69500851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20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9779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217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62874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23095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74442996"/>
              </p:ext>
            </p:extLst>
          </p:nvPr>
        </p:nvGraphicFramePr>
        <p:xfrm>
          <a:off x="63246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575657675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27247483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12679825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9398398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11258859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334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0238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8725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0879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46533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089029"/>
              </p:ext>
            </p:extLst>
          </p:nvPr>
        </p:nvGraphicFramePr>
        <p:xfrm>
          <a:off x="1524000" y="5562600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13377697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24600" y="5527431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2227997701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q.Count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currRow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currCol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814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Traversal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6771719"/>
              </p:ext>
            </p:extLst>
          </p:nvPr>
        </p:nvGraphicFramePr>
        <p:xfrm>
          <a:off x="15240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26123621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83197915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72498454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25361932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69500851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20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9779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217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62874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23095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09716451"/>
              </p:ext>
            </p:extLst>
          </p:nvPr>
        </p:nvGraphicFramePr>
        <p:xfrm>
          <a:off x="63246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575657675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27247483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12679825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9398398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11258859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334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0238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8725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0879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46533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169615"/>
              </p:ext>
            </p:extLst>
          </p:nvPr>
        </p:nvGraphicFramePr>
        <p:xfrm>
          <a:off x="1524000" y="5562600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13377697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24600" y="5527431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2227997701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q.Count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currRow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currCol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653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Traversal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25982380"/>
              </p:ext>
            </p:extLst>
          </p:nvPr>
        </p:nvGraphicFramePr>
        <p:xfrm>
          <a:off x="15240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26123621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83197915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72498454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25361932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69500851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20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9779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217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62874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23095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9061773"/>
              </p:ext>
            </p:extLst>
          </p:nvPr>
        </p:nvGraphicFramePr>
        <p:xfrm>
          <a:off x="63246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575657675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27247483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12679825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9398398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11258859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334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0238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8725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0879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46533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106709"/>
              </p:ext>
            </p:extLst>
          </p:nvPr>
        </p:nvGraphicFramePr>
        <p:xfrm>
          <a:off x="1524000" y="5562600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13377697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24600" y="5527431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2227997701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q.Count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currRow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currCol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656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Traversal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36144426"/>
              </p:ext>
            </p:extLst>
          </p:nvPr>
        </p:nvGraphicFramePr>
        <p:xfrm>
          <a:off x="15240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26123621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83197915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72498454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25361932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69500851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20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9779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217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62874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23095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03070866"/>
              </p:ext>
            </p:extLst>
          </p:nvPr>
        </p:nvGraphicFramePr>
        <p:xfrm>
          <a:off x="63246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575657675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27247483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12679825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9398398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11258859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334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0238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8725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0879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46533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442046"/>
              </p:ext>
            </p:extLst>
          </p:nvPr>
        </p:nvGraphicFramePr>
        <p:xfrm>
          <a:off x="1524000" y="5562600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13377697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889542"/>
              </p:ext>
            </p:extLst>
          </p:nvPr>
        </p:nvGraphicFramePr>
        <p:xfrm>
          <a:off x="6324600" y="5527431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2227997701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q.Count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currRow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currCol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192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Traversal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5240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26123621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83197915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72498454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25361932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69500851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20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9779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217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62874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23095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3246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575657675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27247483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12679825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9398398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11258859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334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0238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8725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0879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46533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748444"/>
              </p:ext>
            </p:extLst>
          </p:nvPr>
        </p:nvGraphicFramePr>
        <p:xfrm>
          <a:off x="1524000" y="5562600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13377697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24600" y="5527431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2227997701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q.Count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currRow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currCol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740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Traversal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20052957"/>
              </p:ext>
            </p:extLst>
          </p:nvPr>
        </p:nvGraphicFramePr>
        <p:xfrm>
          <a:off x="15240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26123621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83197915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72498454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25361932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69500851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20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9779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217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62874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23095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63914619"/>
              </p:ext>
            </p:extLst>
          </p:nvPr>
        </p:nvGraphicFramePr>
        <p:xfrm>
          <a:off x="63246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575657675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27247483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12679825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9398398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11258859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334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0238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8725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0879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46533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36424"/>
              </p:ext>
            </p:extLst>
          </p:nvPr>
        </p:nvGraphicFramePr>
        <p:xfrm>
          <a:off x="1524000" y="5562600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13377697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951555"/>
              </p:ext>
            </p:extLst>
          </p:nvPr>
        </p:nvGraphicFramePr>
        <p:xfrm>
          <a:off x="6324600" y="5527431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2227997701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q.Count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currRow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currCol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846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Traversal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5240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26123621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83197915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72498454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25361932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69500851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20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9779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217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62874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23095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3246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575657675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27247483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12679825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9398398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11258859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334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0238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8725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0879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46533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093428"/>
              </p:ext>
            </p:extLst>
          </p:nvPr>
        </p:nvGraphicFramePr>
        <p:xfrm>
          <a:off x="1524000" y="5562600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13377697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02224"/>
              </p:ext>
            </p:extLst>
          </p:nvPr>
        </p:nvGraphicFramePr>
        <p:xfrm>
          <a:off x="6324600" y="5527431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2227997701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q.Count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currRow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currCol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412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Traversal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12270329"/>
              </p:ext>
            </p:extLst>
          </p:nvPr>
        </p:nvGraphicFramePr>
        <p:xfrm>
          <a:off x="15240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26123621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83197915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72498454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25361932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69500851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20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9779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217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62874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23095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36341731"/>
              </p:ext>
            </p:extLst>
          </p:nvPr>
        </p:nvGraphicFramePr>
        <p:xfrm>
          <a:off x="63246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575657675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27247483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12679825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9398398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11258859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334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0238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8725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0879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46533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488967"/>
              </p:ext>
            </p:extLst>
          </p:nvPr>
        </p:nvGraphicFramePr>
        <p:xfrm>
          <a:off x="1524000" y="5562600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13377697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24600" y="5527431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2227997701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q.Count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currRow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currCol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80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Traversal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48687398"/>
              </p:ext>
            </p:extLst>
          </p:nvPr>
        </p:nvGraphicFramePr>
        <p:xfrm>
          <a:off x="15240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26123621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83197915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72498454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25361932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69500851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20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9779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217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62874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23095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89929609"/>
              </p:ext>
            </p:extLst>
          </p:nvPr>
        </p:nvGraphicFramePr>
        <p:xfrm>
          <a:off x="63246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575657675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27247483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12679825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9398398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11258859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334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0238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8725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0879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46533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762373"/>
              </p:ext>
            </p:extLst>
          </p:nvPr>
        </p:nvGraphicFramePr>
        <p:xfrm>
          <a:off x="1524000" y="5562600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13377697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24600" y="5527431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2227997701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q.Count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currRow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currCol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66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357280"/>
              </p:ext>
            </p:extLst>
          </p:nvPr>
        </p:nvGraphicFramePr>
        <p:xfrm>
          <a:off x="760413" y="762000"/>
          <a:ext cx="6400800" cy="18542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356474311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747778069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23788615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99695708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440991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0</a:t>
                      </a:r>
                      <a:endParaRPr lang="en-US" b="0" dirty="0"/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0</a:t>
                      </a:r>
                      <a:endParaRPr lang="en-US" b="0" dirty="0"/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0</a:t>
                      </a:r>
                      <a:endParaRPr lang="en-US" b="0" dirty="0"/>
                    </a:p>
                  </a:txBody>
                  <a:tcPr marL="64008" marR="64008" anchor="ctr"/>
                </a:tc>
                <a:extLst>
                  <a:ext uri="{0D108BD9-81ED-4DB2-BD59-A6C34878D82A}">
                    <a16:rowId xmlns:a16="http://schemas.microsoft.com/office/drawing/2014/main" val="243764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0</a:t>
                      </a:r>
                      <a:endParaRPr lang="en-US" b="0" dirty="0"/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0</a:t>
                      </a:r>
                      <a:endParaRPr lang="en-US" b="0" dirty="0"/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0</a:t>
                      </a:r>
                      <a:endParaRPr lang="en-US" b="0" dirty="0"/>
                    </a:p>
                  </a:txBody>
                  <a:tcPr marL="64008" marR="64008" anchor="ctr"/>
                </a:tc>
                <a:extLst>
                  <a:ext uri="{0D108BD9-81ED-4DB2-BD59-A6C34878D82A}">
                    <a16:rowId xmlns:a16="http://schemas.microsoft.com/office/drawing/2014/main" val="3146628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0</a:t>
                      </a:r>
                      <a:endParaRPr lang="en-US" b="0" dirty="0"/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0</a:t>
                      </a:r>
                      <a:endParaRPr lang="en-US" b="0" dirty="0"/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0</a:t>
                      </a:r>
                      <a:endParaRPr lang="en-US" b="0" dirty="0"/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0</a:t>
                      </a:r>
                      <a:endParaRPr lang="en-US" b="0" dirty="0"/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0</a:t>
                      </a:r>
                      <a:endParaRPr lang="en-US" b="0" dirty="0"/>
                    </a:p>
                  </a:txBody>
                  <a:tcPr marL="64008" marR="64008" anchor="ctr"/>
                </a:tc>
                <a:extLst>
                  <a:ext uri="{0D108BD9-81ED-4DB2-BD59-A6C34878D82A}">
                    <a16:rowId xmlns:a16="http://schemas.microsoft.com/office/drawing/2014/main" val="313082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0</a:t>
                      </a:r>
                      <a:endParaRPr lang="en-US" b="0" dirty="0"/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0</a:t>
                      </a:r>
                      <a:endParaRPr lang="en-US" b="0" dirty="0"/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0</a:t>
                      </a:r>
                      <a:endParaRPr lang="en-US" b="0" dirty="0"/>
                    </a:p>
                  </a:txBody>
                  <a:tcPr marL="64008" marR="64008" anchor="ctr"/>
                </a:tc>
                <a:extLst>
                  <a:ext uri="{0D108BD9-81ED-4DB2-BD59-A6C34878D82A}">
                    <a16:rowId xmlns:a16="http://schemas.microsoft.com/office/drawing/2014/main" val="93898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0</a:t>
                      </a:r>
                      <a:endParaRPr lang="en-US" b="0" dirty="0"/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0</a:t>
                      </a:r>
                      <a:endParaRPr lang="en-US" b="0" dirty="0"/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0</a:t>
                      </a:r>
                      <a:endParaRPr lang="en-US" b="0" dirty="0"/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 marL="64008" marR="64008" anchor="ctr"/>
                </a:tc>
                <a:extLst>
                  <a:ext uri="{0D108BD9-81ED-4DB2-BD59-A6C34878D82A}">
                    <a16:rowId xmlns:a16="http://schemas.microsoft.com/office/drawing/2014/main" val="1913868375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Remember that a group of connected 1s forms an island.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36748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4684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94684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70324" y="3516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70324" y="3060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38957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8957" y="307186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38218" y="35421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95487" y="30572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57790" y="3565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52925" y="30896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22432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2" grpId="0"/>
      <p:bldP spid="13" grpId="0"/>
      <p:bldP spid="17" grpId="0"/>
      <p:bldP spid="18" grpId="0"/>
      <p:bldP spid="21" grpId="0"/>
      <p:bldP spid="22" grpId="0"/>
      <p:bldP spid="26" grpId="0"/>
      <p:bldP spid="27" grpId="0"/>
      <p:bldP spid="2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Traversal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34267800"/>
              </p:ext>
            </p:extLst>
          </p:nvPr>
        </p:nvGraphicFramePr>
        <p:xfrm>
          <a:off x="15240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26123621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83197915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72498454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25361932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69500851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20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9779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217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62874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23095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80075023"/>
              </p:ext>
            </p:extLst>
          </p:nvPr>
        </p:nvGraphicFramePr>
        <p:xfrm>
          <a:off x="63246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575657675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27247483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12679825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9398398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11258859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334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0238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8725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879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46533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84801"/>
              </p:ext>
            </p:extLst>
          </p:nvPr>
        </p:nvGraphicFramePr>
        <p:xfrm>
          <a:off x="1524000" y="5562600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13377697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24600" y="5527431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2227997701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q.Count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currRow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currCol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251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Traversal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5240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26123621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83197915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72498454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25361932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69500851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20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9779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217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62874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23095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3246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575657675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27247483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12679825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9398398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11258859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334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0238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8725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879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46533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370477"/>
              </p:ext>
            </p:extLst>
          </p:nvPr>
        </p:nvGraphicFramePr>
        <p:xfrm>
          <a:off x="1524000" y="5562600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13377697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24600" y="5527431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2227997701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q.Count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currRow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currCol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880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Traversal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23964043"/>
              </p:ext>
            </p:extLst>
          </p:nvPr>
        </p:nvGraphicFramePr>
        <p:xfrm>
          <a:off x="15240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26123621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83197915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72498454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25361932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69500851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20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9779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217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62874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23095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10596439"/>
              </p:ext>
            </p:extLst>
          </p:nvPr>
        </p:nvGraphicFramePr>
        <p:xfrm>
          <a:off x="63246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575657675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27247483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12679825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9398398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11258859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334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0238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8725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879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46533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579279"/>
              </p:ext>
            </p:extLst>
          </p:nvPr>
        </p:nvGraphicFramePr>
        <p:xfrm>
          <a:off x="1524000" y="5562600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13377697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24600" y="5527431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2227997701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q.Count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currRow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currCol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134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Traversal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89627780"/>
              </p:ext>
            </p:extLst>
          </p:nvPr>
        </p:nvGraphicFramePr>
        <p:xfrm>
          <a:off x="15240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26123621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83197915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72498454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25361932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69500851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20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9779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217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62874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23095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61477369"/>
              </p:ext>
            </p:extLst>
          </p:nvPr>
        </p:nvGraphicFramePr>
        <p:xfrm>
          <a:off x="63246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575657675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27247483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12679825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9398398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11258859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334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0238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8725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879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46533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29337"/>
              </p:ext>
            </p:extLst>
          </p:nvPr>
        </p:nvGraphicFramePr>
        <p:xfrm>
          <a:off x="1524000" y="5562600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13377697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24600" y="5527431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2227997701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q.Count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currRow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currCol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671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Traversal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62408428"/>
              </p:ext>
            </p:extLst>
          </p:nvPr>
        </p:nvGraphicFramePr>
        <p:xfrm>
          <a:off x="15240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26123621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83197915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72498454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25361932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69500851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20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9779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217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62874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23095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01942336"/>
              </p:ext>
            </p:extLst>
          </p:nvPr>
        </p:nvGraphicFramePr>
        <p:xfrm>
          <a:off x="63246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575657675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27247483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12679825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9398398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11258859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334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0238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8725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879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46533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92601"/>
              </p:ext>
            </p:extLst>
          </p:nvPr>
        </p:nvGraphicFramePr>
        <p:xfrm>
          <a:off x="1524000" y="5562600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13377697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24600" y="5527431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2227997701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q.Count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currRow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currCol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6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Traversal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12865381"/>
              </p:ext>
            </p:extLst>
          </p:nvPr>
        </p:nvGraphicFramePr>
        <p:xfrm>
          <a:off x="15240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26123621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83197915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72498454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25361932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69500851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20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9779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217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62874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23095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50705818"/>
              </p:ext>
            </p:extLst>
          </p:nvPr>
        </p:nvGraphicFramePr>
        <p:xfrm>
          <a:off x="63246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575657675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27247483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12679825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9398398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11258859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334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0238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8725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879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46533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97313"/>
              </p:ext>
            </p:extLst>
          </p:nvPr>
        </p:nvGraphicFramePr>
        <p:xfrm>
          <a:off x="1524000" y="5562600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13377697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76119"/>
              </p:ext>
            </p:extLst>
          </p:nvPr>
        </p:nvGraphicFramePr>
        <p:xfrm>
          <a:off x="6324600" y="5527431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2227997701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q.Count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currRow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currCol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7828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Traversal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5240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26123621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83197915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72498454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25361932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69500851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20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9779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217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62874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23095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3246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575657675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27247483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12679825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9398398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11258859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334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0238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8725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879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46533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5562600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13377697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066690"/>
              </p:ext>
            </p:extLst>
          </p:nvPr>
        </p:nvGraphicFramePr>
        <p:xfrm>
          <a:off x="6324600" y="5527431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2227997701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q.Count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currRow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currCol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180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https://en.wikipedia.org/wiki/Longest_palindromic_substring</a:t>
            </a:r>
          </a:p>
        </p:txBody>
      </p:sp>
    </p:spTree>
    <p:extLst>
      <p:ext uri="{BB962C8B-B14F-4D97-AF65-F5344CB8AC3E}">
        <p14:creationId xmlns:p14="http://schemas.microsoft.com/office/powerpoint/2010/main" val="88690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263272"/>
              </p:ext>
            </p:extLst>
          </p:nvPr>
        </p:nvGraphicFramePr>
        <p:xfrm>
          <a:off x="760413" y="762000"/>
          <a:ext cx="6400800" cy="18542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356474311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747778069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23788615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99695708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440991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marL="64008" marR="64008" anchor="ctr"/>
                </a:tc>
                <a:extLst>
                  <a:ext uri="{0D108BD9-81ED-4DB2-BD59-A6C34878D82A}">
                    <a16:rowId xmlns:a16="http://schemas.microsoft.com/office/drawing/2014/main" val="243764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marL="64008" marR="64008" anchor="ctr"/>
                </a:tc>
                <a:extLst>
                  <a:ext uri="{0D108BD9-81ED-4DB2-BD59-A6C34878D82A}">
                    <a16:rowId xmlns:a16="http://schemas.microsoft.com/office/drawing/2014/main" val="3146628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4008" marR="64008" anchor="ctr"/>
                </a:tc>
                <a:extLst>
                  <a:ext uri="{0D108BD9-81ED-4DB2-BD59-A6C34878D82A}">
                    <a16:rowId xmlns:a16="http://schemas.microsoft.com/office/drawing/2014/main" val="313082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4008" marR="64008" anchor="ctr"/>
                </a:tc>
                <a:extLst>
                  <a:ext uri="{0D108BD9-81ED-4DB2-BD59-A6C34878D82A}">
                    <a16:rowId xmlns:a16="http://schemas.microsoft.com/office/drawing/2014/main" val="93898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4008" marR="64008" anchor="ctr"/>
                </a:tc>
                <a:extLst>
                  <a:ext uri="{0D108BD9-81ED-4DB2-BD59-A6C34878D82A}">
                    <a16:rowId xmlns:a16="http://schemas.microsoft.com/office/drawing/2014/main" val="1913868375"/>
                  </a:ext>
                </a:extLst>
              </a:tr>
            </a:tbl>
          </a:graphicData>
        </a:graphic>
      </p:graphicFrame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Total Islands: </a:t>
            </a:r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3076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a Boolean matrix of the same length of input matrix and call it visited.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each row and col in the input matrix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Check if  input[</a:t>
            </a:r>
            <a:r>
              <a:rPr lang="en-US" dirty="0" err="1"/>
              <a:t>row,col</a:t>
            </a:r>
            <a:r>
              <a:rPr lang="en-US" dirty="0"/>
              <a:t>] == 1 &amp;&amp; visited[</a:t>
            </a:r>
            <a:r>
              <a:rPr lang="en-US" dirty="0" err="1"/>
              <a:t>row,col</a:t>
            </a:r>
            <a:r>
              <a:rPr lang="en-US" dirty="0"/>
              <a:t>] == false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dirty="0"/>
              <a:t>if true mark visited[</a:t>
            </a:r>
            <a:r>
              <a:rPr lang="en-US" dirty="0" err="1"/>
              <a:t>row,col</a:t>
            </a:r>
            <a:r>
              <a:rPr lang="en-US" dirty="0"/>
              <a:t>] = true and increment the count.</a:t>
            </a:r>
          </a:p>
          <a:p>
            <a:pPr marL="1463040" lvl="3" indent="-457200">
              <a:buFont typeface="+mj-lt"/>
              <a:buAutoNum type="arabicPeriod"/>
            </a:pPr>
            <a:r>
              <a:rPr lang="en-US" dirty="0"/>
              <a:t>Create a Queue and </a:t>
            </a:r>
            <a:r>
              <a:rPr lang="en-US" dirty="0" err="1"/>
              <a:t>Enqueue</a:t>
            </a:r>
            <a:r>
              <a:rPr lang="en-US" dirty="0"/>
              <a:t> the current position (</a:t>
            </a:r>
            <a:r>
              <a:rPr lang="en-US" dirty="0" err="1"/>
              <a:t>row,col</a:t>
            </a:r>
            <a:r>
              <a:rPr lang="en-US" dirty="0"/>
              <a:t>)</a:t>
            </a:r>
          </a:p>
          <a:p>
            <a:pPr marL="1463040" lvl="3" indent="-457200">
              <a:buFont typeface="+mj-lt"/>
              <a:buAutoNum type="arabicPeriod"/>
            </a:pPr>
            <a:r>
              <a:rPr lang="en-US" dirty="0"/>
              <a:t>Then, while </a:t>
            </a:r>
            <a:r>
              <a:rPr lang="en-US" dirty="0" err="1"/>
              <a:t>queue.Count</a:t>
            </a:r>
            <a:r>
              <a:rPr lang="en-US" dirty="0"/>
              <a:t> </a:t>
            </a:r>
            <a:r>
              <a:rPr lang="en-US"/>
              <a:t>&gt; 0</a:t>
            </a:r>
            <a:endParaRPr lang="en-US" dirty="0"/>
          </a:p>
          <a:p>
            <a:pPr marL="1463040" lvl="3" indent="-457200">
              <a:buFont typeface="+mj-lt"/>
              <a:buAutoNum type="arabicPeriod"/>
            </a:pPr>
            <a:r>
              <a:rPr lang="en-US" dirty="0" err="1"/>
              <a:t>Dequeue</a:t>
            </a:r>
            <a:r>
              <a:rPr lang="en-US" dirty="0"/>
              <a:t> the value</a:t>
            </a:r>
          </a:p>
          <a:p>
            <a:pPr marL="1143000" lvl="2" indent="-457200">
              <a:buFont typeface="+mj-lt"/>
              <a:buAutoNum type="arabicPeriod"/>
            </a:pPr>
            <a:endParaRPr lang="en-US" dirty="0"/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1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Traversal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73480367"/>
              </p:ext>
            </p:extLst>
          </p:nvPr>
        </p:nvGraphicFramePr>
        <p:xfrm>
          <a:off x="15240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26123621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83197915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72498454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25361932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69500851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2920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49779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217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62874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23095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27667035"/>
              </p:ext>
            </p:extLst>
          </p:nvPr>
        </p:nvGraphicFramePr>
        <p:xfrm>
          <a:off x="63246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575657675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27247483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12679825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9398398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11258859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67334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0238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8725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0879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46533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923090"/>
              </p:ext>
            </p:extLst>
          </p:nvPr>
        </p:nvGraphicFramePr>
        <p:xfrm>
          <a:off x="1524000" y="5562600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13377697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369893"/>
              </p:ext>
            </p:extLst>
          </p:nvPr>
        </p:nvGraphicFramePr>
        <p:xfrm>
          <a:off x="6324600" y="5527431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2227997701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q.Count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currRow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currCol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11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Traversal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86189332"/>
              </p:ext>
            </p:extLst>
          </p:nvPr>
        </p:nvGraphicFramePr>
        <p:xfrm>
          <a:off x="15240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26123621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83197915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72498454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25361932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69500851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2920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49779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217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62874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23095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03239942"/>
              </p:ext>
            </p:extLst>
          </p:nvPr>
        </p:nvGraphicFramePr>
        <p:xfrm>
          <a:off x="63246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575657675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27247483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12679825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9398398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11258859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67334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0238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8725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0879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46533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880959"/>
              </p:ext>
            </p:extLst>
          </p:nvPr>
        </p:nvGraphicFramePr>
        <p:xfrm>
          <a:off x="1524000" y="5562600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13377697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869946"/>
              </p:ext>
            </p:extLst>
          </p:nvPr>
        </p:nvGraphicFramePr>
        <p:xfrm>
          <a:off x="6324600" y="5527431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2227997701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q.Count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currRow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currCol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81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Traversal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1057439"/>
              </p:ext>
            </p:extLst>
          </p:nvPr>
        </p:nvGraphicFramePr>
        <p:xfrm>
          <a:off x="15240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26123621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83197915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72498454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25361932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69500851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2920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49779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217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62874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23095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62206748"/>
              </p:ext>
            </p:extLst>
          </p:nvPr>
        </p:nvGraphicFramePr>
        <p:xfrm>
          <a:off x="63246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575657675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27247483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12679825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9398398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11258859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67334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0238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8725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0879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46533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9454"/>
              </p:ext>
            </p:extLst>
          </p:nvPr>
        </p:nvGraphicFramePr>
        <p:xfrm>
          <a:off x="1524000" y="5562600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13377697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68398"/>
              </p:ext>
            </p:extLst>
          </p:nvPr>
        </p:nvGraphicFramePr>
        <p:xfrm>
          <a:off x="6324600" y="5527431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2227997701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q.Count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currRow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currCol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80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Traversal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86289851"/>
              </p:ext>
            </p:extLst>
          </p:nvPr>
        </p:nvGraphicFramePr>
        <p:xfrm>
          <a:off x="15240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26123621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83197915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72498454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25361932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69500851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2920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49779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217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62874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23095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5268275"/>
              </p:ext>
            </p:extLst>
          </p:nvPr>
        </p:nvGraphicFramePr>
        <p:xfrm>
          <a:off x="6324600" y="1825625"/>
          <a:ext cx="4343400" cy="320040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575657675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27247483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12679825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9398398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11258859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67334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0238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8725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0879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46533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19808"/>
              </p:ext>
            </p:extLst>
          </p:nvPr>
        </p:nvGraphicFramePr>
        <p:xfrm>
          <a:off x="1524000" y="5562600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13377697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567470"/>
              </p:ext>
            </p:extLst>
          </p:nvPr>
        </p:nvGraphicFramePr>
        <p:xfrm>
          <a:off x="6324600" y="5527431"/>
          <a:ext cx="425840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9469">
                  <a:extLst>
                    <a:ext uri="{9D8B030D-6E8A-4147-A177-3AD203B41FA5}">
                      <a16:colId xmlns:a16="http://schemas.microsoft.com/office/drawing/2014/main" val="2227997701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744171005"/>
                    </a:ext>
                  </a:extLst>
                </a:gridCol>
                <a:gridCol w="1419469">
                  <a:extLst>
                    <a:ext uri="{9D8B030D-6E8A-4147-A177-3AD203B41FA5}">
                      <a16:colId xmlns:a16="http://schemas.microsoft.com/office/drawing/2014/main" val="31038695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q.Count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currRow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currCol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525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8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35085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1010</TotalTime>
  <Words>2124</Words>
  <Application>Microsoft Office PowerPoint</Application>
  <PresentationFormat>Widescreen</PresentationFormat>
  <Paragraphs>1958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Candara</vt:lpstr>
      <vt:lpstr>Consolas</vt:lpstr>
      <vt:lpstr>Tech Computer 16x9</vt:lpstr>
      <vt:lpstr>Depth-First Search</vt:lpstr>
      <vt:lpstr>Find the number of islands</vt:lpstr>
      <vt:lpstr>Example</vt:lpstr>
      <vt:lpstr>Example</vt:lpstr>
      <vt:lpstr>Algorithm</vt:lpstr>
      <vt:lpstr>Depth-first Search Traversal</vt:lpstr>
      <vt:lpstr>Depth-first Search Traversal</vt:lpstr>
      <vt:lpstr>Depth-first Search Traversal</vt:lpstr>
      <vt:lpstr>Depth-first Search Traversal</vt:lpstr>
      <vt:lpstr>Depth-first Search Traversal</vt:lpstr>
      <vt:lpstr>Depth-first Search Traversal</vt:lpstr>
      <vt:lpstr>Depth-first Search Traversal</vt:lpstr>
      <vt:lpstr>Depth-first Search Traversal</vt:lpstr>
      <vt:lpstr>Depth-first Search Traversal</vt:lpstr>
      <vt:lpstr>Depth-first Search Traversal</vt:lpstr>
      <vt:lpstr>Depth-first Search Traversal</vt:lpstr>
      <vt:lpstr>Depth-first Search Traversal</vt:lpstr>
      <vt:lpstr>Depth-first Search Traversal</vt:lpstr>
      <vt:lpstr>Depth-first Search Traversal</vt:lpstr>
      <vt:lpstr>Depth-first Search Traversal</vt:lpstr>
      <vt:lpstr>Depth-first Search Traversal</vt:lpstr>
      <vt:lpstr>Depth-first Search Traversal</vt:lpstr>
      <vt:lpstr>Depth-first Search Traversal</vt:lpstr>
      <vt:lpstr>Depth-first Search Traversal</vt:lpstr>
      <vt:lpstr>Depth-first Search Traversal</vt:lpstr>
      <vt:lpstr>Depth-first Search Traversal</vt:lpstr>
      <vt:lpstr>Depth-first Search Traversal</vt:lpstr>
      <vt:lpstr>Depth-first Search Traversal</vt:lpstr>
      <vt:lpstr>Depth-first Search Traversal</vt:lpstr>
      <vt:lpstr>Depth-first Search Traversal</vt:lpstr>
      <vt:lpstr>Depth-first Search Traversal</vt:lpstr>
      <vt:lpstr>Depth-first Search Traversal</vt:lpstr>
      <vt:lpstr>Depth-first Search Traversal</vt:lpstr>
      <vt:lpstr>Depth-first Search Traversal</vt:lpstr>
      <vt:lpstr>Depth-first Search Traversal</vt:lpstr>
      <vt:lpstr>Depth-first Search Traversal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Hector Espinosa</dc:creator>
  <cp:lastModifiedBy>Hector Espinosa</cp:lastModifiedBy>
  <cp:revision>27</cp:revision>
  <dcterms:created xsi:type="dcterms:W3CDTF">2016-09-17T05:09:20Z</dcterms:created>
  <dcterms:modified xsi:type="dcterms:W3CDTF">2017-06-06T15:03:44Z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