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8" r:id="rId4"/>
    <p:sldId id="269" r:id="rId5"/>
    <p:sldId id="266" r:id="rId6"/>
    <p:sldId id="267" r:id="rId7"/>
    <p:sldId id="26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FAF7DB-220E-474B-A306-B18848A2E64E}">
      <dgm:prSet phldrT="[Text]"/>
      <dgm:spPr/>
      <dgm:t>
        <a:bodyPr/>
        <a:lstStyle/>
        <a:p>
          <a:r>
            <a:rPr lang="en-US" dirty="0" smtClean="0"/>
            <a:t>Weather Report</a:t>
          </a:r>
          <a:endParaRPr lang="en-US" dirty="0"/>
        </a:p>
      </dgm:t>
    </dgm:pt>
    <dgm:pt modelId="{ADEA5C60-BA03-45CE-8AE4-87E8350E817F}" type="parTrans" cxnId="{E88E6FD0-5EE8-42CE-8AC4-D71962510EE7}">
      <dgm:prSet/>
      <dgm:spPr/>
      <dgm:t>
        <a:bodyPr/>
        <a:lstStyle/>
        <a:p>
          <a:endParaRPr lang="en-US"/>
        </a:p>
      </dgm:t>
    </dgm:pt>
    <dgm:pt modelId="{8655DB40-16AB-41AF-B7B9-C009642A6E8E}" type="sibTrans" cxnId="{E88E6FD0-5EE8-42CE-8AC4-D71962510EE7}">
      <dgm:prSet/>
      <dgm:spPr/>
      <dgm:t>
        <a:bodyPr/>
        <a:lstStyle/>
        <a:p>
          <a:endParaRPr lang="en-US"/>
        </a:p>
      </dgm:t>
    </dgm:pt>
    <dgm:pt modelId="{9CA7C66F-6CF9-4093-95BD-C861D9811AA0}">
      <dgm:prSet phldrT="[Text]"/>
      <dgm:spPr/>
      <dgm:t>
        <a:bodyPr/>
        <a:lstStyle/>
        <a:p>
          <a:r>
            <a:rPr lang="en-US" dirty="0" smtClean="0"/>
            <a:t>Market Place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/>
        <a:lstStyle/>
        <a:p>
          <a:endParaRPr lang="en-US"/>
        </a:p>
      </dgm:t>
    </dgm:pt>
    <dgm:pt modelId="{9AC506A7-F034-46F5-B26F-46FD22856FB4}" type="sibTrans" cxnId="{1A254136-9EEE-43D0-BC71-1289B085104A}">
      <dgm:prSet/>
      <dgm:spPr/>
      <dgm:t>
        <a:bodyPr/>
        <a:lstStyle/>
        <a:p>
          <a:endParaRPr lang="en-US"/>
        </a:p>
      </dgm:t>
    </dgm:pt>
    <dgm:pt modelId="{8AEC6483-23EF-4414-8E2A-6A005181899E}">
      <dgm:prSet phldrT="[Text]"/>
      <dgm:spPr/>
      <dgm:t>
        <a:bodyPr/>
        <a:lstStyle/>
        <a:p>
          <a:r>
            <a:rPr lang="en-US" dirty="0" smtClean="0"/>
            <a:t>Management Practices</a:t>
          </a:r>
          <a:endParaRPr lang="en-US" dirty="0"/>
        </a:p>
      </dgm:t>
    </dgm:pt>
    <dgm:pt modelId="{526DBE94-00A7-461E-AF61-51DFFA468BD0}" type="parTrans" cxnId="{976405B9-79B8-494E-A105-801AB128A327}">
      <dgm:prSet/>
      <dgm:spPr/>
      <dgm:t>
        <a:bodyPr/>
        <a:lstStyle/>
        <a:p>
          <a:endParaRPr lang="en-US"/>
        </a:p>
      </dgm:t>
    </dgm:pt>
    <dgm:pt modelId="{C81D2561-AE20-4589-919A-5479573342B0}" type="sibTrans" cxnId="{976405B9-79B8-494E-A105-801AB128A327}">
      <dgm:prSet/>
      <dgm:spPr/>
      <dgm:t>
        <a:bodyPr/>
        <a:lstStyle/>
        <a:p>
          <a:endParaRPr lang="en-US"/>
        </a:p>
      </dgm:t>
    </dgm:pt>
    <dgm:pt modelId="{056BF56F-CC43-4DDD-9D89-CA94DE101ECC}">
      <dgm:prSet phldrT="[Text]"/>
      <dgm:spPr/>
      <dgm:t>
        <a:bodyPr/>
        <a:lstStyle/>
        <a:p>
          <a:r>
            <a:rPr lang="en-US" dirty="0" smtClean="0"/>
            <a:t>Disease Management </a:t>
          </a:r>
          <a:endParaRPr lang="en-US" dirty="0"/>
        </a:p>
      </dgm:t>
    </dgm:pt>
    <dgm:pt modelId="{001921C4-E4A3-488C-B466-13D798BB2038}" type="parTrans" cxnId="{778F2B2A-B50E-4B4B-8031-BBB0BAF3076A}">
      <dgm:prSet/>
      <dgm:spPr/>
      <dgm:t>
        <a:bodyPr/>
        <a:lstStyle/>
        <a:p>
          <a:endParaRPr lang="en-US"/>
        </a:p>
      </dgm:t>
    </dgm:pt>
    <dgm:pt modelId="{B28DA56B-359A-427D-B40B-7C9A5E29DAD4}" type="sibTrans" cxnId="{778F2B2A-B50E-4B4B-8031-BBB0BAF3076A}">
      <dgm:prSet/>
      <dgm:spPr/>
      <dgm:t>
        <a:bodyPr/>
        <a:lstStyle/>
        <a:p>
          <a:endParaRPr lang="en-US"/>
        </a:p>
      </dgm:t>
    </dgm:pt>
    <dgm:pt modelId="{204779DA-9EFD-416C-AA17-3047285492E6}">
      <dgm:prSet phldrT="[Text]"/>
      <dgm:spPr/>
      <dgm:t>
        <a:bodyPr/>
        <a:lstStyle/>
        <a:p>
          <a:r>
            <a:rPr lang="en-US" dirty="0" smtClean="0"/>
            <a:t>Expert Advice</a:t>
          </a:r>
          <a:endParaRPr lang="en-US" dirty="0"/>
        </a:p>
      </dgm:t>
    </dgm:pt>
    <dgm:pt modelId="{10182E5A-267A-4FF5-8BE4-365E5F0F59FD}" type="parTrans" cxnId="{4B45AE37-5E95-4459-A22C-A76A562E440A}">
      <dgm:prSet/>
      <dgm:spPr/>
      <dgm:t>
        <a:bodyPr/>
        <a:lstStyle/>
        <a:p>
          <a:endParaRPr lang="en-US"/>
        </a:p>
      </dgm:t>
    </dgm:pt>
    <dgm:pt modelId="{89F8EF12-ABE9-4852-AA60-32F3BE4FD92C}" type="sibTrans" cxnId="{4B45AE37-5E95-4459-A22C-A76A562E440A}">
      <dgm:prSet/>
      <dgm:spPr/>
      <dgm:t>
        <a:bodyPr/>
        <a:lstStyle/>
        <a:p>
          <a:endParaRPr lang="en-US"/>
        </a:p>
      </dgm:t>
    </dgm:pt>
    <dgm:pt modelId="{FBE57202-63C6-4AC6-8A48-2F7EEDE18422}">
      <dgm:prSet phldrT="[Text]"/>
      <dgm:spPr/>
      <dgm:t>
        <a:bodyPr/>
        <a:lstStyle/>
        <a:p>
          <a:r>
            <a:rPr lang="en-US" dirty="0" smtClean="0"/>
            <a:t>Crops info</a:t>
          </a:r>
          <a:endParaRPr lang="en-US" dirty="0"/>
        </a:p>
      </dgm:t>
    </dgm:pt>
    <dgm:pt modelId="{22E9EA7B-06A1-4DB0-8C13-4FDDC38F5300}" type="parTrans" cxnId="{89F86E09-7B46-4DCB-A438-8B1FC1DB0A71}">
      <dgm:prSet/>
      <dgm:spPr/>
      <dgm:t>
        <a:bodyPr/>
        <a:lstStyle/>
        <a:p>
          <a:endParaRPr lang="en-US"/>
        </a:p>
      </dgm:t>
    </dgm:pt>
    <dgm:pt modelId="{29B1D402-63E0-4277-B9B1-DE1AE207061C}" type="sibTrans" cxnId="{89F86E09-7B46-4DCB-A438-8B1FC1DB0A71}">
      <dgm:prSet/>
      <dgm:spPr/>
      <dgm:t>
        <a:bodyPr/>
        <a:lstStyle/>
        <a:p>
          <a:endParaRPr lang="en-US"/>
        </a:p>
      </dgm:t>
    </dgm:pt>
    <dgm:pt modelId="{9A645D6F-C66F-4AE2-BF04-811B4823947F}">
      <dgm:prSet phldrT="[Text]"/>
      <dgm:spPr/>
      <dgm:t>
        <a:bodyPr/>
        <a:lstStyle/>
        <a:p>
          <a:r>
            <a:rPr lang="en-US" dirty="0" smtClean="0"/>
            <a:t>Farmer info</a:t>
          </a:r>
          <a:endParaRPr lang="en-US" dirty="0"/>
        </a:p>
      </dgm:t>
    </dgm:pt>
    <dgm:pt modelId="{83E5E549-0F43-4F25-A02E-569AEE5BDED2}" type="sibTrans" cxnId="{7EA0F57F-739F-46CF-97AF-30636FBE901C}">
      <dgm:prSet/>
      <dgm:spPr/>
      <dgm:t>
        <a:bodyPr/>
        <a:lstStyle/>
        <a:p>
          <a:endParaRPr lang="en-US"/>
        </a:p>
      </dgm:t>
    </dgm:pt>
    <dgm:pt modelId="{9C62A62C-9B88-4118-A827-423EFE6206F2}" type="parTrans" cxnId="{7EA0F57F-739F-46CF-97AF-30636FBE901C}">
      <dgm:prSet/>
      <dgm:spPr/>
      <dgm:t>
        <a:bodyPr/>
        <a:lstStyle/>
        <a:p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A4FAF7-2B1B-440D-AB04-52061A8327A8}" type="pres">
      <dgm:prSet presAssocID="{0EFAF7DB-220E-474B-A306-B18848A2E64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D7AE7-9CA3-46ED-A1DA-C43DD789865E}" type="pres">
      <dgm:prSet presAssocID="{29B1D402-63E0-4277-B9B1-DE1AE207061C}" presName="sibTrans" presStyleCnt="0"/>
      <dgm:spPr/>
    </dgm:pt>
    <dgm:pt modelId="{2D1886E1-CF91-4552-A72F-CD27522576E0}" type="pres">
      <dgm:prSet presAssocID="{9A645D6F-C66F-4AE2-BF04-811B4823947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7EA0F57F-739F-46CF-97AF-30636FBE901C}" srcId="{B842BC11-90CF-49FF-8D61-E8A8AAFE1BB6}" destId="{9A645D6F-C66F-4AE2-BF04-811B4823947F}" srcOrd="6" destOrd="0" parTransId="{9C62A62C-9B88-4118-A827-423EFE6206F2}" sibTransId="{83E5E549-0F43-4F25-A02E-569AEE5BDED2}"/>
    <dgm:cxn modelId="{923C29F0-CF8C-4A41-A668-E64BFDA801B0}" type="presOf" srcId="{9A645D6F-C66F-4AE2-BF04-811B4823947F}" destId="{2D1886E1-CF91-4552-A72F-CD27522576E0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  <dgm:cxn modelId="{CA2171D0-75CC-42FB-9E5F-033E7608DDFB}" type="presParOf" srcId="{068CCA7D-1404-4068-AB93-6968EFC37502}" destId="{941D7AE7-9CA3-46ED-A1DA-C43DD789865E}" srcOrd="11" destOrd="0" presId="urn:microsoft.com/office/officeart/2005/8/layout/default"/>
    <dgm:cxn modelId="{05D97255-8693-44C5-8C29-971AEC309C81}" type="presParOf" srcId="{068CCA7D-1404-4068-AB93-6968EFC37502}" destId="{2D1886E1-CF91-4552-A72F-CD27522576E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848485" y="1771"/>
          <a:ext cx="1549734" cy="929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Weather Report</a:t>
          </a:r>
          <a:endParaRPr lang="en-US" sz="1700" kern="1200" dirty="0"/>
        </a:p>
      </dsp:txBody>
      <dsp:txXfrm>
        <a:off x="848485" y="1771"/>
        <a:ext cx="1549734" cy="929840"/>
      </dsp:txXfrm>
    </dsp:sp>
    <dsp:sp modelId="{C593AB34-4B84-4F47-A09D-1663F9F71AFC}">
      <dsp:nvSpPr>
        <dsp:cNvPr id="0" name=""/>
        <dsp:cNvSpPr/>
      </dsp:nvSpPr>
      <dsp:spPr>
        <a:xfrm>
          <a:off x="2553193" y="1771"/>
          <a:ext cx="1549734" cy="929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Market Place</a:t>
          </a:r>
          <a:endParaRPr lang="en-US" sz="1700" kern="1200" dirty="0"/>
        </a:p>
      </dsp:txBody>
      <dsp:txXfrm>
        <a:off x="2553193" y="1771"/>
        <a:ext cx="1549734" cy="929840"/>
      </dsp:txXfrm>
    </dsp:sp>
    <dsp:sp modelId="{917D3CD9-BA5B-404E-931F-223BF970C99B}">
      <dsp:nvSpPr>
        <dsp:cNvPr id="0" name=""/>
        <dsp:cNvSpPr/>
      </dsp:nvSpPr>
      <dsp:spPr>
        <a:xfrm>
          <a:off x="848485" y="1086585"/>
          <a:ext cx="1549734" cy="929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Management Practices</a:t>
          </a:r>
          <a:endParaRPr lang="en-US" sz="1700" kern="1200" dirty="0"/>
        </a:p>
      </dsp:txBody>
      <dsp:txXfrm>
        <a:off x="848485" y="1086585"/>
        <a:ext cx="1549734" cy="929840"/>
      </dsp:txXfrm>
    </dsp:sp>
    <dsp:sp modelId="{4F7EBD7D-DFCF-42D9-919C-E6E65091B79C}">
      <dsp:nvSpPr>
        <dsp:cNvPr id="0" name=""/>
        <dsp:cNvSpPr/>
      </dsp:nvSpPr>
      <dsp:spPr>
        <a:xfrm>
          <a:off x="2553193" y="1086585"/>
          <a:ext cx="1549734" cy="929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Disease Management </a:t>
          </a:r>
          <a:endParaRPr lang="en-US" sz="1700" kern="1200" dirty="0"/>
        </a:p>
      </dsp:txBody>
      <dsp:txXfrm>
        <a:off x="2553193" y="1086585"/>
        <a:ext cx="1549734" cy="929840"/>
      </dsp:txXfrm>
    </dsp:sp>
    <dsp:sp modelId="{CB52FD11-6E75-4074-AC8F-10E0FD59B7A0}">
      <dsp:nvSpPr>
        <dsp:cNvPr id="0" name=""/>
        <dsp:cNvSpPr/>
      </dsp:nvSpPr>
      <dsp:spPr>
        <a:xfrm>
          <a:off x="848485" y="2171399"/>
          <a:ext cx="1549734" cy="929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Expert Advice</a:t>
          </a:r>
          <a:endParaRPr lang="en-US" sz="1700" kern="1200" dirty="0"/>
        </a:p>
      </dsp:txBody>
      <dsp:txXfrm>
        <a:off x="848485" y="2171399"/>
        <a:ext cx="1549734" cy="929840"/>
      </dsp:txXfrm>
    </dsp:sp>
    <dsp:sp modelId="{76049CD1-75A7-4C80-9C4F-81F0D3E4B5DC}">
      <dsp:nvSpPr>
        <dsp:cNvPr id="0" name=""/>
        <dsp:cNvSpPr/>
      </dsp:nvSpPr>
      <dsp:spPr>
        <a:xfrm>
          <a:off x="2553193" y="2171399"/>
          <a:ext cx="1549734" cy="929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Crops info</a:t>
          </a:r>
          <a:endParaRPr lang="en-US" sz="1700" kern="1200" dirty="0"/>
        </a:p>
      </dsp:txBody>
      <dsp:txXfrm>
        <a:off x="2553193" y="2171399"/>
        <a:ext cx="1549734" cy="929840"/>
      </dsp:txXfrm>
    </dsp:sp>
    <dsp:sp modelId="{2D1886E1-CF91-4552-A72F-CD27522576E0}">
      <dsp:nvSpPr>
        <dsp:cNvPr id="0" name=""/>
        <dsp:cNvSpPr/>
      </dsp:nvSpPr>
      <dsp:spPr>
        <a:xfrm>
          <a:off x="1700839" y="3256213"/>
          <a:ext cx="1549734" cy="929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Farmer info</a:t>
          </a:r>
          <a:endParaRPr lang="en-US" sz="1700" kern="1200" dirty="0"/>
        </a:p>
      </dsp:txBody>
      <dsp:txXfrm>
        <a:off x="1700839" y="3256213"/>
        <a:ext cx="1549734" cy="92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5/13/2016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5/13/2016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5/13/2016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4361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6465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048893"/>
            <a:ext cx="22860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5/13/2016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5/13/2016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5/13/2016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574431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85120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/>
          <p:cNvSpPr>
            <a:spLocks noGrp="1" noChangeAspect="1"/>
          </p:cNvSpPr>
          <p:nvPr>
            <p:ph type="pic" sz="quarter" idx="17"/>
          </p:nvPr>
        </p:nvSpPr>
        <p:spPr>
          <a:xfrm>
            <a:off x="833620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7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6544309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5/13/2016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 rot="5400000">
            <a:off x="4030971" y="647727"/>
            <a:ext cx="4116828" cy="338328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263071" y="1127733"/>
            <a:ext cx="4114800" cy="3381614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5" name="Group 64"/>
          <p:cNvGrpSpPr>
            <a:grpSpLocks noChangeAspect="1"/>
          </p:cNvGrpSpPr>
          <p:nvPr/>
        </p:nvGrpSpPr>
        <p:grpSpPr>
          <a:xfrm rot="5400000">
            <a:off x="7803905" y="1127738"/>
            <a:ext cx="4114800" cy="338161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4599885" y="53340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834571" y="101359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0" name="Picture Placeholder 33"/>
          <p:cNvSpPr>
            <a:spLocks noGrp="1"/>
          </p:cNvSpPr>
          <p:nvPr>
            <p:ph type="pic" sz="quarter" idx="20"/>
          </p:nvPr>
        </p:nvSpPr>
        <p:spPr>
          <a:xfrm>
            <a:off x="8375405" y="1013591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871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582378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89705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/>
              <a:pPr/>
              <a:t>5/13/2016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3710" y="1752599"/>
            <a:ext cx="8369903" cy="8749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Fikar na Karo</a:t>
            </a:r>
            <a:b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with you !!!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4" y="5150253"/>
            <a:ext cx="1440426" cy="1421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95" y="5074646"/>
            <a:ext cx="3980925" cy="1496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20" y="5074646"/>
            <a:ext cx="3810000" cy="140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8298" y="5122636"/>
            <a:ext cx="1570325" cy="1400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79" y="2780151"/>
            <a:ext cx="3509470" cy="19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567542"/>
            <a:ext cx="10869386" cy="47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FF0000"/>
                </a:solidFill>
              </a:rPr>
              <a:t>Lack of relevant information availability to </a:t>
            </a:r>
            <a:r>
              <a:rPr lang="en-IN" dirty="0" smtClean="0">
                <a:solidFill>
                  <a:srgbClr val="FF0000"/>
                </a:solidFill>
              </a:rPr>
              <a:t>farmers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Current information services are too generalised and lack the local </a:t>
            </a:r>
            <a:r>
              <a:rPr lang="en-IN" dirty="0" smtClean="0">
                <a:solidFill>
                  <a:srgbClr val="FF0000"/>
                </a:solidFill>
              </a:rPr>
              <a:t>context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Knowledge and information are one of the most critical lacking element in current </a:t>
            </a:r>
            <a:r>
              <a:rPr lang="en-IN" dirty="0" smtClean="0">
                <a:solidFill>
                  <a:srgbClr val="FF0000"/>
                </a:solidFill>
              </a:rPr>
              <a:t>farming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Existing systems are not simple and comprehensive 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6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!!</a:t>
            </a:r>
          </a:p>
          <a:p>
            <a:r>
              <a:rPr lang="en-IN" sz="2400" dirty="0"/>
              <a:t>integrated platform for information need of farmer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567542"/>
            <a:ext cx="10869386" cy="47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stop information solution for all needs of farmer: right from sowing to </a:t>
            </a:r>
            <a:r>
              <a:rPr lang="en-IN" dirty="0" smtClean="0"/>
              <a:t>marketing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Integrates</a:t>
            </a:r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en-IN" dirty="0" smtClean="0"/>
              <a:t>Input management</a:t>
            </a:r>
            <a:endParaRPr lang="en-IN" dirty="0"/>
          </a:p>
          <a:p>
            <a:pPr lvl="1"/>
            <a:r>
              <a:rPr lang="en-IN" dirty="0"/>
              <a:t>Agricultural advisory </a:t>
            </a:r>
            <a:r>
              <a:rPr lang="en-IN" dirty="0" smtClean="0"/>
              <a:t>services</a:t>
            </a:r>
            <a:endParaRPr lang="en-IN" dirty="0"/>
          </a:p>
          <a:p>
            <a:pPr lvl="1"/>
            <a:r>
              <a:rPr lang="en-IN" dirty="0"/>
              <a:t>Weather information and </a:t>
            </a:r>
            <a:r>
              <a:rPr lang="en-IN" dirty="0" smtClean="0"/>
              <a:t>advisories</a:t>
            </a:r>
            <a:endParaRPr lang="en-IN" dirty="0"/>
          </a:p>
          <a:p>
            <a:pPr lvl="1"/>
            <a:r>
              <a:rPr lang="en-IN" dirty="0"/>
              <a:t>Rental and custom </a:t>
            </a:r>
            <a:r>
              <a:rPr lang="en-IN" dirty="0" smtClean="0"/>
              <a:t>hiring </a:t>
            </a:r>
            <a:r>
              <a:rPr lang="en-IN" dirty="0"/>
              <a:t>services (aggregation model) and</a:t>
            </a:r>
          </a:p>
          <a:p>
            <a:pPr lvl="1"/>
            <a:r>
              <a:rPr lang="en-IN" dirty="0"/>
              <a:t>Market information </a:t>
            </a:r>
            <a:r>
              <a:rPr lang="en-IN" dirty="0" smtClean="0"/>
              <a:t>services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3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5821" y="1690688"/>
            <a:ext cx="5854261" cy="48782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00B050"/>
                </a:solidFill>
              </a:rPr>
              <a:t>Simple application</a:t>
            </a:r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Local context</a:t>
            </a:r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24×7 availability through cloud</a:t>
            </a:r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Uses big data analytics and</a:t>
            </a:r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Comprehensive package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92" y="1027906"/>
            <a:ext cx="8126672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3916680" cy="4883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</a:t>
            </a:r>
            <a:endPara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61307" y="1079862"/>
            <a:ext cx="6242413" cy="510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00B050"/>
                </a:solidFill>
              </a:rPr>
              <a:t>Use </a:t>
            </a:r>
            <a:r>
              <a:rPr lang="en-IN" dirty="0">
                <a:solidFill>
                  <a:srgbClr val="00B050"/>
                </a:solidFill>
              </a:rPr>
              <a:t>gram panchayat Offices for displaying information</a:t>
            </a:r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Initial </a:t>
            </a:r>
            <a:r>
              <a:rPr lang="en-IN" dirty="0">
                <a:solidFill>
                  <a:srgbClr val="00B050"/>
                </a:solidFill>
              </a:rPr>
              <a:t>investments from local government; NGOs and agricultural </a:t>
            </a:r>
            <a:r>
              <a:rPr lang="en-IN" dirty="0" smtClean="0">
                <a:solidFill>
                  <a:srgbClr val="00B050"/>
                </a:solidFill>
              </a:rPr>
              <a:t>entrepreneurs</a:t>
            </a:r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Long </a:t>
            </a:r>
            <a:r>
              <a:rPr lang="en-IN" dirty="0">
                <a:solidFill>
                  <a:srgbClr val="00B050"/>
                </a:solidFill>
              </a:rPr>
              <a:t>term aim is to have self sustaining business </a:t>
            </a:r>
            <a:r>
              <a:rPr lang="en-IN" dirty="0" smtClean="0">
                <a:solidFill>
                  <a:srgbClr val="00B050"/>
                </a:solidFill>
              </a:rPr>
              <a:t>model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Mobile apps + </a:t>
            </a:r>
            <a:r>
              <a:rPr lang="en-IN" dirty="0" smtClean="0">
                <a:solidFill>
                  <a:srgbClr val="00B050"/>
                </a:solidFill>
              </a:rPr>
              <a:t>SMS</a:t>
            </a: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03720" y="365125"/>
            <a:ext cx="5608320" cy="4883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involved</a:t>
            </a:r>
            <a:endPara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03720" y="1079862"/>
            <a:ext cx="6242413" cy="510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Microsoft Technologies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Azure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MS Sql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aWhere API’s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Weather Report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Plantation/models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Data Analytical tools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B050"/>
                </a:solidFill>
              </a:rPr>
              <a:t>Hadoop/</a:t>
            </a:r>
            <a:r>
              <a:rPr lang="en-IN" dirty="0" err="1" smtClean="0">
                <a:solidFill>
                  <a:srgbClr val="00B050"/>
                </a:solidFill>
              </a:rPr>
              <a:t>pentaho</a:t>
            </a:r>
            <a:r>
              <a:rPr lang="en-IN" dirty="0" smtClean="0">
                <a:solidFill>
                  <a:srgbClr val="00B050"/>
                </a:solidFill>
              </a:rPr>
              <a:t>/	</a:t>
            </a:r>
            <a:endParaRPr lang="en-IN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8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035552" y="1414272"/>
            <a:ext cx="3721608" cy="4788408"/>
          </a:xfrm>
          <a:prstGeom prst="rect">
            <a:avLst/>
          </a:prstGeom>
          <a:ln w="317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7370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Farmers Management portal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1429642"/>
              </p:ext>
            </p:extLst>
          </p:nvPr>
        </p:nvGraphicFramePr>
        <p:xfrm>
          <a:off x="3439510" y="1741542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72962"/>
              </p:ext>
            </p:extLst>
          </p:nvPr>
        </p:nvGraphicFramePr>
        <p:xfrm>
          <a:off x="371925" y="2718247"/>
          <a:ext cx="2545254" cy="157543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545254">
                  <a:extLst>
                    <a:ext uri="{9D8B030D-6E8A-4147-A177-3AD203B41FA5}">
                      <a16:colId xmlns="" xmlns:a16="http://schemas.microsoft.com/office/drawing/2014/main" val="994503050"/>
                    </a:ext>
                  </a:extLst>
                </a:gridCol>
              </a:tblGrid>
              <a:tr h="156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Ploughing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26338806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Seed treatment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91046824"/>
                  </a:ext>
                </a:extLst>
              </a:tr>
              <a:tr h="145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Time of sowing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20036588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spacing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64471930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critical stages of moisture requirement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316863866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weeding/ intercultural opetations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251013552"/>
                  </a:ext>
                </a:extLst>
              </a:tr>
              <a:tr h="156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recommended fertilizers and its dosage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83083907"/>
                  </a:ext>
                </a:extLst>
              </a:tr>
            </a:tbl>
          </a:graphicData>
        </a:graphic>
      </p:graphicFrame>
      <p:cxnSp>
        <p:nvCxnSpPr>
          <p:cNvPr id="11" name="Curved Connector 10"/>
          <p:cNvCxnSpPr/>
          <p:nvPr/>
        </p:nvCxnSpPr>
        <p:spPr>
          <a:xfrm rot="10800000" flipV="1">
            <a:off x="2917179" y="3005958"/>
            <a:ext cx="1381552" cy="28588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522923" y="3005958"/>
            <a:ext cx="1736000" cy="107205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22752"/>
              </p:ext>
            </p:extLst>
          </p:nvPr>
        </p:nvGraphicFramePr>
        <p:xfrm>
          <a:off x="9024170" y="2882954"/>
          <a:ext cx="1988207" cy="1905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988207">
                  <a:extLst>
                    <a:ext uri="{9D8B030D-6E8A-4147-A177-3AD203B41FA5}">
                      <a16:colId xmlns="" xmlns:a16="http://schemas.microsoft.com/office/drawing/2014/main" val="3853140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41550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symptoms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654338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remedy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555599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micro nutrient deficiency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52089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symptoms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93123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remedy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1046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Other</a:t>
                      </a:r>
                      <a:r>
                        <a:rPr lang="en-US" sz="11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 smtClean="0">
                          <a:effectLst/>
                        </a:rPr>
                        <a:t>disease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170883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symptoms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57127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remedy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981316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98794541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40975"/>
              </p:ext>
            </p:extLst>
          </p:nvPr>
        </p:nvGraphicFramePr>
        <p:xfrm>
          <a:off x="8830607" y="1802250"/>
          <a:ext cx="2293007" cy="381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93007">
                  <a:extLst>
                    <a:ext uri="{9D8B030D-6E8A-4147-A177-3AD203B41FA5}">
                      <a16:colId xmlns="" xmlns:a16="http://schemas.microsoft.com/office/drawing/2014/main" val="4255581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Current and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9523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probable price after 6 months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150078683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endCxn id="15" idx="1"/>
          </p:cNvCxnSpPr>
          <p:nvPr/>
        </p:nvCxnSpPr>
        <p:spPr>
          <a:xfrm flipV="1">
            <a:off x="7561043" y="1992750"/>
            <a:ext cx="1269564" cy="303268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>
            <a:off x="2917179" y="1833560"/>
            <a:ext cx="1382146" cy="462458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2751" y="1741543"/>
            <a:ext cx="2123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aWhere Weather API</a:t>
            </a:r>
            <a:endParaRPr lang="en-I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024170" y="5065431"/>
            <a:ext cx="2123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aWhere Weather API</a:t>
            </a:r>
            <a:endParaRPr lang="en-IN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515924" y="4469468"/>
            <a:ext cx="1652459" cy="1020466"/>
          </a:xfrm>
          <a:prstGeom prst="rect">
            <a:avLst/>
          </a:prstGeom>
        </p:spPr>
      </p:pic>
      <p:cxnSp>
        <p:nvCxnSpPr>
          <p:cNvPr id="16" name="Curved Connector 15"/>
          <p:cNvCxnSpPr/>
          <p:nvPr/>
        </p:nvCxnSpPr>
        <p:spPr>
          <a:xfrm>
            <a:off x="6706419" y="5793202"/>
            <a:ext cx="1971719" cy="326665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51695" y="5881388"/>
            <a:ext cx="2123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Remote sensing data</a:t>
            </a:r>
            <a:endParaRPr lang="en-IN" sz="1200" dirty="0"/>
          </a:p>
        </p:txBody>
      </p:sp>
      <p:cxnSp>
        <p:nvCxnSpPr>
          <p:cNvPr id="20" name="Curved Connector 19"/>
          <p:cNvCxnSpPr/>
          <p:nvPr/>
        </p:nvCxnSpPr>
        <p:spPr>
          <a:xfrm rot="10800000" flipV="1">
            <a:off x="2999827" y="4545101"/>
            <a:ext cx="1413003" cy="52033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494" y="4926931"/>
            <a:ext cx="21235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Expert system to address the queries of farmers</a:t>
            </a:r>
          </a:p>
          <a:p>
            <a:endParaRPr lang="en-IN" sz="1100" dirty="0"/>
          </a:p>
          <a:p>
            <a:r>
              <a:rPr lang="en-IN" sz="1100" dirty="0" smtClean="0"/>
              <a:t>Auto answering system for the farmer queries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3916680" cy="4883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2578457" y="3349625"/>
            <a:ext cx="2413000" cy="96837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Madhu Babu (Agriculture University)</a:t>
            </a:r>
            <a:endParaRPr lang="en-IN" sz="1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746573" y="4335485"/>
            <a:ext cx="2046605" cy="889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Sravanthi (ICRISAT)</a:t>
            </a:r>
            <a:endParaRPr lang="en-I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077083" y="3303290"/>
            <a:ext cx="2225416" cy="889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Rabbani </a:t>
            </a:r>
            <a:r>
              <a:rPr lang="en-I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Syed (ICRISAT</a:t>
            </a:r>
            <a:r>
              <a:rPr lang="en-I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7349371" y="4324053"/>
            <a:ext cx="1785620" cy="889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Anupama (ICRISAT)</a:t>
            </a:r>
            <a:endParaRPr lang="en-IN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7302499" y="3389312"/>
            <a:ext cx="1746607" cy="889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Prasad (Hackrons)</a:t>
            </a:r>
            <a:endParaRPr lang="en-IN" sz="1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34825" y="5249904"/>
            <a:ext cx="2058353" cy="889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tx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Vinod Kumar (Microsoft)</a:t>
            </a:r>
            <a:endParaRPr lang="en-IN" sz="1400" b="1" dirty="0">
              <a:solidFill>
                <a:schemeClr val="tx2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13164" y="5144474"/>
            <a:ext cx="1885950" cy="9017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tx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Upender (Microsoft)</a:t>
            </a:r>
            <a:endParaRPr lang="en-IN" sz="1400" b="1" dirty="0">
              <a:solidFill>
                <a:schemeClr val="tx2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21444" y="5249904"/>
            <a:ext cx="1713547" cy="889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tx2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Rayappa (Microsoft)</a:t>
            </a:r>
            <a:endParaRPr lang="en-IN" sz="1400" b="1" dirty="0">
              <a:solidFill>
                <a:schemeClr val="tx2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05" y="365125"/>
            <a:ext cx="6458902" cy="2713989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291971" y="4218622"/>
            <a:ext cx="1756886" cy="889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Paresh (CIMMYT)</a:t>
            </a:r>
            <a:endParaRPr lang="en-IN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193" y="2364393"/>
            <a:ext cx="38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:GREEN WARRIORS</a:t>
            </a:r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76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67F96A-C2ED-4D5B-8EFB-A18C6982D3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Nature presentation, illustrated landscape design  (widescreen)</Template>
  <TotalTime>0</TotalTime>
  <Words>292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Print</vt:lpstr>
      <vt:lpstr>Wingdings</vt:lpstr>
      <vt:lpstr>Nature Illustration 16x9</vt:lpstr>
      <vt:lpstr>Fikar na Karo We are with you !!!</vt:lpstr>
      <vt:lpstr>PowerPoint Presentation</vt:lpstr>
      <vt:lpstr>PowerPoint Presentation</vt:lpstr>
      <vt:lpstr>PowerPoint Presentation</vt:lpstr>
      <vt:lpstr>PowerPoint Presentation</vt:lpstr>
      <vt:lpstr>Farmers Management portal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2016-05-12T23:04:57Z</dcterms:created>
  <dcterms:modified xsi:type="dcterms:W3CDTF">2016-05-13T09:30:20Z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TC034313779991</vt:lpwstr>
  </property>
</Properties>
</file>