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7" r:id="rId4"/>
    <p:sldId id="269" r:id="rId5"/>
    <p:sldId id="263" r:id="rId6"/>
    <p:sldId id="264" r:id="rId7"/>
    <p:sldId id="265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C9E"/>
    <a:srgbClr val="A3FFE0"/>
    <a:srgbClr val="E2FEE9"/>
    <a:srgbClr val="E6FEEC"/>
    <a:srgbClr val="BBFD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94" autoAdjust="0"/>
  </p:normalViewPr>
  <p:slideViewPr>
    <p:cSldViewPr snapToGrid="0">
      <p:cViewPr varScale="1">
        <p:scale>
          <a:sx n="68" d="100"/>
          <a:sy n="68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20992-2DC7-4E79-BB9E-157C7C495F45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15486-FB4B-426C-8B17-D337B272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8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Alert and/or automatically control the sensors based on crop, weather (past, current and future), soil, region and season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time to sow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maintain crop conducive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Irrigation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Fertilizer application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Pest and disease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Crop growth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time to harvest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Sustainable farming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Ultimately minimization of farming risks, increase in production and higher net benefits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15486-FB4B-426C-8B17-D337B2728D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1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2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5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9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78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6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7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40D5-D6B6-4A04-94CE-A4204E29EA63}" type="datetimeFigureOut">
              <a:rPr lang="en-IN" smtClean="0"/>
              <a:t>12-05-2016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00B2C-D66F-42E0-9FCF-A07B32699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12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i="1" dirty="0" smtClean="0"/>
              <a:t>Shashwath </a:t>
            </a:r>
            <a:r>
              <a:rPr lang="en-US" b="1" i="1" dirty="0" err="1" smtClean="0"/>
              <a:t>Upaay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4400" i="1" dirty="0" smtClean="0"/>
              <a:t>Sustainable Solutions For Farming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403" y="4739424"/>
            <a:ext cx="10509159" cy="1815921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/>
              <a:t>				Our Team</a:t>
            </a:r>
          </a:p>
          <a:p>
            <a:pPr algn="l"/>
            <a:r>
              <a:rPr lang="en-US" i="1" dirty="0" err="1" smtClean="0"/>
              <a:t>Amardeep</a:t>
            </a:r>
            <a:r>
              <a:rPr lang="en-US" i="1" dirty="0" smtClean="0"/>
              <a:t>			</a:t>
            </a:r>
            <a:r>
              <a:rPr lang="en-US" i="1" dirty="0" err="1" smtClean="0"/>
              <a:t>Anusha</a:t>
            </a:r>
            <a:r>
              <a:rPr lang="en-US" i="1" dirty="0" smtClean="0"/>
              <a:t>			</a:t>
            </a:r>
            <a:r>
              <a:rPr lang="en-US" i="1" dirty="0" err="1" smtClean="0"/>
              <a:t>Harsha</a:t>
            </a:r>
            <a:r>
              <a:rPr lang="en-US" i="1" dirty="0" smtClean="0"/>
              <a:t>		</a:t>
            </a:r>
            <a:endParaRPr lang="en-US" i="1" dirty="0"/>
          </a:p>
          <a:p>
            <a:pPr algn="l"/>
            <a:r>
              <a:rPr lang="en-US" i="1" dirty="0" err="1" smtClean="0"/>
              <a:t>Jaldeep</a:t>
            </a:r>
            <a:r>
              <a:rPr lang="en-US" i="1" dirty="0" smtClean="0"/>
              <a:t> 		 	Minal				</a:t>
            </a:r>
            <a:r>
              <a:rPr lang="en-US" i="1" dirty="0" err="1" smtClean="0"/>
              <a:t>Pradnya</a:t>
            </a:r>
            <a:endParaRPr lang="en-US" i="1" dirty="0" smtClean="0"/>
          </a:p>
          <a:p>
            <a:pPr algn="l"/>
            <a:r>
              <a:rPr lang="en-US" i="1" dirty="0" err="1" smtClean="0"/>
              <a:t>Ryetika</a:t>
            </a:r>
            <a:r>
              <a:rPr lang="en-US" i="1" dirty="0" smtClean="0"/>
              <a:t> (Mentor)		Sai				</a:t>
            </a:r>
            <a:r>
              <a:rPr lang="en-US" i="1" dirty="0" err="1" smtClean="0"/>
              <a:t>Sreehari</a:t>
            </a:r>
            <a:endParaRPr lang="en-US" i="1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-24797"/>
            <a:ext cx="78867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403" y="1300767"/>
            <a:ext cx="8699947" cy="4876197"/>
          </a:xfrm>
        </p:spPr>
        <p:txBody>
          <a:bodyPr/>
          <a:lstStyle/>
          <a:p>
            <a:r>
              <a:rPr lang="en-US" dirty="0" smtClean="0"/>
              <a:t>The Story</a:t>
            </a:r>
          </a:p>
          <a:p>
            <a:r>
              <a:rPr lang="en-US" dirty="0" smtClean="0"/>
              <a:t>Problem Definition / Informational Gap</a:t>
            </a:r>
          </a:p>
          <a:p>
            <a:r>
              <a:rPr lang="en-US" dirty="0" smtClean="0"/>
              <a:t>Demo / POC</a:t>
            </a:r>
          </a:p>
          <a:p>
            <a:r>
              <a:rPr lang="en-US" dirty="0" smtClean="0"/>
              <a:t>Solution / Concept</a:t>
            </a:r>
          </a:p>
          <a:p>
            <a:pPr lvl="1"/>
            <a:r>
              <a:rPr lang="en-US" dirty="0" smtClean="0"/>
              <a:t>Impact</a:t>
            </a:r>
          </a:p>
          <a:p>
            <a:pPr lvl="1"/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Technical Achievement</a:t>
            </a:r>
          </a:p>
          <a:p>
            <a:pPr lvl="1"/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Business Plan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48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509" y="621338"/>
            <a:ext cx="9186539" cy="987156"/>
          </a:xfrm>
        </p:spPr>
        <p:txBody>
          <a:bodyPr>
            <a:normAutofit/>
          </a:bodyPr>
          <a:lstStyle/>
          <a:p>
            <a:r>
              <a:rPr lang="en-US" dirty="0" smtClean="0"/>
              <a:t>Present Scenario of </a:t>
            </a:r>
            <a:r>
              <a:rPr lang="en-US" dirty="0" err="1" smtClean="0"/>
              <a:t>Malti’s</a:t>
            </a:r>
            <a:r>
              <a:rPr lang="en-US" dirty="0" smtClean="0"/>
              <a:t> Farm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59828" y="2404694"/>
            <a:ext cx="63539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Malti</a:t>
            </a:r>
            <a:r>
              <a:rPr lang="en-US" sz="2400" b="1" dirty="0" smtClean="0"/>
              <a:t> has been farming only based </a:t>
            </a:r>
            <a:r>
              <a:rPr lang="en-US" sz="2400" b="1" dirty="0"/>
              <a:t>on </a:t>
            </a:r>
            <a:r>
              <a:rPr lang="en-US" sz="2400" b="1" dirty="0" smtClean="0"/>
              <a:t>intuition and past experience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sz="2000" b="1" dirty="0" smtClean="0"/>
              <a:t>historical trending </a:t>
            </a:r>
            <a:r>
              <a:rPr lang="en-US" dirty="0" smtClean="0"/>
              <a:t>of weather conditions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sz="2000" b="1" dirty="0"/>
              <a:t>advisory </a:t>
            </a:r>
            <a:r>
              <a:rPr lang="en-US" dirty="0"/>
              <a:t>based on </a:t>
            </a:r>
            <a:r>
              <a:rPr lang="en-US" dirty="0" smtClean="0"/>
              <a:t>local weather forecasts and scientific farming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Manual monitoring </a:t>
            </a:r>
            <a:r>
              <a:rPr lang="en-US" dirty="0" smtClean="0"/>
              <a:t>of soil, temperature, humidity, light </a:t>
            </a:r>
            <a:r>
              <a:rPr lang="en-US" dirty="0" err="1" smtClean="0"/>
              <a:t>etc</a:t>
            </a:r>
            <a:r>
              <a:rPr lang="en-US" dirty="0" smtClean="0"/>
              <a:t>, all across the farmed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access to </a:t>
            </a:r>
            <a:r>
              <a:rPr lang="en-US" sz="2000" b="1" dirty="0"/>
              <a:t>affordable</a:t>
            </a:r>
            <a:r>
              <a:rPr lang="en-US" dirty="0" smtClean="0"/>
              <a:t> monitoring and controlling technology</a:t>
            </a:r>
            <a:endParaRPr lang="en-US" dirty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7"/>
          <a:stretch/>
        </p:blipFill>
        <p:spPr>
          <a:xfrm>
            <a:off x="9731421" y="422030"/>
            <a:ext cx="2148460" cy="2140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0" y="1608493"/>
            <a:ext cx="26765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-654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As a result…</a:t>
            </a:r>
            <a:endParaRPr lang="en-IN" sz="4800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584957" y="2256376"/>
            <a:ext cx="2236764" cy="900332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Manual Maintenance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4907279" y="809968"/>
            <a:ext cx="2236764" cy="900332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Low Productivity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8013894" y="2256376"/>
            <a:ext cx="2236764" cy="900332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High Financial Debt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7771447" y="4216646"/>
            <a:ext cx="2236764" cy="900332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Crop Loss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1924927" y="4168483"/>
            <a:ext cx="2236764" cy="900332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Farmer Stress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4907279" y="5314145"/>
            <a:ext cx="2236764" cy="900332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High Risk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5" y="2466499"/>
            <a:ext cx="3074991" cy="20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8" b="14498"/>
          <a:stretch/>
        </p:blipFill>
        <p:spPr>
          <a:xfrm>
            <a:off x="8266535" y="4496454"/>
            <a:ext cx="2450275" cy="1995279"/>
          </a:xfrm>
          <a:prstGeom prst="rect">
            <a:avLst/>
          </a:prstGeom>
        </p:spPr>
      </p:pic>
      <p:grpSp>
        <p:nvGrpSpPr>
          <p:cNvPr id="218" name="Group 217"/>
          <p:cNvGrpSpPr/>
          <p:nvPr/>
        </p:nvGrpSpPr>
        <p:grpSpPr>
          <a:xfrm>
            <a:off x="135924" y="758602"/>
            <a:ext cx="2970773" cy="1659173"/>
            <a:chOff x="731520" y="862691"/>
            <a:chExt cx="2970773" cy="1659173"/>
          </a:xfrm>
        </p:grpSpPr>
        <p:sp>
          <p:nvSpPr>
            <p:cNvPr id="36" name="Cloud 35"/>
            <p:cNvSpPr/>
            <p:nvPr/>
          </p:nvSpPr>
          <p:spPr>
            <a:xfrm>
              <a:off x="731520" y="862691"/>
              <a:ext cx="2970773" cy="1659173"/>
            </a:xfrm>
            <a:prstGeom prst="cloud">
              <a:avLst/>
            </a:prstGeom>
            <a:ln w="19050" cmpd="thinThick">
              <a:solidFill>
                <a:schemeClr val="accent1"/>
              </a:solidFill>
            </a:ln>
            <a:effectLst>
              <a:outerShdw blurRad="381000" dist="38100" dir="2700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22225" cmpd="dbl">
                  <a:noFill/>
                </a:ln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933" y="1224987"/>
              <a:ext cx="1675376" cy="617795"/>
            </a:xfrm>
            <a:prstGeom prst="rect">
              <a:avLst/>
            </a:prstGeom>
          </p:spPr>
        </p:pic>
      </p:grpSp>
      <p:grpSp>
        <p:nvGrpSpPr>
          <p:cNvPr id="216" name="Group 215"/>
          <p:cNvGrpSpPr/>
          <p:nvPr/>
        </p:nvGrpSpPr>
        <p:grpSpPr>
          <a:xfrm>
            <a:off x="6059033" y="449329"/>
            <a:ext cx="3432639" cy="1794531"/>
            <a:chOff x="8032530" y="630366"/>
            <a:chExt cx="3432639" cy="1794531"/>
          </a:xfrm>
        </p:grpSpPr>
        <p:grpSp>
          <p:nvGrpSpPr>
            <p:cNvPr id="215" name="Group 214"/>
            <p:cNvGrpSpPr/>
            <p:nvPr/>
          </p:nvGrpSpPr>
          <p:grpSpPr>
            <a:xfrm>
              <a:off x="8243936" y="630366"/>
              <a:ext cx="3221233" cy="1794531"/>
              <a:chOff x="8243936" y="630366"/>
              <a:chExt cx="3221233" cy="1794531"/>
            </a:xfrm>
          </p:grpSpPr>
          <p:sp>
            <p:nvSpPr>
              <p:cNvPr id="35" name="Cloud 34"/>
              <p:cNvSpPr/>
              <p:nvPr/>
            </p:nvSpPr>
            <p:spPr>
              <a:xfrm>
                <a:off x="8243936" y="630366"/>
                <a:ext cx="3221233" cy="1794531"/>
              </a:xfrm>
              <a:prstGeom prst="cloud">
                <a:avLst/>
              </a:prstGeom>
              <a:ln w="19050" cmpd="thinThick">
                <a:solidFill>
                  <a:schemeClr val="accent1"/>
                </a:solidFill>
              </a:ln>
              <a:effectLst>
                <a:outerShdw blurRad="381000" dist="38100" dir="2700000" algn="tl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 w="22225" cmpd="dbl">
                    <a:noFill/>
                  </a:ln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5802" y="1190887"/>
                <a:ext cx="2190061" cy="677550"/>
              </a:xfrm>
              <a:prstGeom prst="rect">
                <a:avLst/>
              </a:prstGeom>
            </p:spPr>
          </p:pic>
        </p:grp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992"/>
            <a:stretch/>
          </p:blipFill>
          <p:spPr>
            <a:xfrm>
              <a:off x="8032530" y="908065"/>
              <a:ext cx="515140" cy="293672"/>
            </a:xfrm>
            <a:prstGeom prst="rect">
              <a:avLst/>
            </a:prstGeom>
          </p:spPr>
        </p:pic>
      </p:grpSp>
      <p:sp>
        <p:nvSpPr>
          <p:cNvPr id="203" name="Title 1"/>
          <p:cNvSpPr>
            <a:spLocks noGrp="1"/>
          </p:cNvSpPr>
          <p:nvPr>
            <p:ph type="title"/>
          </p:nvPr>
        </p:nvSpPr>
        <p:spPr>
          <a:xfrm>
            <a:off x="217817" y="39943"/>
            <a:ext cx="7886700" cy="875435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IoT</a:t>
            </a:r>
            <a:r>
              <a:rPr lang="en-US" dirty="0" smtClean="0"/>
              <a:t> Solution</a:t>
            </a:r>
            <a:endParaRPr lang="en-IN" dirty="0"/>
          </a:p>
        </p:txBody>
      </p:sp>
      <p:cxnSp>
        <p:nvCxnSpPr>
          <p:cNvPr id="223" name="Curved Connector 222"/>
          <p:cNvCxnSpPr>
            <a:stCxn id="48" idx="0"/>
            <a:endCxn id="35" idx="1"/>
          </p:cNvCxnSpPr>
          <p:nvPr/>
        </p:nvCxnSpPr>
        <p:spPr>
          <a:xfrm rot="5400000" flipH="1" flipV="1">
            <a:off x="4852206" y="604724"/>
            <a:ext cx="1391624" cy="4666075"/>
          </a:xfrm>
          <a:prstGeom prst="curvedConnector3">
            <a:avLst>
              <a:gd name="adj1" fmla="val 50000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urved Connector 224"/>
          <p:cNvCxnSpPr>
            <a:stCxn id="48" idx="0"/>
            <a:endCxn id="36" idx="1"/>
          </p:cNvCxnSpPr>
          <p:nvPr/>
        </p:nvCxnSpPr>
        <p:spPr>
          <a:xfrm rot="16200000" flipV="1">
            <a:off x="1809364" y="2227956"/>
            <a:ext cx="1217565" cy="159367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54" y="3315208"/>
            <a:ext cx="1351838" cy="888211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810" y="4937971"/>
            <a:ext cx="1101116" cy="886054"/>
          </a:xfrm>
          <a:prstGeom prst="rect">
            <a:avLst/>
          </a:prstGeom>
        </p:spPr>
      </p:pic>
      <p:grpSp>
        <p:nvGrpSpPr>
          <p:cNvPr id="238" name="Group 237"/>
          <p:cNvGrpSpPr/>
          <p:nvPr/>
        </p:nvGrpSpPr>
        <p:grpSpPr>
          <a:xfrm>
            <a:off x="7062466" y="4836316"/>
            <a:ext cx="1174443" cy="987709"/>
            <a:chOff x="7392837" y="4581336"/>
            <a:chExt cx="1512012" cy="1315553"/>
          </a:xfrm>
        </p:grpSpPr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2837" y="4801120"/>
              <a:ext cx="850832" cy="1095769"/>
            </a:xfrm>
            <a:prstGeom prst="rect">
              <a:avLst/>
            </a:prstGeom>
          </p:spPr>
        </p:pic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958" y="4581336"/>
              <a:ext cx="340891" cy="1315553"/>
            </a:xfrm>
            <a:prstGeom prst="rect">
              <a:avLst/>
            </a:prstGeom>
          </p:spPr>
        </p:pic>
      </p:grpSp>
      <p:sp>
        <p:nvSpPr>
          <p:cNvPr id="48" name="Rounded Rectangle 47"/>
          <p:cNvSpPr/>
          <p:nvPr/>
        </p:nvSpPr>
        <p:spPr>
          <a:xfrm>
            <a:off x="1676241" y="3633573"/>
            <a:ext cx="3077480" cy="142529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6" name="Rectangle 205"/>
          <p:cNvSpPr/>
          <p:nvPr/>
        </p:nvSpPr>
        <p:spPr>
          <a:xfrm>
            <a:off x="1240865" y="3720738"/>
            <a:ext cx="1123264" cy="5745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Sensing</a:t>
            </a:r>
            <a:endParaRPr lang="en-IN" dirty="0"/>
          </a:p>
        </p:txBody>
      </p:sp>
      <p:sp>
        <p:nvSpPr>
          <p:cNvPr id="207" name="Rectangle 206"/>
          <p:cNvSpPr/>
          <p:nvPr/>
        </p:nvSpPr>
        <p:spPr>
          <a:xfrm>
            <a:off x="1245933" y="4514869"/>
            <a:ext cx="1123264" cy="5745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Analysis</a:t>
            </a:r>
            <a:endParaRPr lang="en-IN" dirty="0"/>
          </a:p>
        </p:txBody>
      </p:sp>
      <p:sp>
        <p:nvSpPr>
          <p:cNvPr id="208" name="Rectangle 207"/>
          <p:cNvSpPr/>
          <p:nvPr/>
        </p:nvSpPr>
        <p:spPr>
          <a:xfrm>
            <a:off x="3970012" y="3713474"/>
            <a:ext cx="1794117" cy="5745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 Troubleshooting</a:t>
            </a:r>
            <a:endParaRPr lang="en-IN" dirty="0"/>
          </a:p>
        </p:txBody>
      </p:sp>
      <p:sp>
        <p:nvSpPr>
          <p:cNvPr id="209" name="Rectangle 208"/>
          <p:cNvSpPr/>
          <p:nvPr/>
        </p:nvSpPr>
        <p:spPr>
          <a:xfrm>
            <a:off x="3970011" y="4470881"/>
            <a:ext cx="1794117" cy="57450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 Remediation</a:t>
            </a:r>
            <a:endParaRPr lang="en-IN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97" y="4615820"/>
            <a:ext cx="1028567" cy="891994"/>
          </a:xfrm>
          <a:prstGeom prst="rect">
            <a:avLst/>
          </a:prstGeom>
          <a:solidFill>
            <a:schemeClr val="bg1">
              <a:alpha val="16000"/>
            </a:schemeClr>
          </a:solidFill>
        </p:spPr>
      </p:pic>
      <p:sp>
        <p:nvSpPr>
          <p:cNvPr id="239" name="TextBox 238"/>
          <p:cNvSpPr txBox="1"/>
          <p:nvPr/>
        </p:nvSpPr>
        <p:spPr>
          <a:xfrm>
            <a:off x="2364129" y="3836380"/>
            <a:ext cx="160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Shashwath </a:t>
            </a:r>
            <a:r>
              <a:rPr lang="en-US" sz="2400" b="1" i="1" dirty="0" err="1" smtClean="0"/>
              <a:t>Upaay</a:t>
            </a:r>
            <a:endParaRPr lang="en-IN" sz="2400" b="1" dirty="0"/>
          </a:p>
        </p:txBody>
      </p:sp>
      <p:cxnSp>
        <p:nvCxnSpPr>
          <p:cNvPr id="241" name="Curved Connector 240"/>
          <p:cNvCxnSpPr>
            <a:stCxn id="234" idx="0"/>
            <a:endCxn id="233" idx="2"/>
          </p:cNvCxnSpPr>
          <p:nvPr/>
        </p:nvCxnSpPr>
        <p:spPr>
          <a:xfrm rot="5400000" flipH="1" flipV="1">
            <a:off x="8043335" y="3552990"/>
            <a:ext cx="797909" cy="209876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236" idx="0"/>
            <a:endCxn id="233" idx="2"/>
          </p:cNvCxnSpPr>
          <p:nvPr/>
        </p:nvCxnSpPr>
        <p:spPr>
          <a:xfrm rot="16200000" flipV="1">
            <a:off x="10012245" y="3682847"/>
            <a:ext cx="734552" cy="1775695"/>
          </a:xfrm>
          <a:prstGeom prst="curvedConnector3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6494885" y="5828446"/>
            <a:ext cx="179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Sensors</a:t>
            </a:r>
            <a:endParaRPr lang="en-IN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10515900" y="5824025"/>
            <a:ext cx="179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Remediation</a:t>
            </a:r>
            <a:endParaRPr lang="en-IN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1802497" y="2476738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Collect forecast</a:t>
            </a:r>
            <a:endParaRPr lang="en-IN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4529546" y="2408929"/>
            <a:ext cx="221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Collect Farm status</a:t>
            </a:r>
          </a:p>
          <a:p>
            <a:endParaRPr lang="en-US" b="1" dirty="0" smtClean="0"/>
          </a:p>
          <a:p>
            <a:r>
              <a:rPr lang="en-US" b="1" dirty="0" smtClean="0"/>
              <a:t>Perform Remediation</a:t>
            </a:r>
            <a:endParaRPr lang="en-IN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7127519" y="2850095"/>
            <a:ext cx="221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Upload Farm status</a:t>
            </a:r>
          </a:p>
        </p:txBody>
      </p:sp>
      <p:cxnSp>
        <p:nvCxnSpPr>
          <p:cNvPr id="250" name="Curved Connector 249"/>
          <p:cNvCxnSpPr>
            <a:stCxn id="233" idx="0"/>
            <a:endCxn id="35" idx="1"/>
          </p:cNvCxnSpPr>
          <p:nvPr/>
        </p:nvCxnSpPr>
        <p:spPr>
          <a:xfrm rot="16200000" flipV="1">
            <a:off x="8149736" y="1973270"/>
            <a:ext cx="1073259" cy="1610617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641425" y="4150536"/>
            <a:ext cx="221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Upload Sensed data</a:t>
            </a:r>
            <a:endParaRPr lang="en-IN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9973221" y="4133837"/>
            <a:ext cx="221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 Remediation</a:t>
            </a:r>
            <a:endParaRPr lang="en-IN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8498031" y="2319270"/>
            <a:ext cx="221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Tx</a:t>
            </a:r>
            <a:r>
              <a:rPr lang="en-US" b="1" dirty="0" smtClean="0"/>
              <a:t> remediation command</a:t>
            </a:r>
          </a:p>
        </p:txBody>
      </p:sp>
    </p:spTree>
    <p:extLst>
      <p:ext uri="{BB962C8B-B14F-4D97-AF65-F5344CB8AC3E}">
        <p14:creationId xmlns:p14="http://schemas.microsoft.com/office/powerpoint/2010/main" val="26184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627899" y="1429555"/>
            <a:ext cx="10795072" cy="51963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8014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the Solution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9"/>
          <a:stretch/>
        </p:blipFill>
        <p:spPr>
          <a:xfrm flipH="1">
            <a:off x="6674101" y="1101867"/>
            <a:ext cx="1152856" cy="699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87" y="5124874"/>
            <a:ext cx="1044526" cy="705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79" y="5170195"/>
            <a:ext cx="1044526" cy="699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2"/>
          <a:stretch/>
        </p:blipFill>
        <p:spPr>
          <a:xfrm>
            <a:off x="407232" y="3263773"/>
            <a:ext cx="999655" cy="703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26" y="6093776"/>
            <a:ext cx="991796" cy="764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/>
          <a:stretch/>
        </p:blipFill>
        <p:spPr>
          <a:xfrm>
            <a:off x="7434756" y="6045921"/>
            <a:ext cx="933586" cy="705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52" y="1170144"/>
            <a:ext cx="1037770" cy="674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35" y="1870651"/>
            <a:ext cx="962830" cy="717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60" y="1862160"/>
            <a:ext cx="1188797" cy="6247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126" y="3237933"/>
            <a:ext cx="1239443" cy="7290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76911" y="2144251"/>
            <a:ext cx="79943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Full crop cycle monitoring</a:t>
            </a:r>
            <a:r>
              <a:rPr lang="en-US" sz="2000" dirty="0" smtClean="0"/>
              <a:t> and risk mitigation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400" b="1" dirty="0" smtClean="0"/>
              <a:t>Automatic alert</a:t>
            </a:r>
            <a:r>
              <a:rPr lang="en-US" sz="2000" dirty="0" smtClean="0"/>
              <a:t> when farm conditions are unhealthy </a:t>
            </a:r>
          </a:p>
          <a:p>
            <a:r>
              <a:rPr lang="en-US" sz="2000" dirty="0" smtClean="0"/>
              <a:t>    (based on crop type, sensed data and forecast)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400" b="1" dirty="0" smtClean="0"/>
              <a:t>Remote </a:t>
            </a:r>
            <a:r>
              <a:rPr lang="en-US" sz="2400" b="1" dirty="0"/>
              <a:t>remediation </a:t>
            </a:r>
            <a:r>
              <a:rPr lang="en-US" sz="2000" dirty="0" smtClean="0"/>
              <a:t>with the click of a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400" b="1" dirty="0" smtClean="0"/>
              <a:t>Best </a:t>
            </a:r>
            <a:r>
              <a:rPr lang="en-US" sz="2400" b="1" dirty="0"/>
              <a:t>practices </a:t>
            </a:r>
            <a:r>
              <a:rPr lang="en-US" sz="2000" dirty="0" smtClean="0"/>
              <a:t>by using scientific farming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Lesser losses, higher productivity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400" b="1" dirty="0">
                <a:sym typeface="Wingdings" panose="05000000000000000000" pitchFamily="2" charset="2"/>
              </a:rPr>
              <a:t>Higher Net benefits</a:t>
            </a:r>
            <a:endParaRPr lang="en-IN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29549" y="762445"/>
            <a:ext cx="20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Land Preparation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44493" y="1270902"/>
            <a:ext cx="203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Green House Preparation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403574" y="2919541"/>
            <a:ext cx="20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Crop nursery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851558" y="4742437"/>
            <a:ext cx="20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Sowing/ Planting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125798" y="5681664"/>
            <a:ext cx="203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Irrigation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32642" y="5818825"/>
            <a:ext cx="229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Fertilizer Application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3108" y="4800863"/>
            <a:ext cx="229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Weeding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8474" y="2868920"/>
            <a:ext cx="229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Pesticide Application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44320" y="1501319"/>
            <a:ext cx="229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Surveillance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32642" y="796231"/>
            <a:ext cx="229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Harvesting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215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85"/>
            <a:ext cx="10515600" cy="971306"/>
          </a:xfrm>
        </p:spPr>
        <p:txBody>
          <a:bodyPr/>
          <a:lstStyle/>
          <a:p>
            <a:r>
              <a:rPr lang="en-US" dirty="0" smtClean="0"/>
              <a:t>Innovation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891"/>
            <a:ext cx="10515600" cy="4953072"/>
          </a:xfrm>
        </p:spPr>
        <p:txBody>
          <a:bodyPr>
            <a:normAutofit/>
          </a:bodyPr>
          <a:lstStyle/>
          <a:p>
            <a:r>
              <a:rPr lang="en-US" b="1" dirty="0" smtClean="0"/>
              <a:t>Integrating multiple technologies </a:t>
            </a:r>
            <a:r>
              <a:rPr lang="en-US" sz="2400" dirty="0" smtClean="0"/>
              <a:t>for Smart Farming</a:t>
            </a:r>
          </a:p>
          <a:p>
            <a:pPr lvl="1"/>
            <a:r>
              <a:rPr lang="en-US" sz="2000" dirty="0" err="1" smtClean="0"/>
              <a:t>IoT</a:t>
            </a:r>
            <a:r>
              <a:rPr lang="en-US" sz="2000" dirty="0" smtClean="0"/>
              <a:t>: Raspberry Pi based sensor and remediation trigger</a:t>
            </a:r>
          </a:p>
          <a:p>
            <a:pPr lvl="1"/>
            <a:r>
              <a:rPr lang="en-US" sz="2000" dirty="0" smtClean="0"/>
              <a:t>Azure: Cloud storage</a:t>
            </a:r>
          </a:p>
          <a:p>
            <a:pPr lvl="1"/>
            <a:r>
              <a:rPr lang="en-US" sz="2000" dirty="0" err="1" smtClean="0"/>
              <a:t>aWhere</a:t>
            </a:r>
            <a:r>
              <a:rPr lang="en-US" sz="2000" dirty="0" smtClean="0"/>
              <a:t>: forecast data</a:t>
            </a:r>
          </a:p>
          <a:p>
            <a:pPr lvl="1"/>
            <a:r>
              <a:rPr lang="en-US" sz="2000" dirty="0" smtClean="0"/>
              <a:t>Android App</a:t>
            </a:r>
          </a:p>
          <a:p>
            <a:pPr lvl="1"/>
            <a:endParaRPr lang="en-US" sz="2000" dirty="0"/>
          </a:p>
          <a:p>
            <a:r>
              <a:rPr lang="en-US" b="1" dirty="0" smtClean="0"/>
              <a:t>Solution deployment </a:t>
            </a:r>
            <a:r>
              <a:rPr lang="en-US" sz="2400" dirty="0" smtClean="0"/>
              <a:t>in different farm conditions</a:t>
            </a:r>
          </a:p>
          <a:p>
            <a:endParaRPr lang="en-US" sz="2400" dirty="0" smtClean="0"/>
          </a:p>
          <a:p>
            <a:r>
              <a:rPr lang="en-US" b="1" dirty="0" smtClean="0"/>
              <a:t>Real time </a:t>
            </a:r>
            <a:r>
              <a:rPr lang="en-US" sz="2400" dirty="0" smtClean="0"/>
              <a:t>farm monitoring</a:t>
            </a:r>
          </a:p>
          <a:p>
            <a:endParaRPr lang="en-US" sz="2400" dirty="0" smtClean="0"/>
          </a:p>
          <a:p>
            <a:r>
              <a:rPr lang="en-US" b="1" dirty="0" smtClean="0"/>
              <a:t>Ease of access</a:t>
            </a:r>
            <a:r>
              <a:rPr lang="en-US" sz="2400" dirty="0" smtClean="0"/>
              <a:t>: monitor and manage your farm through hand held devices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54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872832"/>
          </a:xfrm>
        </p:spPr>
        <p:txBody>
          <a:bodyPr/>
          <a:lstStyle/>
          <a:p>
            <a:r>
              <a:rPr lang="en-US" dirty="0" smtClean="0"/>
              <a:t>Staging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576775" y="1215498"/>
            <a:ext cx="3123028" cy="5157167"/>
            <a:chOff x="984738" y="1215498"/>
            <a:chExt cx="2785404" cy="5157167"/>
          </a:xfrm>
          <a:solidFill>
            <a:srgbClr val="FFC000"/>
          </a:solidFill>
        </p:grpSpPr>
        <p:sp>
          <p:nvSpPr>
            <p:cNvPr id="5" name="Rectangle 4"/>
            <p:cNvSpPr/>
            <p:nvPr/>
          </p:nvSpPr>
          <p:spPr>
            <a:xfrm>
              <a:off x="984738" y="1856935"/>
              <a:ext cx="2785404" cy="45157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Focus on </a:t>
              </a:r>
              <a:r>
                <a:rPr lang="en-US" dirty="0" err="1" smtClean="0">
                  <a:solidFill>
                    <a:schemeClr val="tx1"/>
                  </a:solidFill>
                </a:rPr>
                <a:t>GreenHouse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Only horticulture crops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Temperature sensing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Humidity sensing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Soil sensing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Wind sensing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Azure, cloud storage</a:t>
              </a:r>
            </a:p>
            <a:p>
              <a:pPr marL="342900" indent="-342900">
                <a:buAutoNum type="arabicParenR"/>
              </a:pPr>
              <a:r>
                <a:rPr lang="en-US" dirty="0" err="1" smtClean="0">
                  <a:solidFill>
                    <a:schemeClr val="tx1"/>
                  </a:solidFill>
                </a:rPr>
                <a:t>aWhere</a:t>
              </a:r>
              <a:r>
                <a:rPr lang="en-US" dirty="0" smtClean="0">
                  <a:solidFill>
                    <a:schemeClr val="tx1"/>
                  </a:solidFill>
                </a:rPr>
                <a:t>, data integration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Android App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Solution upgrade capability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4738" y="1215498"/>
              <a:ext cx="26728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Stage 1</a:t>
              </a:r>
              <a:endParaRPr lang="en-IN" sz="28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98506" y="1215498"/>
            <a:ext cx="2785404" cy="5123355"/>
            <a:chOff x="1378634" y="1249310"/>
            <a:chExt cx="2785404" cy="5123355"/>
          </a:xfrm>
          <a:solidFill>
            <a:srgbClr val="FFC000"/>
          </a:solidFill>
        </p:grpSpPr>
        <p:sp>
          <p:nvSpPr>
            <p:cNvPr id="9" name="Rectangle 8"/>
            <p:cNvSpPr/>
            <p:nvPr/>
          </p:nvSpPr>
          <p:spPr>
            <a:xfrm>
              <a:off x="1378634" y="1856935"/>
              <a:ext cx="2785404" cy="45157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tx1"/>
                  </a:solidFill>
                </a:rPr>
                <a:t>Focus on open fields</a:t>
              </a:r>
            </a:p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tx1"/>
                  </a:solidFill>
                </a:rPr>
                <a:t>All crops</a:t>
              </a:r>
            </a:p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tx1"/>
                  </a:solidFill>
                </a:rPr>
                <a:t>Light sensing</a:t>
              </a:r>
            </a:p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tx1"/>
                  </a:solidFill>
                </a:rPr>
                <a:t>Outside weather sensing</a:t>
              </a:r>
            </a:p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tx1"/>
                  </a:solidFill>
                </a:rPr>
                <a:t>Android App upgrade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4905" y="1249310"/>
              <a:ext cx="26728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Stage 2</a:t>
              </a:r>
              <a:endParaRPr lang="en-IN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82614" y="1215498"/>
            <a:ext cx="2785404" cy="5123355"/>
            <a:chOff x="1378634" y="1249310"/>
            <a:chExt cx="2785404" cy="5123355"/>
          </a:xfrm>
          <a:solidFill>
            <a:srgbClr val="FFC000"/>
          </a:solidFill>
        </p:grpSpPr>
        <p:sp>
          <p:nvSpPr>
            <p:cNvPr id="12" name="Rectangle 11"/>
            <p:cNvSpPr/>
            <p:nvPr/>
          </p:nvSpPr>
          <p:spPr>
            <a:xfrm>
              <a:off x="1378634" y="1856935"/>
              <a:ext cx="2785404" cy="45157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tx1"/>
                  </a:solidFill>
                </a:rPr>
                <a:t>Remote and automated  management capabilities</a:t>
              </a:r>
            </a:p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tx1"/>
                  </a:solidFill>
                </a:rPr>
                <a:t>Standardize the sensing equipment to Indian field customers</a:t>
              </a:r>
            </a:p>
            <a:p>
              <a:pPr marL="342900" indent="-342900">
                <a:buAutoNum type="arabicParenR"/>
              </a:pPr>
              <a:r>
                <a:rPr lang="en-US" dirty="0">
                  <a:solidFill>
                    <a:schemeClr val="tx1"/>
                  </a:solidFill>
                </a:rPr>
                <a:t>Android App upgrade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4905" y="1249310"/>
              <a:ext cx="26728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Stage 3</a:t>
              </a:r>
              <a:endParaRPr lang="en-IN" sz="2800" b="1" dirty="0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3868615" y="3812345"/>
            <a:ext cx="998807" cy="45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7933858" y="3812345"/>
            <a:ext cx="998807" cy="45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591" y="23768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8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1341</TotalTime>
  <Words>388</Words>
  <Application>Microsoft Office PowerPoint</Application>
  <PresentationFormat>Widescreen</PresentationFormat>
  <Paragraphs>119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Shashwath Upaay Sustainable Solutions For Farming</vt:lpstr>
      <vt:lpstr>Outline</vt:lpstr>
      <vt:lpstr>Present Scenario of Malti’s Farm</vt:lpstr>
      <vt:lpstr>As a result…</vt:lpstr>
      <vt:lpstr>The IoT Solution</vt:lpstr>
      <vt:lpstr>Benefits of the Solution</vt:lpstr>
      <vt:lpstr>Innovation</vt:lpstr>
      <vt:lpstr>Staging</vt:lpstr>
      <vt:lpstr>Thank You</vt:lpstr>
    </vt:vector>
  </TitlesOfParts>
  <Company>tcsl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213</dc:title>
  <dc:creator>Minal Sawant</dc:creator>
  <cp:lastModifiedBy>Minal Sawant</cp:lastModifiedBy>
  <cp:revision>94</cp:revision>
  <dcterms:created xsi:type="dcterms:W3CDTF">2016-05-12T10:46:57Z</dcterms:created>
  <dcterms:modified xsi:type="dcterms:W3CDTF">2016-05-13T09:08:19Z</dcterms:modified>
</cp:coreProperties>
</file>