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660" autoAdjust="0"/>
  </p:normalViewPr>
  <p:slideViewPr>
    <p:cSldViewPr snapToGrid="0">
      <p:cViewPr varScale="1">
        <p:scale>
          <a:sx n="56" d="100"/>
          <a:sy n="56" d="100"/>
        </p:scale>
        <p:origin x="12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C7444-6219-4C66-B538-B081340A8FB3}" type="datetimeFigureOut">
              <a:rPr lang="en-US" smtClean="0"/>
              <a:t>5/12/2017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74C9D-4BA7-4C83-8BD7-9A92AEDD65E7}" type="slidenum">
              <a:rPr lang="en-US" smtClean="0"/>
              <a:t>‹#›</a:t>
            </a:fld>
            <a:endParaRPr lang="en-US"/>
          </a:p>
        </p:txBody>
      </p:sp>
    </p:spTree>
    <p:extLst>
      <p:ext uri="{BB962C8B-B14F-4D97-AF65-F5344CB8AC3E}">
        <p14:creationId xmlns:p14="http://schemas.microsoft.com/office/powerpoint/2010/main" val="423298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Bill &amp; Melinda Gates Foundation</a:t>
            </a:r>
            <a:endParaRPr lang="en-US" dirty="0"/>
          </a:p>
        </p:txBody>
      </p:sp>
      <p:sp>
        <p:nvSpPr>
          <p:cNvPr id="5" name="Slide Number Placeholder 4"/>
          <p:cNvSpPr>
            <a:spLocks noGrp="1"/>
          </p:cNvSpPr>
          <p:nvPr>
            <p:ph type="sldNum" sz="quarter" idx="11"/>
          </p:nvPr>
        </p:nvSpPr>
        <p:spPr/>
        <p:txBody>
          <a:bodyPr/>
          <a:lstStyle/>
          <a:p>
            <a:fld id="{9BFEC94F-12C8-4E9F-9CD8-BA76233A02B3}" type="slidenum">
              <a:rPr lang="en-US" smtClean="0"/>
              <a:pPr/>
              <a:t>2</a:t>
            </a:fld>
            <a:endParaRPr lang="en-US" dirty="0"/>
          </a:p>
        </p:txBody>
      </p:sp>
    </p:spTree>
    <p:extLst>
      <p:ext uri="{BB962C8B-B14F-4D97-AF65-F5344CB8AC3E}">
        <p14:creationId xmlns:p14="http://schemas.microsoft.com/office/powerpoint/2010/main" val="403060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Bill &amp; Melinda Gates Foundation</a:t>
            </a:r>
            <a:endParaRPr lang="en-US" dirty="0"/>
          </a:p>
        </p:txBody>
      </p:sp>
      <p:sp>
        <p:nvSpPr>
          <p:cNvPr id="5" name="Slide Number Placeholder 4"/>
          <p:cNvSpPr>
            <a:spLocks noGrp="1"/>
          </p:cNvSpPr>
          <p:nvPr>
            <p:ph type="sldNum" sz="quarter" idx="11"/>
          </p:nvPr>
        </p:nvSpPr>
        <p:spPr/>
        <p:txBody>
          <a:bodyPr/>
          <a:lstStyle/>
          <a:p>
            <a:fld id="{9BFEC94F-12C8-4E9F-9CD8-BA76233A02B3}" type="slidenum">
              <a:rPr lang="en-US" smtClean="0"/>
              <a:pPr/>
              <a:t>3</a:t>
            </a:fld>
            <a:endParaRPr lang="en-US" dirty="0"/>
          </a:p>
        </p:txBody>
      </p:sp>
    </p:spTree>
    <p:extLst>
      <p:ext uri="{BB962C8B-B14F-4D97-AF65-F5344CB8AC3E}">
        <p14:creationId xmlns:p14="http://schemas.microsoft.com/office/powerpoint/2010/main" val="110456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Bill &amp; Melinda Gates Foundation</a:t>
            </a:r>
            <a:endParaRPr lang="en-US" dirty="0"/>
          </a:p>
        </p:txBody>
      </p:sp>
      <p:sp>
        <p:nvSpPr>
          <p:cNvPr id="5" name="Slide Number Placeholder 4"/>
          <p:cNvSpPr>
            <a:spLocks noGrp="1"/>
          </p:cNvSpPr>
          <p:nvPr>
            <p:ph type="sldNum" sz="quarter" idx="11"/>
          </p:nvPr>
        </p:nvSpPr>
        <p:spPr/>
        <p:txBody>
          <a:bodyPr/>
          <a:lstStyle/>
          <a:p>
            <a:fld id="{9BFEC94F-12C8-4E9F-9CD8-BA76233A02B3}" type="slidenum">
              <a:rPr lang="en-US" smtClean="0"/>
              <a:pPr/>
              <a:t>4</a:t>
            </a:fld>
            <a:endParaRPr lang="en-US" dirty="0"/>
          </a:p>
        </p:txBody>
      </p:sp>
    </p:spTree>
    <p:extLst>
      <p:ext uri="{BB962C8B-B14F-4D97-AF65-F5344CB8AC3E}">
        <p14:creationId xmlns:p14="http://schemas.microsoft.com/office/powerpoint/2010/main" val="1831973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Bill &amp; Melinda Gates Foundation</a:t>
            </a:r>
            <a:endParaRPr lang="en-US" dirty="0"/>
          </a:p>
        </p:txBody>
      </p:sp>
      <p:sp>
        <p:nvSpPr>
          <p:cNvPr id="5" name="Slide Number Placeholder 4"/>
          <p:cNvSpPr>
            <a:spLocks noGrp="1"/>
          </p:cNvSpPr>
          <p:nvPr>
            <p:ph type="sldNum" sz="quarter" idx="11"/>
          </p:nvPr>
        </p:nvSpPr>
        <p:spPr/>
        <p:txBody>
          <a:bodyPr/>
          <a:lstStyle/>
          <a:p>
            <a:fld id="{9BFEC94F-12C8-4E9F-9CD8-BA76233A02B3}" type="slidenum">
              <a:rPr lang="en-US" smtClean="0"/>
              <a:pPr/>
              <a:t>5</a:t>
            </a:fld>
            <a:endParaRPr lang="en-US" dirty="0"/>
          </a:p>
        </p:txBody>
      </p:sp>
    </p:spTree>
    <p:extLst>
      <p:ext uri="{BB962C8B-B14F-4D97-AF65-F5344CB8AC3E}">
        <p14:creationId xmlns:p14="http://schemas.microsoft.com/office/powerpoint/2010/main" val="272156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Bill &amp; Melinda Gates Foundation</a:t>
            </a:r>
            <a:endParaRPr lang="en-US" dirty="0"/>
          </a:p>
        </p:txBody>
      </p:sp>
      <p:sp>
        <p:nvSpPr>
          <p:cNvPr id="5" name="Slide Number Placeholder 4"/>
          <p:cNvSpPr>
            <a:spLocks noGrp="1"/>
          </p:cNvSpPr>
          <p:nvPr>
            <p:ph type="sldNum" sz="quarter" idx="11"/>
          </p:nvPr>
        </p:nvSpPr>
        <p:spPr/>
        <p:txBody>
          <a:bodyPr/>
          <a:lstStyle/>
          <a:p>
            <a:fld id="{9BFEC94F-12C8-4E9F-9CD8-BA76233A02B3}" type="slidenum">
              <a:rPr lang="en-US" smtClean="0"/>
              <a:pPr/>
              <a:t>6</a:t>
            </a:fld>
            <a:endParaRPr lang="en-US" dirty="0"/>
          </a:p>
        </p:txBody>
      </p:sp>
    </p:spTree>
    <p:extLst>
      <p:ext uri="{BB962C8B-B14F-4D97-AF65-F5344CB8AC3E}">
        <p14:creationId xmlns:p14="http://schemas.microsoft.com/office/powerpoint/2010/main" val="168265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Bill &amp; Melinda Gates Foundation</a:t>
            </a:r>
            <a:endParaRPr lang="en-US" dirty="0"/>
          </a:p>
        </p:txBody>
      </p:sp>
      <p:sp>
        <p:nvSpPr>
          <p:cNvPr id="5" name="Slide Number Placeholder 4"/>
          <p:cNvSpPr>
            <a:spLocks noGrp="1"/>
          </p:cNvSpPr>
          <p:nvPr>
            <p:ph type="sldNum" sz="quarter" idx="11"/>
          </p:nvPr>
        </p:nvSpPr>
        <p:spPr/>
        <p:txBody>
          <a:bodyPr/>
          <a:lstStyle/>
          <a:p>
            <a:fld id="{9BFEC94F-12C8-4E9F-9CD8-BA76233A02B3}" type="slidenum">
              <a:rPr lang="en-US" smtClean="0"/>
              <a:pPr/>
              <a:t>7</a:t>
            </a:fld>
            <a:endParaRPr lang="en-US" dirty="0"/>
          </a:p>
        </p:txBody>
      </p:sp>
    </p:spTree>
    <p:extLst>
      <p:ext uri="{BB962C8B-B14F-4D97-AF65-F5344CB8AC3E}">
        <p14:creationId xmlns:p14="http://schemas.microsoft.com/office/powerpoint/2010/main" val="150689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87879D-C767-415E-B0DD-6710C1BA591A}"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160615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7879D-C767-415E-B0DD-6710C1BA591A}"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54040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7879D-C767-415E-B0DD-6710C1BA591A}"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3438530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Customize Photo">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1" y="0"/>
            <a:ext cx="12192000" cy="6858000"/>
          </a:xfrm>
        </p:spPr>
        <p:txBody>
          <a:bodyPr lIns="4754880" tIns="1920240" rIns="0" bIns="0">
            <a:normAutofit/>
          </a:bodyPr>
          <a:lstStyle>
            <a:lvl1pPr marL="0" indent="0">
              <a:buNone/>
              <a:defRPr sz="2400">
                <a:latin typeface="Arial" panose="020B0604020202020204" pitchFamily="34" charset="0"/>
                <a:cs typeface="Arial" panose="020B0604020202020204" pitchFamily="34" charset="0"/>
              </a:defRPr>
            </a:lvl1pPr>
          </a:lstStyle>
          <a:p>
            <a:r>
              <a:rPr lang="en-US" dirty="0"/>
              <a:t>Click on the icon to insert a </a:t>
            </a:r>
            <a:br>
              <a:rPr lang="en-US" dirty="0"/>
            </a:br>
            <a:r>
              <a:rPr lang="en-US" dirty="0"/>
              <a:t>new photo. Detailed instructions </a:t>
            </a:r>
            <a:br>
              <a:rPr lang="en-US" dirty="0"/>
            </a:br>
            <a:r>
              <a:rPr lang="en-US" dirty="0"/>
              <a:t>can be found on the slide titled</a:t>
            </a:r>
            <a:br>
              <a:rPr lang="en-US" dirty="0"/>
            </a:br>
            <a:r>
              <a:rPr lang="en-US" dirty="0"/>
              <a:t>“CHANGING THE PHOTO ON </a:t>
            </a:r>
            <a:br>
              <a:rPr lang="en-US" dirty="0"/>
            </a:br>
            <a:r>
              <a:rPr lang="en-US" dirty="0"/>
              <a:t>YOUR TITLE SLIDE.”</a:t>
            </a:r>
          </a:p>
        </p:txBody>
      </p:sp>
      <p:sp>
        <p:nvSpPr>
          <p:cNvPr id="2" name="Title 1"/>
          <p:cNvSpPr>
            <a:spLocks noGrp="1"/>
          </p:cNvSpPr>
          <p:nvPr>
            <p:ph type="ctrTitle" hasCustomPrompt="1"/>
          </p:nvPr>
        </p:nvSpPr>
        <p:spPr>
          <a:xfrm>
            <a:off x="486835" y="2459702"/>
            <a:ext cx="5520267" cy="1130065"/>
          </a:xfrm>
        </p:spPr>
        <p:txBody>
          <a:bodyPr/>
          <a:lstStyle>
            <a:lvl1pPr>
              <a:defRPr b="0" baseline="0">
                <a:solidFill>
                  <a:schemeClr val="bg1"/>
                </a:solidFill>
              </a:defRPr>
            </a:lvl1pPr>
          </a:lstStyle>
          <a:p>
            <a:r>
              <a:rPr lang="en-US"/>
              <a:t>INSERT MAIN TITLE HERE – UP TO 2 LINES (ALL CAPS)</a:t>
            </a:r>
            <a:endParaRPr lang="en-US" dirty="0"/>
          </a:p>
        </p:txBody>
      </p:sp>
      <p:sp>
        <p:nvSpPr>
          <p:cNvPr id="3" name="Subtitle 2"/>
          <p:cNvSpPr>
            <a:spLocks noGrp="1"/>
          </p:cNvSpPr>
          <p:nvPr>
            <p:ph type="subTitle" idx="1" hasCustomPrompt="1"/>
          </p:nvPr>
        </p:nvSpPr>
        <p:spPr>
          <a:xfrm>
            <a:off x="486835" y="3629781"/>
            <a:ext cx="5520267" cy="696687"/>
          </a:xfrm>
        </p:spPr>
        <p:txBody>
          <a:bodyPr/>
          <a:lstStyle>
            <a:lvl1pPr marL="0" indent="0" algn="l">
              <a:spcBef>
                <a:spcPts val="0"/>
              </a:spcBef>
              <a:buNone/>
              <a:defRPr sz="1867"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Insert Sub-Title Here – Up To 2 Lines (Initial Caps)</a:t>
            </a:r>
            <a:endParaRPr lang="en-US" dirty="0"/>
          </a:p>
        </p:txBody>
      </p:sp>
      <p:sp>
        <p:nvSpPr>
          <p:cNvPr id="7" name="Text Placeholder 5"/>
          <p:cNvSpPr>
            <a:spLocks noGrp="1"/>
          </p:cNvSpPr>
          <p:nvPr>
            <p:ph type="body" sz="quarter" idx="14" hasCustomPrompt="1"/>
          </p:nvPr>
        </p:nvSpPr>
        <p:spPr>
          <a:xfrm>
            <a:off x="486835" y="5408083"/>
            <a:ext cx="5520267" cy="1014491"/>
          </a:xfrm>
        </p:spPr>
        <p:txBody>
          <a:bodyPr/>
          <a:lstStyle>
            <a:lvl1pPr marL="2117" indent="0">
              <a:lnSpc>
                <a:spcPts val="2267"/>
              </a:lnSpc>
              <a:spcBef>
                <a:spcPts val="0"/>
              </a:spcBef>
              <a:buNone/>
              <a:defRPr sz="1600">
                <a:solidFill>
                  <a:schemeClr val="bg1"/>
                </a:solidFill>
              </a:defRPr>
            </a:lvl1pPr>
            <a:lvl2pPr marL="2117" indent="0">
              <a:lnSpc>
                <a:spcPts val="2267"/>
              </a:lnSpc>
              <a:spcBef>
                <a:spcPts val="0"/>
              </a:spcBef>
              <a:buFont typeface="Arial" panose="020B0604020202020204" pitchFamily="34" charset="0"/>
              <a:buNone/>
              <a:defRPr sz="1600">
                <a:solidFill>
                  <a:schemeClr val="bg1"/>
                </a:solidFill>
              </a:defRPr>
            </a:lvl2pPr>
            <a:lvl3pPr marL="2117" indent="0">
              <a:lnSpc>
                <a:spcPts val="2267"/>
              </a:lnSpc>
              <a:spcBef>
                <a:spcPts val="0"/>
              </a:spcBef>
              <a:buNone/>
              <a:defRPr sz="1600">
                <a:solidFill>
                  <a:schemeClr val="bg1"/>
                </a:solidFill>
              </a:defRPr>
            </a:lvl3pPr>
            <a:lvl4pPr marL="2117" indent="0">
              <a:lnSpc>
                <a:spcPts val="2267"/>
              </a:lnSpc>
              <a:spcBef>
                <a:spcPts val="0"/>
              </a:spcBef>
              <a:buNone/>
              <a:defRPr sz="1600">
                <a:solidFill>
                  <a:schemeClr val="bg1"/>
                </a:solidFill>
              </a:defRPr>
            </a:lvl4pPr>
            <a:lvl5pPr marL="2117" indent="0">
              <a:lnSpc>
                <a:spcPts val="2267"/>
              </a:lnSpc>
              <a:spcBef>
                <a:spcPts val="0"/>
              </a:spcBef>
              <a:buNone/>
              <a:defRPr sz="1600">
                <a:solidFill>
                  <a:schemeClr val="bg1"/>
                </a:solidFill>
              </a:defRPr>
            </a:lvl5pPr>
          </a:lstStyle>
          <a:p>
            <a:pPr lvl="0"/>
            <a:r>
              <a:rPr lang="en-US"/>
              <a:t>Presenter Name 1</a:t>
            </a:r>
          </a:p>
          <a:p>
            <a:pPr lvl="2"/>
            <a:r>
              <a:rPr lang="en-US"/>
              <a:t>Presenter Name 2</a:t>
            </a:r>
          </a:p>
          <a:p>
            <a:pPr lvl="4"/>
            <a:r>
              <a:rPr lang="en-US"/>
              <a:t>Presenter Name 3</a:t>
            </a:r>
          </a:p>
        </p:txBody>
      </p:sp>
      <p:sp>
        <p:nvSpPr>
          <p:cNvPr id="9" name="Date Placeholder 3"/>
          <p:cNvSpPr>
            <a:spLocks noGrp="1"/>
          </p:cNvSpPr>
          <p:nvPr>
            <p:ph type="dt" sz="half" idx="2"/>
          </p:nvPr>
        </p:nvSpPr>
        <p:spPr>
          <a:xfrm>
            <a:off x="486833" y="4657345"/>
            <a:ext cx="5520268" cy="366183"/>
          </a:xfrm>
          <a:prstGeom prst="rect">
            <a:avLst/>
          </a:prstGeom>
        </p:spPr>
        <p:txBody>
          <a:bodyPr vert="horz" lIns="0" tIns="0" rIns="0" bIns="0" rtlCol="0" anchor="ctr"/>
          <a:lstStyle>
            <a:lvl1pPr algn="l">
              <a:defRPr sz="1600">
                <a:solidFill>
                  <a:schemeClr val="bg1"/>
                </a:solidFill>
                <a:latin typeface="Arial" panose="020B0604020202020204" pitchFamily="34" charset="0"/>
                <a:cs typeface="Arial" panose="020B0604020202020204" pitchFamily="34" charset="0"/>
              </a:defRPr>
            </a:lvl1pPr>
          </a:lstStyle>
          <a:p>
            <a:endParaRPr lang="en-US" dirty="0">
              <a:solidFill>
                <a:srgbClr val="FFFFFF"/>
              </a:solidFill>
            </a:endParaRPr>
          </a:p>
        </p:txBody>
      </p:sp>
      <p:sp>
        <p:nvSpPr>
          <p:cNvPr id="8" name="Footer Placeholder 3"/>
          <p:cNvSpPr>
            <a:spLocks noGrp="1"/>
          </p:cNvSpPr>
          <p:nvPr>
            <p:ph type="ftr" sz="quarter" idx="15"/>
          </p:nvPr>
        </p:nvSpPr>
        <p:spPr>
          <a:xfrm>
            <a:off x="7755467" y="6527945"/>
            <a:ext cx="3860800" cy="207464"/>
          </a:xfrm>
        </p:spPr>
        <p:txBody>
          <a:bodyPr/>
          <a:lstStyle>
            <a:lvl1pPr>
              <a:defRPr sz="667">
                <a:solidFill>
                  <a:schemeClr val="bg1"/>
                </a:solidFill>
              </a:defRPr>
            </a:lvl1pPr>
          </a:lstStyle>
          <a:p>
            <a:pPr algn="r"/>
            <a:r>
              <a:rPr lang="en-US"/>
              <a:t>© Bill &amp; Melinda Gates Foundation      |</a:t>
            </a:r>
            <a:endParaRPr lang="en-US" dirty="0"/>
          </a:p>
        </p:txBody>
      </p:sp>
    </p:spTree>
    <p:extLst>
      <p:ext uri="{BB962C8B-B14F-4D97-AF65-F5344CB8AC3E}">
        <p14:creationId xmlns:p14="http://schemas.microsoft.com/office/powerpoint/2010/main" val="220275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87879D-C767-415E-B0DD-6710C1BA591A}"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271985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7879D-C767-415E-B0DD-6710C1BA591A}" type="datetimeFigureOut">
              <a:rPr lang="en-US" smtClean="0"/>
              <a:t>5/12/2017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233530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87879D-C767-415E-B0DD-6710C1BA591A}"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149274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87879D-C767-415E-B0DD-6710C1BA591A}" type="datetimeFigureOut">
              <a:rPr lang="en-US" smtClean="0"/>
              <a:t>5/12/2017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422691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87879D-C767-415E-B0DD-6710C1BA591A}" type="datetimeFigureOut">
              <a:rPr lang="en-US" smtClean="0"/>
              <a:t>5/12/2017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400126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7879D-C767-415E-B0DD-6710C1BA591A}" type="datetimeFigureOut">
              <a:rPr lang="en-US" smtClean="0"/>
              <a:t>5/12/2017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22719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87879D-C767-415E-B0DD-6710C1BA591A}"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108980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87879D-C767-415E-B0DD-6710C1BA591A}" type="datetimeFigureOut">
              <a:rPr lang="en-US" smtClean="0"/>
              <a:t>5/12/2017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CC7DD-52D7-46C3-BA36-526EBD875B17}" type="slidenum">
              <a:rPr lang="en-US" smtClean="0"/>
              <a:t>‹#›</a:t>
            </a:fld>
            <a:endParaRPr lang="en-US"/>
          </a:p>
        </p:txBody>
      </p:sp>
    </p:spTree>
    <p:extLst>
      <p:ext uri="{BB962C8B-B14F-4D97-AF65-F5344CB8AC3E}">
        <p14:creationId xmlns:p14="http://schemas.microsoft.com/office/powerpoint/2010/main" val="156967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7879D-C767-415E-B0DD-6710C1BA591A}" type="datetimeFigureOut">
              <a:rPr lang="en-US" smtClean="0"/>
              <a:t>5/12/2017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CC7DD-52D7-46C3-BA36-526EBD875B17}" type="slidenum">
              <a:rPr lang="en-US" smtClean="0"/>
              <a:t>‹#›</a:t>
            </a:fld>
            <a:endParaRPr lang="en-US"/>
          </a:p>
        </p:txBody>
      </p:sp>
    </p:spTree>
    <p:extLst>
      <p:ext uri="{BB962C8B-B14F-4D97-AF65-F5344CB8AC3E}">
        <p14:creationId xmlns:p14="http://schemas.microsoft.com/office/powerpoint/2010/main" val="366712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6.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jpe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6.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4.png"/><Relationship Id="rId7" Type="http://schemas.openxmlformats.org/officeDocument/2006/relationships/image" Target="../media/image27.png"/><Relationship Id="rId12"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38.jpeg"/><Relationship Id="rId5" Type="http://schemas.openxmlformats.org/officeDocument/2006/relationships/image" Target="../media/image6.png"/><Relationship Id="rId10" Type="http://schemas.openxmlformats.org/officeDocument/2006/relationships/image" Target="../media/image37.png"/><Relationship Id="rId4" Type="http://schemas.openxmlformats.org/officeDocument/2006/relationships/image" Target="../media/image5.pn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a:xfrm>
            <a:off x="431311" y="596326"/>
            <a:ext cx="11106151" cy="697577"/>
          </a:xfrm>
          <a:prstGeom prst="rect">
            <a:avLst/>
          </a:prstGeom>
        </p:spPr>
        <p:txBody>
          <a:bodyPr vert="horz" lIns="0" tIns="0" rIns="0" bIns="0" rtlCol="0" anchor="t" anchorCtr="0">
            <a:noAutofit/>
          </a:bodyPr>
          <a:lstStyle>
            <a:lvl1pPr algn="l" defTabSz="914400" rtl="0" eaLnBrk="1" latinLnBrk="0" hangingPunct="1">
              <a:lnSpc>
                <a:spcPts val="2300"/>
              </a:lnSpc>
              <a:spcBef>
                <a:spcPct val="0"/>
              </a:spcBef>
              <a:buNone/>
              <a:defRPr sz="2300" b="0" kern="1200" cap="all" baseline="0">
                <a:solidFill>
                  <a:schemeClr val="bg1"/>
                </a:solidFill>
                <a:latin typeface="Arial" pitchFamily="34" charset="0"/>
                <a:ea typeface="+mj-ea"/>
                <a:cs typeface="Arial" pitchFamily="34" charset="0"/>
              </a:defRPr>
            </a:lvl1pPr>
          </a:lstStyle>
          <a:p>
            <a:r>
              <a:rPr lang="en-US" sz="2400" b="1" dirty="0">
                <a:solidFill>
                  <a:schemeClr val="accent6">
                    <a:lumMod val="65000"/>
                    <a:lumOff val="35000"/>
                  </a:schemeClr>
                </a:solidFill>
                <a:latin typeface="Arial"/>
                <a:cs typeface="Arial"/>
              </a:rPr>
              <a:t>THREE INVESTMENT OPPORTUNITIES WILL UNLOCK FARMER PRODUCTIVITY AND INCOME</a:t>
            </a:r>
          </a:p>
        </p:txBody>
      </p:sp>
      <p:sp>
        <p:nvSpPr>
          <p:cNvPr id="15" name="Rectángulo 14"/>
          <p:cNvSpPr/>
          <p:nvPr/>
        </p:nvSpPr>
        <p:spPr>
          <a:xfrm>
            <a:off x="1" y="678473"/>
            <a:ext cx="200692" cy="275951"/>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solidFill>
                <a:srgbClr val="2792CD"/>
              </a:solidFill>
            </a:endParaRPr>
          </a:p>
        </p:txBody>
      </p:sp>
      <p:cxnSp>
        <p:nvCxnSpPr>
          <p:cNvPr id="16" name="Conector recto 15"/>
          <p:cNvCxnSpPr/>
          <p:nvPr/>
        </p:nvCxnSpPr>
        <p:spPr>
          <a:xfrm>
            <a:off x="555414" y="6613847"/>
            <a:ext cx="11243733" cy="0"/>
          </a:xfrm>
          <a:prstGeom prst="line">
            <a:avLst/>
          </a:prstGeom>
          <a:ln w="9525" cmpd="sng">
            <a:solidFill>
              <a:srgbClr val="2289D0"/>
            </a:solidFill>
          </a:ln>
          <a:effectLst/>
        </p:spPr>
        <p:style>
          <a:lnRef idx="2">
            <a:schemeClr val="accent1"/>
          </a:lnRef>
          <a:fillRef idx="0">
            <a:schemeClr val="accent1"/>
          </a:fillRef>
          <a:effectRef idx="1">
            <a:schemeClr val="accent1"/>
          </a:effectRef>
          <a:fontRef idx="minor">
            <a:schemeClr val="tx1"/>
          </a:fontRef>
        </p:style>
      </p:cxnSp>
      <p:sp>
        <p:nvSpPr>
          <p:cNvPr id="17" name="Footer Placeholder 2"/>
          <p:cNvSpPr>
            <a:spLocks noGrp="1"/>
          </p:cNvSpPr>
          <p:nvPr>
            <p:ph type="ftr" sz="quarter" idx="15"/>
          </p:nvPr>
        </p:nvSpPr>
        <p:spPr>
          <a:xfrm>
            <a:off x="9838629" y="6569831"/>
            <a:ext cx="2017175" cy="206876"/>
          </a:xfrm>
        </p:spPr>
        <p:txBody>
          <a:bodyPr/>
          <a:lstStyle/>
          <a:p>
            <a:r>
              <a:rPr lang="en-US" sz="800" dirty="0">
                <a:solidFill>
                  <a:schemeClr val="accent6">
                    <a:lumMod val="50000"/>
                    <a:lumOff val="50000"/>
                  </a:schemeClr>
                </a:solidFill>
              </a:rPr>
              <a:t>© Bill &amp; Melinda Gates Foundation      |</a:t>
            </a:r>
          </a:p>
        </p:txBody>
      </p:sp>
      <p:sp>
        <p:nvSpPr>
          <p:cNvPr id="18" name="Rectángulo 17"/>
          <p:cNvSpPr/>
          <p:nvPr/>
        </p:nvSpPr>
        <p:spPr>
          <a:xfrm>
            <a:off x="554185" y="1600973"/>
            <a:ext cx="3124969" cy="609600"/>
          </a:xfrm>
          <a:prstGeom prst="rect">
            <a:avLst/>
          </a:prstGeom>
          <a:noFill/>
          <a:ln w="12700" cmpd="sng">
            <a:solidFill>
              <a:srgbClr val="B6AA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24" name="TextBox 10"/>
          <p:cNvSpPr txBox="1"/>
          <p:nvPr/>
        </p:nvSpPr>
        <p:spPr>
          <a:xfrm>
            <a:off x="799555" y="1668068"/>
            <a:ext cx="2648687" cy="660601"/>
          </a:xfrm>
          <a:prstGeom prst="rect">
            <a:avLst/>
          </a:prstGeom>
          <a:noFill/>
        </p:spPr>
        <p:txBody>
          <a:bodyPr wrap="square" lIns="0" tIns="0" rIns="0" bIns="0" rtlCol="0">
            <a:noAutofit/>
          </a:bodyPr>
          <a:lstStyle/>
          <a:p>
            <a:pPr algn="ctr"/>
            <a:r>
              <a:rPr lang="en-US" sz="1600" b="1" dirty="0">
                <a:solidFill>
                  <a:schemeClr val="accent1"/>
                </a:solidFill>
                <a:latin typeface="Arial"/>
                <a:cs typeface="Arial"/>
              </a:rPr>
              <a:t>PARTICIPATORY AND CUSTOMIZED RAS</a:t>
            </a:r>
          </a:p>
        </p:txBody>
      </p:sp>
      <p:pic>
        <p:nvPicPr>
          <p:cNvPr id="26" name="Picture 25"/>
          <p:cNvPicPr>
            <a:picLocks noChangeAspect="1"/>
          </p:cNvPicPr>
          <p:nvPr/>
        </p:nvPicPr>
        <p:blipFill rotWithShape="1">
          <a:blip r:embed="rId2" cstate="print">
            <a:extLst>
              <a:ext uri="{28A0092B-C50C-407E-A947-70E740481C1C}">
                <a14:useLocalDpi xmlns:a14="http://schemas.microsoft.com/office/drawing/2010/main" val="0"/>
              </a:ext>
            </a:extLst>
          </a:blip>
          <a:srcRect r="13967"/>
          <a:stretch/>
        </p:blipFill>
        <p:spPr>
          <a:xfrm>
            <a:off x="1045682" y="2415409"/>
            <a:ext cx="2210823" cy="1713145"/>
          </a:xfrm>
          <a:prstGeom prst="rect">
            <a:avLst/>
          </a:prstGeom>
        </p:spPr>
      </p:pic>
      <p:sp>
        <p:nvSpPr>
          <p:cNvPr id="27" name="TextBox 20"/>
          <p:cNvSpPr txBox="1"/>
          <p:nvPr/>
        </p:nvSpPr>
        <p:spPr>
          <a:xfrm>
            <a:off x="431311" y="4198811"/>
            <a:ext cx="3300312" cy="513295"/>
          </a:xfrm>
          <a:prstGeom prst="rect">
            <a:avLst/>
          </a:prstGeom>
          <a:noFill/>
        </p:spPr>
        <p:txBody>
          <a:bodyPr wrap="square" lIns="0" tIns="0" rIns="0" bIns="0" rtlCol="0">
            <a:noAutofit/>
          </a:bodyPr>
          <a:lstStyle/>
          <a:p>
            <a:pPr algn="ctr">
              <a:lnSpc>
                <a:spcPct val="110000"/>
              </a:lnSpc>
            </a:pPr>
            <a:r>
              <a:rPr lang="en-US" sz="1600" dirty="0">
                <a:solidFill>
                  <a:schemeClr val="accent1"/>
                </a:solidFill>
                <a:latin typeface="Arial"/>
                <a:cs typeface="Arial"/>
              </a:rPr>
              <a:t>… to link farmers to the knowledge necessary to drive productivity gains</a:t>
            </a:r>
          </a:p>
        </p:txBody>
      </p:sp>
      <p:sp>
        <p:nvSpPr>
          <p:cNvPr id="30" name="Rectángulo 29"/>
          <p:cNvSpPr/>
          <p:nvPr/>
        </p:nvSpPr>
        <p:spPr>
          <a:xfrm>
            <a:off x="4479644" y="1600973"/>
            <a:ext cx="3124969" cy="609600"/>
          </a:xfrm>
          <a:prstGeom prst="rect">
            <a:avLst/>
          </a:prstGeom>
          <a:noFill/>
          <a:ln w="12700" cmpd="sng">
            <a:solidFill>
              <a:srgbClr val="DC7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32" name="TextBox 10"/>
          <p:cNvSpPr txBox="1"/>
          <p:nvPr/>
        </p:nvSpPr>
        <p:spPr>
          <a:xfrm>
            <a:off x="4725014" y="1673907"/>
            <a:ext cx="2648687" cy="446427"/>
          </a:xfrm>
          <a:prstGeom prst="rect">
            <a:avLst/>
          </a:prstGeom>
          <a:noFill/>
        </p:spPr>
        <p:txBody>
          <a:bodyPr wrap="square" lIns="0" tIns="0" rIns="0" bIns="0" rtlCol="0">
            <a:noAutofit/>
          </a:bodyPr>
          <a:lstStyle/>
          <a:p>
            <a:pPr algn="ctr"/>
            <a:r>
              <a:rPr lang="en-US" sz="1600" b="1" dirty="0">
                <a:solidFill>
                  <a:srgbClr val="DC7283"/>
                </a:solidFill>
                <a:latin typeface="Arial"/>
                <a:cs typeface="Arial"/>
              </a:rPr>
              <a:t>ICT-ENABLED MARKET LINKAGES</a:t>
            </a:r>
          </a:p>
        </p:txBody>
      </p:sp>
      <p:sp>
        <p:nvSpPr>
          <p:cNvPr id="34" name="TextBox 20"/>
          <p:cNvSpPr txBox="1"/>
          <p:nvPr/>
        </p:nvSpPr>
        <p:spPr>
          <a:xfrm>
            <a:off x="4479642" y="4197861"/>
            <a:ext cx="3124969" cy="513295"/>
          </a:xfrm>
          <a:prstGeom prst="rect">
            <a:avLst/>
          </a:prstGeom>
          <a:noFill/>
        </p:spPr>
        <p:txBody>
          <a:bodyPr wrap="square" lIns="0" tIns="0" rIns="0" bIns="0" rtlCol="0">
            <a:noAutofit/>
          </a:bodyPr>
          <a:lstStyle/>
          <a:p>
            <a:pPr algn="ctr">
              <a:lnSpc>
                <a:spcPct val="110000"/>
              </a:lnSpc>
            </a:pPr>
            <a:r>
              <a:rPr lang="en-US" sz="1600" dirty="0">
                <a:solidFill>
                  <a:srgbClr val="DC7283"/>
                </a:solidFill>
                <a:latin typeface="Arial"/>
                <a:cs typeface="Arial"/>
              </a:rPr>
              <a:t>… to translate productivity gains </a:t>
            </a:r>
            <a:br>
              <a:rPr lang="en-US" sz="1600" dirty="0">
                <a:solidFill>
                  <a:srgbClr val="DC7283"/>
                </a:solidFill>
                <a:latin typeface="Arial"/>
                <a:cs typeface="Arial"/>
              </a:rPr>
            </a:br>
            <a:r>
              <a:rPr lang="en-US" sz="1600" dirty="0">
                <a:solidFill>
                  <a:srgbClr val="DC7283"/>
                </a:solidFill>
                <a:latin typeface="Arial"/>
                <a:cs typeface="Arial"/>
              </a:rPr>
              <a:t>into increased famer incomes</a:t>
            </a:r>
          </a:p>
        </p:txBody>
      </p:sp>
      <p:sp>
        <p:nvSpPr>
          <p:cNvPr id="38" name="Rectángulo 37"/>
          <p:cNvSpPr/>
          <p:nvPr/>
        </p:nvSpPr>
        <p:spPr>
          <a:xfrm>
            <a:off x="8220371" y="1600973"/>
            <a:ext cx="3340483" cy="609600"/>
          </a:xfrm>
          <a:prstGeom prst="rect">
            <a:avLst/>
          </a:prstGeom>
          <a:noFill/>
          <a:ln w="12700" cmpd="sng">
            <a:solidFill>
              <a:srgbClr val="27A9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40" name="TextBox 10"/>
          <p:cNvSpPr txBox="1"/>
          <p:nvPr/>
        </p:nvSpPr>
        <p:spPr>
          <a:xfrm>
            <a:off x="8357982" y="1668068"/>
            <a:ext cx="3064324" cy="660601"/>
          </a:xfrm>
          <a:prstGeom prst="rect">
            <a:avLst/>
          </a:prstGeom>
          <a:noFill/>
        </p:spPr>
        <p:txBody>
          <a:bodyPr wrap="square" lIns="0" tIns="0" rIns="0" bIns="0" rtlCol="0">
            <a:noAutofit/>
          </a:bodyPr>
          <a:lstStyle/>
          <a:p>
            <a:pPr algn="ctr"/>
            <a:r>
              <a:rPr lang="en-US" sz="1600" b="1" dirty="0">
                <a:solidFill>
                  <a:srgbClr val="27A97E"/>
                </a:solidFill>
                <a:latin typeface="Arial"/>
                <a:cs typeface="Arial"/>
              </a:rPr>
              <a:t>SELF-SERVICE FARM</a:t>
            </a:r>
          </a:p>
          <a:p>
            <a:pPr algn="ctr"/>
            <a:r>
              <a:rPr lang="en-US" sz="1600" b="1" dirty="0">
                <a:solidFill>
                  <a:srgbClr val="27A97E"/>
                </a:solidFill>
                <a:latin typeface="Arial"/>
                <a:cs typeface="Arial"/>
              </a:rPr>
              <a:t>MANAGEMENT SOLUTIONS</a:t>
            </a:r>
          </a:p>
        </p:txBody>
      </p:sp>
      <p:sp>
        <p:nvSpPr>
          <p:cNvPr id="42" name="TextBox 20"/>
          <p:cNvSpPr txBox="1"/>
          <p:nvPr/>
        </p:nvSpPr>
        <p:spPr>
          <a:xfrm>
            <a:off x="8220372" y="4197861"/>
            <a:ext cx="3340483" cy="513295"/>
          </a:xfrm>
          <a:prstGeom prst="rect">
            <a:avLst/>
          </a:prstGeom>
          <a:noFill/>
        </p:spPr>
        <p:txBody>
          <a:bodyPr wrap="square" lIns="0" tIns="0" rIns="0" bIns="0" rtlCol="0">
            <a:noAutofit/>
          </a:bodyPr>
          <a:lstStyle/>
          <a:p>
            <a:pPr algn="ctr">
              <a:lnSpc>
                <a:spcPct val="110000"/>
              </a:lnSpc>
            </a:pPr>
            <a:r>
              <a:rPr lang="en-US" sz="1600" dirty="0">
                <a:solidFill>
                  <a:srgbClr val="27A97E"/>
                </a:solidFill>
                <a:latin typeface="Arial"/>
                <a:cs typeface="Arial"/>
              </a:rPr>
              <a:t>… to boost farm profitability and empower farmers to transition from smallholders to small businesses</a:t>
            </a:r>
          </a:p>
        </p:txBody>
      </p:sp>
      <p:pic>
        <p:nvPicPr>
          <p:cNvPr id="44" name="Picture 2" descr="Image result for farmer market afr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771" y="2408191"/>
            <a:ext cx="2241284" cy="1715984"/>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4"/>
          <p:cNvPicPr>
            <a:picLocks noChangeAspect="1"/>
          </p:cNvPicPr>
          <p:nvPr/>
        </p:nvPicPr>
        <p:blipFill rotWithShape="1">
          <a:blip r:embed="rId4"/>
          <a:srcRect l="9659" t="20042" r="12537" b="9001"/>
          <a:stretch/>
        </p:blipFill>
        <p:spPr>
          <a:xfrm>
            <a:off x="8525302" y="2408191"/>
            <a:ext cx="2677445" cy="1709344"/>
          </a:xfrm>
          <a:prstGeom prst="rect">
            <a:avLst/>
          </a:prstGeom>
        </p:spPr>
      </p:pic>
      <p:sp>
        <p:nvSpPr>
          <p:cNvPr id="46" name="Rectangle 5"/>
          <p:cNvSpPr/>
          <p:nvPr/>
        </p:nvSpPr>
        <p:spPr>
          <a:xfrm>
            <a:off x="563799" y="5968861"/>
            <a:ext cx="11235348" cy="595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4C92A8"/>
                </a:solidFill>
                <a:latin typeface="Arial"/>
                <a:cs typeface="Arial"/>
              </a:rPr>
              <a:t>Across these investment opportunities we will </a:t>
            </a:r>
            <a:r>
              <a:rPr lang="en-US" sz="1600" b="1" dirty="0">
                <a:solidFill>
                  <a:srgbClr val="4C92A8"/>
                </a:solidFill>
                <a:latin typeface="Arial"/>
                <a:cs typeface="Arial"/>
              </a:rPr>
              <a:t>fund high risk innovations </a:t>
            </a:r>
            <a:r>
              <a:rPr lang="en-US" sz="1600" dirty="0">
                <a:solidFill>
                  <a:srgbClr val="4C92A8"/>
                </a:solidFill>
                <a:latin typeface="Arial"/>
                <a:cs typeface="Arial"/>
              </a:rPr>
              <a:t>with potential for transformative shifts in farmer productivity and income, and </a:t>
            </a:r>
            <a:r>
              <a:rPr lang="en-US" sz="1600" b="1" dirty="0">
                <a:solidFill>
                  <a:srgbClr val="4C92A8"/>
                </a:solidFill>
                <a:latin typeface="Arial"/>
                <a:cs typeface="Arial"/>
              </a:rPr>
              <a:t>build the evidence base </a:t>
            </a:r>
            <a:r>
              <a:rPr lang="en-US" sz="1600" dirty="0">
                <a:solidFill>
                  <a:srgbClr val="4C92A8"/>
                </a:solidFill>
                <a:latin typeface="Arial"/>
                <a:cs typeface="Arial"/>
              </a:rPr>
              <a:t>to understand and demonstrate the value of ICT solutions </a:t>
            </a:r>
          </a:p>
        </p:txBody>
      </p:sp>
      <p:sp>
        <p:nvSpPr>
          <p:cNvPr id="47" name="TextBox 26"/>
          <p:cNvSpPr txBox="1"/>
          <p:nvPr/>
        </p:nvSpPr>
        <p:spPr>
          <a:xfrm>
            <a:off x="563799" y="6680968"/>
            <a:ext cx="4250940" cy="207819"/>
          </a:xfrm>
          <a:prstGeom prst="rect">
            <a:avLst/>
          </a:prstGeom>
          <a:noFill/>
        </p:spPr>
        <p:txBody>
          <a:bodyPr wrap="square" lIns="0" tIns="0" rIns="0" bIns="0" rtlCol="0">
            <a:noAutofit/>
          </a:bodyPr>
          <a:lstStyle/>
          <a:p>
            <a:r>
              <a:rPr lang="en-US" sz="800" dirty="0">
                <a:solidFill>
                  <a:srgbClr val="4C92A8"/>
                </a:solidFill>
                <a:latin typeface="Arial" pitchFamily="34" charset="0"/>
                <a:cs typeface="Arial" pitchFamily="34" charset="0"/>
              </a:rPr>
              <a:t>RAS photo courtesy of Digital Green.</a:t>
            </a:r>
          </a:p>
        </p:txBody>
      </p:sp>
      <p:cxnSp>
        <p:nvCxnSpPr>
          <p:cNvPr id="48" name="Conector recto 47"/>
          <p:cNvCxnSpPr/>
          <p:nvPr/>
        </p:nvCxnSpPr>
        <p:spPr>
          <a:xfrm>
            <a:off x="555414" y="5963165"/>
            <a:ext cx="11243733" cy="0"/>
          </a:xfrm>
          <a:prstGeom prst="line">
            <a:avLst/>
          </a:prstGeom>
          <a:ln w="9525" cmpd="sng">
            <a:solidFill>
              <a:srgbClr val="4C92A8"/>
            </a:solidFill>
          </a:ln>
          <a:effectLst/>
        </p:spPr>
        <p:style>
          <a:lnRef idx="2">
            <a:schemeClr val="accent1"/>
          </a:lnRef>
          <a:fillRef idx="0">
            <a:schemeClr val="accent1"/>
          </a:fillRef>
          <a:effectRef idx="1">
            <a:schemeClr val="accent1"/>
          </a:effectRef>
          <a:fontRef idx="minor">
            <a:schemeClr val="tx1"/>
          </a:fontRef>
        </p:style>
      </p:cxnSp>
      <p:sp>
        <p:nvSpPr>
          <p:cNvPr id="25" name="Rectángulo 1"/>
          <p:cNvSpPr/>
          <p:nvPr/>
        </p:nvSpPr>
        <p:spPr>
          <a:xfrm>
            <a:off x="589969" y="176599"/>
            <a:ext cx="3445808" cy="345925"/>
          </a:xfrm>
          <a:prstGeom prst="rect">
            <a:avLst/>
          </a:prstGeom>
          <a:solidFill>
            <a:srgbClr val="E7D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Arial"/>
              <a:cs typeface="Arial"/>
            </a:endParaRPr>
          </a:p>
        </p:txBody>
      </p:sp>
      <p:sp>
        <p:nvSpPr>
          <p:cNvPr id="28" name="Elipse 4"/>
          <p:cNvSpPr/>
          <p:nvPr/>
        </p:nvSpPr>
        <p:spPr>
          <a:xfrm>
            <a:off x="405407" y="182988"/>
            <a:ext cx="332152" cy="332152"/>
          </a:xfrm>
          <a:prstGeom prst="ellipse">
            <a:avLst/>
          </a:prstGeom>
          <a:solidFill>
            <a:srgbClr val="B7A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p:txBody>
      </p:sp>
      <p:sp>
        <p:nvSpPr>
          <p:cNvPr id="29" name="Rectángulo 28"/>
          <p:cNvSpPr/>
          <p:nvPr/>
        </p:nvSpPr>
        <p:spPr>
          <a:xfrm>
            <a:off x="390668" y="175371"/>
            <a:ext cx="288862" cy="318100"/>
          </a:xfrm>
          <a:prstGeom prst="rect">
            <a:avLst/>
          </a:prstGeom>
        </p:spPr>
        <p:txBody>
          <a:bodyPr wrap="none">
            <a:spAutoFit/>
          </a:bodyPr>
          <a:lstStyle/>
          <a:p>
            <a:r>
              <a:rPr lang="en-US" sz="1467" b="1" dirty="0">
                <a:solidFill>
                  <a:schemeClr val="bg1"/>
                </a:solidFill>
                <a:latin typeface="Arial"/>
                <a:cs typeface="Arial"/>
              </a:rPr>
              <a:t>1</a:t>
            </a:r>
          </a:p>
        </p:txBody>
      </p:sp>
      <p:sp>
        <p:nvSpPr>
          <p:cNvPr id="31" name="Rectángulo 29"/>
          <p:cNvSpPr/>
          <p:nvPr/>
        </p:nvSpPr>
        <p:spPr>
          <a:xfrm>
            <a:off x="678878" y="204534"/>
            <a:ext cx="3723789" cy="276999"/>
          </a:xfrm>
          <a:prstGeom prst="rect">
            <a:avLst/>
          </a:prstGeom>
        </p:spPr>
        <p:txBody>
          <a:bodyPr wrap="square">
            <a:spAutoFit/>
          </a:bodyPr>
          <a:lstStyle/>
          <a:p>
            <a:r>
              <a:rPr lang="en-US" sz="1200" b="1" dirty="0">
                <a:solidFill>
                  <a:schemeClr val="bg1"/>
                </a:solidFill>
                <a:latin typeface="Arial"/>
                <a:cs typeface="Arial"/>
              </a:rPr>
              <a:t>INVEST IN DISRUPTIVE ICT4AG MODELS  </a:t>
            </a:r>
          </a:p>
        </p:txBody>
      </p:sp>
      <p:grpSp>
        <p:nvGrpSpPr>
          <p:cNvPr id="2" name="Group 1"/>
          <p:cNvGrpSpPr/>
          <p:nvPr/>
        </p:nvGrpSpPr>
        <p:grpSpPr>
          <a:xfrm>
            <a:off x="2229159" y="5222740"/>
            <a:ext cx="1225297" cy="512603"/>
            <a:chOff x="7319475" y="1626499"/>
            <a:chExt cx="1519932" cy="718873"/>
          </a:xfrm>
        </p:grpSpPr>
        <p:sp>
          <p:nvSpPr>
            <p:cNvPr id="41" name="Rectángulo 53"/>
            <p:cNvSpPr/>
            <p:nvPr/>
          </p:nvSpPr>
          <p:spPr>
            <a:xfrm>
              <a:off x="7359139" y="1896736"/>
              <a:ext cx="253026" cy="448636"/>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43" name="Rectángulo 55"/>
            <p:cNvSpPr/>
            <p:nvPr/>
          </p:nvSpPr>
          <p:spPr>
            <a:xfrm>
              <a:off x="7319475" y="1865468"/>
              <a:ext cx="334459" cy="388463"/>
            </a:xfrm>
            <a:prstGeom prst="rect">
              <a:avLst/>
            </a:prstGeom>
          </p:spPr>
          <p:txBody>
            <a:bodyPr wrap="none">
              <a:spAutoFit/>
            </a:bodyPr>
            <a:lstStyle/>
            <a:p>
              <a:pPr algn="ctr"/>
              <a:r>
                <a:rPr lang="en-US" sz="1200" b="1" dirty="0">
                  <a:solidFill>
                    <a:srgbClr val="FFFFFF"/>
                  </a:solidFill>
                  <a:latin typeface="Arial"/>
                  <a:cs typeface="Arial"/>
                </a:rPr>
                <a:t>0</a:t>
              </a:r>
              <a:endParaRPr lang="es-ES" sz="1200" dirty="0">
                <a:solidFill>
                  <a:srgbClr val="FFFFFF"/>
                </a:solidFill>
                <a:latin typeface="Arial"/>
                <a:cs typeface="Arial"/>
              </a:endParaRPr>
            </a:p>
          </p:txBody>
        </p:sp>
        <p:sp>
          <p:nvSpPr>
            <p:cNvPr id="49" name="Rectángulo 72"/>
            <p:cNvSpPr/>
            <p:nvPr/>
          </p:nvSpPr>
          <p:spPr>
            <a:xfrm>
              <a:off x="7654336" y="1855196"/>
              <a:ext cx="253026" cy="490175"/>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50" name="Rectángulo 74"/>
            <p:cNvSpPr/>
            <p:nvPr/>
          </p:nvSpPr>
          <p:spPr>
            <a:xfrm>
              <a:off x="7624043" y="1827982"/>
              <a:ext cx="334459" cy="388463"/>
            </a:xfrm>
            <a:prstGeom prst="rect">
              <a:avLst/>
            </a:prstGeom>
          </p:spPr>
          <p:txBody>
            <a:bodyPr wrap="none">
              <a:spAutoFit/>
            </a:bodyPr>
            <a:lstStyle/>
            <a:p>
              <a:pPr algn="ctr"/>
              <a:r>
                <a:rPr lang="en-US" sz="1200" b="1" dirty="0">
                  <a:solidFill>
                    <a:srgbClr val="FFFFFF"/>
                  </a:solidFill>
                  <a:latin typeface="Arial"/>
                  <a:cs typeface="Arial"/>
                </a:rPr>
                <a:t>1</a:t>
              </a:r>
              <a:endParaRPr lang="es-ES" sz="1200" dirty="0">
                <a:solidFill>
                  <a:srgbClr val="FFFFFF"/>
                </a:solidFill>
                <a:latin typeface="Arial"/>
                <a:cs typeface="Arial"/>
              </a:endParaRPr>
            </a:p>
          </p:txBody>
        </p:sp>
        <p:sp>
          <p:nvSpPr>
            <p:cNvPr id="51" name="Rectángulo 75"/>
            <p:cNvSpPr/>
            <p:nvPr/>
          </p:nvSpPr>
          <p:spPr>
            <a:xfrm>
              <a:off x="7954218" y="1788732"/>
              <a:ext cx="253026" cy="556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52" name="Rectángulo 77"/>
            <p:cNvSpPr/>
            <p:nvPr/>
          </p:nvSpPr>
          <p:spPr>
            <a:xfrm>
              <a:off x="7918132" y="1759056"/>
              <a:ext cx="334459" cy="388463"/>
            </a:xfrm>
            <a:prstGeom prst="rect">
              <a:avLst/>
            </a:prstGeom>
          </p:spPr>
          <p:txBody>
            <a:bodyPr wrap="none">
              <a:spAutoFit/>
            </a:bodyPr>
            <a:lstStyle/>
            <a:p>
              <a:pPr algn="ctr"/>
              <a:r>
                <a:rPr lang="en-US" sz="1200" b="1" dirty="0">
                  <a:solidFill>
                    <a:srgbClr val="FFFFFF"/>
                  </a:solidFill>
                  <a:latin typeface="Arial"/>
                  <a:cs typeface="Arial"/>
                </a:rPr>
                <a:t>2</a:t>
              </a:r>
              <a:endParaRPr lang="es-ES" sz="1200" dirty="0">
                <a:solidFill>
                  <a:srgbClr val="FFFFFF"/>
                </a:solidFill>
                <a:latin typeface="Arial"/>
                <a:cs typeface="Arial"/>
              </a:endParaRPr>
            </a:p>
          </p:txBody>
        </p:sp>
        <p:sp>
          <p:nvSpPr>
            <p:cNvPr id="53" name="Rectángulo 78"/>
            <p:cNvSpPr/>
            <p:nvPr/>
          </p:nvSpPr>
          <p:spPr>
            <a:xfrm>
              <a:off x="8249415" y="1734729"/>
              <a:ext cx="253026" cy="61064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54" name="Rectángulo 80"/>
            <p:cNvSpPr/>
            <p:nvPr/>
          </p:nvSpPr>
          <p:spPr>
            <a:xfrm>
              <a:off x="8209752" y="1696784"/>
              <a:ext cx="334459" cy="388463"/>
            </a:xfrm>
            <a:prstGeom prst="rect">
              <a:avLst/>
            </a:prstGeom>
          </p:spPr>
          <p:txBody>
            <a:bodyPr wrap="none">
              <a:spAutoFit/>
            </a:bodyPr>
            <a:lstStyle/>
            <a:p>
              <a:pPr algn="ctr"/>
              <a:r>
                <a:rPr lang="en-US" sz="1200" b="1" dirty="0">
                  <a:solidFill>
                    <a:srgbClr val="FFFFFF"/>
                  </a:solidFill>
                  <a:latin typeface="Arial"/>
                  <a:cs typeface="Arial"/>
                </a:rPr>
                <a:t>3</a:t>
              </a:r>
              <a:endParaRPr lang="es-ES" sz="1200" dirty="0">
                <a:solidFill>
                  <a:srgbClr val="FFFFFF"/>
                </a:solidFill>
                <a:latin typeface="Arial"/>
                <a:cs typeface="Arial"/>
              </a:endParaRPr>
            </a:p>
          </p:txBody>
        </p:sp>
        <p:sp>
          <p:nvSpPr>
            <p:cNvPr id="55" name="Rectángulo 81"/>
            <p:cNvSpPr/>
            <p:nvPr/>
          </p:nvSpPr>
          <p:spPr>
            <a:xfrm>
              <a:off x="8544611" y="1676573"/>
              <a:ext cx="253026" cy="6687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56" name="Rectángulo 83"/>
            <p:cNvSpPr/>
            <p:nvPr/>
          </p:nvSpPr>
          <p:spPr>
            <a:xfrm>
              <a:off x="8504948" y="1626499"/>
              <a:ext cx="334459" cy="388463"/>
            </a:xfrm>
            <a:prstGeom prst="rect">
              <a:avLst/>
            </a:prstGeom>
          </p:spPr>
          <p:txBody>
            <a:bodyPr wrap="none">
              <a:spAutoFit/>
            </a:bodyPr>
            <a:lstStyle/>
            <a:p>
              <a:pPr algn="ctr"/>
              <a:r>
                <a:rPr lang="en-US" sz="1200" b="1" dirty="0">
                  <a:solidFill>
                    <a:srgbClr val="FFFFFF"/>
                  </a:solidFill>
                  <a:latin typeface="Arial"/>
                  <a:cs typeface="Arial"/>
                </a:rPr>
                <a:t>4</a:t>
              </a:r>
              <a:endParaRPr lang="es-ES" sz="1200" dirty="0">
                <a:solidFill>
                  <a:srgbClr val="FFFFFF"/>
                </a:solidFill>
                <a:latin typeface="Arial"/>
                <a:cs typeface="Arial"/>
              </a:endParaRPr>
            </a:p>
          </p:txBody>
        </p:sp>
      </p:grpSp>
      <p:sp>
        <p:nvSpPr>
          <p:cNvPr id="90" name="TextBox 27"/>
          <p:cNvSpPr txBox="1"/>
          <p:nvPr/>
        </p:nvSpPr>
        <p:spPr>
          <a:xfrm>
            <a:off x="562316" y="5496892"/>
            <a:ext cx="1614413" cy="339293"/>
          </a:xfrm>
          <a:prstGeom prst="rect">
            <a:avLst/>
          </a:prstGeom>
          <a:noFill/>
        </p:spPr>
        <p:txBody>
          <a:bodyPr wrap="square" lIns="0" tIns="0" rIns="0" bIns="0" rtlCol="0">
            <a:noAutofit/>
          </a:bodyPr>
          <a:lstStyle/>
          <a:p>
            <a:r>
              <a:rPr lang="en-US" sz="1333" dirty="0">
                <a:solidFill>
                  <a:srgbClr val="4C92A8"/>
                </a:solidFill>
                <a:latin typeface="Arial"/>
                <a:cs typeface="Arial"/>
              </a:rPr>
              <a:t>Ag Transf. focus:</a:t>
            </a:r>
          </a:p>
        </p:txBody>
      </p:sp>
      <p:sp>
        <p:nvSpPr>
          <p:cNvPr id="91" name="TextBox 27"/>
          <p:cNvSpPr txBox="1"/>
          <p:nvPr/>
        </p:nvSpPr>
        <p:spPr>
          <a:xfrm>
            <a:off x="4597514" y="5496892"/>
            <a:ext cx="1614413" cy="339293"/>
          </a:xfrm>
          <a:prstGeom prst="rect">
            <a:avLst/>
          </a:prstGeom>
          <a:noFill/>
        </p:spPr>
        <p:txBody>
          <a:bodyPr wrap="square" lIns="0" tIns="0" rIns="0" bIns="0" rtlCol="0">
            <a:noAutofit/>
          </a:bodyPr>
          <a:lstStyle/>
          <a:p>
            <a:r>
              <a:rPr lang="en-US" sz="1333" dirty="0">
                <a:solidFill>
                  <a:srgbClr val="4C92A8"/>
                </a:solidFill>
                <a:latin typeface="Arial"/>
                <a:cs typeface="Arial"/>
              </a:rPr>
              <a:t>Ag Transf. focus:</a:t>
            </a:r>
          </a:p>
        </p:txBody>
      </p:sp>
      <p:sp>
        <p:nvSpPr>
          <p:cNvPr id="92" name="TextBox 27"/>
          <p:cNvSpPr txBox="1"/>
          <p:nvPr/>
        </p:nvSpPr>
        <p:spPr>
          <a:xfrm>
            <a:off x="8296039" y="5496892"/>
            <a:ext cx="1614413" cy="339293"/>
          </a:xfrm>
          <a:prstGeom prst="rect">
            <a:avLst/>
          </a:prstGeom>
          <a:noFill/>
        </p:spPr>
        <p:txBody>
          <a:bodyPr wrap="square" lIns="0" tIns="0" rIns="0" bIns="0" rtlCol="0">
            <a:noAutofit/>
          </a:bodyPr>
          <a:lstStyle/>
          <a:p>
            <a:r>
              <a:rPr lang="en-US" sz="1333" dirty="0">
                <a:solidFill>
                  <a:srgbClr val="4C92A8"/>
                </a:solidFill>
                <a:latin typeface="Arial"/>
                <a:cs typeface="Arial"/>
              </a:rPr>
              <a:t>Ag Transf. focus:</a:t>
            </a:r>
          </a:p>
        </p:txBody>
      </p:sp>
      <p:grpSp>
        <p:nvGrpSpPr>
          <p:cNvPr id="93" name="Group 92"/>
          <p:cNvGrpSpPr/>
          <p:nvPr/>
        </p:nvGrpSpPr>
        <p:grpSpPr>
          <a:xfrm>
            <a:off x="6247106" y="5222740"/>
            <a:ext cx="1225297" cy="512603"/>
            <a:chOff x="7319475" y="1626499"/>
            <a:chExt cx="1519932" cy="718873"/>
          </a:xfrm>
        </p:grpSpPr>
        <p:sp>
          <p:nvSpPr>
            <p:cNvPr id="94" name="Rectángulo 53"/>
            <p:cNvSpPr/>
            <p:nvPr/>
          </p:nvSpPr>
          <p:spPr>
            <a:xfrm>
              <a:off x="7359139" y="1896736"/>
              <a:ext cx="253026" cy="4486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95" name="Rectángulo 55"/>
            <p:cNvSpPr/>
            <p:nvPr/>
          </p:nvSpPr>
          <p:spPr>
            <a:xfrm>
              <a:off x="7319475" y="1865468"/>
              <a:ext cx="334459" cy="388463"/>
            </a:xfrm>
            <a:prstGeom prst="rect">
              <a:avLst/>
            </a:prstGeom>
          </p:spPr>
          <p:txBody>
            <a:bodyPr wrap="none">
              <a:spAutoFit/>
            </a:bodyPr>
            <a:lstStyle/>
            <a:p>
              <a:pPr algn="ctr"/>
              <a:r>
                <a:rPr lang="en-US" sz="1200" b="1" dirty="0">
                  <a:solidFill>
                    <a:srgbClr val="FFFFFF"/>
                  </a:solidFill>
                  <a:latin typeface="Arial"/>
                  <a:cs typeface="Arial"/>
                </a:rPr>
                <a:t>0</a:t>
              </a:r>
              <a:endParaRPr lang="es-ES" sz="1200" dirty="0">
                <a:solidFill>
                  <a:srgbClr val="FFFFFF"/>
                </a:solidFill>
                <a:latin typeface="Arial"/>
                <a:cs typeface="Arial"/>
              </a:endParaRPr>
            </a:p>
          </p:txBody>
        </p:sp>
        <p:sp>
          <p:nvSpPr>
            <p:cNvPr id="96" name="Rectángulo 72"/>
            <p:cNvSpPr/>
            <p:nvPr/>
          </p:nvSpPr>
          <p:spPr>
            <a:xfrm>
              <a:off x="7654336" y="1855196"/>
              <a:ext cx="253026" cy="490175"/>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97" name="Rectángulo 74"/>
            <p:cNvSpPr/>
            <p:nvPr/>
          </p:nvSpPr>
          <p:spPr>
            <a:xfrm>
              <a:off x="7624043" y="1827982"/>
              <a:ext cx="334459" cy="388463"/>
            </a:xfrm>
            <a:prstGeom prst="rect">
              <a:avLst/>
            </a:prstGeom>
          </p:spPr>
          <p:txBody>
            <a:bodyPr wrap="none">
              <a:spAutoFit/>
            </a:bodyPr>
            <a:lstStyle/>
            <a:p>
              <a:pPr algn="ctr"/>
              <a:r>
                <a:rPr lang="en-US" sz="1200" b="1" dirty="0">
                  <a:solidFill>
                    <a:srgbClr val="FFFFFF"/>
                  </a:solidFill>
                  <a:latin typeface="Arial"/>
                  <a:cs typeface="Arial"/>
                </a:rPr>
                <a:t>1</a:t>
              </a:r>
              <a:endParaRPr lang="es-ES" sz="1200" dirty="0">
                <a:solidFill>
                  <a:srgbClr val="FFFFFF"/>
                </a:solidFill>
                <a:latin typeface="Arial"/>
                <a:cs typeface="Arial"/>
              </a:endParaRPr>
            </a:p>
          </p:txBody>
        </p:sp>
        <p:sp>
          <p:nvSpPr>
            <p:cNvPr id="98" name="Rectángulo 75"/>
            <p:cNvSpPr/>
            <p:nvPr/>
          </p:nvSpPr>
          <p:spPr>
            <a:xfrm>
              <a:off x="7954218" y="1788732"/>
              <a:ext cx="253026" cy="556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99" name="Rectángulo 77"/>
            <p:cNvSpPr/>
            <p:nvPr/>
          </p:nvSpPr>
          <p:spPr>
            <a:xfrm>
              <a:off x="7918132" y="1759056"/>
              <a:ext cx="334459" cy="388463"/>
            </a:xfrm>
            <a:prstGeom prst="rect">
              <a:avLst/>
            </a:prstGeom>
          </p:spPr>
          <p:txBody>
            <a:bodyPr wrap="none">
              <a:spAutoFit/>
            </a:bodyPr>
            <a:lstStyle/>
            <a:p>
              <a:pPr algn="ctr"/>
              <a:r>
                <a:rPr lang="en-US" sz="1200" b="1" dirty="0">
                  <a:solidFill>
                    <a:srgbClr val="FFFFFF"/>
                  </a:solidFill>
                  <a:latin typeface="Arial"/>
                  <a:cs typeface="Arial"/>
                </a:rPr>
                <a:t>2</a:t>
              </a:r>
              <a:endParaRPr lang="es-ES" sz="1200" dirty="0">
                <a:solidFill>
                  <a:srgbClr val="FFFFFF"/>
                </a:solidFill>
                <a:latin typeface="Arial"/>
                <a:cs typeface="Arial"/>
              </a:endParaRPr>
            </a:p>
          </p:txBody>
        </p:sp>
        <p:sp>
          <p:nvSpPr>
            <p:cNvPr id="100" name="Rectángulo 78"/>
            <p:cNvSpPr/>
            <p:nvPr/>
          </p:nvSpPr>
          <p:spPr>
            <a:xfrm>
              <a:off x="8249415" y="1734729"/>
              <a:ext cx="253026" cy="61064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101" name="Rectángulo 80"/>
            <p:cNvSpPr/>
            <p:nvPr/>
          </p:nvSpPr>
          <p:spPr>
            <a:xfrm>
              <a:off x="8209752" y="1696784"/>
              <a:ext cx="334459" cy="388463"/>
            </a:xfrm>
            <a:prstGeom prst="rect">
              <a:avLst/>
            </a:prstGeom>
          </p:spPr>
          <p:txBody>
            <a:bodyPr wrap="none">
              <a:spAutoFit/>
            </a:bodyPr>
            <a:lstStyle/>
            <a:p>
              <a:pPr algn="ctr"/>
              <a:r>
                <a:rPr lang="en-US" sz="1200" b="1" dirty="0">
                  <a:solidFill>
                    <a:srgbClr val="FFFFFF"/>
                  </a:solidFill>
                  <a:latin typeface="Arial"/>
                  <a:cs typeface="Arial"/>
                </a:rPr>
                <a:t>3</a:t>
              </a:r>
              <a:endParaRPr lang="es-ES" sz="1200" dirty="0">
                <a:solidFill>
                  <a:srgbClr val="FFFFFF"/>
                </a:solidFill>
                <a:latin typeface="Arial"/>
                <a:cs typeface="Arial"/>
              </a:endParaRPr>
            </a:p>
          </p:txBody>
        </p:sp>
        <p:sp>
          <p:nvSpPr>
            <p:cNvPr id="102" name="Rectángulo 81"/>
            <p:cNvSpPr/>
            <p:nvPr/>
          </p:nvSpPr>
          <p:spPr>
            <a:xfrm>
              <a:off x="8544611" y="1676573"/>
              <a:ext cx="253026" cy="6687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103" name="Rectángulo 83"/>
            <p:cNvSpPr/>
            <p:nvPr/>
          </p:nvSpPr>
          <p:spPr>
            <a:xfrm>
              <a:off x="8504948" y="1626499"/>
              <a:ext cx="334459" cy="388463"/>
            </a:xfrm>
            <a:prstGeom prst="rect">
              <a:avLst/>
            </a:prstGeom>
          </p:spPr>
          <p:txBody>
            <a:bodyPr wrap="none">
              <a:spAutoFit/>
            </a:bodyPr>
            <a:lstStyle/>
            <a:p>
              <a:pPr algn="ctr"/>
              <a:r>
                <a:rPr lang="en-US" sz="1200" b="1" dirty="0">
                  <a:solidFill>
                    <a:srgbClr val="FFFFFF"/>
                  </a:solidFill>
                  <a:latin typeface="Arial"/>
                  <a:cs typeface="Arial"/>
                </a:rPr>
                <a:t>4</a:t>
              </a:r>
              <a:endParaRPr lang="es-ES" sz="1200" dirty="0">
                <a:solidFill>
                  <a:srgbClr val="FFFFFF"/>
                </a:solidFill>
                <a:latin typeface="Arial"/>
                <a:cs typeface="Arial"/>
              </a:endParaRPr>
            </a:p>
          </p:txBody>
        </p:sp>
      </p:grpSp>
      <p:grpSp>
        <p:nvGrpSpPr>
          <p:cNvPr id="104" name="Group 103"/>
          <p:cNvGrpSpPr/>
          <p:nvPr/>
        </p:nvGrpSpPr>
        <p:grpSpPr>
          <a:xfrm>
            <a:off x="10019299" y="5222740"/>
            <a:ext cx="1225297" cy="512603"/>
            <a:chOff x="7319475" y="1626499"/>
            <a:chExt cx="1519932" cy="718873"/>
          </a:xfrm>
        </p:grpSpPr>
        <p:sp>
          <p:nvSpPr>
            <p:cNvPr id="105" name="Rectángulo 53"/>
            <p:cNvSpPr/>
            <p:nvPr/>
          </p:nvSpPr>
          <p:spPr>
            <a:xfrm>
              <a:off x="7359139" y="1896736"/>
              <a:ext cx="253026" cy="44863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106" name="Rectángulo 55"/>
            <p:cNvSpPr/>
            <p:nvPr/>
          </p:nvSpPr>
          <p:spPr>
            <a:xfrm>
              <a:off x="7319475" y="1865468"/>
              <a:ext cx="334459" cy="388463"/>
            </a:xfrm>
            <a:prstGeom prst="rect">
              <a:avLst/>
            </a:prstGeom>
          </p:spPr>
          <p:txBody>
            <a:bodyPr wrap="none">
              <a:spAutoFit/>
            </a:bodyPr>
            <a:lstStyle/>
            <a:p>
              <a:pPr algn="ctr"/>
              <a:r>
                <a:rPr lang="en-US" sz="1200" b="1" dirty="0">
                  <a:solidFill>
                    <a:srgbClr val="FFFFFF"/>
                  </a:solidFill>
                  <a:latin typeface="Arial"/>
                  <a:cs typeface="Arial"/>
                </a:rPr>
                <a:t>0</a:t>
              </a:r>
              <a:endParaRPr lang="es-ES" sz="1200" dirty="0">
                <a:solidFill>
                  <a:srgbClr val="FFFFFF"/>
                </a:solidFill>
                <a:latin typeface="Arial"/>
                <a:cs typeface="Arial"/>
              </a:endParaRPr>
            </a:p>
          </p:txBody>
        </p:sp>
        <p:sp>
          <p:nvSpPr>
            <p:cNvPr id="107" name="Rectángulo 72"/>
            <p:cNvSpPr/>
            <p:nvPr/>
          </p:nvSpPr>
          <p:spPr>
            <a:xfrm>
              <a:off x="7654336" y="1855196"/>
              <a:ext cx="253026" cy="490175"/>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108" name="Rectángulo 74"/>
            <p:cNvSpPr/>
            <p:nvPr/>
          </p:nvSpPr>
          <p:spPr>
            <a:xfrm>
              <a:off x="7624043" y="1827982"/>
              <a:ext cx="334459" cy="388463"/>
            </a:xfrm>
            <a:prstGeom prst="rect">
              <a:avLst/>
            </a:prstGeom>
          </p:spPr>
          <p:txBody>
            <a:bodyPr wrap="none">
              <a:spAutoFit/>
            </a:bodyPr>
            <a:lstStyle/>
            <a:p>
              <a:pPr algn="ctr"/>
              <a:r>
                <a:rPr lang="en-US" sz="1200" b="1" dirty="0">
                  <a:solidFill>
                    <a:srgbClr val="FFFFFF"/>
                  </a:solidFill>
                  <a:latin typeface="Arial"/>
                  <a:cs typeface="Arial"/>
                </a:rPr>
                <a:t>1</a:t>
              </a:r>
              <a:endParaRPr lang="es-ES" sz="1200" dirty="0">
                <a:solidFill>
                  <a:srgbClr val="FFFFFF"/>
                </a:solidFill>
                <a:latin typeface="Arial"/>
                <a:cs typeface="Arial"/>
              </a:endParaRPr>
            </a:p>
          </p:txBody>
        </p:sp>
        <p:sp>
          <p:nvSpPr>
            <p:cNvPr id="109" name="Rectángulo 75"/>
            <p:cNvSpPr/>
            <p:nvPr/>
          </p:nvSpPr>
          <p:spPr>
            <a:xfrm>
              <a:off x="7954218" y="1788732"/>
              <a:ext cx="253026" cy="556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110" name="Rectángulo 77"/>
            <p:cNvSpPr/>
            <p:nvPr/>
          </p:nvSpPr>
          <p:spPr>
            <a:xfrm>
              <a:off x="7918132" y="1759056"/>
              <a:ext cx="334459" cy="388463"/>
            </a:xfrm>
            <a:prstGeom prst="rect">
              <a:avLst/>
            </a:prstGeom>
          </p:spPr>
          <p:txBody>
            <a:bodyPr wrap="none">
              <a:spAutoFit/>
            </a:bodyPr>
            <a:lstStyle/>
            <a:p>
              <a:pPr algn="ctr"/>
              <a:r>
                <a:rPr lang="en-US" sz="1200" b="1" dirty="0">
                  <a:solidFill>
                    <a:srgbClr val="FFFFFF"/>
                  </a:solidFill>
                  <a:latin typeface="Arial"/>
                  <a:cs typeface="Arial"/>
                </a:rPr>
                <a:t>2</a:t>
              </a:r>
              <a:endParaRPr lang="es-ES" sz="1200" dirty="0">
                <a:solidFill>
                  <a:srgbClr val="FFFFFF"/>
                </a:solidFill>
                <a:latin typeface="Arial"/>
                <a:cs typeface="Arial"/>
              </a:endParaRPr>
            </a:p>
          </p:txBody>
        </p:sp>
        <p:sp>
          <p:nvSpPr>
            <p:cNvPr id="111" name="Rectángulo 78"/>
            <p:cNvSpPr/>
            <p:nvPr/>
          </p:nvSpPr>
          <p:spPr>
            <a:xfrm>
              <a:off x="8249415" y="1734729"/>
              <a:ext cx="253026" cy="61064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112" name="Rectángulo 80"/>
            <p:cNvSpPr/>
            <p:nvPr/>
          </p:nvSpPr>
          <p:spPr>
            <a:xfrm>
              <a:off x="8209752" y="1696784"/>
              <a:ext cx="334459" cy="388463"/>
            </a:xfrm>
            <a:prstGeom prst="rect">
              <a:avLst/>
            </a:prstGeom>
          </p:spPr>
          <p:txBody>
            <a:bodyPr wrap="none">
              <a:spAutoFit/>
            </a:bodyPr>
            <a:lstStyle/>
            <a:p>
              <a:pPr algn="ctr"/>
              <a:r>
                <a:rPr lang="en-US" sz="1200" b="1" dirty="0">
                  <a:solidFill>
                    <a:srgbClr val="FFFFFF"/>
                  </a:solidFill>
                  <a:latin typeface="Arial"/>
                  <a:cs typeface="Arial"/>
                </a:rPr>
                <a:t>3</a:t>
              </a:r>
              <a:endParaRPr lang="es-ES" sz="1200" dirty="0">
                <a:solidFill>
                  <a:srgbClr val="FFFFFF"/>
                </a:solidFill>
                <a:latin typeface="Arial"/>
                <a:cs typeface="Arial"/>
              </a:endParaRPr>
            </a:p>
          </p:txBody>
        </p:sp>
        <p:sp>
          <p:nvSpPr>
            <p:cNvPr id="113" name="Rectángulo 81"/>
            <p:cNvSpPr/>
            <p:nvPr/>
          </p:nvSpPr>
          <p:spPr>
            <a:xfrm>
              <a:off x="8544611" y="1676573"/>
              <a:ext cx="253026" cy="6687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00">
                <a:solidFill>
                  <a:srgbClr val="2792CD"/>
                </a:solidFill>
                <a:latin typeface="Arial"/>
                <a:cs typeface="Arial"/>
              </a:endParaRPr>
            </a:p>
          </p:txBody>
        </p:sp>
        <p:sp>
          <p:nvSpPr>
            <p:cNvPr id="114" name="Rectángulo 83"/>
            <p:cNvSpPr/>
            <p:nvPr/>
          </p:nvSpPr>
          <p:spPr>
            <a:xfrm>
              <a:off x="8504948" y="1626499"/>
              <a:ext cx="334459" cy="388463"/>
            </a:xfrm>
            <a:prstGeom prst="rect">
              <a:avLst/>
            </a:prstGeom>
          </p:spPr>
          <p:txBody>
            <a:bodyPr wrap="none">
              <a:spAutoFit/>
            </a:bodyPr>
            <a:lstStyle/>
            <a:p>
              <a:pPr algn="ctr"/>
              <a:r>
                <a:rPr lang="en-US" sz="1200" b="1" dirty="0">
                  <a:solidFill>
                    <a:srgbClr val="FFFFFF"/>
                  </a:solidFill>
                  <a:latin typeface="Arial"/>
                  <a:cs typeface="Arial"/>
                </a:rPr>
                <a:t>4</a:t>
              </a:r>
              <a:endParaRPr lang="es-ES" sz="1200" dirty="0">
                <a:solidFill>
                  <a:srgbClr val="FFFFFF"/>
                </a:solidFill>
                <a:latin typeface="Arial"/>
                <a:cs typeface="Arial"/>
              </a:endParaRPr>
            </a:p>
          </p:txBody>
        </p:sp>
      </p:grpSp>
      <p:cxnSp>
        <p:nvCxnSpPr>
          <p:cNvPr id="4" name="Straight Connector 3"/>
          <p:cNvCxnSpPr/>
          <p:nvPr/>
        </p:nvCxnSpPr>
        <p:spPr>
          <a:xfrm flipV="1">
            <a:off x="535987" y="5037480"/>
            <a:ext cx="3177439" cy="1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4499806" y="5037480"/>
            <a:ext cx="3177439" cy="1041"/>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8315911" y="5037480"/>
            <a:ext cx="3177439" cy="104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70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a:xfrm>
            <a:off x="431311" y="657905"/>
            <a:ext cx="11106151" cy="697577"/>
          </a:xfrm>
          <a:prstGeom prst="rect">
            <a:avLst/>
          </a:prstGeom>
        </p:spPr>
        <p:txBody>
          <a:bodyPr vert="horz" lIns="0" tIns="0" rIns="0" bIns="0" rtlCol="0" anchor="t" anchorCtr="0">
            <a:noAutofit/>
          </a:bodyPr>
          <a:lstStyle>
            <a:lvl1pPr algn="l" defTabSz="914400" rtl="0" eaLnBrk="1" latinLnBrk="0" hangingPunct="1">
              <a:lnSpc>
                <a:spcPts val="2300"/>
              </a:lnSpc>
              <a:spcBef>
                <a:spcPct val="0"/>
              </a:spcBef>
              <a:buNone/>
              <a:defRPr sz="2300" b="0" kern="1200" cap="all" baseline="0">
                <a:solidFill>
                  <a:schemeClr val="bg1"/>
                </a:solidFill>
                <a:latin typeface="Arial" pitchFamily="34" charset="0"/>
                <a:ea typeface="+mj-ea"/>
                <a:cs typeface="Arial" pitchFamily="34" charset="0"/>
              </a:defRPr>
            </a:lvl1pPr>
          </a:lstStyle>
          <a:p>
            <a:r>
              <a:rPr lang="en-US" sz="2400" b="1" dirty="0">
                <a:solidFill>
                  <a:srgbClr val="595959"/>
                </a:solidFill>
                <a:latin typeface="Arial"/>
                <a:cs typeface="Arial"/>
              </a:rPr>
              <a:t>ICT-enabled RAS drives greater productivity gains than traditional methods</a:t>
            </a:r>
          </a:p>
        </p:txBody>
      </p:sp>
      <p:sp>
        <p:nvSpPr>
          <p:cNvPr id="6" name="Rectángulo 5"/>
          <p:cNvSpPr/>
          <p:nvPr/>
        </p:nvSpPr>
        <p:spPr>
          <a:xfrm>
            <a:off x="1" y="740051"/>
            <a:ext cx="200692" cy="275951"/>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solidFill>
                <a:srgbClr val="2792CD"/>
              </a:solidFill>
              <a:latin typeface="Arial"/>
              <a:cs typeface="Arial"/>
            </a:endParaRPr>
          </a:p>
        </p:txBody>
      </p:sp>
      <p:cxnSp>
        <p:nvCxnSpPr>
          <p:cNvPr id="8" name="Conector recto 7"/>
          <p:cNvCxnSpPr/>
          <p:nvPr/>
        </p:nvCxnSpPr>
        <p:spPr>
          <a:xfrm>
            <a:off x="433493" y="4214345"/>
            <a:ext cx="5608320"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a:off x="433493" y="4539465"/>
            <a:ext cx="5608320"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33" name="Rectángulo 32"/>
          <p:cNvSpPr/>
          <p:nvPr/>
        </p:nvSpPr>
        <p:spPr>
          <a:xfrm>
            <a:off x="340211" y="4215680"/>
            <a:ext cx="4130189" cy="276999"/>
          </a:xfrm>
          <a:prstGeom prst="rect">
            <a:avLst/>
          </a:prstGeom>
          <a:ln>
            <a:noFill/>
          </a:ln>
        </p:spPr>
        <p:txBody>
          <a:bodyPr wrap="square">
            <a:spAutoFit/>
          </a:bodyPr>
          <a:lstStyle/>
          <a:p>
            <a:r>
              <a:rPr lang="en-US" sz="1200" b="1" dirty="0">
                <a:solidFill>
                  <a:srgbClr val="E48693"/>
                </a:solidFill>
                <a:latin typeface="Arial"/>
                <a:cs typeface="Arial"/>
              </a:rPr>
              <a:t>HIGH POTENTIAL INVESTMENT OPPORTUNITIES</a:t>
            </a:r>
          </a:p>
        </p:txBody>
      </p:sp>
      <p:sp>
        <p:nvSpPr>
          <p:cNvPr id="34" name="Rectángulo 33"/>
          <p:cNvSpPr/>
          <p:nvPr/>
        </p:nvSpPr>
        <p:spPr>
          <a:xfrm>
            <a:off x="327669" y="4675702"/>
            <a:ext cx="5158785" cy="1405834"/>
          </a:xfrm>
          <a:prstGeom prst="rect">
            <a:avLst/>
          </a:prstGeom>
        </p:spPr>
        <p:txBody>
          <a:bodyPr wrap="none">
            <a:spAutoFit/>
          </a:bodyPr>
          <a:lstStyle/>
          <a:p>
            <a:pPr marL="380990" indent="-380990">
              <a:lnSpc>
                <a:spcPct val="80000"/>
              </a:lnSpc>
              <a:spcAft>
                <a:spcPts val="800"/>
              </a:spcAft>
              <a:buFont typeface="Arial" panose="020B0604020202020204" pitchFamily="34" charset="0"/>
              <a:buChar char="•"/>
            </a:pPr>
            <a:r>
              <a:rPr lang="en-US" sz="1467" dirty="0">
                <a:solidFill>
                  <a:schemeClr val="accent6">
                    <a:lumMod val="65000"/>
                    <a:lumOff val="35000"/>
                  </a:schemeClr>
                </a:solidFill>
                <a:latin typeface="Arial"/>
                <a:cs typeface="Arial"/>
              </a:rPr>
              <a:t>Test and expand </a:t>
            </a:r>
            <a:r>
              <a:rPr lang="en-US" sz="1467" dirty="0">
                <a:solidFill>
                  <a:srgbClr val="4C92A8"/>
                </a:solidFill>
                <a:latin typeface="Arial"/>
                <a:cs typeface="Arial"/>
              </a:rPr>
              <a:t>participatory and multichannel </a:t>
            </a:r>
            <a:r>
              <a:rPr lang="en-US" sz="1467" dirty="0">
                <a:solidFill>
                  <a:schemeClr val="accent6">
                    <a:lumMod val="65000"/>
                    <a:lumOff val="35000"/>
                  </a:schemeClr>
                </a:solidFill>
                <a:latin typeface="Arial"/>
                <a:cs typeface="Arial"/>
              </a:rPr>
              <a:t>models</a:t>
            </a:r>
          </a:p>
          <a:p>
            <a:pPr marL="380990" indent="-380990">
              <a:lnSpc>
                <a:spcPct val="80000"/>
              </a:lnSpc>
              <a:spcAft>
                <a:spcPts val="800"/>
              </a:spcAft>
              <a:buFont typeface="Arial" panose="020B0604020202020204" pitchFamily="34" charset="0"/>
              <a:buChar char="•"/>
            </a:pPr>
            <a:r>
              <a:rPr lang="en-US" sz="1467" dirty="0">
                <a:solidFill>
                  <a:schemeClr val="accent6">
                    <a:lumMod val="65000"/>
                    <a:lumOff val="35000"/>
                  </a:schemeClr>
                </a:solidFill>
                <a:latin typeface="Arial"/>
                <a:cs typeface="Arial"/>
              </a:rPr>
              <a:t>Support </a:t>
            </a:r>
            <a:r>
              <a:rPr lang="en-US" sz="1467" dirty="0">
                <a:solidFill>
                  <a:srgbClr val="4C92A8"/>
                </a:solidFill>
                <a:latin typeface="Arial"/>
                <a:cs typeface="Arial"/>
              </a:rPr>
              <a:t>bundled RAS and market linkage </a:t>
            </a:r>
            <a:r>
              <a:rPr lang="en-US" sz="1467" dirty="0">
                <a:solidFill>
                  <a:schemeClr val="accent6">
                    <a:lumMod val="65000"/>
                    <a:lumOff val="35000"/>
                  </a:schemeClr>
                </a:solidFill>
                <a:latin typeface="Arial"/>
                <a:cs typeface="Arial"/>
              </a:rPr>
              <a:t>models</a:t>
            </a:r>
          </a:p>
          <a:p>
            <a:pPr marL="380990" indent="-380990">
              <a:lnSpc>
                <a:spcPct val="80000"/>
              </a:lnSpc>
              <a:spcAft>
                <a:spcPts val="800"/>
              </a:spcAft>
              <a:buFont typeface="Arial" panose="020B0604020202020204" pitchFamily="34" charset="0"/>
              <a:buChar char="•"/>
            </a:pPr>
            <a:r>
              <a:rPr lang="en-US" sz="1467" dirty="0">
                <a:solidFill>
                  <a:schemeClr val="accent6">
                    <a:lumMod val="65000"/>
                    <a:lumOff val="35000"/>
                  </a:schemeClr>
                </a:solidFill>
                <a:latin typeface="Arial"/>
                <a:cs typeface="Arial"/>
              </a:rPr>
              <a:t>Experiment with </a:t>
            </a:r>
            <a:r>
              <a:rPr lang="en-US" sz="1467" dirty="0">
                <a:solidFill>
                  <a:srgbClr val="4C92A8"/>
                </a:solidFill>
                <a:latin typeface="Arial"/>
                <a:cs typeface="Arial"/>
              </a:rPr>
              <a:t>“precision” </a:t>
            </a:r>
            <a:r>
              <a:rPr lang="en-US" sz="1467" dirty="0">
                <a:solidFill>
                  <a:schemeClr val="accent6">
                    <a:lumMod val="65000"/>
                    <a:lumOff val="35000"/>
                  </a:schemeClr>
                </a:solidFill>
                <a:latin typeface="Arial"/>
                <a:cs typeface="Arial"/>
              </a:rPr>
              <a:t>models</a:t>
            </a:r>
          </a:p>
          <a:p>
            <a:pPr marL="380990" indent="-380990">
              <a:lnSpc>
                <a:spcPct val="80000"/>
              </a:lnSpc>
              <a:spcAft>
                <a:spcPts val="800"/>
              </a:spcAft>
              <a:buFont typeface="Arial" panose="020B0604020202020204" pitchFamily="34" charset="0"/>
              <a:buChar char="•"/>
            </a:pPr>
            <a:r>
              <a:rPr lang="en-US" sz="1467" dirty="0">
                <a:solidFill>
                  <a:schemeClr val="accent6">
                    <a:lumMod val="65000"/>
                    <a:lumOff val="35000"/>
                  </a:schemeClr>
                </a:solidFill>
                <a:latin typeface="Arial"/>
                <a:cs typeface="Arial"/>
              </a:rPr>
              <a:t>Facilitate extension </a:t>
            </a:r>
            <a:r>
              <a:rPr lang="en-US" sz="1467" dirty="0">
                <a:solidFill>
                  <a:srgbClr val="5392AB"/>
                </a:solidFill>
                <a:latin typeface="Arial"/>
                <a:cs typeface="Arial"/>
              </a:rPr>
              <a:t>system performance</a:t>
            </a:r>
          </a:p>
          <a:p>
            <a:pPr marL="380990" indent="-380990">
              <a:lnSpc>
                <a:spcPct val="80000"/>
              </a:lnSpc>
              <a:spcAft>
                <a:spcPts val="800"/>
              </a:spcAft>
              <a:buFont typeface="Arial" panose="020B0604020202020204" pitchFamily="34" charset="0"/>
              <a:buChar char="•"/>
            </a:pPr>
            <a:endParaRPr lang="en-US" sz="1467" dirty="0">
              <a:solidFill>
                <a:schemeClr val="accent6">
                  <a:lumMod val="65000"/>
                  <a:lumOff val="35000"/>
                </a:schemeClr>
              </a:solidFill>
              <a:latin typeface="Arial"/>
              <a:cs typeface="Arial"/>
            </a:endParaRPr>
          </a:p>
        </p:txBody>
      </p:sp>
      <p:cxnSp>
        <p:nvCxnSpPr>
          <p:cNvPr id="36" name="Conector recto 35"/>
          <p:cNvCxnSpPr/>
          <p:nvPr/>
        </p:nvCxnSpPr>
        <p:spPr>
          <a:xfrm flipV="1">
            <a:off x="6291533" y="3803985"/>
            <a:ext cx="5453428" cy="4507"/>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37" name="Rectángulo 36"/>
          <p:cNvSpPr/>
          <p:nvPr/>
        </p:nvSpPr>
        <p:spPr>
          <a:xfrm>
            <a:off x="6172189" y="3480199"/>
            <a:ext cx="4688425" cy="276999"/>
          </a:xfrm>
          <a:prstGeom prst="rect">
            <a:avLst/>
          </a:prstGeom>
          <a:ln>
            <a:noFill/>
          </a:ln>
        </p:spPr>
        <p:txBody>
          <a:bodyPr wrap="square">
            <a:spAutoFit/>
          </a:bodyPr>
          <a:lstStyle/>
          <a:p>
            <a:r>
              <a:rPr lang="en-US" sz="1200" b="1" dirty="0">
                <a:solidFill>
                  <a:srgbClr val="E48693"/>
                </a:solidFill>
                <a:latin typeface="Arial"/>
                <a:cs typeface="Arial"/>
              </a:rPr>
              <a:t>GRANT EXAMPLES</a:t>
            </a:r>
          </a:p>
        </p:txBody>
      </p:sp>
      <p:cxnSp>
        <p:nvCxnSpPr>
          <p:cNvPr id="38" name="Conector recto 37"/>
          <p:cNvCxnSpPr/>
          <p:nvPr/>
        </p:nvCxnSpPr>
        <p:spPr>
          <a:xfrm flipV="1">
            <a:off x="6291533" y="3465319"/>
            <a:ext cx="5453428" cy="1488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45" name="Conector recto 44"/>
          <p:cNvCxnSpPr/>
          <p:nvPr/>
        </p:nvCxnSpPr>
        <p:spPr>
          <a:xfrm>
            <a:off x="555414" y="6489005"/>
            <a:ext cx="11243733" cy="0"/>
          </a:xfrm>
          <a:prstGeom prst="line">
            <a:avLst/>
          </a:prstGeom>
          <a:ln w="9525" cmpd="sng">
            <a:solidFill>
              <a:srgbClr val="4C92A8"/>
            </a:solidFill>
          </a:ln>
          <a:effectLst/>
        </p:spPr>
        <p:style>
          <a:lnRef idx="2">
            <a:schemeClr val="accent1"/>
          </a:lnRef>
          <a:fillRef idx="0">
            <a:schemeClr val="accent1"/>
          </a:fillRef>
          <a:effectRef idx="1">
            <a:schemeClr val="accent1"/>
          </a:effectRef>
          <a:fontRef idx="minor">
            <a:schemeClr val="tx1"/>
          </a:fontRef>
        </p:style>
      </p:cxnSp>
      <p:pic>
        <p:nvPicPr>
          <p:cNvPr id="57" name="Imagen 56" descr="Untitled-1-06.png"/>
          <p:cNvPicPr>
            <a:picLocks noChangeAspect="1"/>
          </p:cNvPicPr>
          <p:nvPr/>
        </p:nvPicPr>
        <p:blipFill>
          <a:blip r:embed="rId3"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388139" y="4688479"/>
            <a:ext cx="293423" cy="270933"/>
          </a:xfrm>
          <a:prstGeom prst="rect">
            <a:avLst/>
          </a:prstGeom>
        </p:spPr>
      </p:pic>
      <p:pic>
        <p:nvPicPr>
          <p:cNvPr id="58" name="Imagen 57" descr="Untitled-1-05.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674923" y="4702027"/>
            <a:ext cx="249407" cy="230292"/>
          </a:xfrm>
          <a:prstGeom prst="rect">
            <a:avLst/>
          </a:prstGeom>
        </p:spPr>
      </p:pic>
      <p:pic>
        <p:nvPicPr>
          <p:cNvPr id="59" name="Imagen 58" descr="Untitled-1-06.png"/>
          <p:cNvPicPr>
            <a:picLocks noChangeAspect="1"/>
          </p:cNvPicPr>
          <p:nvPr/>
        </p:nvPicPr>
        <p:blipFill>
          <a:blip r:embed="rId3"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4900459" y="4959412"/>
            <a:ext cx="293423" cy="270933"/>
          </a:xfrm>
          <a:prstGeom prst="rect">
            <a:avLst/>
          </a:prstGeom>
        </p:spPr>
      </p:pic>
      <p:pic>
        <p:nvPicPr>
          <p:cNvPr id="60" name="Imagen 59" descr="Untitled-1-06.png"/>
          <p:cNvPicPr>
            <a:picLocks noChangeAspect="1"/>
          </p:cNvPicPr>
          <p:nvPr/>
        </p:nvPicPr>
        <p:blipFill>
          <a:blip r:embed="rId5"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02303" y="5835436"/>
            <a:ext cx="384997" cy="355489"/>
          </a:xfrm>
          <a:prstGeom prst="rect">
            <a:avLst/>
          </a:prstGeom>
        </p:spPr>
      </p:pic>
      <p:pic>
        <p:nvPicPr>
          <p:cNvPr id="61" name="Imagen 60" descr="Untitled-1-05.png"/>
          <p:cNvPicPr>
            <a:picLocks noChangeAspect="1"/>
          </p:cNvPicPr>
          <p:nvPr/>
        </p:nvPicPr>
        <p:blipFill>
          <a:blip r:embed="rId6"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766900" y="5781250"/>
            <a:ext cx="350637" cy="323764"/>
          </a:xfrm>
          <a:prstGeom prst="rect">
            <a:avLst/>
          </a:prstGeom>
        </p:spPr>
      </p:pic>
      <p:sp>
        <p:nvSpPr>
          <p:cNvPr id="62" name="Rectángulo 61"/>
          <p:cNvSpPr/>
          <p:nvPr/>
        </p:nvSpPr>
        <p:spPr>
          <a:xfrm>
            <a:off x="3058708" y="5821202"/>
            <a:ext cx="1981633" cy="276999"/>
          </a:xfrm>
          <a:prstGeom prst="rect">
            <a:avLst/>
          </a:prstGeom>
        </p:spPr>
        <p:txBody>
          <a:bodyPr wrap="none">
            <a:spAutoFit/>
          </a:bodyPr>
          <a:lstStyle/>
          <a:p>
            <a:r>
              <a:rPr lang="en-US" sz="1200" dirty="0">
                <a:solidFill>
                  <a:srgbClr val="4C92A8"/>
                </a:solidFill>
                <a:latin typeface="Arial"/>
                <a:cs typeface="Arial"/>
              </a:rPr>
              <a:t>Critical nutrition dimension</a:t>
            </a:r>
            <a:endParaRPr lang="es-ES" sz="1200" dirty="0">
              <a:solidFill>
                <a:srgbClr val="4C92A8"/>
              </a:solidFill>
              <a:latin typeface="Arial"/>
              <a:cs typeface="Arial"/>
            </a:endParaRPr>
          </a:p>
        </p:txBody>
      </p:sp>
      <p:sp>
        <p:nvSpPr>
          <p:cNvPr id="63" name="Rectángulo 62"/>
          <p:cNvSpPr/>
          <p:nvPr/>
        </p:nvSpPr>
        <p:spPr>
          <a:xfrm>
            <a:off x="782867" y="5821202"/>
            <a:ext cx="1912703" cy="276999"/>
          </a:xfrm>
          <a:prstGeom prst="rect">
            <a:avLst/>
          </a:prstGeom>
        </p:spPr>
        <p:txBody>
          <a:bodyPr wrap="none">
            <a:spAutoFit/>
          </a:bodyPr>
          <a:lstStyle/>
          <a:p>
            <a:r>
              <a:rPr lang="en-US" sz="1200" dirty="0">
                <a:solidFill>
                  <a:srgbClr val="4C92A8"/>
                </a:solidFill>
                <a:latin typeface="Arial"/>
                <a:cs typeface="Arial"/>
              </a:rPr>
              <a:t>Critical gender dimension</a:t>
            </a:r>
            <a:endParaRPr lang="es-ES" sz="1200" dirty="0">
              <a:solidFill>
                <a:srgbClr val="4C92A8"/>
              </a:solidFill>
              <a:latin typeface="Arial"/>
              <a:cs typeface="Arial"/>
            </a:endParaRPr>
          </a:p>
        </p:txBody>
      </p:sp>
      <p:sp>
        <p:nvSpPr>
          <p:cNvPr id="64" name="Marcador de número de diapositiva 3"/>
          <p:cNvSpPr txBox="1">
            <a:spLocks/>
          </p:cNvSpPr>
          <p:nvPr/>
        </p:nvSpPr>
        <p:spPr>
          <a:xfrm>
            <a:off x="568960" y="6501554"/>
            <a:ext cx="8724053" cy="271780"/>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rgbClr val="4C92A8"/>
                </a:solidFill>
                <a:latin typeface="Arial"/>
                <a:cs typeface="Arial"/>
              </a:rPr>
              <a:t>Yield, income, ROI and cost targets are aspirational targets estimated for RAS investments based on evidence from existing models and dimensions of BMGF proposed investment. See annex for detailed data and methodology on impact and cost-effectiveness of RAS models.</a:t>
            </a:r>
          </a:p>
        </p:txBody>
      </p:sp>
      <p:cxnSp>
        <p:nvCxnSpPr>
          <p:cNvPr id="65" name="Conector recto 64"/>
          <p:cNvCxnSpPr/>
          <p:nvPr/>
        </p:nvCxnSpPr>
        <p:spPr>
          <a:xfrm>
            <a:off x="6291533" y="1989577"/>
            <a:ext cx="5453428" cy="16011"/>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66" name="Rectángulo 65"/>
          <p:cNvSpPr/>
          <p:nvPr/>
        </p:nvSpPr>
        <p:spPr>
          <a:xfrm>
            <a:off x="6183683" y="1681802"/>
            <a:ext cx="4848163" cy="276999"/>
          </a:xfrm>
          <a:prstGeom prst="rect">
            <a:avLst/>
          </a:prstGeom>
          <a:ln>
            <a:noFill/>
          </a:ln>
        </p:spPr>
        <p:txBody>
          <a:bodyPr wrap="square">
            <a:spAutoFit/>
          </a:bodyPr>
          <a:lstStyle/>
          <a:p>
            <a:r>
              <a:rPr lang="en-US" sz="1200" b="1" dirty="0">
                <a:solidFill>
                  <a:srgbClr val="E48693"/>
                </a:solidFill>
                <a:latin typeface="Arial"/>
                <a:cs typeface="Arial"/>
              </a:rPr>
              <a:t>RATIONALE FOR INVESTMENT AND IMPACT DIMENSIONS</a:t>
            </a:r>
          </a:p>
        </p:txBody>
      </p:sp>
      <p:cxnSp>
        <p:nvCxnSpPr>
          <p:cNvPr id="67" name="Conector recto 66"/>
          <p:cNvCxnSpPr/>
          <p:nvPr/>
        </p:nvCxnSpPr>
        <p:spPr>
          <a:xfrm flipV="1">
            <a:off x="6291533" y="1666921"/>
            <a:ext cx="5453428" cy="1488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70" name="Rounded Rectangle 36"/>
          <p:cNvSpPr/>
          <p:nvPr/>
        </p:nvSpPr>
        <p:spPr>
          <a:xfrm>
            <a:off x="6209091" y="2299591"/>
            <a:ext cx="5535869"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buFont typeface="Arial" panose="020B0604020202020204" pitchFamily="34" charset="0"/>
              <a:buChar char="•"/>
            </a:pPr>
            <a:r>
              <a:rPr lang="en-US" sz="1400" dirty="0">
                <a:solidFill>
                  <a:schemeClr val="accent6">
                    <a:lumMod val="50000"/>
                    <a:lumOff val="50000"/>
                  </a:schemeClr>
                </a:solidFill>
                <a:latin typeface="Arial"/>
                <a:cs typeface="Arial"/>
              </a:rPr>
              <a:t>Primary - global goods, by developing new digital RAS solutions</a:t>
            </a:r>
          </a:p>
          <a:p>
            <a:pPr marL="228594" indent="-228594">
              <a:buFont typeface="Arial" panose="020B0604020202020204" pitchFamily="34" charset="0"/>
              <a:buChar char="•"/>
            </a:pPr>
            <a:r>
              <a:rPr lang="en-US" sz="1400" dirty="0">
                <a:solidFill>
                  <a:schemeClr val="accent6">
                    <a:lumMod val="50000"/>
                    <a:lumOff val="50000"/>
                  </a:schemeClr>
                </a:solidFill>
                <a:latin typeface="Arial"/>
                <a:cs typeface="Arial"/>
              </a:rPr>
              <a:t>Secondary – farmer impact, by increasing awareness of improved products/services/ practices, increasing diversity in cropping and livestock systems, increasing resilience and women’s decision making</a:t>
            </a:r>
            <a:r>
              <a:rPr lang="en-US" sz="1400" dirty="0">
                <a:solidFill>
                  <a:schemeClr val="accent6">
                    <a:lumMod val="65000"/>
                    <a:lumOff val="35000"/>
                  </a:schemeClr>
                </a:solidFill>
                <a:latin typeface="Arial"/>
                <a:cs typeface="Arial"/>
              </a:rPr>
              <a:t>.</a:t>
            </a:r>
          </a:p>
          <a:p>
            <a:pPr marL="228594" indent="-228594">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
        <p:nvSpPr>
          <p:cNvPr id="50" name="Marcador de número de diapositiva 3"/>
          <p:cNvSpPr txBox="1">
            <a:spLocks/>
          </p:cNvSpPr>
          <p:nvPr/>
        </p:nvSpPr>
        <p:spPr>
          <a:xfrm>
            <a:off x="11373039" y="6462756"/>
            <a:ext cx="665019" cy="318273"/>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50000"/>
              </a:lnSpc>
            </a:pPr>
            <a:r>
              <a:rPr lang="en-US" sz="800" dirty="0">
                <a:solidFill>
                  <a:srgbClr val="4C92A8"/>
                </a:solidFill>
                <a:latin typeface="Arial"/>
                <a:cs typeface="Arial"/>
              </a:rPr>
              <a:t>    </a:t>
            </a:r>
            <a:fld id="{D3F7C509-FEEF-45D3-B896-7C07814C0C13}" type="slidenum">
              <a:rPr lang="en-US" sz="800">
                <a:solidFill>
                  <a:srgbClr val="4C92A8"/>
                </a:solidFill>
                <a:latin typeface="Arial"/>
                <a:cs typeface="Arial"/>
              </a:rPr>
              <a:pPr algn="ctr">
                <a:lnSpc>
                  <a:spcPct val="50000"/>
                </a:lnSpc>
              </a:pPr>
              <a:t>2</a:t>
            </a:fld>
            <a:endParaRPr lang="en-US" sz="800" dirty="0">
              <a:solidFill>
                <a:srgbClr val="4C92A8"/>
              </a:solidFill>
              <a:latin typeface="Arial"/>
              <a:cs typeface="Arial"/>
            </a:endParaRPr>
          </a:p>
        </p:txBody>
      </p:sp>
      <p:sp>
        <p:nvSpPr>
          <p:cNvPr id="51" name="Footer Placeholder 2"/>
          <p:cNvSpPr>
            <a:spLocks noGrp="1"/>
          </p:cNvSpPr>
          <p:nvPr>
            <p:ph type="ftr" sz="quarter" idx="15"/>
          </p:nvPr>
        </p:nvSpPr>
        <p:spPr>
          <a:xfrm>
            <a:off x="9838629" y="6569831"/>
            <a:ext cx="2017175" cy="206876"/>
          </a:xfrm>
        </p:spPr>
        <p:txBody>
          <a:bodyPr/>
          <a:lstStyle/>
          <a:p>
            <a:r>
              <a:rPr lang="en-US" sz="800" dirty="0">
                <a:solidFill>
                  <a:schemeClr val="accent6">
                    <a:lumMod val="50000"/>
                    <a:lumOff val="50000"/>
                  </a:schemeClr>
                </a:solidFill>
                <a:latin typeface="Arial"/>
                <a:cs typeface="Arial"/>
              </a:rPr>
              <a:t>© Bill &amp; Melinda Gates Foundation      |</a:t>
            </a:r>
          </a:p>
        </p:txBody>
      </p:sp>
      <p:sp>
        <p:nvSpPr>
          <p:cNvPr id="85" name="TextBox 30"/>
          <p:cNvSpPr txBox="1"/>
          <p:nvPr/>
        </p:nvSpPr>
        <p:spPr>
          <a:xfrm>
            <a:off x="554024" y="1632028"/>
            <a:ext cx="5618945" cy="1077576"/>
          </a:xfrm>
          <a:prstGeom prst="rect">
            <a:avLst/>
          </a:prstGeom>
          <a:noFill/>
        </p:spPr>
        <p:txBody>
          <a:bodyPr wrap="square" lIns="0" tIns="0" rIns="0" bIns="0" rtlCol="0">
            <a:noAutofit/>
          </a:bodyPr>
          <a:lstStyle/>
          <a:p>
            <a:r>
              <a:rPr lang="en-US" sz="1467" dirty="0">
                <a:solidFill>
                  <a:srgbClr val="DC7283"/>
                </a:solidFill>
                <a:latin typeface="Arial"/>
                <a:cs typeface="Arial"/>
              </a:rPr>
              <a:t>By linking farmers to the knowledge needed to access and adopt high quality, effective, low costs product services and practices, successful ICT-enabled RAS could drive:</a:t>
            </a:r>
          </a:p>
          <a:p>
            <a:endParaRPr lang="en-US" sz="1467" dirty="0">
              <a:solidFill>
                <a:srgbClr val="DC7283"/>
              </a:solidFill>
              <a:latin typeface="Arial"/>
              <a:cs typeface="Arial"/>
            </a:endParaRPr>
          </a:p>
        </p:txBody>
      </p:sp>
      <p:sp>
        <p:nvSpPr>
          <p:cNvPr id="86" name="Rectángulo 94"/>
          <p:cNvSpPr/>
          <p:nvPr/>
        </p:nvSpPr>
        <p:spPr>
          <a:xfrm>
            <a:off x="502785" y="3028246"/>
            <a:ext cx="1247457" cy="461665"/>
          </a:xfrm>
          <a:prstGeom prst="rect">
            <a:avLst/>
          </a:prstGeom>
        </p:spPr>
        <p:txBody>
          <a:bodyPr wrap="none">
            <a:spAutoFit/>
          </a:bodyPr>
          <a:lstStyle/>
          <a:p>
            <a:r>
              <a:rPr lang="en-US" sz="2400" b="1" dirty="0">
                <a:solidFill>
                  <a:srgbClr val="E48693"/>
                </a:solidFill>
                <a:latin typeface="Arial"/>
                <a:cs typeface="Arial"/>
              </a:rPr>
              <a:t>30-40%</a:t>
            </a:r>
            <a:endParaRPr lang="es-ES" sz="2400" dirty="0">
              <a:solidFill>
                <a:srgbClr val="E48693"/>
              </a:solidFill>
              <a:latin typeface="Arial"/>
              <a:cs typeface="Arial"/>
            </a:endParaRPr>
          </a:p>
        </p:txBody>
      </p:sp>
      <p:sp>
        <p:nvSpPr>
          <p:cNvPr id="87" name="Rectángulo 95"/>
          <p:cNvSpPr/>
          <p:nvPr/>
        </p:nvSpPr>
        <p:spPr>
          <a:xfrm>
            <a:off x="2298329" y="3018849"/>
            <a:ext cx="1247457" cy="461665"/>
          </a:xfrm>
          <a:prstGeom prst="rect">
            <a:avLst/>
          </a:prstGeom>
        </p:spPr>
        <p:txBody>
          <a:bodyPr wrap="none">
            <a:spAutoFit/>
          </a:bodyPr>
          <a:lstStyle/>
          <a:p>
            <a:r>
              <a:rPr lang="en-US" sz="2400" b="1" dirty="0">
                <a:solidFill>
                  <a:srgbClr val="E48693"/>
                </a:solidFill>
                <a:latin typeface="Arial"/>
                <a:cs typeface="Arial"/>
              </a:rPr>
              <a:t>20-25%</a:t>
            </a:r>
            <a:endParaRPr lang="es-ES" sz="2400" dirty="0">
              <a:solidFill>
                <a:srgbClr val="E48693"/>
              </a:solidFill>
              <a:latin typeface="Arial"/>
              <a:cs typeface="Arial"/>
            </a:endParaRPr>
          </a:p>
        </p:txBody>
      </p:sp>
      <p:sp>
        <p:nvSpPr>
          <p:cNvPr id="88" name="Rectángulo 96"/>
          <p:cNvSpPr/>
          <p:nvPr/>
        </p:nvSpPr>
        <p:spPr>
          <a:xfrm>
            <a:off x="4234481" y="3016038"/>
            <a:ext cx="1144865" cy="461665"/>
          </a:xfrm>
          <a:prstGeom prst="rect">
            <a:avLst/>
          </a:prstGeom>
        </p:spPr>
        <p:txBody>
          <a:bodyPr wrap="none">
            <a:spAutoFit/>
          </a:bodyPr>
          <a:lstStyle/>
          <a:p>
            <a:r>
              <a:rPr lang="en-US" sz="2400" b="1" dirty="0">
                <a:solidFill>
                  <a:srgbClr val="E48693"/>
                </a:solidFill>
                <a:latin typeface="Arial"/>
                <a:cs typeface="Arial"/>
              </a:rPr>
              <a:t>30-45x</a:t>
            </a:r>
            <a:endParaRPr lang="es-ES" sz="2400" dirty="0">
              <a:solidFill>
                <a:srgbClr val="E48693"/>
              </a:solidFill>
              <a:latin typeface="Arial"/>
              <a:cs typeface="Arial"/>
            </a:endParaRPr>
          </a:p>
        </p:txBody>
      </p:sp>
      <p:sp>
        <p:nvSpPr>
          <p:cNvPr id="89" name="Rectángulo 97"/>
          <p:cNvSpPr/>
          <p:nvPr/>
        </p:nvSpPr>
        <p:spPr>
          <a:xfrm>
            <a:off x="2231589" y="3349842"/>
            <a:ext cx="1439817" cy="543867"/>
          </a:xfrm>
          <a:prstGeom prst="rect">
            <a:avLst/>
          </a:prstGeom>
        </p:spPr>
        <p:txBody>
          <a:bodyPr wrap="none">
            <a:spAutoFit/>
          </a:bodyPr>
          <a:lstStyle/>
          <a:p>
            <a:pPr algn="ctr"/>
            <a:r>
              <a:rPr lang="en-US" sz="1467" dirty="0">
                <a:solidFill>
                  <a:schemeClr val="accent6">
                    <a:lumMod val="65000"/>
                    <a:lumOff val="35000"/>
                  </a:schemeClr>
                </a:solidFill>
                <a:latin typeface="Arial"/>
                <a:cs typeface="Arial"/>
              </a:rPr>
              <a:t>increase in </a:t>
            </a:r>
          </a:p>
          <a:p>
            <a:pPr algn="ctr"/>
            <a:r>
              <a:rPr lang="en-US" sz="1467" dirty="0">
                <a:solidFill>
                  <a:schemeClr val="accent6">
                    <a:lumMod val="65000"/>
                    <a:lumOff val="35000"/>
                  </a:schemeClr>
                </a:solidFill>
                <a:latin typeface="Arial"/>
                <a:cs typeface="Arial"/>
              </a:rPr>
              <a:t>farmer income </a:t>
            </a:r>
            <a:endParaRPr lang="es-ES" sz="1467" dirty="0">
              <a:solidFill>
                <a:schemeClr val="accent6">
                  <a:lumMod val="65000"/>
                  <a:lumOff val="35000"/>
                </a:schemeClr>
              </a:solidFill>
              <a:latin typeface="Arial"/>
              <a:cs typeface="Arial"/>
            </a:endParaRPr>
          </a:p>
        </p:txBody>
      </p:sp>
      <p:sp>
        <p:nvSpPr>
          <p:cNvPr id="90" name="Rectángulo 98"/>
          <p:cNvSpPr/>
          <p:nvPr/>
        </p:nvSpPr>
        <p:spPr>
          <a:xfrm>
            <a:off x="358442" y="3459679"/>
            <a:ext cx="1627369" cy="318100"/>
          </a:xfrm>
          <a:prstGeom prst="rect">
            <a:avLst/>
          </a:prstGeom>
        </p:spPr>
        <p:txBody>
          <a:bodyPr wrap="none">
            <a:spAutoFit/>
          </a:bodyPr>
          <a:lstStyle/>
          <a:p>
            <a:pPr algn="ctr"/>
            <a:r>
              <a:rPr lang="en-US" sz="1467" dirty="0">
                <a:solidFill>
                  <a:schemeClr val="accent6">
                    <a:lumMod val="65000"/>
                    <a:lumOff val="35000"/>
                  </a:schemeClr>
                </a:solidFill>
                <a:latin typeface="Arial"/>
                <a:cs typeface="Arial"/>
              </a:rPr>
              <a:t>increase in yields</a:t>
            </a:r>
          </a:p>
        </p:txBody>
      </p:sp>
      <p:pic>
        <p:nvPicPr>
          <p:cNvPr id="91" name="Imagen 99" descr="Untitled-1-0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5532" y="2449933"/>
            <a:ext cx="802673" cy="676092"/>
          </a:xfrm>
          <a:prstGeom prst="rect">
            <a:avLst/>
          </a:prstGeom>
        </p:spPr>
      </p:pic>
      <p:pic>
        <p:nvPicPr>
          <p:cNvPr id="92" name="Imagen 100" descr="Untitled-1-02.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4802" y="2408467"/>
            <a:ext cx="754929" cy="635877"/>
          </a:xfrm>
          <a:prstGeom prst="rect">
            <a:avLst/>
          </a:prstGeom>
        </p:spPr>
      </p:pic>
      <p:sp>
        <p:nvSpPr>
          <p:cNvPr id="93" name="Rectángulo 101"/>
          <p:cNvSpPr/>
          <p:nvPr/>
        </p:nvSpPr>
        <p:spPr>
          <a:xfrm>
            <a:off x="3699779" y="3346828"/>
            <a:ext cx="2178839" cy="543867"/>
          </a:xfrm>
          <a:prstGeom prst="rect">
            <a:avLst/>
          </a:prstGeom>
        </p:spPr>
        <p:txBody>
          <a:bodyPr wrap="square">
            <a:spAutoFit/>
          </a:bodyPr>
          <a:lstStyle/>
          <a:p>
            <a:pPr algn="ctr"/>
            <a:r>
              <a:rPr lang="es-ES" sz="1467" dirty="0">
                <a:solidFill>
                  <a:schemeClr val="accent6">
                    <a:lumMod val="65000"/>
                    <a:lumOff val="35000"/>
                  </a:schemeClr>
                </a:solidFill>
                <a:latin typeface="Arial"/>
                <a:cs typeface="Arial"/>
              </a:rPr>
              <a:t>r</a:t>
            </a:r>
            <a:r>
              <a:rPr lang="en-US" sz="1467" dirty="0" err="1">
                <a:solidFill>
                  <a:schemeClr val="accent6">
                    <a:lumMod val="65000"/>
                    <a:lumOff val="35000"/>
                  </a:schemeClr>
                </a:solidFill>
                <a:latin typeface="Arial"/>
                <a:cs typeface="Arial"/>
              </a:rPr>
              <a:t>eturn</a:t>
            </a:r>
            <a:r>
              <a:rPr lang="en-US" sz="1467" dirty="0">
                <a:solidFill>
                  <a:schemeClr val="accent6">
                    <a:lumMod val="65000"/>
                    <a:lumOff val="35000"/>
                  </a:schemeClr>
                </a:solidFill>
                <a:latin typeface="Arial"/>
                <a:cs typeface="Arial"/>
              </a:rPr>
              <a:t> in farmer income / </a:t>
            </a:r>
            <a:r>
              <a:rPr lang="es-ES" sz="1467" dirty="0" err="1">
                <a:solidFill>
                  <a:schemeClr val="accent6">
                    <a:lumMod val="65000"/>
                    <a:lumOff val="35000"/>
                  </a:schemeClr>
                </a:solidFill>
                <a:latin typeface="Arial"/>
                <a:cs typeface="Arial"/>
              </a:rPr>
              <a:t>dollar</a:t>
            </a:r>
            <a:r>
              <a:rPr lang="es-ES" sz="1467" dirty="0">
                <a:solidFill>
                  <a:schemeClr val="accent6">
                    <a:lumMod val="65000"/>
                    <a:lumOff val="35000"/>
                  </a:schemeClr>
                </a:solidFill>
                <a:latin typeface="Arial"/>
                <a:cs typeface="Arial"/>
              </a:rPr>
              <a:t> </a:t>
            </a:r>
            <a:r>
              <a:rPr lang="es-ES" sz="1467" dirty="0" err="1">
                <a:solidFill>
                  <a:schemeClr val="accent6">
                    <a:lumMod val="65000"/>
                    <a:lumOff val="35000"/>
                  </a:schemeClr>
                </a:solidFill>
                <a:latin typeface="Arial"/>
                <a:cs typeface="Arial"/>
              </a:rPr>
              <a:t>invested</a:t>
            </a:r>
            <a:endParaRPr lang="es-ES" sz="1467" dirty="0">
              <a:solidFill>
                <a:schemeClr val="accent6">
                  <a:lumMod val="65000"/>
                  <a:lumOff val="35000"/>
                </a:schemeClr>
              </a:solidFill>
              <a:latin typeface="Arial"/>
              <a:cs typeface="Arial"/>
            </a:endParaRPr>
          </a:p>
        </p:txBody>
      </p:sp>
      <p:pic>
        <p:nvPicPr>
          <p:cNvPr id="94" name="Imagen 6" descr="Untitled-1-37.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48895" y="2392782"/>
            <a:ext cx="909748" cy="766281"/>
          </a:xfrm>
          <a:prstGeom prst="rect">
            <a:avLst/>
          </a:prstGeom>
        </p:spPr>
      </p:pic>
      <p:sp>
        <p:nvSpPr>
          <p:cNvPr id="48" name="Rectángulo 1"/>
          <p:cNvSpPr/>
          <p:nvPr/>
        </p:nvSpPr>
        <p:spPr>
          <a:xfrm>
            <a:off x="589969" y="176599"/>
            <a:ext cx="5701563" cy="345925"/>
          </a:xfrm>
          <a:prstGeom prst="rect">
            <a:avLst/>
          </a:prstGeom>
          <a:solidFill>
            <a:srgbClr val="E7D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Arial"/>
              <a:cs typeface="Arial"/>
            </a:endParaRPr>
          </a:p>
        </p:txBody>
      </p:sp>
      <p:sp>
        <p:nvSpPr>
          <p:cNvPr id="49" name="Elipse 4"/>
          <p:cNvSpPr/>
          <p:nvPr/>
        </p:nvSpPr>
        <p:spPr>
          <a:xfrm>
            <a:off x="405407" y="182988"/>
            <a:ext cx="332152" cy="332152"/>
          </a:xfrm>
          <a:prstGeom prst="ellipse">
            <a:avLst/>
          </a:prstGeom>
          <a:solidFill>
            <a:srgbClr val="B7A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p:txBody>
      </p:sp>
      <p:sp>
        <p:nvSpPr>
          <p:cNvPr id="52" name="Rectángulo 28"/>
          <p:cNvSpPr/>
          <p:nvPr/>
        </p:nvSpPr>
        <p:spPr>
          <a:xfrm>
            <a:off x="399835" y="166204"/>
            <a:ext cx="288862" cy="318100"/>
          </a:xfrm>
          <a:prstGeom prst="rect">
            <a:avLst/>
          </a:prstGeom>
        </p:spPr>
        <p:txBody>
          <a:bodyPr wrap="none">
            <a:spAutoFit/>
          </a:bodyPr>
          <a:lstStyle/>
          <a:p>
            <a:r>
              <a:rPr lang="en-US" sz="1467" b="1" dirty="0">
                <a:solidFill>
                  <a:schemeClr val="bg1"/>
                </a:solidFill>
                <a:latin typeface="Arial"/>
                <a:cs typeface="Arial"/>
              </a:rPr>
              <a:t>1</a:t>
            </a:r>
          </a:p>
        </p:txBody>
      </p:sp>
      <p:sp>
        <p:nvSpPr>
          <p:cNvPr id="53" name="Rectángulo 29"/>
          <p:cNvSpPr/>
          <p:nvPr/>
        </p:nvSpPr>
        <p:spPr>
          <a:xfrm>
            <a:off x="678877" y="204534"/>
            <a:ext cx="6462151" cy="276999"/>
          </a:xfrm>
          <a:prstGeom prst="rect">
            <a:avLst/>
          </a:prstGeom>
        </p:spPr>
        <p:txBody>
          <a:bodyPr wrap="square">
            <a:spAutoFit/>
          </a:bodyPr>
          <a:lstStyle/>
          <a:p>
            <a:r>
              <a:rPr lang="en-US" sz="1200" b="1" dirty="0">
                <a:solidFill>
                  <a:schemeClr val="bg1"/>
                </a:solidFill>
                <a:latin typeface="Arial"/>
                <a:cs typeface="Arial"/>
              </a:rPr>
              <a:t>INVEST IN DISRUPTIVE ICT4AG MODELS  - RURAL ADVISORY SERVICES</a:t>
            </a:r>
          </a:p>
        </p:txBody>
      </p:sp>
      <p:pic>
        <p:nvPicPr>
          <p:cNvPr id="55" name="Picture 34"/>
          <p:cNvPicPr>
            <a:picLocks noChangeAspect="1"/>
          </p:cNvPicPr>
          <p:nvPr/>
        </p:nvPicPr>
        <p:blipFill rotWithShape="1">
          <a:blip r:embed="rId10">
            <a:extLst>
              <a:ext uri="{28A0092B-C50C-407E-A947-70E740481C1C}">
                <a14:useLocalDpi xmlns:a14="http://schemas.microsoft.com/office/drawing/2010/main" val="0"/>
              </a:ext>
            </a:extLst>
          </a:blip>
          <a:srcRect t="36542" b="25739"/>
          <a:stretch/>
        </p:blipFill>
        <p:spPr>
          <a:xfrm>
            <a:off x="6393090" y="5776663"/>
            <a:ext cx="1896964" cy="535951"/>
          </a:xfrm>
          <a:prstGeom prst="rect">
            <a:avLst/>
          </a:prstGeom>
        </p:spPr>
      </p:pic>
      <p:pic>
        <p:nvPicPr>
          <p:cNvPr id="78" name="Picture 2" descr="https://kaggle2.blob.core.windows.net/competitions/kaggle/3966/logos/front_page.png"/>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5961584" y="3873955"/>
            <a:ext cx="2136288" cy="1002952"/>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36"/>
          <p:cNvSpPr/>
          <p:nvPr/>
        </p:nvSpPr>
        <p:spPr>
          <a:xfrm>
            <a:off x="6576336" y="5934483"/>
            <a:ext cx="1589725"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6">
                    <a:lumMod val="50000"/>
                    <a:lumOff val="50000"/>
                  </a:schemeClr>
                </a:solidFill>
                <a:latin typeface="Arial"/>
                <a:cs typeface="Arial"/>
              </a:rPr>
              <a:t>Video extension</a:t>
            </a:r>
            <a:endParaRPr lang="en-US" sz="1400" dirty="0">
              <a:solidFill>
                <a:schemeClr val="accent6">
                  <a:lumMod val="65000"/>
                  <a:lumOff val="35000"/>
                </a:schemeClr>
              </a:solidFill>
              <a:latin typeface="Arial"/>
              <a:cs typeface="Arial"/>
            </a:endParaRPr>
          </a:p>
          <a:p>
            <a:pPr marL="228594" indent="-228594">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
        <p:nvSpPr>
          <p:cNvPr id="82" name="Rounded Rectangle 36"/>
          <p:cNvSpPr/>
          <p:nvPr/>
        </p:nvSpPr>
        <p:spPr>
          <a:xfrm>
            <a:off x="6327988" y="4578781"/>
            <a:ext cx="1589725"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6">
                    <a:lumMod val="50000"/>
                    <a:lumOff val="50000"/>
                  </a:schemeClr>
                </a:solidFill>
                <a:latin typeface="Arial"/>
                <a:cs typeface="Arial"/>
              </a:rPr>
              <a:t>Digital Soil Maps</a:t>
            </a:r>
            <a:endParaRPr lang="en-US" sz="1400" dirty="0">
              <a:solidFill>
                <a:schemeClr val="accent6">
                  <a:lumMod val="65000"/>
                  <a:lumOff val="35000"/>
                </a:schemeClr>
              </a:solidFill>
              <a:latin typeface="Arial"/>
              <a:cs typeface="Arial"/>
            </a:endParaRPr>
          </a:p>
          <a:p>
            <a:pPr marL="228594" indent="-228594">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pic>
        <p:nvPicPr>
          <p:cNvPr id="68" name="Picture 6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8264973" y="3935704"/>
            <a:ext cx="1129505" cy="747481"/>
          </a:xfrm>
          <a:prstGeom prst="rect">
            <a:avLst/>
          </a:prstGeom>
        </p:spPr>
      </p:pic>
      <p:sp>
        <p:nvSpPr>
          <p:cNvPr id="72" name="Rounded Rectangle 36"/>
          <p:cNvSpPr/>
          <p:nvPr/>
        </p:nvSpPr>
        <p:spPr>
          <a:xfrm>
            <a:off x="9234565" y="3895739"/>
            <a:ext cx="2306580"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Ag system surveillance utilizing Remote Sensing</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
        <p:nvSpPr>
          <p:cNvPr id="74" name="Rounded Rectangle 36"/>
          <p:cNvSpPr/>
          <p:nvPr/>
        </p:nvSpPr>
        <p:spPr>
          <a:xfrm>
            <a:off x="9194022" y="5910174"/>
            <a:ext cx="2306580"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Weather data</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pic>
        <p:nvPicPr>
          <p:cNvPr id="276482" name="Picture 2" descr="Global Development Analytic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23112" y="5530880"/>
            <a:ext cx="1112521" cy="5353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4"/>
          <a:stretch>
            <a:fillRect/>
          </a:stretch>
        </p:blipFill>
        <p:spPr>
          <a:xfrm>
            <a:off x="10178434" y="5538216"/>
            <a:ext cx="1374228" cy="506747"/>
          </a:xfrm>
          <a:prstGeom prst="rect">
            <a:avLst/>
          </a:prstGeom>
        </p:spPr>
      </p:pic>
      <p:pic>
        <p:nvPicPr>
          <p:cNvPr id="54" name="Picture 31"/>
          <p:cNvPicPr>
            <a:picLocks noChangeAspect="1"/>
          </p:cNvPicPr>
          <p:nvPr/>
        </p:nvPicPr>
        <p:blipFill rotWithShape="1">
          <a:blip r:embed="rId15" cstate="print">
            <a:extLst>
              <a:ext uri="{28A0092B-C50C-407E-A947-70E740481C1C}">
                <a14:useLocalDpi xmlns:a14="http://schemas.microsoft.com/office/drawing/2010/main" val="0"/>
              </a:ext>
            </a:extLst>
          </a:blip>
          <a:srcRect t="15372" b="25260"/>
          <a:stretch/>
        </p:blipFill>
        <p:spPr>
          <a:xfrm>
            <a:off x="8871745" y="4663820"/>
            <a:ext cx="1300083" cy="578869"/>
          </a:xfrm>
          <a:prstGeom prst="rect">
            <a:avLst/>
          </a:prstGeom>
        </p:spPr>
      </p:pic>
      <p:sp>
        <p:nvSpPr>
          <p:cNvPr id="56" name="Rounded Rectangle 36"/>
          <p:cNvSpPr/>
          <p:nvPr/>
        </p:nvSpPr>
        <p:spPr>
          <a:xfrm>
            <a:off x="9783946" y="4619139"/>
            <a:ext cx="2306580"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Radio extension &amp; feedback</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pic>
        <p:nvPicPr>
          <p:cNvPr id="5" name="Picture 4"/>
          <p:cNvPicPr>
            <a:picLocks noChangeAspect="1"/>
          </p:cNvPicPr>
          <p:nvPr/>
        </p:nvPicPr>
        <p:blipFill>
          <a:blip r:embed="rId16"/>
          <a:stretch>
            <a:fillRect/>
          </a:stretch>
        </p:blipFill>
        <p:spPr>
          <a:xfrm>
            <a:off x="6247157" y="5230346"/>
            <a:ext cx="1146468" cy="425653"/>
          </a:xfrm>
          <a:prstGeom prst="rect">
            <a:avLst/>
          </a:prstGeom>
        </p:spPr>
      </p:pic>
      <p:sp>
        <p:nvSpPr>
          <p:cNvPr id="69" name="Rounded Rectangle 36"/>
          <p:cNvSpPr/>
          <p:nvPr/>
        </p:nvSpPr>
        <p:spPr>
          <a:xfrm>
            <a:off x="7016389" y="5108747"/>
            <a:ext cx="2306580"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Community Knowledge Worker Program</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Tree>
    <p:extLst>
      <p:ext uri="{BB962C8B-B14F-4D97-AF65-F5344CB8AC3E}">
        <p14:creationId xmlns:p14="http://schemas.microsoft.com/office/powerpoint/2010/main" val="331784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4" descr="http://dcspmurhind1a.cloudfront.net/wp-content/uploads/2014/01/DSC02826-e13963018712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6323" y="2225803"/>
            <a:ext cx="8299980" cy="3942491"/>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1741933" y="2221556"/>
            <a:ext cx="8652036" cy="3950841"/>
          </a:xfrm>
          <a:prstGeom prst="rect">
            <a:avLst/>
          </a:prstGeom>
          <a:gradFill flip="none" rotWithShape="1">
            <a:gsLst>
              <a:gs pos="50000">
                <a:srgbClr val="FFFFFF"/>
              </a:gs>
              <a:gs pos="0">
                <a:schemeClr val="bg1">
                  <a:alpha val="51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4"/>
          <p:cNvSpPr txBox="1">
            <a:spLocks/>
          </p:cNvSpPr>
          <p:nvPr/>
        </p:nvSpPr>
        <p:spPr>
          <a:xfrm>
            <a:off x="431311" y="657905"/>
            <a:ext cx="11106151" cy="697577"/>
          </a:xfrm>
          <a:prstGeom prst="rect">
            <a:avLst/>
          </a:prstGeom>
        </p:spPr>
        <p:txBody>
          <a:bodyPr vert="horz" lIns="0" tIns="0" rIns="0" bIns="0" rtlCol="0" anchor="t" anchorCtr="0">
            <a:noAutofit/>
          </a:bodyPr>
          <a:lstStyle>
            <a:lvl1pPr algn="l" defTabSz="914400" rtl="0" eaLnBrk="1" latinLnBrk="0" hangingPunct="1">
              <a:lnSpc>
                <a:spcPts val="2300"/>
              </a:lnSpc>
              <a:spcBef>
                <a:spcPct val="0"/>
              </a:spcBef>
              <a:buNone/>
              <a:defRPr sz="2300" b="0" kern="1200" cap="all" baseline="0">
                <a:solidFill>
                  <a:schemeClr val="bg1"/>
                </a:solidFill>
                <a:latin typeface="Arial" pitchFamily="34" charset="0"/>
                <a:ea typeface="+mj-ea"/>
                <a:cs typeface="Arial" pitchFamily="34" charset="0"/>
              </a:defRPr>
            </a:lvl1pPr>
          </a:lstStyle>
          <a:p>
            <a:r>
              <a:rPr lang="en-US" sz="2400" b="1" dirty="0">
                <a:solidFill>
                  <a:srgbClr val="595959"/>
                </a:solidFill>
                <a:latin typeface="Arial"/>
                <a:cs typeface="Arial"/>
              </a:rPr>
              <a:t>New models have the opportunity to multiply productivity gains vis a vis traditional extension</a:t>
            </a:r>
          </a:p>
        </p:txBody>
      </p:sp>
      <p:sp>
        <p:nvSpPr>
          <p:cNvPr id="6" name="Rectángulo 5"/>
          <p:cNvSpPr/>
          <p:nvPr/>
        </p:nvSpPr>
        <p:spPr>
          <a:xfrm>
            <a:off x="1" y="740051"/>
            <a:ext cx="200692" cy="275951"/>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solidFill>
                <a:srgbClr val="2792CD"/>
              </a:solidFill>
              <a:latin typeface="Arial"/>
              <a:cs typeface="Arial"/>
            </a:endParaRPr>
          </a:p>
        </p:txBody>
      </p:sp>
      <p:cxnSp>
        <p:nvCxnSpPr>
          <p:cNvPr id="45" name="Conector recto 44"/>
          <p:cNvCxnSpPr/>
          <p:nvPr/>
        </p:nvCxnSpPr>
        <p:spPr>
          <a:xfrm>
            <a:off x="555414" y="6489005"/>
            <a:ext cx="11243733" cy="0"/>
          </a:xfrm>
          <a:prstGeom prst="line">
            <a:avLst/>
          </a:prstGeom>
          <a:ln w="9525" cmpd="sng">
            <a:solidFill>
              <a:srgbClr val="4C92A8"/>
            </a:solidFill>
          </a:ln>
          <a:effectLst/>
        </p:spPr>
        <p:style>
          <a:lnRef idx="2">
            <a:schemeClr val="accent1"/>
          </a:lnRef>
          <a:fillRef idx="0">
            <a:schemeClr val="accent1"/>
          </a:fillRef>
          <a:effectRef idx="1">
            <a:schemeClr val="accent1"/>
          </a:effectRef>
          <a:fontRef idx="minor">
            <a:schemeClr val="tx1"/>
          </a:fontRef>
        </p:style>
      </p:cxnSp>
      <p:sp>
        <p:nvSpPr>
          <p:cNvPr id="50" name="Marcador de número de diapositiva 3"/>
          <p:cNvSpPr txBox="1">
            <a:spLocks/>
          </p:cNvSpPr>
          <p:nvPr/>
        </p:nvSpPr>
        <p:spPr>
          <a:xfrm>
            <a:off x="11373039" y="6462756"/>
            <a:ext cx="665019" cy="318273"/>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50000"/>
              </a:lnSpc>
            </a:pPr>
            <a:r>
              <a:rPr lang="en-US" sz="800" dirty="0">
                <a:solidFill>
                  <a:srgbClr val="4C92A8"/>
                </a:solidFill>
                <a:latin typeface="Arial"/>
                <a:cs typeface="Arial"/>
              </a:rPr>
              <a:t>    </a:t>
            </a:r>
            <a:fld id="{D3F7C509-FEEF-45D3-B896-7C07814C0C13}" type="slidenum">
              <a:rPr lang="en-US" sz="800">
                <a:solidFill>
                  <a:srgbClr val="4C92A8"/>
                </a:solidFill>
                <a:latin typeface="Arial"/>
                <a:cs typeface="Arial"/>
              </a:rPr>
              <a:pPr algn="ctr">
                <a:lnSpc>
                  <a:spcPct val="50000"/>
                </a:lnSpc>
              </a:pPr>
              <a:t>3</a:t>
            </a:fld>
            <a:endParaRPr lang="en-US" sz="800" dirty="0">
              <a:solidFill>
                <a:srgbClr val="4C92A8"/>
              </a:solidFill>
              <a:latin typeface="Arial"/>
              <a:cs typeface="Arial"/>
            </a:endParaRPr>
          </a:p>
        </p:txBody>
      </p:sp>
      <p:sp>
        <p:nvSpPr>
          <p:cNvPr id="51" name="Footer Placeholder 2"/>
          <p:cNvSpPr>
            <a:spLocks noGrp="1"/>
          </p:cNvSpPr>
          <p:nvPr>
            <p:ph type="ftr" sz="quarter" idx="15"/>
          </p:nvPr>
        </p:nvSpPr>
        <p:spPr>
          <a:xfrm>
            <a:off x="9838629" y="6569831"/>
            <a:ext cx="2017175" cy="206876"/>
          </a:xfrm>
        </p:spPr>
        <p:txBody>
          <a:bodyPr/>
          <a:lstStyle/>
          <a:p>
            <a:r>
              <a:rPr lang="en-US" sz="800" dirty="0">
                <a:solidFill>
                  <a:schemeClr val="accent6">
                    <a:lumMod val="50000"/>
                    <a:lumOff val="50000"/>
                  </a:schemeClr>
                </a:solidFill>
                <a:latin typeface="Arial"/>
                <a:cs typeface="Arial"/>
              </a:rPr>
              <a:t>© Bill &amp; Melinda Gates Foundation      |</a:t>
            </a:r>
          </a:p>
        </p:txBody>
      </p:sp>
      <p:sp>
        <p:nvSpPr>
          <p:cNvPr id="79" name="TextBox 78"/>
          <p:cNvSpPr txBox="1"/>
          <p:nvPr/>
        </p:nvSpPr>
        <p:spPr>
          <a:xfrm>
            <a:off x="127359" y="1970846"/>
            <a:ext cx="2901900"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Test &amp; expand participatory and multichannel models</a:t>
            </a:r>
          </a:p>
          <a:p>
            <a:pPr algn="ctr"/>
            <a:endParaRPr lang="en-US" sz="1600" dirty="0">
              <a:solidFill>
                <a:schemeClr val="accent4">
                  <a:lumMod val="60000"/>
                  <a:lumOff val="40000"/>
                </a:schemeClr>
              </a:solidFill>
              <a:latin typeface="Arial" pitchFamily="34" charset="0"/>
              <a:cs typeface="Arial" pitchFamily="34" charset="0"/>
            </a:endParaRPr>
          </a:p>
        </p:txBody>
      </p:sp>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392" y="2595932"/>
            <a:ext cx="655505" cy="655505"/>
          </a:xfrm>
          <a:prstGeom prst="rect">
            <a:avLst/>
          </a:prstGeom>
        </p:spPr>
      </p:pic>
      <p:pic>
        <p:nvPicPr>
          <p:cNvPr id="83" name="Picture 8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8984" y="2595932"/>
            <a:ext cx="655505" cy="655505"/>
          </a:xfrm>
          <a:prstGeom prst="rect">
            <a:avLst/>
          </a:prstGeom>
        </p:spPr>
      </p:pic>
      <p:sp>
        <p:nvSpPr>
          <p:cNvPr id="84" name="TextBox 83"/>
          <p:cNvSpPr txBox="1"/>
          <p:nvPr/>
        </p:nvSpPr>
        <p:spPr>
          <a:xfrm>
            <a:off x="277781" y="3609939"/>
            <a:ext cx="2751479" cy="1769485"/>
          </a:xfrm>
          <a:prstGeom prst="rect">
            <a:avLst/>
          </a:prstGeom>
          <a:noFill/>
        </p:spPr>
        <p:txBody>
          <a:bodyPr wrap="square" lIns="60960" tIns="0" rIns="60960" bIns="0" rtlCol="0">
            <a:noAutofit/>
          </a:bodyPr>
          <a:lstStyle/>
          <a:p>
            <a:pPr marL="228594" indent="-228594">
              <a:spcAft>
                <a:spcPts val="800"/>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Proven potential for high (20-50%) productivity gains</a:t>
            </a:r>
          </a:p>
          <a:p>
            <a:pPr marL="228594" indent="-228594">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More experimentation needed to include women and determine optimal level of human mediation for cost-effective impact</a:t>
            </a:r>
            <a:endParaRPr lang="en-US" sz="1600" i="1" dirty="0">
              <a:solidFill>
                <a:srgbClr val="5392AB"/>
              </a:solidFill>
              <a:latin typeface="Arial" panose="020B0604020202020204" pitchFamily="34" charset="0"/>
              <a:cs typeface="Arial" panose="020B0604020202020204" pitchFamily="34" charset="0"/>
            </a:endParaRPr>
          </a:p>
          <a:p>
            <a:endParaRPr lang="en-US" sz="1600" dirty="0">
              <a:solidFill>
                <a:srgbClr val="5392AB"/>
              </a:solidFill>
              <a:latin typeface="Arial" pitchFamily="34" charset="0"/>
              <a:cs typeface="Arial" pitchFamily="34" charset="0"/>
            </a:endParaRPr>
          </a:p>
        </p:txBody>
      </p:sp>
      <p:pic>
        <p:nvPicPr>
          <p:cNvPr id="95" name="Picture 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4083653" y="2475175"/>
            <a:ext cx="985404" cy="985404"/>
          </a:xfrm>
          <a:prstGeom prst="rect">
            <a:avLst/>
          </a:prstGeom>
        </p:spPr>
      </p:pic>
      <p:sp>
        <p:nvSpPr>
          <p:cNvPr id="96" name="TextBox 95"/>
          <p:cNvSpPr txBox="1"/>
          <p:nvPr/>
        </p:nvSpPr>
        <p:spPr>
          <a:xfrm>
            <a:off x="2937676" y="1991871"/>
            <a:ext cx="3234709"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Support bundled RAS and market linkage models</a:t>
            </a:r>
          </a:p>
          <a:p>
            <a:pPr algn="ctr"/>
            <a:endParaRPr lang="en-US" sz="1867" dirty="0">
              <a:solidFill>
                <a:schemeClr val="accent6"/>
              </a:solidFill>
              <a:latin typeface="Arial" pitchFamily="34" charset="0"/>
              <a:cs typeface="Arial" pitchFamily="34" charset="0"/>
            </a:endParaRPr>
          </a:p>
        </p:txBody>
      </p:sp>
      <p:sp>
        <p:nvSpPr>
          <p:cNvPr id="97" name="TextBox 96"/>
          <p:cNvSpPr txBox="1"/>
          <p:nvPr/>
        </p:nvSpPr>
        <p:spPr>
          <a:xfrm>
            <a:off x="3263467" y="3570334"/>
            <a:ext cx="2683292" cy="1769485"/>
          </a:xfrm>
          <a:prstGeom prst="rect">
            <a:avLst/>
          </a:prstGeom>
          <a:noFill/>
        </p:spPr>
        <p:txBody>
          <a:bodyPr wrap="square" lIns="60960" tIns="0" rIns="60960" bIns="0" rtlCol="0">
            <a:noAutofit/>
          </a:bodyPr>
          <a:lstStyle/>
          <a:p>
            <a:pPr marL="228594" indent="-228594">
              <a:spcAft>
                <a:spcPts val="800"/>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Connecting to input and/or offtake markets allows farmers to translate knowledge into productivity and income</a:t>
            </a:r>
          </a:p>
          <a:p>
            <a:pPr marL="228594" indent="-228594">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Some models have shown &gt;50% income increases</a:t>
            </a:r>
            <a:endParaRPr lang="en-US" sz="1600" baseline="30000" dirty="0">
              <a:solidFill>
                <a:srgbClr val="5392AB"/>
              </a:solidFill>
              <a:latin typeface="Arial" panose="020B0604020202020204" pitchFamily="34" charset="0"/>
              <a:cs typeface="Arial" panose="020B0604020202020204" pitchFamily="34" charset="0"/>
            </a:endParaRPr>
          </a:p>
          <a:p>
            <a:endParaRPr lang="en-US" sz="1600" dirty="0">
              <a:solidFill>
                <a:schemeClr val="accent6"/>
              </a:solidFill>
              <a:latin typeface="Arial" pitchFamily="34" charset="0"/>
              <a:cs typeface="Arial" pitchFamily="34" charset="0"/>
            </a:endParaRPr>
          </a:p>
        </p:txBody>
      </p:sp>
      <p:pic>
        <p:nvPicPr>
          <p:cNvPr id="98" name="Picture 9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5455" y="2766108"/>
            <a:ext cx="414163" cy="414163"/>
          </a:xfrm>
          <a:prstGeom prst="rect">
            <a:avLst/>
          </a:prstGeom>
        </p:spPr>
      </p:pic>
      <p:pic>
        <p:nvPicPr>
          <p:cNvPr id="99" name="Picture 9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51617" y="2766108"/>
            <a:ext cx="378363" cy="378363"/>
          </a:xfrm>
          <a:prstGeom prst="rect">
            <a:avLst/>
          </a:prstGeom>
        </p:spPr>
      </p:pic>
      <p:pic>
        <p:nvPicPr>
          <p:cNvPr id="100" name="Picture 9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47730" y="2590113"/>
            <a:ext cx="755527" cy="755527"/>
          </a:xfrm>
          <a:prstGeom prst="rect">
            <a:avLst/>
          </a:prstGeom>
        </p:spPr>
      </p:pic>
      <p:sp>
        <p:nvSpPr>
          <p:cNvPr id="101" name="TextBox 100"/>
          <p:cNvSpPr txBox="1"/>
          <p:nvPr/>
        </p:nvSpPr>
        <p:spPr>
          <a:xfrm>
            <a:off x="6076437" y="1959013"/>
            <a:ext cx="2802164"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Experiment with “precision” models</a:t>
            </a:r>
          </a:p>
          <a:p>
            <a:pPr algn="ctr"/>
            <a:endParaRPr lang="en-US" sz="1867" dirty="0">
              <a:solidFill>
                <a:schemeClr val="accent6"/>
              </a:solidFill>
              <a:latin typeface="Arial" pitchFamily="34" charset="0"/>
              <a:cs typeface="Arial" pitchFamily="34" charset="0"/>
            </a:endParaRPr>
          </a:p>
        </p:txBody>
      </p:sp>
      <p:sp>
        <p:nvSpPr>
          <p:cNvPr id="102" name="TextBox 101"/>
          <p:cNvSpPr txBox="1"/>
          <p:nvPr/>
        </p:nvSpPr>
        <p:spPr>
          <a:xfrm>
            <a:off x="6182703" y="3534070"/>
            <a:ext cx="2600419" cy="1721895"/>
          </a:xfrm>
          <a:prstGeom prst="rect">
            <a:avLst/>
          </a:prstGeom>
          <a:noFill/>
        </p:spPr>
        <p:txBody>
          <a:bodyPr wrap="square" lIns="60960" tIns="0" rIns="12192" bIns="0" rtlCol="0">
            <a:noAutofit/>
          </a:bodyPr>
          <a:lstStyle/>
          <a:p>
            <a:pPr marL="228594" indent="-228594">
              <a:spcAft>
                <a:spcPts val="800"/>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Customized, farmer-data driven models delivering plot-specific advice represent next frontier in RAS</a:t>
            </a:r>
          </a:p>
          <a:p>
            <a:pPr marL="228594" indent="-228594">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Given risk appetite, BMGF well poised to drive this innovation</a:t>
            </a:r>
          </a:p>
          <a:p>
            <a:endParaRPr lang="en-US" sz="1600" dirty="0">
              <a:solidFill>
                <a:schemeClr val="accent6"/>
              </a:solidFill>
              <a:latin typeface="Arial" panose="020B0604020202020204" pitchFamily="34" charset="0"/>
              <a:cs typeface="Arial" panose="020B0604020202020204" pitchFamily="34" charset="0"/>
            </a:endParaRPr>
          </a:p>
        </p:txBody>
      </p:sp>
      <p:sp>
        <p:nvSpPr>
          <p:cNvPr id="2" name="Rectangle 1"/>
          <p:cNvSpPr/>
          <p:nvPr/>
        </p:nvSpPr>
        <p:spPr>
          <a:xfrm>
            <a:off x="9138319" y="1918150"/>
            <a:ext cx="2547309" cy="588879"/>
          </a:xfrm>
          <a:prstGeom prst="rect">
            <a:avLst/>
          </a:prstGeom>
        </p:spPr>
        <p:txBody>
          <a:bodyPr wrap="square">
            <a:spAutoFit/>
          </a:bodyPr>
          <a:lstStyle/>
          <a:p>
            <a:pPr algn="ctr">
              <a:lnSpc>
                <a:spcPct val="80000"/>
              </a:lnSpc>
              <a:spcAft>
                <a:spcPts val="800"/>
              </a:spcAft>
            </a:pPr>
            <a:r>
              <a:rPr lang="en-US" sz="1600" b="1" dirty="0">
                <a:solidFill>
                  <a:schemeClr val="accent4">
                    <a:lumMod val="60000"/>
                    <a:lumOff val="40000"/>
                  </a:schemeClr>
                </a:solidFill>
                <a:latin typeface="Arial" panose="020B0604020202020204" pitchFamily="34" charset="0"/>
                <a:cs typeface="Arial" panose="020B0604020202020204" pitchFamily="34" charset="0"/>
              </a:rPr>
              <a:t>Facilitate extension</a:t>
            </a:r>
          </a:p>
          <a:p>
            <a:pPr algn="ctr">
              <a:lnSpc>
                <a:spcPct val="80000"/>
              </a:lnSpc>
              <a:spcAft>
                <a:spcPts val="800"/>
              </a:spcAft>
            </a:pPr>
            <a:r>
              <a:rPr lang="en-US" sz="1600" b="1" dirty="0">
                <a:solidFill>
                  <a:schemeClr val="accent4">
                    <a:lumMod val="60000"/>
                    <a:lumOff val="40000"/>
                  </a:schemeClr>
                </a:solidFill>
                <a:latin typeface="Arial" panose="020B0604020202020204" pitchFamily="34" charset="0"/>
                <a:cs typeface="Arial" panose="020B0604020202020204" pitchFamily="34" charset="0"/>
              </a:rPr>
              <a:t> system performance</a:t>
            </a:r>
          </a:p>
        </p:txBody>
      </p:sp>
      <p:pic>
        <p:nvPicPr>
          <p:cNvPr id="103" name="Picture 2" descr="Image result for productivity icon"/>
          <p:cNvPicPr>
            <a:picLocks noChangeAspect="1" noChangeArrowheads="1"/>
          </p:cNvPicPr>
          <p:nvPr/>
        </p:nvPicPr>
        <p:blipFill>
          <a:blip r:embed="rId10" cstate="print">
            <a:biLevel thresh="75000"/>
            <a:extLst>
              <a:ext uri="{28A0092B-C50C-407E-A947-70E740481C1C}">
                <a14:useLocalDpi xmlns:a14="http://schemas.microsoft.com/office/drawing/2010/main" val="0"/>
              </a:ext>
            </a:extLst>
          </a:blip>
          <a:srcRect/>
          <a:stretch>
            <a:fillRect/>
          </a:stretch>
        </p:blipFill>
        <p:spPr bwMode="auto">
          <a:xfrm>
            <a:off x="10156013" y="2668067"/>
            <a:ext cx="624763" cy="624763"/>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9085209" y="3513877"/>
            <a:ext cx="2713937" cy="1721895"/>
          </a:xfrm>
          <a:prstGeom prst="rect">
            <a:avLst/>
          </a:prstGeom>
          <a:noFill/>
        </p:spPr>
        <p:txBody>
          <a:bodyPr wrap="square" lIns="60960" tIns="0" rIns="12192" bIns="0" rtlCol="0">
            <a:noAutofit/>
          </a:bodyPr>
          <a:lstStyle/>
          <a:p>
            <a:pPr marL="228594" indent="-228594">
              <a:spcAft>
                <a:spcPts val="800"/>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Low cost data system to track service delivery and outcomes</a:t>
            </a:r>
          </a:p>
          <a:p>
            <a:pPr marL="228594" indent="-228594">
              <a:spcAft>
                <a:spcPts val="800"/>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Incentive based workforce management</a:t>
            </a:r>
          </a:p>
          <a:p>
            <a:pPr marL="228594" indent="-228594">
              <a:spcAft>
                <a:spcPts val="800"/>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Improve targeted outreach to underserved groups </a:t>
            </a:r>
          </a:p>
          <a:p>
            <a:endParaRPr lang="en-US" sz="1600" dirty="0">
              <a:solidFill>
                <a:schemeClr val="accent6"/>
              </a:solidFill>
              <a:latin typeface="Arial" panose="020B0604020202020204" pitchFamily="34" charset="0"/>
              <a:cs typeface="Arial" panose="020B0604020202020204" pitchFamily="34" charset="0"/>
            </a:endParaRPr>
          </a:p>
        </p:txBody>
      </p:sp>
      <p:pic>
        <p:nvPicPr>
          <p:cNvPr id="105" name="Imagen 59" descr="Untitled-1-06.png"/>
          <p:cNvPicPr>
            <a:picLocks noChangeAspect="1"/>
          </p:cNvPicPr>
          <p:nvPr/>
        </p:nvPicPr>
        <p:blipFill>
          <a:blip r:embed="rId11"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078658" y="3205020"/>
            <a:ext cx="384997" cy="355489"/>
          </a:xfrm>
          <a:prstGeom prst="rect">
            <a:avLst/>
          </a:prstGeom>
        </p:spPr>
      </p:pic>
      <p:pic>
        <p:nvPicPr>
          <p:cNvPr id="106" name="Imagen 60" descr="Untitled-1-05.png"/>
          <p:cNvPicPr>
            <a:picLocks noChangeAspect="1"/>
          </p:cNvPicPr>
          <p:nvPr/>
        </p:nvPicPr>
        <p:blipFill>
          <a:blip r:embed="rId12"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537847" y="3164475"/>
            <a:ext cx="350637" cy="323764"/>
          </a:xfrm>
          <a:prstGeom prst="rect">
            <a:avLst/>
          </a:prstGeom>
        </p:spPr>
      </p:pic>
      <p:sp>
        <p:nvSpPr>
          <p:cNvPr id="107" name="Rectángulo 61"/>
          <p:cNvSpPr/>
          <p:nvPr/>
        </p:nvSpPr>
        <p:spPr>
          <a:xfrm>
            <a:off x="3076750" y="6106309"/>
            <a:ext cx="1981633" cy="276999"/>
          </a:xfrm>
          <a:prstGeom prst="rect">
            <a:avLst/>
          </a:prstGeom>
        </p:spPr>
        <p:txBody>
          <a:bodyPr wrap="none">
            <a:spAutoFit/>
          </a:bodyPr>
          <a:lstStyle/>
          <a:p>
            <a:r>
              <a:rPr lang="en-US" sz="1200" dirty="0">
                <a:solidFill>
                  <a:srgbClr val="4C92A8"/>
                </a:solidFill>
                <a:latin typeface="Arial"/>
                <a:cs typeface="Arial"/>
              </a:rPr>
              <a:t>Critical nutrition dimension</a:t>
            </a:r>
            <a:endParaRPr lang="es-ES" sz="1200" dirty="0">
              <a:solidFill>
                <a:srgbClr val="4C92A8"/>
              </a:solidFill>
              <a:latin typeface="Arial"/>
              <a:cs typeface="Arial"/>
            </a:endParaRPr>
          </a:p>
        </p:txBody>
      </p:sp>
      <p:sp>
        <p:nvSpPr>
          <p:cNvPr id="108" name="Rectángulo 62"/>
          <p:cNvSpPr/>
          <p:nvPr/>
        </p:nvSpPr>
        <p:spPr>
          <a:xfrm>
            <a:off x="800910" y="6106309"/>
            <a:ext cx="1912703" cy="276999"/>
          </a:xfrm>
          <a:prstGeom prst="rect">
            <a:avLst/>
          </a:prstGeom>
        </p:spPr>
        <p:txBody>
          <a:bodyPr wrap="none">
            <a:spAutoFit/>
          </a:bodyPr>
          <a:lstStyle/>
          <a:p>
            <a:r>
              <a:rPr lang="en-US" sz="1200" dirty="0">
                <a:solidFill>
                  <a:srgbClr val="4C92A8"/>
                </a:solidFill>
                <a:latin typeface="Arial"/>
                <a:cs typeface="Arial"/>
              </a:rPr>
              <a:t>Critical gender dimension</a:t>
            </a:r>
            <a:endParaRPr lang="es-ES" sz="1200" dirty="0">
              <a:solidFill>
                <a:srgbClr val="4C92A8"/>
              </a:solidFill>
              <a:latin typeface="Arial"/>
              <a:cs typeface="Arial"/>
            </a:endParaRPr>
          </a:p>
        </p:txBody>
      </p:sp>
      <p:pic>
        <p:nvPicPr>
          <p:cNvPr id="114" name="Imagen 59" descr="Untitled-1-06.png"/>
          <p:cNvPicPr>
            <a:picLocks noChangeAspect="1"/>
          </p:cNvPicPr>
          <p:nvPr/>
        </p:nvPicPr>
        <p:blipFill>
          <a:blip r:embed="rId11"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399432" y="3247697"/>
            <a:ext cx="384997" cy="355489"/>
          </a:xfrm>
          <a:prstGeom prst="rect">
            <a:avLst/>
          </a:prstGeom>
        </p:spPr>
      </p:pic>
      <p:pic>
        <p:nvPicPr>
          <p:cNvPr id="115" name="Imagen 59" descr="Untitled-1-06.png"/>
          <p:cNvPicPr>
            <a:picLocks noChangeAspect="1"/>
          </p:cNvPicPr>
          <p:nvPr/>
        </p:nvPicPr>
        <p:blipFill>
          <a:blip r:embed="rId11"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36807" y="6076969"/>
            <a:ext cx="384997" cy="355489"/>
          </a:xfrm>
          <a:prstGeom prst="rect">
            <a:avLst/>
          </a:prstGeom>
        </p:spPr>
      </p:pic>
      <p:pic>
        <p:nvPicPr>
          <p:cNvPr id="116" name="Imagen 60" descr="Untitled-1-05.png"/>
          <p:cNvPicPr>
            <a:picLocks noChangeAspect="1"/>
          </p:cNvPicPr>
          <p:nvPr/>
        </p:nvPicPr>
        <p:blipFill>
          <a:blip r:embed="rId12"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801404" y="6022783"/>
            <a:ext cx="350637" cy="323764"/>
          </a:xfrm>
          <a:prstGeom prst="rect">
            <a:avLst/>
          </a:prstGeom>
        </p:spPr>
      </p:pic>
      <p:cxnSp>
        <p:nvCxnSpPr>
          <p:cNvPr id="37" name="Conector recto 31"/>
          <p:cNvCxnSpPr/>
          <p:nvPr/>
        </p:nvCxnSpPr>
        <p:spPr>
          <a:xfrm flipV="1">
            <a:off x="202944" y="2539228"/>
            <a:ext cx="2800472"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38" name="Conector recto 31"/>
          <p:cNvCxnSpPr/>
          <p:nvPr/>
        </p:nvCxnSpPr>
        <p:spPr>
          <a:xfrm flipV="1">
            <a:off x="204477" y="1897552"/>
            <a:ext cx="2798939"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43" name="Conector recto 31"/>
          <p:cNvCxnSpPr/>
          <p:nvPr/>
        </p:nvCxnSpPr>
        <p:spPr>
          <a:xfrm flipV="1">
            <a:off x="3229556" y="2531591"/>
            <a:ext cx="2800472"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44" name="Conector recto 31"/>
          <p:cNvCxnSpPr/>
          <p:nvPr/>
        </p:nvCxnSpPr>
        <p:spPr>
          <a:xfrm flipV="1">
            <a:off x="3231089" y="1889915"/>
            <a:ext cx="2798939"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46" name="Conector recto 31"/>
          <p:cNvCxnSpPr/>
          <p:nvPr/>
        </p:nvCxnSpPr>
        <p:spPr>
          <a:xfrm flipV="1">
            <a:off x="6236313" y="2522428"/>
            <a:ext cx="2800472"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47" name="Conector recto 31"/>
          <p:cNvCxnSpPr/>
          <p:nvPr/>
        </p:nvCxnSpPr>
        <p:spPr>
          <a:xfrm flipV="1">
            <a:off x="6237847" y="1880752"/>
            <a:ext cx="2798939"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54" name="Conector recto 31"/>
          <p:cNvCxnSpPr/>
          <p:nvPr/>
        </p:nvCxnSpPr>
        <p:spPr>
          <a:xfrm flipV="1">
            <a:off x="9160571" y="2522420"/>
            <a:ext cx="2800472"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55" name="Conector recto 31"/>
          <p:cNvCxnSpPr/>
          <p:nvPr/>
        </p:nvCxnSpPr>
        <p:spPr>
          <a:xfrm flipV="1">
            <a:off x="9162104" y="1880744"/>
            <a:ext cx="2798939"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58" name="Rectángulo 1"/>
          <p:cNvSpPr/>
          <p:nvPr/>
        </p:nvSpPr>
        <p:spPr>
          <a:xfrm>
            <a:off x="589969" y="176599"/>
            <a:ext cx="5701563" cy="345925"/>
          </a:xfrm>
          <a:prstGeom prst="rect">
            <a:avLst/>
          </a:prstGeom>
          <a:solidFill>
            <a:srgbClr val="E7D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Arial"/>
              <a:cs typeface="Arial"/>
            </a:endParaRPr>
          </a:p>
        </p:txBody>
      </p:sp>
      <p:sp>
        <p:nvSpPr>
          <p:cNvPr id="59" name="Elipse 4"/>
          <p:cNvSpPr/>
          <p:nvPr/>
        </p:nvSpPr>
        <p:spPr>
          <a:xfrm>
            <a:off x="405407" y="182988"/>
            <a:ext cx="332152" cy="332152"/>
          </a:xfrm>
          <a:prstGeom prst="ellipse">
            <a:avLst/>
          </a:prstGeom>
          <a:solidFill>
            <a:srgbClr val="B7A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p:txBody>
      </p:sp>
      <p:sp>
        <p:nvSpPr>
          <p:cNvPr id="60" name="Rectángulo 28"/>
          <p:cNvSpPr/>
          <p:nvPr/>
        </p:nvSpPr>
        <p:spPr>
          <a:xfrm>
            <a:off x="399835" y="166204"/>
            <a:ext cx="288862" cy="318100"/>
          </a:xfrm>
          <a:prstGeom prst="rect">
            <a:avLst/>
          </a:prstGeom>
        </p:spPr>
        <p:txBody>
          <a:bodyPr wrap="none">
            <a:spAutoFit/>
          </a:bodyPr>
          <a:lstStyle/>
          <a:p>
            <a:r>
              <a:rPr lang="en-US" sz="1467" b="1" dirty="0">
                <a:solidFill>
                  <a:schemeClr val="bg1"/>
                </a:solidFill>
                <a:latin typeface="Arial"/>
                <a:cs typeface="Arial"/>
              </a:rPr>
              <a:t>1</a:t>
            </a:r>
          </a:p>
        </p:txBody>
      </p:sp>
      <p:sp>
        <p:nvSpPr>
          <p:cNvPr id="61" name="Rectángulo 29"/>
          <p:cNvSpPr/>
          <p:nvPr/>
        </p:nvSpPr>
        <p:spPr>
          <a:xfrm>
            <a:off x="678877" y="204534"/>
            <a:ext cx="6462151" cy="276999"/>
          </a:xfrm>
          <a:prstGeom prst="rect">
            <a:avLst/>
          </a:prstGeom>
        </p:spPr>
        <p:txBody>
          <a:bodyPr wrap="square">
            <a:spAutoFit/>
          </a:bodyPr>
          <a:lstStyle/>
          <a:p>
            <a:r>
              <a:rPr lang="en-US" sz="1200" b="1" dirty="0">
                <a:solidFill>
                  <a:schemeClr val="bg1"/>
                </a:solidFill>
                <a:latin typeface="Arial"/>
                <a:cs typeface="Arial"/>
              </a:rPr>
              <a:t>INVEST IN DISRUPTIVE ICT4AG MODELS  - RURAL ADVISORY SERVICES</a:t>
            </a:r>
          </a:p>
        </p:txBody>
      </p:sp>
    </p:spTree>
    <p:extLst>
      <p:ext uri="{BB962C8B-B14F-4D97-AF65-F5344CB8AC3E}">
        <p14:creationId xmlns:p14="http://schemas.microsoft.com/office/powerpoint/2010/main" val="409262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a:xfrm>
            <a:off x="431311" y="657905"/>
            <a:ext cx="11106151" cy="697577"/>
          </a:xfrm>
          <a:prstGeom prst="rect">
            <a:avLst/>
          </a:prstGeom>
        </p:spPr>
        <p:txBody>
          <a:bodyPr vert="horz" lIns="0" tIns="0" rIns="0" bIns="0" rtlCol="0" anchor="t" anchorCtr="0">
            <a:noAutofit/>
          </a:bodyPr>
          <a:lstStyle>
            <a:lvl1pPr algn="l" defTabSz="914400" rtl="0" eaLnBrk="1" latinLnBrk="0" hangingPunct="1">
              <a:lnSpc>
                <a:spcPts val="2300"/>
              </a:lnSpc>
              <a:spcBef>
                <a:spcPct val="0"/>
              </a:spcBef>
              <a:buNone/>
              <a:defRPr sz="2300" b="0" kern="1200" cap="all" baseline="0">
                <a:solidFill>
                  <a:schemeClr val="bg1"/>
                </a:solidFill>
                <a:latin typeface="Arial" pitchFamily="34" charset="0"/>
                <a:ea typeface="+mj-ea"/>
                <a:cs typeface="Arial" pitchFamily="34" charset="0"/>
              </a:defRPr>
            </a:lvl1pPr>
          </a:lstStyle>
          <a:p>
            <a:r>
              <a:rPr lang="en-US" sz="2400" b="1" dirty="0">
                <a:solidFill>
                  <a:srgbClr val="595959"/>
                </a:solidFill>
                <a:latin typeface="Arial"/>
                <a:cs typeface="Arial"/>
              </a:rPr>
              <a:t>BETTER MARKET LINKAGES WILL TRANSLATE PRODUCTIVITY GAINS INTO INCREASED FARMER INCOME</a:t>
            </a:r>
          </a:p>
        </p:txBody>
      </p:sp>
      <p:sp>
        <p:nvSpPr>
          <p:cNvPr id="6" name="Rectángulo 5"/>
          <p:cNvSpPr/>
          <p:nvPr/>
        </p:nvSpPr>
        <p:spPr>
          <a:xfrm>
            <a:off x="1" y="740051"/>
            <a:ext cx="200692" cy="275951"/>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solidFill>
                <a:srgbClr val="2792CD"/>
              </a:solidFill>
              <a:latin typeface="Arial"/>
              <a:cs typeface="Arial"/>
            </a:endParaRPr>
          </a:p>
        </p:txBody>
      </p:sp>
      <p:cxnSp>
        <p:nvCxnSpPr>
          <p:cNvPr id="32" name="Conector recto 31"/>
          <p:cNvCxnSpPr/>
          <p:nvPr/>
        </p:nvCxnSpPr>
        <p:spPr>
          <a:xfrm>
            <a:off x="433494" y="4585323"/>
            <a:ext cx="628565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33" name="Rectángulo 32"/>
          <p:cNvSpPr/>
          <p:nvPr/>
        </p:nvSpPr>
        <p:spPr>
          <a:xfrm>
            <a:off x="340211" y="4261537"/>
            <a:ext cx="4130189" cy="276999"/>
          </a:xfrm>
          <a:prstGeom prst="rect">
            <a:avLst/>
          </a:prstGeom>
          <a:ln>
            <a:noFill/>
          </a:ln>
        </p:spPr>
        <p:txBody>
          <a:bodyPr wrap="square">
            <a:spAutoFit/>
          </a:bodyPr>
          <a:lstStyle/>
          <a:p>
            <a:r>
              <a:rPr lang="en-US" sz="1200" b="1" dirty="0">
                <a:solidFill>
                  <a:srgbClr val="E48693"/>
                </a:solidFill>
                <a:latin typeface="Arial"/>
                <a:cs typeface="Arial"/>
              </a:rPr>
              <a:t>HIGH POTENTIAL INVESTMENT OPPORTUNITIES</a:t>
            </a:r>
          </a:p>
        </p:txBody>
      </p:sp>
      <p:sp>
        <p:nvSpPr>
          <p:cNvPr id="34" name="Rectángulo 33"/>
          <p:cNvSpPr/>
          <p:nvPr/>
        </p:nvSpPr>
        <p:spPr>
          <a:xfrm>
            <a:off x="435425" y="4727853"/>
            <a:ext cx="5580728" cy="1586460"/>
          </a:xfrm>
          <a:prstGeom prst="rect">
            <a:avLst/>
          </a:prstGeom>
        </p:spPr>
        <p:txBody>
          <a:bodyPr wrap="square">
            <a:spAutoFit/>
          </a:bodyPr>
          <a:lstStyle/>
          <a:p>
            <a:pPr marL="380990" indent="-380990">
              <a:lnSpc>
                <a:spcPct val="80000"/>
              </a:lnSpc>
              <a:spcAft>
                <a:spcPts val="800"/>
              </a:spcAft>
              <a:buFont typeface="Arial" panose="020B0604020202020204" pitchFamily="34" charset="0"/>
              <a:buChar char="•"/>
            </a:pPr>
            <a:r>
              <a:rPr lang="en-US" sz="1467" dirty="0">
                <a:solidFill>
                  <a:srgbClr val="7F7F7F"/>
                </a:solidFill>
                <a:latin typeface="Arial"/>
                <a:cs typeface="Arial"/>
              </a:rPr>
              <a:t>Drive </a:t>
            </a:r>
            <a:r>
              <a:rPr lang="en-US" sz="1467" dirty="0">
                <a:solidFill>
                  <a:srgbClr val="5392AB"/>
                </a:solidFill>
                <a:latin typeface="Arial"/>
                <a:cs typeface="Arial"/>
              </a:rPr>
              <a:t>input linkages </a:t>
            </a:r>
            <a:r>
              <a:rPr lang="en-US" sz="1467" dirty="0">
                <a:solidFill>
                  <a:srgbClr val="7F7F7F"/>
                </a:solidFill>
                <a:latin typeface="Arial"/>
                <a:cs typeface="Arial"/>
              </a:rPr>
              <a:t>to financial sustainability</a:t>
            </a:r>
          </a:p>
          <a:p>
            <a:pPr marL="380990" indent="-380990">
              <a:lnSpc>
                <a:spcPct val="80000"/>
              </a:lnSpc>
              <a:spcAft>
                <a:spcPts val="800"/>
              </a:spcAft>
              <a:buFont typeface="Arial" panose="020B0604020202020204" pitchFamily="34" charset="0"/>
              <a:buChar char="•"/>
            </a:pPr>
            <a:r>
              <a:rPr lang="en-US" sz="1467" dirty="0">
                <a:solidFill>
                  <a:srgbClr val="7F7F7F"/>
                </a:solidFill>
                <a:latin typeface="Arial"/>
                <a:cs typeface="Arial"/>
              </a:rPr>
              <a:t>Experiment with </a:t>
            </a:r>
            <a:r>
              <a:rPr lang="en-US" sz="1467" dirty="0">
                <a:solidFill>
                  <a:srgbClr val="5392AB"/>
                </a:solidFill>
                <a:latin typeface="Arial"/>
                <a:cs typeface="Arial"/>
              </a:rPr>
              <a:t>output linkages in loose value chains</a:t>
            </a:r>
          </a:p>
          <a:p>
            <a:pPr marL="380990" indent="-380990">
              <a:lnSpc>
                <a:spcPct val="80000"/>
              </a:lnSpc>
              <a:spcAft>
                <a:spcPts val="800"/>
              </a:spcAft>
              <a:buFont typeface="Arial" panose="020B0604020202020204" pitchFamily="34" charset="0"/>
              <a:buChar char="•"/>
            </a:pPr>
            <a:r>
              <a:rPr lang="en-US" sz="1467" dirty="0">
                <a:solidFill>
                  <a:srgbClr val="7F7F7F"/>
                </a:solidFill>
                <a:latin typeface="Arial"/>
                <a:cs typeface="Arial"/>
              </a:rPr>
              <a:t>Integrate </a:t>
            </a:r>
            <a:r>
              <a:rPr lang="en-US" sz="1467" dirty="0">
                <a:solidFill>
                  <a:srgbClr val="5392AB"/>
                </a:solidFill>
                <a:latin typeface="Arial"/>
                <a:cs typeface="Arial"/>
              </a:rPr>
              <a:t>market linkages and farm management</a:t>
            </a:r>
            <a:r>
              <a:rPr lang="en-US" sz="1467" dirty="0">
                <a:solidFill>
                  <a:srgbClr val="7F7F7F"/>
                </a:solidFill>
                <a:latin typeface="Arial"/>
                <a:cs typeface="Arial"/>
              </a:rPr>
              <a:t> solutions</a:t>
            </a:r>
          </a:p>
          <a:p>
            <a:pPr marL="380990" indent="-380990">
              <a:lnSpc>
                <a:spcPct val="80000"/>
              </a:lnSpc>
              <a:spcAft>
                <a:spcPts val="800"/>
              </a:spcAft>
              <a:buFont typeface="Arial" panose="020B0604020202020204" pitchFamily="34" charset="0"/>
              <a:buChar char="•"/>
            </a:pPr>
            <a:r>
              <a:rPr lang="en-US" sz="1467" dirty="0">
                <a:solidFill>
                  <a:srgbClr val="7F7F7F"/>
                </a:solidFill>
                <a:latin typeface="Arial"/>
                <a:cs typeface="Arial"/>
              </a:rPr>
              <a:t>Integrate </a:t>
            </a:r>
            <a:r>
              <a:rPr lang="en-US" sz="1467" dirty="0">
                <a:solidFill>
                  <a:srgbClr val="5392AB"/>
                </a:solidFill>
                <a:latin typeface="Arial"/>
                <a:cs typeface="Arial"/>
              </a:rPr>
              <a:t>market and financial services</a:t>
            </a:r>
            <a:r>
              <a:rPr lang="en-US" sz="1467" dirty="0">
                <a:solidFill>
                  <a:srgbClr val="7F7F7F"/>
                </a:solidFill>
                <a:latin typeface="Arial"/>
                <a:cs typeface="Arial"/>
              </a:rPr>
              <a:t> solutions</a:t>
            </a:r>
          </a:p>
          <a:p>
            <a:pPr marL="380990" indent="-380990">
              <a:lnSpc>
                <a:spcPct val="80000"/>
              </a:lnSpc>
              <a:buFont typeface="Arial" panose="020B0604020202020204" pitchFamily="34" charset="0"/>
              <a:buChar char="•"/>
            </a:pPr>
            <a:endParaRPr lang="en-US" sz="1467" dirty="0">
              <a:solidFill>
                <a:srgbClr val="7F7F7F"/>
              </a:solidFill>
              <a:latin typeface="Arial"/>
              <a:cs typeface="Arial"/>
            </a:endParaRPr>
          </a:p>
          <a:p>
            <a:pPr>
              <a:lnSpc>
                <a:spcPct val="80000"/>
              </a:lnSpc>
            </a:pPr>
            <a:endParaRPr lang="en-US" sz="1467" dirty="0">
              <a:solidFill>
                <a:srgbClr val="7F7F7F"/>
              </a:solidFill>
              <a:latin typeface="Arial"/>
              <a:cs typeface="Arial"/>
            </a:endParaRPr>
          </a:p>
        </p:txBody>
      </p:sp>
      <p:cxnSp>
        <p:nvCxnSpPr>
          <p:cNvPr id="36" name="Conector recto 35"/>
          <p:cNvCxnSpPr/>
          <p:nvPr/>
        </p:nvCxnSpPr>
        <p:spPr>
          <a:xfrm>
            <a:off x="6962987" y="4127492"/>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37" name="Rectángulo 36"/>
          <p:cNvSpPr/>
          <p:nvPr/>
        </p:nvSpPr>
        <p:spPr>
          <a:xfrm>
            <a:off x="6896798" y="3803706"/>
            <a:ext cx="4744869" cy="276999"/>
          </a:xfrm>
          <a:prstGeom prst="rect">
            <a:avLst/>
          </a:prstGeom>
          <a:ln>
            <a:noFill/>
          </a:ln>
        </p:spPr>
        <p:txBody>
          <a:bodyPr wrap="square">
            <a:spAutoFit/>
          </a:bodyPr>
          <a:lstStyle/>
          <a:p>
            <a:r>
              <a:rPr lang="en-US" sz="1200" b="1" dirty="0">
                <a:solidFill>
                  <a:srgbClr val="E48693"/>
                </a:solidFill>
                <a:latin typeface="Arial"/>
                <a:cs typeface="Arial"/>
              </a:rPr>
              <a:t>GRANT EXAMPLES</a:t>
            </a:r>
          </a:p>
        </p:txBody>
      </p:sp>
      <p:cxnSp>
        <p:nvCxnSpPr>
          <p:cNvPr id="38" name="Conector recto 37"/>
          <p:cNvCxnSpPr/>
          <p:nvPr/>
        </p:nvCxnSpPr>
        <p:spPr>
          <a:xfrm>
            <a:off x="6962987" y="3779649"/>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45" name="Conector recto 44"/>
          <p:cNvCxnSpPr/>
          <p:nvPr/>
        </p:nvCxnSpPr>
        <p:spPr>
          <a:xfrm>
            <a:off x="555414" y="6475307"/>
            <a:ext cx="11243733" cy="0"/>
          </a:xfrm>
          <a:prstGeom prst="line">
            <a:avLst/>
          </a:prstGeom>
          <a:ln w="9525" cmpd="sng">
            <a:solidFill>
              <a:srgbClr val="4C92A8"/>
            </a:solidFill>
          </a:ln>
          <a:effectLst/>
        </p:spPr>
        <p:style>
          <a:lnRef idx="2">
            <a:schemeClr val="accent1"/>
          </a:lnRef>
          <a:fillRef idx="0">
            <a:schemeClr val="accent1"/>
          </a:fillRef>
          <a:effectRef idx="1">
            <a:schemeClr val="accent1"/>
          </a:effectRef>
          <a:fontRef idx="minor">
            <a:schemeClr val="tx1"/>
          </a:fontRef>
        </p:style>
      </p:cxnSp>
      <p:pic>
        <p:nvPicPr>
          <p:cNvPr id="59" name="Imagen 58" descr="Untitled-1-06.png"/>
          <p:cNvPicPr>
            <a:picLocks noChangeAspect="1"/>
          </p:cNvPicPr>
          <p:nvPr/>
        </p:nvPicPr>
        <p:blipFill>
          <a:blip r:embed="rId3"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4637529" y="4749868"/>
            <a:ext cx="293423" cy="270933"/>
          </a:xfrm>
          <a:prstGeom prst="rect">
            <a:avLst/>
          </a:prstGeom>
        </p:spPr>
      </p:pic>
      <p:pic>
        <p:nvPicPr>
          <p:cNvPr id="60"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468443" y="5929658"/>
            <a:ext cx="384997" cy="355489"/>
          </a:xfrm>
          <a:prstGeom prst="rect">
            <a:avLst/>
          </a:prstGeom>
        </p:spPr>
      </p:pic>
      <p:sp>
        <p:nvSpPr>
          <p:cNvPr id="63" name="Rectángulo 62"/>
          <p:cNvSpPr/>
          <p:nvPr/>
        </p:nvSpPr>
        <p:spPr>
          <a:xfrm>
            <a:off x="749007" y="5915425"/>
            <a:ext cx="1912703" cy="276999"/>
          </a:xfrm>
          <a:prstGeom prst="rect">
            <a:avLst/>
          </a:prstGeom>
        </p:spPr>
        <p:txBody>
          <a:bodyPr wrap="none">
            <a:spAutoFit/>
          </a:bodyPr>
          <a:lstStyle/>
          <a:p>
            <a:r>
              <a:rPr lang="en-US" sz="1200" dirty="0">
                <a:solidFill>
                  <a:srgbClr val="4C92A8"/>
                </a:solidFill>
                <a:latin typeface="Arial"/>
                <a:cs typeface="Arial"/>
              </a:rPr>
              <a:t>Critical gender dimension</a:t>
            </a:r>
            <a:endParaRPr lang="es-ES" sz="1200" dirty="0">
              <a:solidFill>
                <a:srgbClr val="4C92A8"/>
              </a:solidFill>
              <a:latin typeface="Arial"/>
              <a:cs typeface="Arial"/>
            </a:endParaRPr>
          </a:p>
        </p:txBody>
      </p:sp>
      <p:sp>
        <p:nvSpPr>
          <p:cNvPr id="64" name="Marcador de número de diapositiva 3"/>
          <p:cNvSpPr txBox="1">
            <a:spLocks/>
          </p:cNvSpPr>
          <p:nvPr/>
        </p:nvSpPr>
        <p:spPr>
          <a:xfrm>
            <a:off x="568960" y="6501554"/>
            <a:ext cx="8724053" cy="271780"/>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rgbClr val="4C92A8"/>
                </a:solidFill>
                <a:latin typeface="Arial"/>
                <a:cs typeface="Arial"/>
              </a:rPr>
              <a:t>Income, ROI and cost targets are aspirational targets for market linkages investments estimated based on evidence from existing models and dimensions of BMGF proposed investment. See annex for detailed data and methodology on impact and cost-effectiveness of RAS models.</a:t>
            </a:r>
          </a:p>
        </p:txBody>
      </p:sp>
      <p:cxnSp>
        <p:nvCxnSpPr>
          <p:cNvPr id="65" name="Conector recto 64"/>
          <p:cNvCxnSpPr/>
          <p:nvPr/>
        </p:nvCxnSpPr>
        <p:spPr>
          <a:xfrm>
            <a:off x="6962987" y="2102124"/>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66" name="Rectángulo 65"/>
          <p:cNvSpPr/>
          <p:nvPr/>
        </p:nvSpPr>
        <p:spPr>
          <a:xfrm>
            <a:off x="6896797" y="1778338"/>
            <a:ext cx="4942199" cy="276999"/>
          </a:xfrm>
          <a:prstGeom prst="rect">
            <a:avLst/>
          </a:prstGeom>
          <a:ln>
            <a:noFill/>
          </a:ln>
        </p:spPr>
        <p:txBody>
          <a:bodyPr wrap="square">
            <a:spAutoFit/>
          </a:bodyPr>
          <a:lstStyle/>
          <a:p>
            <a:r>
              <a:rPr lang="en-US" sz="1200" b="1" dirty="0">
                <a:solidFill>
                  <a:srgbClr val="E48693"/>
                </a:solidFill>
                <a:latin typeface="Arial"/>
                <a:cs typeface="Arial"/>
              </a:rPr>
              <a:t>RATIONALE FOR INVESTMENT AND IMPACT DIMENSIONS</a:t>
            </a:r>
          </a:p>
        </p:txBody>
      </p:sp>
      <p:cxnSp>
        <p:nvCxnSpPr>
          <p:cNvPr id="67" name="Conector recto 66"/>
          <p:cNvCxnSpPr/>
          <p:nvPr/>
        </p:nvCxnSpPr>
        <p:spPr>
          <a:xfrm>
            <a:off x="6962987" y="1763457"/>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70" name="Rounded Rectangle 36"/>
          <p:cNvSpPr/>
          <p:nvPr/>
        </p:nvSpPr>
        <p:spPr>
          <a:xfrm>
            <a:off x="6927159" y="2577250"/>
            <a:ext cx="4739733" cy="6991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buFont typeface="Arial" panose="020B0604020202020204" pitchFamily="34" charset="0"/>
              <a:buChar char="•"/>
            </a:pPr>
            <a:r>
              <a:rPr lang="en-US" sz="1467" dirty="0">
                <a:solidFill>
                  <a:schemeClr val="accent6">
                    <a:lumMod val="50000"/>
                    <a:lumOff val="50000"/>
                  </a:schemeClr>
                </a:solidFill>
                <a:latin typeface="Arial"/>
                <a:cs typeface="Arial"/>
              </a:rPr>
              <a:t>Primary - global goods, by developing new digital market linkages solutions</a:t>
            </a:r>
          </a:p>
          <a:p>
            <a:pPr marL="228594" indent="-228594">
              <a:buFont typeface="Arial" panose="020B0604020202020204" pitchFamily="34" charset="0"/>
              <a:buChar char="•"/>
            </a:pPr>
            <a:r>
              <a:rPr lang="en-US" sz="1467" dirty="0">
                <a:solidFill>
                  <a:schemeClr val="accent6">
                    <a:lumMod val="50000"/>
                    <a:lumOff val="50000"/>
                  </a:schemeClr>
                </a:solidFill>
                <a:latin typeface="Arial"/>
                <a:cs typeface="Arial"/>
              </a:rPr>
              <a:t>Secondary - farmer impact, by improving market knowledge and access, reducing women time burdens, and increasing women control over income</a:t>
            </a:r>
            <a:endParaRPr lang="en-US" sz="1467" i="1" dirty="0">
              <a:solidFill>
                <a:schemeClr val="accent6">
                  <a:lumMod val="50000"/>
                  <a:lumOff val="50000"/>
                </a:schemeClr>
              </a:solidFill>
              <a:latin typeface="Arial"/>
              <a:cs typeface="Arial"/>
            </a:endParaRPr>
          </a:p>
        </p:txBody>
      </p:sp>
      <p:sp>
        <p:nvSpPr>
          <p:cNvPr id="50" name="Marcador de número de diapositiva 3"/>
          <p:cNvSpPr txBox="1">
            <a:spLocks/>
          </p:cNvSpPr>
          <p:nvPr/>
        </p:nvSpPr>
        <p:spPr>
          <a:xfrm>
            <a:off x="11373039" y="6462756"/>
            <a:ext cx="665019" cy="318273"/>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50000"/>
              </a:lnSpc>
            </a:pPr>
            <a:r>
              <a:rPr lang="en-US" sz="800" dirty="0">
                <a:solidFill>
                  <a:srgbClr val="4C92A8"/>
                </a:solidFill>
                <a:latin typeface="Arial"/>
                <a:cs typeface="Arial"/>
              </a:rPr>
              <a:t>    </a:t>
            </a:r>
            <a:fld id="{D3F7C509-FEEF-45D3-B896-7C07814C0C13}" type="slidenum">
              <a:rPr lang="en-US" sz="800">
                <a:solidFill>
                  <a:srgbClr val="4C92A8"/>
                </a:solidFill>
                <a:latin typeface="Arial"/>
                <a:cs typeface="Arial"/>
              </a:rPr>
              <a:pPr algn="ctr">
                <a:lnSpc>
                  <a:spcPct val="50000"/>
                </a:lnSpc>
              </a:pPr>
              <a:t>4</a:t>
            </a:fld>
            <a:endParaRPr lang="en-US" sz="800" dirty="0">
              <a:solidFill>
                <a:srgbClr val="4C92A8"/>
              </a:solidFill>
              <a:latin typeface="Arial"/>
              <a:cs typeface="Arial"/>
            </a:endParaRPr>
          </a:p>
        </p:txBody>
      </p:sp>
      <p:sp>
        <p:nvSpPr>
          <p:cNvPr id="51" name="Footer Placeholder 2"/>
          <p:cNvSpPr>
            <a:spLocks noGrp="1"/>
          </p:cNvSpPr>
          <p:nvPr>
            <p:ph type="ftr" sz="quarter" idx="15"/>
          </p:nvPr>
        </p:nvSpPr>
        <p:spPr>
          <a:xfrm>
            <a:off x="9838629" y="6569831"/>
            <a:ext cx="2017175" cy="206876"/>
          </a:xfrm>
        </p:spPr>
        <p:txBody>
          <a:bodyPr/>
          <a:lstStyle/>
          <a:p>
            <a:r>
              <a:rPr lang="en-US" sz="800" dirty="0">
                <a:solidFill>
                  <a:schemeClr val="accent6">
                    <a:lumMod val="50000"/>
                    <a:lumOff val="50000"/>
                  </a:schemeClr>
                </a:solidFill>
                <a:latin typeface="Arial"/>
                <a:cs typeface="Arial"/>
              </a:rPr>
              <a:t>© Bill &amp; Melinda Gates Foundation      |</a:t>
            </a:r>
          </a:p>
        </p:txBody>
      </p:sp>
      <p:pic>
        <p:nvPicPr>
          <p:cNvPr id="71" name="Imagen 70" descr="Untitled-1-06.png"/>
          <p:cNvPicPr>
            <a:picLocks noChangeAspect="1"/>
          </p:cNvPicPr>
          <p:nvPr/>
        </p:nvPicPr>
        <p:blipFill>
          <a:blip r:embed="rId3"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391779" y="5042354"/>
            <a:ext cx="293423" cy="270933"/>
          </a:xfrm>
          <a:prstGeom prst="rect">
            <a:avLst/>
          </a:prstGeom>
        </p:spPr>
      </p:pic>
      <p:sp>
        <p:nvSpPr>
          <p:cNvPr id="93" name="TextBox 30"/>
          <p:cNvSpPr txBox="1"/>
          <p:nvPr/>
        </p:nvSpPr>
        <p:spPr>
          <a:xfrm>
            <a:off x="554024" y="1691220"/>
            <a:ext cx="5618945" cy="1077576"/>
          </a:xfrm>
          <a:prstGeom prst="rect">
            <a:avLst/>
          </a:prstGeom>
          <a:noFill/>
        </p:spPr>
        <p:txBody>
          <a:bodyPr wrap="square" lIns="0" tIns="0" rIns="0" bIns="0" rtlCol="0">
            <a:noAutofit/>
          </a:bodyPr>
          <a:lstStyle/>
          <a:p>
            <a:pPr>
              <a:lnSpc>
                <a:spcPct val="110000"/>
              </a:lnSpc>
            </a:pPr>
            <a:r>
              <a:rPr lang="en-US" sz="1467" dirty="0">
                <a:solidFill>
                  <a:srgbClr val="DC7283"/>
                </a:solidFill>
                <a:latin typeface="Arial"/>
                <a:cs typeface="Arial"/>
              </a:rPr>
              <a:t>By enabling farmers to act on the information they receive to purchase quality inputs and connect to markets to sell their produce at better prices, digital market access models could drive:</a:t>
            </a:r>
          </a:p>
        </p:txBody>
      </p:sp>
      <p:sp>
        <p:nvSpPr>
          <p:cNvPr id="61" name="Rectángulo 60"/>
          <p:cNvSpPr/>
          <p:nvPr/>
        </p:nvSpPr>
        <p:spPr>
          <a:xfrm>
            <a:off x="678878" y="204534"/>
            <a:ext cx="3723789" cy="276999"/>
          </a:xfrm>
          <a:prstGeom prst="rect">
            <a:avLst/>
          </a:prstGeom>
        </p:spPr>
        <p:txBody>
          <a:bodyPr wrap="square">
            <a:spAutoFit/>
          </a:bodyPr>
          <a:lstStyle/>
          <a:p>
            <a:r>
              <a:rPr lang="en-US" sz="1200" b="1" dirty="0">
                <a:solidFill>
                  <a:schemeClr val="bg1"/>
                </a:solidFill>
                <a:latin typeface="Arial"/>
                <a:cs typeface="Arial"/>
              </a:rPr>
              <a:t>INVEST IN DISRUPTIVE ICT4AG MODELS  </a:t>
            </a:r>
          </a:p>
        </p:txBody>
      </p:sp>
      <p:pic>
        <p:nvPicPr>
          <p:cNvPr id="62" name="Imagen 70" descr="Untitled-1-06.png"/>
          <p:cNvPicPr>
            <a:picLocks noChangeAspect="1"/>
          </p:cNvPicPr>
          <p:nvPr/>
        </p:nvPicPr>
        <p:blipFill>
          <a:blip r:embed="rId3"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4907697" y="5565231"/>
            <a:ext cx="293423" cy="270933"/>
          </a:xfrm>
          <a:prstGeom prst="rect">
            <a:avLst/>
          </a:prstGeom>
        </p:spPr>
      </p:pic>
      <p:sp>
        <p:nvSpPr>
          <p:cNvPr id="124" name="Rectángulo 94"/>
          <p:cNvSpPr/>
          <p:nvPr/>
        </p:nvSpPr>
        <p:spPr>
          <a:xfrm>
            <a:off x="1307685" y="3052309"/>
            <a:ext cx="1366080" cy="502766"/>
          </a:xfrm>
          <a:prstGeom prst="rect">
            <a:avLst/>
          </a:prstGeom>
        </p:spPr>
        <p:txBody>
          <a:bodyPr wrap="none">
            <a:spAutoFit/>
          </a:bodyPr>
          <a:lstStyle/>
          <a:p>
            <a:r>
              <a:rPr lang="en-US" sz="2667" b="1" dirty="0">
                <a:solidFill>
                  <a:srgbClr val="E48693"/>
                </a:solidFill>
                <a:latin typeface="Arial"/>
                <a:cs typeface="Arial"/>
              </a:rPr>
              <a:t>50-60%</a:t>
            </a:r>
            <a:endParaRPr lang="es-ES" sz="2667" dirty="0">
              <a:solidFill>
                <a:srgbClr val="E48693"/>
              </a:solidFill>
              <a:latin typeface="Arial"/>
              <a:cs typeface="Arial"/>
            </a:endParaRPr>
          </a:p>
        </p:txBody>
      </p:sp>
      <p:sp>
        <p:nvSpPr>
          <p:cNvPr id="125" name="Rectángulo 95"/>
          <p:cNvSpPr/>
          <p:nvPr/>
        </p:nvSpPr>
        <p:spPr>
          <a:xfrm>
            <a:off x="3787304" y="3140109"/>
            <a:ext cx="1061509" cy="502766"/>
          </a:xfrm>
          <a:prstGeom prst="rect">
            <a:avLst/>
          </a:prstGeom>
        </p:spPr>
        <p:txBody>
          <a:bodyPr wrap="none">
            <a:spAutoFit/>
          </a:bodyPr>
          <a:lstStyle/>
          <a:p>
            <a:r>
              <a:rPr lang="en-US" sz="2667" b="1" dirty="0">
                <a:solidFill>
                  <a:srgbClr val="E48693"/>
                </a:solidFill>
                <a:latin typeface="Arial"/>
                <a:cs typeface="Arial"/>
              </a:rPr>
              <a:t>8-10x</a:t>
            </a:r>
            <a:endParaRPr lang="es-ES" sz="2667" dirty="0">
              <a:solidFill>
                <a:srgbClr val="E48693"/>
              </a:solidFill>
              <a:latin typeface="Arial"/>
              <a:cs typeface="Arial"/>
            </a:endParaRPr>
          </a:p>
        </p:txBody>
      </p:sp>
      <p:sp>
        <p:nvSpPr>
          <p:cNvPr id="130" name="Rectángulo 97"/>
          <p:cNvSpPr/>
          <p:nvPr/>
        </p:nvSpPr>
        <p:spPr>
          <a:xfrm>
            <a:off x="1289226" y="3476039"/>
            <a:ext cx="1439817" cy="543867"/>
          </a:xfrm>
          <a:prstGeom prst="rect">
            <a:avLst/>
          </a:prstGeom>
        </p:spPr>
        <p:txBody>
          <a:bodyPr wrap="none">
            <a:spAutoFit/>
          </a:bodyPr>
          <a:lstStyle/>
          <a:p>
            <a:pPr algn="ctr"/>
            <a:r>
              <a:rPr lang="en-US" sz="1467" dirty="0">
                <a:solidFill>
                  <a:schemeClr val="accent6">
                    <a:lumMod val="65000"/>
                    <a:lumOff val="35000"/>
                  </a:schemeClr>
                </a:solidFill>
                <a:latin typeface="Arial"/>
                <a:cs typeface="Arial"/>
              </a:rPr>
              <a:t>increase in </a:t>
            </a:r>
          </a:p>
          <a:p>
            <a:pPr algn="ctr"/>
            <a:r>
              <a:rPr lang="en-US" sz="1467" dirty="0">
                <a:solidFill>
                  <a:schemeClr val="accent6">
                    <a:lumMod val="65000"/>
                    <a:lumOff val="35000"/>
                  </a:schemeClr>
                </a:solidFill>
                <a:latin typeface="Arial"/>
                <a:cs typeface="Arial"/>
              </a:rPr>
              <a:t>farmer income </a:t>
            </a:r>
            <a:endParaRPr lang="es-ES" sz="1467" dirty="0">
              <a:solidFill>
                <a:schemeClr val="accent6">
                  <a:lumMod val="65000"/>
                  <a:lumOff val="35000"/>
                </a:schemeClr>
              </a:solidFill>
              <a:latin typeface="Arial"/>
              <a:cs typeface="Arial"/>
            </a:endParaRPr>
          </a:p>
        </p:txBody>
      </p:sp>
      <p:sp>
        <p:nvSpPr>
          <p:cNvPr id="133" name="Rectángulo 101"/>
          <p:cNvSpPr/>
          <p:nvPr/>
        </p:nvSpPr>
        <p:spPr>
          <a:xfrm>
            <a:off x="3252900" y="3518721"/>
            <a:ext cx="2189197" cy="543867"/>
          </a:xfrm>
          <a:prstGeom prst="rect">
            <a:avLst/>
          </a:prstGeom>
        </p:spPr>
        <p:txBody>
          <a:bodyPr wrap="square">
            <a:spAutoFit/>
          </a:bodyPr>
          <a:lstStyle/>
          <a:p>
            <a:pPr algn="ctr"/>
            <a:r>
              <a:rPr lang="es-ES" sz="1467" dirty="0">
                <a:solidFill>
                  <a:schemeClr val="accent6">
                    <a:lumMod val="65000"/>
                    <a:lumOff val="35000"/>
                  </a:schemeClr>
                </a:solidFill>
                <a:latin typeface="Arial"/>
                <a:cs typeface="Arial"/>
              </a:rPr>
              <a:t>r</a:t>
            </a:r>
            <a:r>
              <a:rPr lang="en-US" sz="1467" dirty="0" err="1">
                <a:solidFill>
                  <a:schemeClr val="accent6">
                    <a:lumMod val="65000"/>
                    <a:lumOff val="35000"/>
                  </a:schemeClr>
                </a:solidFill>
                <a:latin typeface="Arial"/>
                <a:cs typeface="Arial"/>
              </a:rPr>
              <a:t>eturn</a:t>
            </a:r>
            <a:r>
              <a:rPr lang="en-US" sz="1467" dirty="0">
                <a:solidFill>
                  <a:schemeClr val="accent6">
                    <a:lumMod val="65000"/>
                    <a:lumOff val="35000"/>
                  </a:schemeClr>
                </a:solidFill>
                <a:latin typeface="Arial"/>
                <a:cs typeface="Arial"/>
              </a:rPr>
              <a:t> in farmer income</a:t>
            </a:r>
          </a:p>
          <a:p>
            <a:pPr algn="ctr"/>
            <a:r>
              <a:rPr lang="es-ES" sz="1467" dirty="0">
                <a:solidFill>
                  <a:schemeClr val="accent6">
                    <a:lumMod val="65000"/>
                    <a:lumOff val="35000"/>
                  </a:schemeClr>
                </a:solidFill>
                <a:latin typeface="Arial"/>
                <a:cs typeface="Arial"/>
              </a:rPr>
              <a:t>per </a:t>
            </a:r>
            <a:r>
              <a:rPr lang="es-ES" sz="1467" dirty="0" err="1">
                <a:solidFill>
                  <a:schemeClr val="accent6">
                    <a:lumMod val="65000"/>
                    <a:lumOff val="35000"/>
                  </a:schemeClr>
                </a:solidFill>
                <a:latin typeface="Arial"/>
                <a:cs typeface="Arial"/>
              </a:rPr>
              <a:t>dollar</a:t>
            </a:r>
            <a:r>
              <a:rPr lang="es-ES" sz="1467" dirty="0">
                <a:solidFill>
                  <a:schemeClr val="accent6">
                    <a:lumMod val="65000"/>
                    <a:lumOff val="35000"/>
                  </a:schemeClr>
                </a:solidFill>
                <a:latin typeface="Arial"/>
                <a:cs typeface="Arial"/>
              </a:rPr>
              <a:t> </a:t>
            </a:r>
            <a:r>
              <a:rPr lang="es-ES" sz="1467" dirty="0" err="1">
                <a:solidFill>
                  <a:schemeClr val="accent6">
                    <a:lumMod val="65000"/>
                    <a:lumOff val="35000"/>
                  </a:schemeClr>
                </a:solidFill>
                <a:latin typeface="Arial"/>
                <a:cs typeface="Arial"/>
              </a:rPr>
              <a:t>invested</a:t>
            </a:r>
            <a:endParaRPr lang="es-ES" sz="1467" dirty="0">
              <a:solidFill>
                <a:schemeClr val="accent6">
                  <a:lumMod val="65000"/>
                  <a:lumOff val="35000"/>
                </a:schemeClr>
              </a:solidFill>
              <a:latin typeface="Arial"/>
              <a:cs typeface="Arial"/>
            </a:endParaRPr>
          </a:p>
        </p:txBody>
      </p:sp>
      <p:pic>
        <p:nvPicPr>
          <p:cNvPr id="135" name="Imagen 6" descr="Untitled-1-37.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8061" y="2435777"/>
            <a:ext cx="1007849" cy="848913"/>
          </a:xfrm>
          <a:prstGeom prst="rect">
            <a:avLst/>
          </a:prstGeom>
        </p:spPr>
      </p:pic>
      <p:pic>
        <p:nvPicPr>
          <p:cNvPr id="136" name="Imagen 99" descr="Untitled-1-0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5391" y="2490766"/>
            <a:ext cx="907893" cy="764719"/>
          </a:xfrm>
          <a:prstGeom prst="rect">
            <a:avLst/>
          </a:prstGeom>
        </p:spPr>
      </p:pic>
      <p:cxnSp>
        <p:nvCxnSpPr>
          <p:cNvPr id="53" name="Conector recto 31"/>
          <p:cNvCxnSpPr/>
          <p:nvPr/>
        </p:nvCxnSpPr>
        <p:spPr>
          <a:xfrm>
            <a:off x="435027" y="4256841"/>
            <a:ext cx="628565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47" name="Rectángulo 54"/>
          <p:cNvSpPr/>
          <p:nvPr/>
        </p:nvSpPr>
        <p:spPr>
          <a:xfrm>
            <a:off x="628169" y="200998"/>
            <a:ext cx="5183656" cy="345925"/>
          </a:xfrm>
          <a:prstGeom prst="rect">
            <a:avLst/>
          </a:prstGeom>
          <a:solidFill>
            <a:srgbClr val="E7D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Arial"/>
              <a:cs typeface="Arial"/>
            </a:endParaRPr>
          </a:p>
        </p:txBody>
      </p:sp>
      <p:sp>
        <p:nvSpPr>
          <p:cNvPr id="48" name="Elipse 56"/>
          <p:cNvSpPr/>
          <p:nvPr/>
        </p:nvSpPr>
        <p:spPr>
          <a:xfrm>
            <a:off x="443607" y="202855"/>
            <a:ext cx="332152" cy="332152"/>
          </a:xfrm>
          <a:prstGeom prst="ellipse">
            <a:avLst/>
          </a:prstGeom>
          <a:solidFill>
            <a:srgbClr val="B7A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p:txBody>
      </p:sp>
      <p:sp>
        <p:nvSpPr>
          <p:cNvPr id="49" name="Rectángulo 57"/>
          <p:cNvSpPr/>
          <p:nvPr/>
        </p:nvSpPr>
        <p:spPr>
          <a:xfrm>
            <a:off x="428868" y="186071"/>
            <a:ext cx="288862" cy="318100"/>
          </a:xfrm>
          <a:prstGeom prst="rect">
            <a:avLst/>
          </a:prstGeom>
        </p:spPr>
        <p:txBody>
          <a:bodyPr wrap="none">
            <a:spAutoFit/>
          </a:bodyPr>
          <a:lstStyle/>
          <a:p>
            <a:r>
              <a:rPr lang="en-US" sz="1467" b="1" dirty="0">
                <a:solidFill>
                  <a:schemeClr val="bg1"/>
                </a:solidFill>
                <a:latin typeface="Arial"/>
                <a:cs typeface="Arial"/>
              </a:rPr>
              <a:t>1</a:t>
            </a:r>
          </a:p>
        </p:txBody>
      </p:sp>
      <p:sp>
        <p:nvSpPr>
          <p:cNvPr id="52" name="Rectángulo 60"/>
          <p:cNvSpPr/>
          <p:nvPr/>
        </p:nvSpPr>
        <p:spPr>
          <a:xfrm>
            <a:off x="717077" y="224401"/>
            <a:ext cx="5782267" cy="276999"/>
          </a:xfrm>
          <a:prstGeom prst="rect">
            <a:avLst/>
          </a:prstGeom>
        </p:spPr>
        <p:txBody>
          <a:bodyPr wrap="square">
            <a:spAutoFit/>
          </a:bodyPr>
          <a:lstStyle/>
          <a:p>
            <a:r>
              <a:rPr lang="en-US" sz="1200" b="1" dirty="0">
                <a:solidFill>
                  <a:schemeClr val="bg1"/>
                </a:solidFill>
                <a:latin typeface="Arial"/>
                <a:cs typeface="Arial"/>
              </a:rPr>
              <a:t>INVEST IN DISRUPTIVE ICT4AG MODELS – MARKET LINKAGES </a:t>
            </a:r>
          </a:p>
        </p:txBody>
      </p:sp>
      <p:pic>
        <p:nvPicPr>
          <p:cNvPr id="54" name="Bild 8" descr="ACi logo SHORT.eps"/>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344905" y="4338761"/>
            <a:ext cx="495233" cy="658896"/>
          </a:xfrm>
          <a:prstGeom prst="rect">
            <a:avLst/>
          </a:prstGeom>
          <a:noFill/>
          <a:ln w="9525">
            <a:noFill/>
            <a:miter lim="800000"/>
            <a:headEnd/>
            <a:tailEnd/>
          </a:ln>
        </p:spPr>
      </p:pic>
      <p:sp>
        <p:nvSpPr>
          <p:cNvPr id="56" name="Rounded Rectangle 36"/>
          <p:cNvSpPr/>
          <p:nvPr/>
        </p:nvSpPr>
        <p:spPr>
          <a:xfrm>
            <a:off x="6700085" y="4991507"/>
            <a:ext cx="2602876"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SHF e-trading, </a:t>
            </a:r>
          </a:p>
          <a:p>
            <a:pPr algn="ctr"/>
            <a:r>
              <a:rPr lang="en-US" sz="1400" dirty="0">
                <a:solidFill>
                  <a:schemeClr val="accent6">
                    <a:lumMod val="50000"/>
                    <a:lumOff val="50000"/>
                  </a:schemeClr>
                </a:solidFill>
                <a:latin typeface="Arial"/>
                <a:cs typeface="Arial"/>
              </a:rPr>
              <a:t>track &amp; trace</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pic>
        <p:nvPicPr>
          <p:cNvPr id="39" name="Picture 34"/>
          <p:cNvPicPr>
            <a:picLocks noChangeAspect="1"/>
          </p:cNvPicPr>
          <p:nvPr/>
        </p:nvPicPr>
        <p:blipFill rotWithShape="1">
          <a:blip r:embed="rId8">
            <a:extLst>
              <a:ext uri="{28A0092B-C50C-407E-A947-70E740481C1C}">
                <a14:useLocalDpi xmlns:a14="http://schemas.microsoft.com/office/drawing/2010/main" val="0"/>
              </a:ext>
            </a:extLst>
          </a:blip>
          <a:srcRect t="36542" b="25739"/>
          <a:stretch/>
        </p:blipFill>
        <p:spPr>
          <a:xfrm>
            <a:off x="8922470" y="5665283"/>
            <a:ext cx="1505332" cy="425303"/>
          </a:xfrm>
          <a:prstGeom prst="rect">
            <a:avLst/>
          </a:prstGeom>
        </p:spPr>
      </p:pic>
      <p:sp>
        <p:nvSpPr>
          <p:cNvPr id="40" name="Rounded Rectangle 36"/>
          <p:cNvSpPr/>
          <p:nvPr/>
        </p:nvSpPr>
        <p:spPr>
          <a:xfrm>
            <a:off x="8807193" y="5740603"/>
            <a:ext cx="1760719"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6">
                    <a:lumMod val="50000"/>
                    <a:lumOff val="50000"/>
                  </a:schemeClr>
                </a:solidFill>
                <a:latin typeface="Arial"/>
                <a:cs typeface="Arial"/>
              </a:rPr>
              <a:t>Virtual aggregation</a:t>
            </a:r>
            <a:endParaRPr lang="en-US" sz="1400" dirty="0">
              <a:solidFill>
                <a:schemeClr val="accent6">
                  <a:lumMod val="65000"/>
                  <a:lumOff val="35000"/>
                </a:schemeClr>
              </a:solidFill>
              <a:latin typeface="Arial"/>
              <a:cs typeface="Arial"/>
            </a:endParaRPr>
          </a:p>
          <a:p>
            <a:pPr marL="228594" indent="-228594">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pic>
        <p:nvPicPr>
          <p:cNvPr id="41" name="Picture 75" descr="Image result for SA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804" b="23926"/>
          <a:stretch/>
        </p:blipFill>
        <p:spPr bwMode="auto">
          <a:xfrm>
            <a:off x="8028952" y="4490425"/>
            <a:ext cx="727829" cy="373160"/>
          </a:xfrm>
          <a:prstGeom prst="rect">
            <a:avLst/>
          </a:prstGeom>
          <a:noFill/>
          <a:extLst>
            <a:ext uri="{909E8E84-426E-40dd-AFC4-6F175D3DCCD1}">
              <a14:hiddenFill xmlns="" xmlns:a14="http://schemas.microsoft.com/office/drawing/2010/main">
                <a:solidFill>
                  <a:srgbClr val="FFFFFF"/>
                </a:solidFill>
              </a14:hiddenFill>
            </a:ext>
          </a:extLst>
        </p:spPr>
      </p:pic>
      <p:sp>
        <p:nvSpPr>
          <p:cNvPr id="42" name="TextBox 42"/>
          <p:cNvSpPr txBox="1"/>
          <p:nvPr/>
        </p:nvSpPr>
        <p:spPr>
          <a:xfrm>
            <a:off x="9498374" y="4514813"/>
            <a:ext cx="834753" cy="285015"/>
          </a:xfrm>
          <a:prstGeom prst="rect">
            <a:avLst/>
          </a:prstGeom>
          <a:noFill/>
        </p:spPr>
        <p:txBody>
          <a:bodyPr wrap="square" lIns="0" tIns="0" rIns="0" bIns="0" rtlCol="0">
            <a:noAutofit/>
          </a:bodyPr>
          <a:lstStyle/>
          <a:p>
            <a:r>
              <a:rPr lang="en-US" sz="1600" dirty="0">
                <a:solidFill>
                  <a:srgbClr val="27A87D"/>
                </a:solidFill>
                <a:latin typeface="Arial"/>
                <a:cs typeface="Arial"/>
              </a:rPr>
              <a:t>2KUZE</a:t>
            </a:r>
          </a:p>
        </p:txBody>
      </p:sp>
      <p:pic>
        <p:nvPicPr>
          <p:cNvPr id="43" name="Picture 84" descr="Image result for mastercard innovation la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246704" y="4274590"/>
            <a:ext cx="1276945" cy="718281"/>
          </a:xfrm>
          <a:prstGeom prst="rect">
            <a:avLst/>
          </a:prstGeom>
          <a:noFill/>
          <a:extLst>
            <a:ext uri="{909E8E84-426E-40dd-AFC4-6F175D3DCCD1}">
              <a14:hiddenFill xmlns="" xmlns:a14="http://schemas.microsoft.com/office/drawing/2010/main">
                <a:solidFill>
                  <a:srgbClr val="FFFFFF"/>
                </a:solidFill>
              </a14:hiddenFill>
            </a:ext>
          </a:extLst>
        </p:spPr>
      </p:pic>
      <p:sp>
        <p:nvSpPr>
          <p:cNvPr id="44" name="Rounded Rectangle 36"/>
          <p:cNvSpPr/>
          <p:nvPr/>
        </p:nvSpPr>
        <p:spPr>
          <a:xfrm>
            <a:off x="9403222" y="4706501"/>
            <a:ext cx="2602876"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6">
                    <a:lumMod val="50000"/>
                    <a:lumOff val="50000"/>
                  </a:schemeClr>
                </a:solidFill>
                <a:latin typeface="Arial"/>
                <a:cs typeface="Arial"/>
              </a:rPr>
              <a:t>SHF finance &amp; e-trading</a:t>
            </a:r>
            <a:endParaRPr lang="en-US" sz="1400" dirty="0">
              <a:solidFill>
                <a:schemeClr val="accent6">
                  <a:lumMod val="65000"/>
                  <a:lumOff val="35000"/>
                </a:schemeClr>
              </a:solidFill>
              <a:latin typeface="Arial"/>
              <a:cs typeface="Arial"/>
            </a:endParaRPr>
          </a:p>
          <a:p>
            <a:pPr marL="228594" indent="-228594">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Tree>
    <p:extLst>
      <p:ext uri="{BB962C8B-B14F-4D97-AF65-F5344CB8AC3E}">
        <p14:creationId xmlns:p14="http://schemas.microsoft.com/office/powerpoint/2010/main" val="29855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descr="Image result for farmer market afr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988" y="2442815"/>
            <a:ext cx="5179251" cy="3965367"/>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Rectangle 86"/>
          <p:cNvSpPr/>
          <p:nvPr/>
        </p:nvSpPr>
        <p:spPr>
          <a:xfrm>
            <a:off x="1763627" y="2442815"/>
            <a:ext cx="9065975" cy="3989643"/>
          </a:xfrm>
          <a:prstGeom prst="rect">
            <a:avLst/>
          </a:prstGeom>
          <a:gradFill flip="none" rotWithShape="1">
            <a:gsLst>
              <a:gs pos="50000">
                <a:srgbClr val="FFFFFF"/>
              </a:gs>
              <a:gs pos="0">
                <a:schemeClr val="bg1">
                  <a:alpha val="51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4"/>
          <p:cNvSpPr txBox="1">
            <a:spLocks/>
          </p:cNvSpPr>
          <p:nvPr/>
        </p:nvSpPr>
        <p:spPr>
          <a:xfrm>
            <a:off x="431311" y="657905"/>
            <a:ext cx="11106151" cy="697577"/>
          </a:xfrm>
          <a:prstGeom prst="rect">
            <a:avLst/>
          </a:prstGeom>
        </p:spPr>
        <p:txBody>
          <a:bodyPr vert="horz" lIns="0" tIns="0" rIns="0" bIns="0" rtlCol="0" anchor="t" anchorCtr="0">
            <a:noAutofit/>
          </a:bodyPr>
          <a:lstStyle>
            <a:lvl1pPr algn="l" defTabSz="914400" rtl="0" eaLnBrk="1" latinLnBrk="0" hangingPunct="1">
              <a:lnSpc>
                <a:spcPts val="2300"/>
              </a:lnSpc>
              <a:spcBef>
                <a:spcPct val="0"/>
              </a:spcBef>
              <a:buNone/>
              <a:defRPr sz="2300" b="0" kern="1200" cap="all" baseline="0">
                <a:solidFill>
                  <a:schemeClr val="bg1"/>
                </a:solidFill>
                <a:latin typeface="Arial" pitchFamily="34" charset="0"/>
                <a:ea typeface="+mj-ea"/>
                <a:cs typeface="Arial" pitchFamily="34" charset="0"/>
              </a:defRPr>
            </a:lvl1pPr>
          </a:lstStyle>
          <a:p>
            <a:r>
              <a:rPr lang="en-US" sz="2400" b="1" dirty="0">
                <a:solidFill>
                  <a:srgbClr val="595959"/>
                </a:solidFill>
                <a:latin typeface="Arial"/>
                <a:cs typeface="Arial"/>
              </a:rPr>
              <a:t>experiments are happening on both input and output market linkages, giving us an opportunity to support innovation </a:t>
            </a:r>
          </a:p>
        </p:txBody>
      </p:sp>
      <p:sp>
        <p:nvSpPr>
          <p:cNvPr id="6" name="Rectángulo 5"/>
          <p:cNvSpPr/>
          <p:nvPr/>
        </p:nvSpPr>
        <p:spPr>
          <a:xfrm>
            <a:off x="1" y="740051"/>
            <a:ext cx="200692" cy="275951"/>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solidFill>
                <a:srgbClr val="2792CD"/>
              </a:solidFill>
              <a:latin typeface="Arial"/>
              <a:cs typeface="Arial"/>
            </a:endParaRPr>
          </a:p>
        </p:txBody>
      </p:sp>
      <p:cxnSp>
        <p:nvCxnSpPr>
          <p:cNvPr id="45" name="Conector recto 44"/>
          <p:cNvCxnSpPr/>
          <p:nvPr/>
        </p:nvCxnSpPr>
        <p:spPr>
          <a:xfrm>
            <a:off x="555414" y="6489005"/>
            <a:ext cx="11243733" cy="0"/>
          </a:xfrm>
          <a:prstGeom prst="line">
            <a:avLst/>
          </a:prstGeom>
          <a:ln w="9525" cmpd="sng">
            <a:solidFill>
              <a:srgbClr val="4C92A8"/>
            </a:solidFill>
          </a:ln>
          <a:effectLst/>
        </p:spPr>
        <p:style>
          <a:lnRef idx="2">
            <a:schemeClr val="accent1"/>
          </a:lnRef>
          <a:fillRef idx="0">
            <a:schemeClr val="accent1"/>
          </a:fillRef>
          <a:effectRef idx="1">
            <a:schemeClr val="accent1"/>
          </a:effectRef>
          <a:fontRef idx="minor">
            <a:schemeClr val="tx1"/>
          </a:fontRef>
        </p:style>
      </p:cxnSp>
      <p:sp>
        <p:nvSpPr>
          <p:cNvPr id="50" name="Marcador de número de diapositiva 3"/>
          <p:cNvSpPr txBox="1">
            <a:spLocks/>
          </p:cNvSpPr>
          <p:nvPr/>
        </p:nvSpPr>
        <p:spPr>
          <a:xfrm>
            <a:off x="11373039" y="6462756"/>
            <a:ext cx="665019" cy="318273"/>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50000"/>
              </a:lnSpc>
            </a:pPr>
            <a:r>
              <a:rPr lang="en-US" sz="800" dirty="0">
                <a:solidFill>
                  <a:srgbClr val="4C92A8"/>
                </a:solidFill>
                <a:latin typeface="Arial"/>
                <a:cs typeface="Arial"/>
              </a:rPr>
              <a:t>    </a:t>
            </a:r>
            <a:fld id="{D3F7C509-FEEF-45D3-B896-7C07814C0C13}" type="slidenum">
              <a:rPr lang="en-US" sz="800">
                <a:solidFill>
                  <a:srgbClr val="4C92A8"/>
                </a:solidFill>
                <a:latin typeface="Arial"/>
                <a:cs typeface="Arial"/>
              </a:rPr>
              <a:pPr algn="ctr">
                <a:lnSpc>
                  <a:spcPct val="50000"/>
                </a:lnSpc>
              </a:pPr>
              <a:t>5</a:t>
            </a:fld>
            <a:endParaRPr lang="en-US" sz="800" dirty="0">
              <a:solidFill>
                <a:srgbClr val="4C92A8"/>
              </a:solidFill>
              <a:latin typeface="Arial"/>
              <a:cs typeface="Arial"/>
            </a:endParaRPr>
          </a:p>
        </p:txBody>
      </p:sp>
      <p:sp>
        <p:nvSpPr>
          <p:cNvPr id="51" name="Footer Placeholder 2"/>
          <p:cNvSpPr>
            <a:spLocks noGrp="1"/>
          </p:cNvSpPr>
          <p:nvPr>
            <p:ph type="ftr" sz="quarter" idx="15"/>
          </p:nvPr>
        </p:nvSpPr>
        <p:spPr>
          <a:xfrm>
            <a:off x="9838629" y="6569831"/>
            <a:ext cx="2017175" cy="206876"/>
          </a:xfrm>
        </p:spPr>
        <p:txBody>
          <a:bodyPr/>
          <a:lstStyle/>
          <a:p>
            <a:r>
              <a:rPr lang="en-US" sz="800" dirty="0">
                <a:solidFill>
                  <a:schemeClr val="accent6">
                    <a:lumMod val="50000"/>
                    <a:lumOff val="50000"/>
                  </a:schemeClr>
                </a:solidFill>
                <a:latin typeface="Arial"/>
                <a:cs typeface="Arial"/>
              </a:rPr>
              <a:t>© Bill &amp; Melinda Gates Foundation      |</a:t>
            </a:r>
          </a:p>
        </p:txBody>
      </p:sp>
      <p:sp>
        <p:nvSpPr>
          <p:cNvPr id="108" name="Rectángulo 62"/>
          <p:cNvSpPr/>
          <p:nvPr/>
        </p:nvSpPr>
        <p:spPr>
          <a:xfrm>
            <a:off x="800910" y="6106309"/>
            <a:ext cx="1912703" cy="276999"/>
          </a:xfrm>
          <a:prstGeom prst="rect">
            <a:avLst/>
          </a:prstGeom>
        </p:spPr>
        <p:txBody>
          <a:bodyPr wrap="none">
            <a:spAutoFit/>
          </a:bodyPr>
          <a:lstStyle/>
          <a:p>
            <a:r>
              <a:rPr lang="en-US" sz="1200" dirty="0">
                <a:solidFill>
                  <a:srgbClr val="4C92A8"/>
                </a:solidFill>
                <a:latin typeface="Arial"/>
                <a:cs typeface="Arial"/>
              </a:rPr>
              <a:t>Critical gender dimension</a:t>
            </a:r>
            <a:endParaRPr lang="es-ES" sz="1200" dirty="0">
              <a:solidFill>
                <a:srgbClr val="4C92A8"/>
              </a:solidFill>
              <a:latin typeface="Arial"/>
              <a:cs typeface="Arial"/>
            </a:endParaRPr>
          </a:p>
        </p:txBody>
      </p:sp>
      <p:pic>
        <p:nvPicPr>
          <p:cNvPr id="115"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36807" y="6076969"/>
            <a:ext cx="384997" cy="355489"/>
          </a:xfrm>
          <a:prstGeom prst="rect">
            <a:avLst/>
          </a:prstGeom>
        </p:spPr>
      </p:pic>
      <p:sp>
        <p:nvSpPr>
          <p:cNvPr id="41" name="TextBox 40"/>
          <p:cNvSpPr txBox="1"/>
          <p:nvPr/>
        </p:nvSpPr>
        <p:spPr>
          <a:xfrm>
            <a:off x="479655" y="2039766"/>
            <a:ext cx="2745111"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Drive input linkage models to financial sustainability</a:t>
            </a:r>
          </a:p>
          <a:p>
            <a:pPr algn="ctr"/>
            <a:endParaRPr lang="en-US" sz="1867" dirty="0">
              <a:solidFill>
                <a:schemeClr val="accent6"/>
              </a:solidFill>
              <a:latin typeface="Arial" pitchFamily="34" charset="0"/>
              <a:cs typeface="Arial" pitchFamily="34" charset="0"/>
            </a:endParaRPr>
          </a:p>
        </p:txBody>
      </p:sp>
      <p:sp>
        <p:nvSpPr>
          <p:cNvPr id="42" name="TextBox 41"/>
          <p:cNvSpPr txBox="1"/>
          <p:nvPr/>
        </p:nvSpPr>
        <p:spPr>
          <a:xfrm>
            <a:off x="479655" y="3581334"/>
            <a:ext cx="2591263" cy="2289009"/>
          </a:xfrm>
          <a:prstGeom prst="rect">
            <a:avLst/>
          </a:prstGeom>
          <a:noFill/>
        </p:spPr>
        <p:txBody>
          <a:bodyPr wrap="square" lIns="60960" tIns="0" rIns="60960"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Platforms connecting farmers to high quality, low cost inputs have shown high income gains [&gt;20%]</a:t>
            </a:r>
          </a:p>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More experimentation needed on aggregation and achieving financial sustainability</a:t>
            </a:r>
          </a:p>
          <a:p>
            <a:endParaRPr lang="en-US" sz="1600" dirty="0">
              <a:solidFill>
                <a:schemeClr val="accent6"/>
              </a:solidFill>
              <a:latin typeface="Arial" pitchFamily="34" charset="0"/>
              <a:cs typeface="Arial" pitchFamily="34" charset="0"/>
            </a:endParaRPr>
          </a:p>
        </p:txBody>
      </p:sp>
      <p:sp>
        <p:nvSpPr>
          <p:cNvPr id="43" name="TextBox 42"/>
          <p:cNvSpPr txBox="1"/>
          <p:nvPr/>
        </p:nvSpPr>
        <p:spPr>
          <a:xfrm>
            <a:off x="3275760" y="2066017"/>
            <a:ext cx="2845867" cy="1280591"/>
          </a:xfrm>
          <a:prstGeom prst="rect">
            <a:avLst/>
          </a:prstGeom>
          <a:noFill/>
        </p:spPr>
        <p:txBody>
          <a:bodyPr wrap="square" lIns="60960" tIns="0" rIns="60960" bIns="0" rtlCol="0">
            <a:noAutofit/>
          </a:bodyPr>
          <a:lstStyle/>
          <a:p>
            <a:pPr algn="ctr"/>
            <a:r>
              <a:rPr lang="en-US" sz="1467" b="1" dirty="0">
                <a:solidFill>
                  <a:schemeClr val="accent4">
                    <a:lumMod val="60000"/>
                    <a:lumOff val="40000"/>
                  </a:schemeClr>
                </a:solidFill>
                <a:latin typeface="Arial" panose="020B0604020202020204" pitchFamily="34" charset="0"/>
                <a:cs typeface="Arial" panose="020B0604020202020204" pitchFamily="34" charset="0"/>
              </a:rPr>
              <a:t>Experiment with output linkages in loose value chains</a:t>
            </a:r>
          </a:p>
          <a:p>
            <a:pPr algn="ctr"/>
            <a:endParaRPr lang="en-US" sz="1600" dirty="0">
              <a:solidFill>
                <a:schemeClr val="accent6"/>
              </a:solidFill>
              <a:latin typeface="Arial" pitchFamily="34" charset="0"/>
              <a:cs typeface="Arial" pitchFamily="34" charset="0"/>
            </a:endParaRPr>
          </a:p>
        </p:txBody>
      </p:sp>
      <p:sp>
        <p:nvSpPr>
          <p:cNvPr id="44" name="TextBox 43"/>
          <p:cNvSpPr txBox="1"/>
          <p:nvPr/>
        </p:nvSpPr>
        <p:spPr>
          <a:xfrm>
            <a:off x="3339927" y="3581335"/>
            <a:ext cx="2627736" cy="1769485"/>
          </a:xfrm>
          <a:prstGeom prst="rect">
            <a:avLst/>
          </a:prstGeom>
          <a:noFill/>
        </p:spPr>
        <p:txBody>
          <a:bodyPr wrap="square" lIns="60960" tIns="0" rIns="60960"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Models that combine aggregation, market transparency, and human-intermediated logistics promise strong returns (~$3 income/$1 invested)</a:t>
            </a:r>
          </a:p>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Limited private engagement opens clear role for BMGF</a:t>
            </a:r>
          </a:p>
          <a:p>
            <a:endParaRPr lang="en-US" sz="1600" dirty="0">
              <a:solidFill>
                <a:schemeClr val="accent6"/>
              </a:solidFill>
              <a:latin typeface="Arial" pitchFamily="34" charset="0"/>
              <a:cs typeface="Arial" pitchFamily="34" charset="0"/>
            </a:endParaRPr>
          </a:p>
        </p:txBody>
      </p:sp>
      <p:sp>
        <p:nvSpPr>
          <p:cNvPr id="46" name="TextBox 45"/>
          <p:cNvSpPr txBox="1"/>
          <p:nvPr/>
        </p:nvSpPr>
        <p:spPr>
          <a:xfrm>
            <a:off x="6140871" y="2039766"/>
            <a:ext cx="2745111"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Integrate market linkage and farm </a:t>
            </a:r>
            <a:r>
              <a:rPr lang="en-US" sz="1600" b="1" dirty="0" err="1">
                <a:solidFill>
                  <a:schemeClr val="accent4">
                    <a:lumMod val="60000"/>
                    <a:lumOff val="40000"/>
                  </a:schemeClr>
                </a:solidFill>
                <a:latin typeface="Arial" panose="020B0604020202020204" pitchFamily="34" charset="0"/>
                <a:cs typeface="Arial" panose="020B0604020202020204" pitchFamily="34" charset="0"/>
              </a:rPr>
              <a:t>mgmt</a:t>
            </a:r>
            <a:r>
              <a:rPr lang="en-US" sz="1600" b="1" dirty="0">
                <a:solidFill>
                  <a:schemeClr val="accent4">
                    <a:lumMod val="60000"/>
                    <a:lumOff val="40000"/>
                  </a:schemeClr>
                </a:solidFill>
                <a:latin typeface="Arial" panose="020B0604020202020204" pitchFamily="34" charset="0"/>
                <a:cs typeface="Arial" panose="020B0604020202020204" pitchFamily="34" charset="0"/>
              </a:rPr>
              <a:t> solutions</a:t>
            </a:r>
          </a:p>
          <a:p>
            <a:pPr algn="ctr"/>
            <a:endParaRPr lang="en-US" sz="1867" dirty="0">
              <a:solidFill>
                <a:schemeClr val="accent6"/>
              </a:solidFill>
              <a:latin typeface="Arial" pitchFamily="34" charset="0"/>
              <a:cs typeface="Arial" pitchFamily="34" charset="0"/>
            </a:endParaRPr>
          </a:p>
        </p:txBody>
      </p:sp>
      <p:sp>
        <p:nvSpPr>
          <p:cNvPr id="47" name="TextBox 46"/>
          <p:cNvSpPr txBox="1"/>
          <p:nvPr/>
        </p:nvSpPr>
        <p:spPr>
          <a:xfrm>
            <a:off x="6126864" y="3581335"/>
            <a:ext cx="2581707" cy="1769485"/>
          </a:xfrm>
          <a:prstGeom prst="rect">
            <a:avLst/>
          </a:prstGeom>
          <a:noFill/>
        </p:spPr>
        <p:txBody>
          <a:bodyPr wrap="square" lIns="60960" tIns="0" rIns="12192"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Partnerships between market access/farm </a:t>
            </a:r>
            <a:r>
              <a:rPr lang="en-US" sz="1600" dirty="0" err="1">
                <a:solidFill>
                  <a:srgbClr val="5392AB"/>
                </a:solidFill>
                <a:latin typeface="Arial" panose="020B0604020202020204" pitchFamily="34" charset="0"/>
                <a:cs typeface="Arial" panose="020B0604020202020204" pitchFamily="34" charset="0"/>
              </a:rPr>
              <a:t>mgmt</a:t>
            </a:r>
            <a:r>
              <a:rPr lang="en-US" sz="1600" dirty="0">
                <a:solidFill>
                  <a:srgbClr val="5392AB"/>
                </a:solidFill>
                <a:latin typeface="Arial" panose="020B0604020202020204" pitchFamily="34" charset="0"/>
                <a:cs typeface="Arial" panose="020B0604020202020204" pitchFamily="34" charset="0"/>
              </a:rPr>
              <a:t> innovators could unlock exponential impact (60-400% income increases) by empowering farmers as entrepreneurs</a:t>
            </a:r>
          </a:p>
          <a:p>
            <a:endParaRPr lang="en-US" sz="1600" dirty="0">
              <a:solidFill>
                <a:schemeClr val="accent6"/>
              </a:solidFill>
              <a:latin typeface="Arial" panose="020B0604020202020204" pitchFamily="34" charset="0"/>
              <a:cs typeface="Arial" panose="020B0604020202020204" pitchFamily="34" charset="0"/>
            </a:endParaRPr>
          </a:p>
        </p:txBody>
      </p:sp>
      <p:sp>
        <p:nvSpPr>
          <p:cNvPr id="54" name="TextBox 53"/>
          <p:cNvSpPr txBox="1"/>
          <p:nvPr/>
        </p:nvSpPr>
        <p:spPr>
          <a:xfrm>
            <a:off x="8867968" y="2039766"/>
            <a:ext cx="2903437"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Integrate market linkage and financial service solutions</a:t>
            </a:r>
          </a:p>
          <a:p>
            <a:pPr algn="ctr"/>
            <a:endParaRPr lang="en-US" sz="1600" b="1" dirty="0">
              <a:solidFill>
                <a:schemeClr val="accent6"/>
              </a:solidFill>
              <a:latin typeface="Arial" panose="020B0604020202020204" pitchFamily="34" charset="0"/>
              <a:cs typeface="Arial" panose="020B0604020202020204" pitchFamily="34" charset="0"/>
            </a:endParaRPr>
          </a:p>
          <a:p>
            <a:pPr algn="ctr"/>
            <a:endParaRPr lang="en-US" sz="1867" dirty="0">
              <a:solidFill>
                <a:schemeClr val="accent6"/>
              </a:solidFill>
              <a:latin typeface="Arial" pitchFamily="34" charset="0"/>
              <a:cs typeface="Arial" pitchFamily="34" charset="0"/>
            </a:endParaRPr>
          </a:p>
        </p:txBody>
      </p:sp>
      <p:sp>
        <p:nvSpPr>
          <p:cNvPr id="55" name="TextBox 54"/>
          <p:cNvSpPr txBox="1"/>
          <p:nvPr/>
        </p:nvSpPr>
        <p:spPr>
          <a:xfrm>
            <a:off x="8987135" y="3581335"/>
            <a:ext cx="2505071" cy="1769485"/>
          </a:xfrm>
          <a:prstGeom prst="rect">
            <a:avLst/>
          </a:prstGeom>
          <a:noFill/>
        </p:spPr>
        <p:txBody>
          <a:bodyPr wrap="square" lIns="60960" tIns="0" rIns="60960"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Both require localized, context-specific solutions</a:t>
            </a:r>
          </a:p>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In collaboration with FSP, </a:t>
            </a:r>
            <a:r>
              <a:rPr lang="en-US" sz="1600" dirty="0" err="1">
                <a:solidFill>
                  <a:srgbClr val="5392AB"/>
                </a:solidFill>
                <a:latin typeface="Arial" panose="020B0604020202020204" pitchFamily="34" charset="0"/>
                <a:cs typeface="Arial" panose="020B0604020202020204" pitchFamily="34" charset="0"/>
              </a:rPr>
              <a:t>AgDev</a:t>
            </a:r>
            <a:r>
              <a:rPr lang="en-US" sz="1600" dirty="0">
                <a:solidFill>
                  <a:srgbClr val="5392AB"/>
                </a:solidFill>
                <a:latin typeface="Arial" panose="020B0604020202020204" pitchFamily="34" charset="0"/>
                <a:cs typeface="Arial" panose="020B0604020202020204" pitchFamily="34" charset="0"/>
              </a:rPr>
              <a:t> can develop human-centered, integrated finance, market, and payment solutions</a:t>
            </a:r>
          </a:p>
          <a:p>
            <a:endParaRPr lang="en-US" sz="1600" dirty="0">
              <a:solidFill>
                <a:schemeClr val="accent6"/>
              </a:solidFill>
              <a:latin typeface="Arial" panose="020B0604020202020204" pitchFamily="34" charset="0"/>
              <a:cs typeface="Arial" panose="020B0604020202020204" pitchFamily="34" charset="0"/>
            </a:endParaRPr>
          </a:p>
        </p:txBody>
      </p:sp>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7748" y="2717409"/>
            <a:ext cx="568896" cy="568896"/>
          </a:xfrm>
          <a:prstGeom prst="rect">
            <a:avLst/>
          </a:prstGeom>
        </p:spPr>
      </p:pic>
      <p:pic>
        <p:nvPicPr>
          <p:cNvPr id="57" name="Picture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17524" y="2656864"/>
            <a:ext cx="602784" cy="602784"/>
          </a:xfrm>
          <a:prstGeom prst="rect">
            <a:avLst/>
          </a:prstGeom>
        </p:spPr>
      </p:pic>
      <p:pic>
        <p:nvPicPr>
          <p:cNvPr id="58" name="Picture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6969699" y="2486179"/>
            <a:ext cx="1056773" cy="1056773"/>
          </a:xfrm>
          <a:prstGeom prst="rect">
            <a:avLst/>
          </a:prstGeom>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9887382" y="2504511"/>
            <a:ext cx="1056773" cy="1056773"/>
          </a:xfrm>
          <a:prstGeom prst="rect">
            <a:avLst/>
          </a:prstGeom>
        </p:spPr>
      </p:pic>
      <p:pic>
        <p:nvPicPr>
          <p:cNvPr id="60" name="Picture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16801" y="2819708"/>
            <a:ext cx="378363" cy="378363"/>
          </a:xfrm>
          <a:prstGeom prst="rect">
            <a:avLst/>
          </a:prstGeom>
        </p:spPr>
      </p:pic>
      <p:pic>
        <p:nvPicPr>
          <p:cNvPr id="61" name="Picture 6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502745" y="2819709"/>
            <a:ext cx="339111" cy="33911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4484" y="2838040"/>
            <a:ext cx="378363" cy="378363"/>
          </a:xfrm>
          <a:prstGeom prst="rect">
            <a:avLst/>
          </a:prstGeom>
        </p:spPr>
      </p:pic>
      <p:pic>
        <p:nvPicPr>
          <p:cNvPr id="63" name="Picture 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78903" y="2838040"/>
            <a:ext cx="450699" cy="450699"/>
          </a:xfrm>
          <a:prstGeom prst="rect">
            <a:avLst/>
          </a:prstGeom>
        </p:spPr>
      </p:pic>
      <p:cxnSp>
        <p:nvCxnSpPr>
          <p:cNvPr id="67" name="Conector recto 31"/>
          <p:cNvCxnSpPr/>
          <p:nvPr/>
        </p:nvCxnSpPr>
        <p:spPr>
          <a:xfrm flipV="1">
            <a:off x="570987" y="2621728"/>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68" name="Conector recto 31"/>
          <p:cNvCxnSpPr/>
          <p:nvPr/>
        </p:nvCxnSpPr>
        <p:spPr>
          <a:xfrm flipV="1">
            <a:off x="572520" y="1980052"/>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69" name="Conector recto 31"/>
          <p:cNvCxnSpPr/>
          <p:nvPr/>
        </p:nvCxnSpPr>
        <p:spPr>
          <a:xfrm flipV="1">
            <a:off x="3436580" y="2614091"/>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0" name="Conector recto 31"/>
          <p:cNvCxnSpPr/>
          <p:nvPr/>
        </p:nvCxnSpPr>
        <p:spPr>
          <a:xfrm flipV="1">
            <a:off x="3438113" y="1972415"/>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1" name="Conector recto 31"/>
          <p:cNvCxnSpPr/>
          <p:nvPr/>
        </p:nvCxnSpPr>
        <p:spPr>
          <a:xfrm flipV="1">
            <a:off x="6236313" y="2604928"/>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2" name="Conector recto 31"/>
          <p:cNvCxnSpPr/>
          <p:nvPr/>
        </p:nvCxnSpPr>
        <p:spPr>
          <a:xfrm flipV="1">
            <a:off x="6237847" y="1963252"/>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3" name="Conector recto 31"/>
          <p:cNvCxnSpPr/>
          <p:nvPr/>
        </p:nvCxnSpPr>
        <p:spPr>
          <a:xfrm flipV="1">
            <a:off x="9045557" y="2604920"/>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8" name="Conector recto 31"/>
          <p:cNvCxnSpPr/>
          <p:nvPr/>
        </p:nvCxnSpPr>
        <p:spPr>
          <a:xfrm flipV="1">
            <a:off x="9047091" y="1963244"/>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pic>
        <p:nvPicPr>
          <p:cNvPr id="81"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672767" y="3208268"/>
            <a:ext cx="384997" cy="355489"/>
          </a:xfrm>
          <a:prstGeom prst="rect">
            <a:avLst/>
          </a:prstGeom>
        </p:spPr>
      </p:pic>
      <p:pic>
        <p:nvPicPr>
          <p:cNvPr id="82"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447672" y="3174116"/>
            <a:ext cx="384997" cy="355489"/>
          </a:xfrm>
          <a:prstGeom prst="rect">
            <a:avLst/>
          </a:prstGeom>
        </p:spPr>
      </p:pic>
      <p:pic>
        <p:nvPicPr>
          <p:cNvPr id="85"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11239679" y="3221525"/>
            <a:ext cx="384997" cy="355489"/>
          </a:xfrm>
          <a:prstGeom prst="rect">
            <a:avLst/>
          </a:prstGeom>
        </p:spPr>
      </p:pic>
      <p:sp>
        <p:nvSpPr>
          <p:cNvPr id="76" name="Rectángulo 60"/>
          <p:cNvSpPr/>
          <p:nvPr/>
        </p:nvSpPr>
        <p:spPr>
          <a:xfrm>
            <a:off x="678878" y="204534"/>
            <a:ext cx="3723789" cy="276999"/>
          </a:xfrm>
          <a:prstGeom prst="rect">
            <a:avLst/>
          </a:prstGeom>
        </p:spPr>
        <p:txBody>
          <a:bodyPr wrap="square">
            <a:spAutoFit/>
          </a:bodyPr>
          <a:lstStyle/>
          <a:p>
            <a:r>
              <a:rPr lang="en-US" sz="1200" b="1" dirty="0">
                <a:solidFill>
                  <a:schemeClr val="bg1"/>
                </a:solidFill>
                <a:latin typeface="Arial"/>
                <a:cs typeface="Arial"/>
              </a:rPr>
              <a:t>INVEST IN DISRUPTIVE ICT4AG MODELS  </a:t>
            </a:r>
          </a:p>
        </p:txBody>
      </p:sp>
      <p:sp>
        <p:nvSpPr>
          <p:cNvPr id="77" name="Rectángulo 54"/>
          <p:cNvSpPr/>
          <p:nvPr/>
        </p:nvSpPr>
        <p:spPr>
          <a:xfrm>
            <a:off x="628169" y="200998"/>
            <a:ext cx="5183656" cy="345925"/>
          </a:xfrm>
          <a:prstGeom prst="rect">
            <a:avLst/>
          </a:prstGeom>
          <a:solidFill>
            <a:srgbClr val="E7D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Arial"/>
              <a:cs typeface="Arial"/>
            </a:endParaRPr>
          </a:p>
        </p:txBody>
      </p:sp>
      <p:sp>
        <p:nvSpPr>
          <p:cNvPr id="79" name="Elipse 56"/>
          <p:cNvSpPr/>
          <p:nvPr/>
        </p:nvSpPr>
        <p:spPr>
          <a:xfrm>
            <a:off x="443607" y="202855"/>
            <a:ext cx="332152" cy="332152"/>
          </a:xfrm>
          <a:prstGeom prst="ellipse">
            <a:avLst/>
          </a:prstGeom>
          <a:solidFill>
            <a:srgbClr val="B7A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p:txBody>
      </p:sp>
      <p:sp>
        <p:nvSpPr>
          <p:cNvPr id="80" name="Rectángulo 57"/>
          <p:cNvSpPr/>
          <p:nvPr/>
        </p:nvSpPr>
        <p:spPr>
          <a:xfrm>
            <a:off x="428868" y="186071"/>
            <a:ext cx="288862" cy="318100"/>
          </a:xfrm>
          <a:prstGeom prst="rect">
            <a:avLst/>
          </a:prstGeom>
        </p:spPr>
        <p:txBody>
          <a:bodyPr wrap="none">
            <a:spAutoFit/>
          </a:bodyPr>
          <a:lstStyle/>
          <a:p>
            <a:r>
              <a:rPr lang="en-US" sz="1467" b="1" dirty="0">
                <a:solidFill>
                  <a:schemeClr val="bg1"/>
                </a:solidFill>
                <a:latin typeface="Arial"/>
                <a:cs typeface="Arial"/>
              </a:rPr>
              <a:t>1</a:t>
            </a:r>
          </a:p>
        </p:txBody>
      </p:sp>
      <p:sp>
        <p:nvSpPr>
          <p:cNvPr id="83" name="Rectángulo 60"/>
          <p:cNvSpPr/>
          <p:nvPr/>
        </p:nvSpPr>
        <p:spPr>
          <a:xfrm>
            <a:off x="717077" y="224401"/>
            <a:ext cx="5782267" cy="276999"/>
          </a:xfrm>
          <a:prstGeom prst="rect">
            <a:avLst/>
          </a:prstGeom>
        </p:spPr>
        <p:txBody>
          <a:bodyPr wrap="square">
            <a:spAutoFit/>
          </a:bodyPr>
          <a:lstStyle/>
          <a:p>
            <a:r>
              <a:rPr lang="en-US" sz="1200" b="1" dirty="0">
                <a:solidFill>
                  <a:schemeClr val="bg1"/>
                </a:solidFill>
                <a:latin typeface="Arial"/>
                <a:cs typeface="Arial"/>
              </a:rPr>
              <a:t>INVEST IN DISRUPTIVE ICT4AG MODELS – MARKET LINKAGES </a:t>
            </a:r>
          </a:p>
        </p:txBody>
      </p:sp>
    </p:spTree>
    <p:extLst>
      <p:ext uri="{BB962C8B-B14F-4D97-AF65-F5344CB8AC3E}">
        <p14:creationId xmlns:p14="http://schemas.microsoft.com/office/powerpoint/2010/main" val="198677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4"/>
          <p:cNvSpPr txBox="1">
            <a:spLocks/>
          </p:cNvSpPr>
          <p:nvPr/>
        </p:nvSpPr>
        <p:spPr>
          <a:xfrm>
            <a:off x="431311" y="657905"/>
            <a:ext cx="11106151" cy="697577"/>
          </a:xfrm>
          <a:prstGeom prst="rect">
            <a:avLst/>
          </a:prstGeom>
        </p:spPr>
        <p:txBody>
          <a:bodyPr vert="horz" lIns="0" tIns="0" rIns="0" bIns="0" rtlCol="0" anchor="t" anchorCtr="0">
            <a:noAutofit/>
          </a:bodyPr>
          <a:lstStyle>
            <a:lvl1pPr algn="l" defTabSz="914400" rtl="0" eaLnBrk="1" latinLnBrk="0" hangingPunct="1">
              <a:lnSpc>
                <a:spcPts val="2300"/>
              </a:lnSpc>
              <a:spcBef>
                <a:spcPct val="0"/>
              </a:spcBef>
              <a:buNone/>
              <a:defRPr sz="2300" b="0" kern="1200" cap="all" baseline="0">
                <a:solidFill>
                  <a:schemeClr val="bg1"/>
                </a:solidFill>
                <a:latin typeface="Arial" pitchFamily="34" charset="0"/>
                <a:ea typeface="+mj-ea"/>
                <a:cs typeface="Arial" pitchFamily="34" charset="0"/>
              </a:defRPr>
            </a:lvl1pPr>
          </a:lstStyle>
          <a:p>
            <a:r>
              <a:rPr lang="en-US" sz="2400" b="1" dirty="0">
                <a:solidFill>
                  <a:srgbClr val="595959"/>
                </a:solidFill>
                <a:latin typeface="Arial"/>
                <a:cs typeface="Arial"/>
              </a:rPr>
              <a:t>OUR MOONSHOT: ENABLING THE TRANSITION FROM SMALL FARMERS TO SMALL BUSINESSES VIA FARM MANAGEMENT SOLUTIONS</a:t>
            </a:r>
          </a:p>
        </p:txBody>
      </p:sp>
      <p:sp>
        <p:nvSpPr>
          <p:cNvPr id="6" name="Rectángulo 5"/>
          <p:cNvSpPr/>
          <p:nvPr/>
        </p:nvSpPr>
        <p:spPr>
          <a:xfrm>
            <a:off x="1" y="740051"/>
            <a:ext cx="200692" cy="275951"/>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solidFill>
                <a:srgbClr val="2792CD"/>
              </a:solidFill>
              <a:latin typeface="Arial"/>
              <a:cs typeface="Arial"/>
            </a:endParaRPr>
          </a:p>
        </p:txBody>
      </p:sp>
      <p:cxnSp>
        <p:nvCxnSpPr>
          <p:cNvPr id="32" name="Conector recto 31"/>
          <p:cNvCxnSpPr/>
          <p:nvPr/>
        </p:nvCxnSpPr>
        <p:spPr>
          <a:xfrm>
            <a:off x="433494" y="4768615"/>
            <a:ext cx="628565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33" name="Rectángulo 32"/>
          <p:cNvSpPr/>
          <p:nvPr/>
        </p:nvSpPr>
        <p:spPr>
          <a:xfrm>
            <a:off x="340211" y="4442266"/>
            <a:ext cx="4130189" cy="276999"/>
          </a:xfrm>
          <a:prstGeom prst="rect">
            <a:avLst/>
          </a:prstGeom>
          <a:ln>
            <a:noFill/>
          </a:ln>
        </p:spPr>
        <p:txBody>
          <a:bodyPr wrap="square">
            <a:spAutoFit/>
          </a:bodyPr>
          <a:lstStyle/>
          <a:p>
            <a:r>
              <a:rPr lang="en-US" sz="1200" b="1" dirty="0">
                <a:solidFill>
                  <a:srgbClr val="E48693"/>
                </a:solidFill>
                <a:latin typeface="Arial"/>
                <a:cs typeface="Arial"/>
              </a:rPr>
              <a:t>HIGH POTENTIAL INVESTMENT OPPORTUNITIES</a:t>
            </a:r>
          </a:p>
        </p:txBody>
      </p:sp>
      <p:sp>
        <p:nvSpPr>
          <p:cNvPr id="34" name="Rectángulo 33"/>
          <p:cNvSpPr/>
          <p:nvPr/>
        </p:nvSpPr>
        <p:spPr>
          <a:xfrm>
            <a:off x="435426" y="4797441"/>
            <a:ext cx="6196797" cy="1212896"/>
          </a:xfrm>
          <a:prstGeom prst="rect">
            <a:avLst/>
          </a:prstGeom>
        </p:spPr>
        <p:txBody>
          <a:bodyPr wrap="square">
            <a:spAutoFit/>
          </a:bodyPr>
          <a:lstStyle/>
          <a:p>
            <a:pPr marL="380990" indent="-380990">
              <a:lnSpc>
                <a:spcPct val="90000"/>
              </a:lnSpc>
              <a:spcAft>
                <a:spcPts val="800"/>
              </a:spcAft>
              <a:buFont typeface="Arial" panose="020B0604020202020204" pitchFamily="34" charset="0"/>
              <a:buChar char="•"/>
            </a:pPr>
            <a:r>
              <a:rPr lang="en-US" sz="1467" dirty="0">
                <a:solidFill>
                  <a:schemeClr val="accent6">
                    <a:lumMod val="50000"/>
                    <a:lumOff val="50000"/>
                  </a:schemeClr>
                </a:solidFill>
                <a:latin typeface="Arial"/>
                <a:cs typeface="Arial"/>
              </a:rPr>
              <a:t>Invest in </a:t>
            </a:r>
            <a:r>
              <a:rPr lang="en-US" sz="1467" dirty="0">
                <a:solidFill>
                  <a:srgbClr val="5392AB"/>
                </a:solidFill>
                <a:latin typeface="Arial"/>
                <a:cs typeface="Arial"/>
              </a:rPr>
              <a:t>agent-facilitated </a:t>
            </a:r>
            <a:r>
              <a:rPr lang="en-US" sz="1467" dirty="0">
                <a:solidFill>
                  <a:schemeClr val="accent6">
                    <a:lumMod val="50000"/>
                    <a:lumOff val="50000"/>
                  </a:schemeClr>
                </a:solidFill>
                <a:latin typeface="Arial"/>
                <a:cs typeface="Arial"/>
              </a:rPr>
              <a:t>farm management tools</a:t>
            </a:r>
          </a:p>
          <a:p>
            <a:pPr marL="380990" indent="-380990">
              <a:lnSpc>
                <a:spcPct val="90000"/>
              </a:lnSpc>
              <a:spcAft>
                <a:spcPts val="800"/>
              </a:spcAft>
              <a:buFont typeface="Arial" panose="020B0604020202020204" pitchFamily="34" charset="0"/>
              <a:buChar char="•"/>
            </a:pPr>
            <a:r>
              <a:rPr lang="en-US" sz="1467" dirty="0">
                <a:solidFill>
                  <a:schemeClr val="accent6">
                    <a:lumMod val="50000"/>
                    <a:lumOff val="50000"/>
                  </a:schemeClr>
                </a:solidFill>
                <a:latin typeface="Arial"/>
                <a:cs typeface="Arial"/>
              </a:rPr>
              <a:t>Create </a:t>
            </a:r>
            <a:r>
              <a:rPr lang="en-US" sz="1467" dirty="0">
                <a:solidFill>
                  <a:srgbClr val="5392AB"/>
                </a:solidFill>
                <a:latin typeface="Arial"/>
                <a:cs typeface="Arial"/>
              </a:rPr>
              <a:t>PPPs to expand self-service models</a:t>
            </a:r>
            <a:r>
              <a:rPr lang="en-US" sz="1467" dirty="0">
                <a:solidFill>
                  <a:schemeClr val="accent6">
                    <a:lumMod val="50000"/>
                    <a:lumOff val="50000"/>
                  </a:schemeClr>
                </a:solidFill>
                <a:latin typeface="Arial"/>
                <a:cs typeface="Arial"/>
              </a:rPr>
              <a:t> to loose value chains</a:t>
            </a:r>
          </a:p>
          <a:p>
            <a:pPr marL="380990" indent="-380990">
              <a:lnSpc>
                <a:spcPct val="90000"/>
              </a:lnSpc>
              <a:spcAft>
                <a:spcPts val="800"/>
              </a:spcAft>
              <a:buFont typeface="Arial" panose="020B0604020202020204" pitchFamily="34" charset="0"/>
              <a:buChar char="•"/>
            </a:pPr>
            <a:r>
              <a:rPr lang="en-US" sz="1467" dirty="0">
                <a:solidFill>
                  <a:schemeClr val="accent6">
                    <a:lumMod val="50000"/>
                    <a:lumOff val="50000"/>
                  </a:schemeClr>
                </a:solidFill>
                <a:latin typeface="Arial"/>
                <a:cs typeface="Arial"/>
              </a:rPr>
              <a:t>Experiment with </a:t>
            </a:r>
            <a:r>
              <a:rPr lang="en-US" sz="1467" dirty="0">
                <a:solidFill>
                  <a:srgbClr val="5392AB"/>
                </a:solidFill>
                <a:latin typeface="Arial"/>
                <a:cs typeface="Arial"/>
              </a:rPr>
              <a:t>digitally-enabled </a:t>
            </a:r>
            <a:r>
              <a:rPr lang="en-US" sz="1467" dirty="0">
                <a:solidFill>
                  <a:schemeClr val="accent6">
                    <a:lumMod val="50000"/>
                    <a:lumOff val="50000"/>
                  </a:schemeClr>
                </a:solidFill>
                <a:latin typeface="Arial"/>
                <a:cs typeface="Arial"/>
              </a:rPr>
              <a:t>asset sharing models</a:t>
            </a:r>
          </a:p>
          <a:p>
            <a:pPr marL="380990" indent="-380990">
              <a:lnSpc>
                <a:spcPct val="90000"/>
              </a:lnSpc>
              <a:spcAft>
                <a:spcPts val="800"/>
              </a:spcAft>
              <a:buFont typeface="Arial" panose="020B0604020202020204" pitchFamily="34" charset="0"/>
              <a:buChar char="•"/>
            </a:pPr>
            <a:r>
              <a:rPr lang="en-US" sz="1467" dirty="0">
                <a:solidFill>
                  <a:schemeClr val="accent6">
                    <a:lumMod val="50000"/>
                    <a:lumOff val="50000"/>
                  </a:schemeClr>
                </a:solidFill>
                <a:latin typeface="Arial"/>
                <a:cs typeface="Arial"/>
              </a:rPr>
              <a:t>Digitalization of </a:t>
            </a:r>
            <a:r>
              <a:rPr lang="en-US" sz="1467" dirty="0">
                <a:solidFill>
                  <a:srgbClr val="5392AB"/>
                </a:solidFill>
                <a:latin typeface="Arial"/>
                <a:cs typeface="Arial"/>
              </a:rPr>
              <a:t>land records, </a:t>
            </a:r>
            <a:r>
              <a:rPr lang="en-US" sz="1467" dirty="0">
                <a:solidFill>
                  <a:schemeClr val="accent6">
                    <a:lumMod val="50000"/>
                    <a:lumOff val="50000"/>
                  </a:schemeClr>
                </a:solidFill>
                <a:latin typeface="Arial"/>
                <a:cs typeface="Arial"/>
              </a:rPr>
              <a:t>land tenure management </a:t>
            </a:r>
          </a:p>
        </p:txBody>
      </p:sp>
      <p:cxnSp>
        <p:nvCxnSpPr>
          <p:cNvPr id="36" name="Conector recto 35"/>
          <p:cNvCxnSpPr/>
          <p:nvPr/>
        </p:nvCxnSpPr>
        <p:spPr>
          <a:xfrm>
            <a:off x="6962987" y="4239529"/>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37" name="Rectángulo 36"/>
          <p:cNvSpPr/>
          <p:nvPr/>
        </p:nvSpPr>
        <p:spPr>
          <a:xfrm>
            <a:off x="6896798" y="3915743"/>
            <a:ext cx="4871869" cy="276999"/>
          </a:xfrm>
          <a:prstGeom prst="rect">
            <a:avLst/>
          </a:prstGeom>
          <a:ln>
            <a:noFill/>
          </a:ln>
        </p:spPr>
        <p:txBody>
          <a:bodyPr wrap="square">
            <a:spAutoFit/>
          </a:bodyPr>
          <a:lstStyle/>
          <a:p>
            <a:r>
              <a:rPr lang="en-US" sz="1200" b="1" dirty="0">
                <a:solidFill>
                  <a:srgbClr val="E48693"/>
                </a:solidFill>
                <a:latin typeface="Arial"/>
                <a:cs typeface="Arial"/>
              </a:rPr>
              <a:t>EXAMPLES OF INNOVATORS </a:t>
            </a:r>
          </a:p>
        </p:txBody>
      </p:sp>
      <p:cxnSp>
        <p:nvCxnSpPr>
          <p:cNvPr id="38" name="Conector recto 37"/>
          <p:cNvCxnSpPr/>
          <p:nvPr/>
        </p:nvCxnSpPr>
        <p:spPr>
          <a:xfrm>
            <a:off x="6962987" y="3900863"/>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45" name="Conector recto 44"/>
          <p:cNvCxnSpPr/>
          <p:nvPr/>
        </p:nvCxnSpPr>
        <p:spPr>
          <a:xfrm>
            <a:off x="555414" y="6452724"/>
            <a:ext cx="11243733" cy="0"/>
          </a:xfrm>
          <a:prstGeom prst="line">
            <a:avLst/>
          </a:prstGeom>
          <a:ln w="9525" cmpd="sng">
            <a:solidFill>
              <a:srgbClr val="4C92A8"/>
            </a:solidFill>
          </a:ln>
          <a:effectLst/>
        </p:spPr>
        <p:style>
          <a:lnRef idx="2">
            <a:schemeClr val="accent1"/>
          </a:lnRef>
          <a:fillRef idx="0">
            <a:schemeClr val="accent1"/>
          </a:fillRef>
          <a:effectRef idx="1">
            <a:schemeClr val="accent1"/>
          </a:effectRef>
          <a:fontRef idx="minor">
            <a:schemeClr val="tx1"/>
          </a:fontRef>
        </p:style>
      </p:cxnSp>
      <p:cxnSp>
        <p:nvCxnSpPr>
          <p:cNvPr id="65" name="Conector recto 64"/>
          <p:cNvCxnSpPr/>
          <p:nvPr/>
        </p:nvCxnSpPr>
        <p:spPr>
          <a:xfrm>
            <a:off x="6962987" y="2062125"/>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66" name="Rectángulo 65"/>
          <p:cNvSpPr/>
          <p:nvPr/>
        </p:nvSpPr>
        <p:spPr>
          <a:xfrm>
            <a:off x="6896798" y="1738339"/>
            <a:ext cx="4959005" cy="461665"/>
          </a:xfrm>
          <a:prstGeom prst="rect">
            <a:avLst/>
          </a:prstGeom>
          <a:ln>
            <a:noFill/>
          </a:ln>
        </p:spPr>
        <p:txBody>
          <a:bodyPr wrap="square">
            <a:spAutoFit/>
          </a:bodyPr>
          <a:lstStyle/>
          <a:p>
            <a:r>
              <a:rPr lang="en-US" sz="1200" b="1" dirty="0">
                <a:solidFill>
                  <a:srgbClr val="E48693"/>
                </a:solidFill>
                <a:latin typeface="Arial"/>
                <a:cs typeface="Arial"/>
              </a:rPr>
              <a:t>RATIONALE FOR INVESTMENT AND IMPACT DIMENSIONS</a:t>
            </a:r>
          </a:p>
          <a:p>
            <a:endParaRPr lang="en-US" sz="1200" b="1" dirty="0">
              <a:solidFill>
                <a:srgbClr val="E48693"/>
              </a:solidFill>
              <a:latin typeface="Arial"/>
              <a:cs typeface="Arial"/>
            </a:endParaRPr>
          </a:p>
        </p:txBody>
      </p:sp>
      <p:cxnSp>
        <p:nvCxnSpPr>
          <p:cNvPr id="67" name="Conector recto 66"/>
          <p:cNvCxnSpPr/>
          <p:nvPr/>
        </p:nvCxnSpPr>
        <p:spPr>
          <a:xfrm>
            <a:off x="6962987" y="1723459"/>
            <a:ext cx="4781973"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sp>
        <p:nvSpPr>
          <p:cNvPr id="70" name="Rounded Rectangle 36"/>
          <p:cNvSpPr/>
          <p:nvPr/>
        </p:nvSpPr>
        <p:spPr>
          <a:xfrm>
            <a:off x="6821007" y="2566942"/>
            <a:ext cx="5034796" cy="8124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594" indent="-228594">
              <a:buFont typeface="Arial" panose="020B0604020202020204" pitchFamily="34" charset="0"/>
              <a:buChar char="•"/>
            </a:pPr>
            <a:r>
              <a:rPr lang="en-US" sz="1467" dirty="0">
                <a:solidFill>
                  <a:schemeClr val="accent6">
                    <a:lumMod val="50000"/>
                    <a:lumOff val="50000"/>
                  </a:schemeClr>
                </a:solidFill>
                <a:latin typeface="Arial"/>
                <a:cs typeface="Arial"/>
              </a:rPr>
              <a:t>Primary - global goods, by developing new digital farm mgmt. tools</a:t>
            </a:r>
          </a:p>
          <a:p>
            <a:pPr marL="228594" indent="-228594">
              <a:buFont typeface="Arial" panose="020B0604020202020204" pitchFamily="34" charset="0"/>
              <a:buChar char="•"/>
            </a:pPr>
            <a:r>
              <a:rPr lang="en-US" sz="1467" dirty="0">
                <a:solidFill>
                  <a:schemeClr val="accent6">
                    <a:lumMod val="50000"/>
                    <a:lumOff val="50000"/>
                  </a:schemeClr>
                </a:solidFill>
                <a:latin typeface="Arial"/>
                <a:cs typeface="Arial"/>
              </a:rPr>
              <a:t>Secondary - farmer impact, by increasing efficiency of input use, increasing cropping diversity and resilience, and increasing women decision making and access to productive assets</a:t>
            </a:r>
            <a:endParaRPr lang="en-US" sz="1467" i="1" dirty="0">
              <a:solidFill>
                <a:schemeClr val="accent6">
                  <a:lumMod val="50000"/>
                  <a:lumOff val="50000"/>
                </a:schemeClr>
              </a:solidFill>
              <a:latin typeface="Arial"/>
              <a:cs typeface="Arial"/>
            </a:endParaRPr>
          </a:p>
        </p:txBody>
      </p:sp>
      <p:sp>
        <p:nvSpPr>
          <p:cNvPr id="50" name="Marcador de número de diapositiva 3"/>
          <p:cNvSpPr txBox="1">
            <a:spLocks/>
          </p:cNvSpPr>
          <p:nvPr/>
        </p:nvSpPr>
        <p:spPr>
          <a:xfrm>
            <a:off x="11373039" y="6462756"/>
            <a:ext cx="665019" cy="318273"/>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50000"/>
              </a:lnSpc>
            </a:pPr>
            <a:r>
              <a:rPr lang="en-US" sz="800" dirty="0">
                <a:solidFill>
                  <a:srgbClr val="4C92A8"/>
                </a:solidFill>
                <a:latin typeface="Arial"/>
                <a:cs typeface="Arial"/>
              </a:rPr>
              <a:t>    </a:t>
            </a:r>
            <a:fld id="{D3F7C509-FEEF-45D3-B896-7C07814C0C13}" type="slidenum">
              <a:rPr lang="en-US" sz="800">
                <a:solidFill>
                  <a:srgbClr val="4C92A8"/>
                </a:solidFill>
                <a:latin typeface="Arial"/>
                <a:cs typeface="Arial"/>
              </a:rPr>
              <a:pPr algn="ctr">
                <a:lnSpc>
                  <a:spcPct val="50000"/>
                </a:lnSpc>
              </a:pPr>
              <a:t>6</a:t>
            </a:fld>
            <a:endParaRPr lang="en-US" sz="800" dirty="0">
              <a:solidFill>
                <a:srgbClr val="4C92A8"/>
              </a:solidFill>
              <a:latin typeface="Arial"/>
              <a:cs typeface="Arial"/>
            </a:endParaRPr>
          </a:p>
        </p:txBody>
      </p:sp>
      <p:sp>
        <p:nvSpPr>
          <p:cNvPr id="51" name="Footer Placeholder 2"/>
          <p:cNvSpPr>
            <a:spLocks noGrp="1"/>
          </p:cNvSpPr>
          <p:nvPr>
            <p:ph type="ftr" sz="quarter" idx="15"/>
          </p:nvPr>
        </p:nvSpPr>
        <p:spPr>
          <a:xfrm>
            <a:off x="9838629" y="6569831"/>
            <a:ext cx="2017175" cy="206876"/>
          </a:xfrm>
        </p:spPr>
        <p:txBody>
          <a:bodyPr/>
          <a:lstStyle/>
          <a:p>
            <a:r>
              <a:rPr lang="en-US" sz="800" dirty="0">
                <a:solidFill>
                  <a:schemeClr val="accent6">
                    <a:lumMod val="50000"/>
                    <a:lumOff val="50000"/>
                  </a:schemeClr>
                </a:solidFill>
                <a:latin typeface="Arial"/>
                <a:cs typeface="Arial"/>
              </a:rPr>
              <a:t>© Bill &amp; Melinda Gates Foundation      |</a:t>
            </a:r>
          </a:p>
        </p:txBody>
      </p:sp>
      <p:sp>
        <p:nvSpPr>
          <p:cNvPr id="93" name="TextBox 30"/>
          <p:cNvSpPr txBox="1"/>
          <p:nvPr/>
        </p:nvSpPr>
        <p:spPr>
          <a:xfrm>
            <a:off x="554024" y="1636628"/>
            <a:ext cx="5618945" cy="1077576"/>
          </a:xfrm>
          <a:prstGeom prst="rect">
            <a:avLst/>
          </a:prstGeom>
          <a:noFill/>
        </p:spPr>
        <p:txBody>
          <a:bodyPr wrap="square" lIns="0" tIns="0" rIns="0" bIns="0" rtlCol="0">
            <a:noAutofit/>
          </a:bodyPr>
          <a:lstStyle/>
          <a:p>
            <a:r>
              <a:rPr lang="en-US" sz="1467" dirty="0">
                <a:solidFill>
                  <a:srgbClr val="DC7283"/>
                </a:solidFill>
                <a:latin typeface="Arial"/>
                <a:cs typeface="Arial"/>
              </a:rPr>
              <a:t>By empowering farmers the tools to become entrepreneurs, farmer self-service solutions can boost profitability and transform the livelihoods of rural communities</a:t>
            </a:r>
          </a:p>
        </p:txBody>
      </p:sp>
      <p:sp>
        <p:nvSpPr>
          <p:cNvPr id="94" name="TextBox 49"/>
          <p:cNvSpPr txBox="1"/>
          <p:nvPr/>
        </p:nvSpPr>
        <p:spPr>
          <a:xfrm>
            <a:off x="486834" y="6547483"/>
            <a:ext cx="9029701" cy="424775"/>
          </a:xfrm>
          <a:prstGeom prst="rect">
            <a:avLst/>
          </a:prstGeom>
          <a:noFill/>
        </p:spPr>
        <p:txBody>
          <a:bodyPr wrap="square" lIns="0" tIns="0" rIns="0" bIns="0" rtlCol="0">
            <a:noAutofit/>
          </a:bodyPr>
          <a:lstStyle/>
          <a:p>
            <a:r>
              <a:rPr lang="en-US" sz="800" dirty="0">
                <a:solidFill>
                  <a:srgbClr val="5392AB"/>
                </a:solidFill>
                <a:latin typeface="Arial"/>
                <a:cs typeface="Arial"/>
              </a:rPr>
              <a:t>Note: Impact metrics are anecdotal high-level, long term estimates of what may be possible with our farm management investments based on limited, anecdotal evidence. See annex for detailed data and methodology on impact and cost-effectiveness of farm management platforms</a:t>
            </a:r>
          </a:p>
        </p:txBody>
      </p:sp>
      <p:cxnSp>
        <p:nvCxnSpPr>
          <p:cNvPr id="104" name="Conector recto 103"/>
          <p:cNvCxnSpPr/>
          <p:nvPr/>
        </p:nvCxnSpPr>
        <p:spPr>
          <a:xfrm>
            <a:off x="435957" y="4429948"/>
            <a:ext cx="6291195" cy="0"/>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pic>
        <p:nvPicPr>
          <p:cNvPr id="59" name="Imagen 58" descr="Untitled-1-06.png"/>
          <p:cNvPicPr>
            <a:picLocks noChangeAspect="1"/>
          </p:cNvPicPr>
          <p:nvPr/>
        </p:nvPicPr>
        <p:blipFill>
          <a:blip r:embed="rId3"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181613" y="4813520"/>
            <a:ext cx="293423" cy="270933"/>
          </a:xfrm>
          <a:prstGeom prst="rect">
            <a:avLst/>
          </a:prstGeom>
        </p:spPr>
      </p:pic>
      <p:pic>
        <p:nvPicPr>
          <p:cNvPr id="60" name="Imagen 59" descr="Untitled-1-05.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468397" y="4827069"/>
            <a:ext cx="249407" cy="230292"/>
          </a:xfrm>
          <a:prstGeom prst="rect">
            <a:avLst/>
          </a:prstGeom>
        </p:spPr>
      </p:pic>
      <p:pic>
        <p:nvPicPr>
          <p:cNvPr id="63" name="Imagen 62" descr="Untitled-1-06.png"/>
          <p:cNvPicPr>
            <a:picLocks noChangeAspect="1"/>
          </p:cNvPicPr>
          <p:nvPr/>
        </p:nvPicPr>
        <p:blipFill>
          <a:blip r:embed="rId5"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468443" y="6031404"/>
            <a:ext cx="330100" cy="304800"/>
          </a:xfrm>
          <a:prstGeom prst="rect">
            <a:avLst/>
          </a:prstGeom>
        </p:spPr>
      </p:pic>
      <p:pic>
        <p:nvPicPr>
          <p:cNvPr id="64" name="Imagen 63" descr="Untitled-1-05.png"/>
          <p:cNvPicPr>
            <a:picLocks noChangeAspect="1"/>
          </p:cNvPicPr>
          <p:nvPr/>
        </p:nvPicPr>
        <p:blipFill>
          <a:blip r:embed="rId6"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744542" y="6030056"/>
            <a:ext cx="330100" cy="304800"/>
          </a:xfrm>
          <a:prstGeom prst="rect">
            <a:avLst/>
          </a:prstGeom>
        </p:spPr>
      </p:pic>
      <p:sp>
        <p:nvSpPr>
          <p:cNvPr id="71" name="Rectángulo 70"/>
          <p:cNvSpPr/>
          <p:nvPr/>
        </p:nvSpPr>
        <p:spPr>
          <a:xfrm>
            <a:off x="3024848" y="6035505"/>
            <a:ext cx="1981633" cy="276999"/>
          </a:xfrm>
          <a:prstGeom prst="rect">
            <a:avLst/>
          </a:prstGeom>
        </p:spPr>
        <p:txBody>
          <a:bodyPr wrap="none">
            <a:spAutoFit/>
          </a:bodyPr>
          <a:lstStyle/>
          <a:p>
            <a:r>
              <a:rPr lang="en-US" sz="1200" dirty="0">
                <a:solidFill>
                  <a:srgbClr val="4C92A8"/>
                </a:solidFill>
                <a:latin typeface="Arial"/>
                <a:cs typeface="Arial"/>
              </a:rPr>
              <a:t>Critical nutrition dimension</a:t>
            </a:r>
            <a:endParaRPr lang="es-ES" sz="1200" dirty="0">
              <a:solidFill>
                <a:srgbClr val="4C92A8"/>
              </a:solidFill>
              <a:latin typeface="Arial"/>
              <a:cs typeface="Arial"/>
            </a:endParaRPr>
          </a:p>
        </p:txBody>
      </p:sp>
      <p:sp>
        <p:nvSpPr>
          <p:cNvPr id="74" name="Rectángulo 73"/>
          <p:cNvSpPr/>
          <p:nvPr/>
        </p:nvSpPr>
        <p:spPr>
          <a:xfrm>
            <a:off x="749007" y="6035505"/>
            <a:ext cx="1912703" cy="276999"/>
          </a:xfrm>
          <a:prstGeom prst="rect">
            <a:avLst/>
          </a:prstGeom>
        </p:spPr>
        <p:txBody>
          <a:bodyPr wrap="none">
            <a:spAutoFit/>
          </a:bodyPr>
          <a:lstStyle/>
          <a:p>
            <a:r>
              <a:rPr lang="en-US" sz="1200" dirty="0">
                <a:solidFill>
                  <a:srgbClr val="4C92A8"/>
                </a:solidFill>
                <a:latin typeface="Arial"/>
                <a:cs typeface="Arial"/>
              </a:rPr>
              <a:t>Critical gender dimension</a:t>
            </a:r>
            <a:endParaRPr lang="es-ES" sz="1200" dirty="0">
              <a:solidFill>
                <a:srgbClr val="4C92A8"/>
              </a:solidFill>
              <a:latin typeface="Arial"/>
              <a:cs typeface="Arial"/>
            </a:endParaRPr>
          </a:p>
        </p:txBody>
      </p:sp>
      <p:pic>
        <p:nvPicPr>
          <p:cNvPr id="77" name="Imagen 76" descr="Untitled-1-06.png"/>
          <p:cNvPicPr>
            <a:picLocks noChangeAspect="1"/>
          </p:cNvPicPr>
          <p:nvPr/>
        </p:nvPicPr>
        <p:blipFill>
          <a:blip r:embed="rId3"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6323703" y="5164294"/>
            <a:ext cx="293423" cy="270933"/>
          </a:xfrm>
          <a:prstGeom prst="rect">
            <a:avLst/>
          </a:prstGeom>
        </p:spPr>
      </p:pic>
      <p:pic>
        <p:nvPicPr>
          <p:cNvPr id="80" name="Imagen 79" descr="Untitled-1-05.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6610487" y="5150342"/>
            <a:ext cx="249407" cy="230292"/>
          </a:xfrm>
          <a:prstGeom prst="rect">
            <a:avLst/>
          </a:prstGeom>
        </p:spPr>
      </p:pic>
      <p:sp>
        <p:nvSpPr>
          <p:cNvPr id="92" name="Rectángulo 94"/>
          <p:cNvSpPr/>
          <p:nvPr/>
        </p:nvSpPr>
        <p:spPr>
          <a:xfrm>
            <a:off x="604831" y="3228355"/>
            <a:ext cx="1366080" cy="502766"/>
          </a:xfrm>
          <a:prstGeom prst="rect">
            <a:avLst/>
          </a:prstGeom>
        </p:spPr>
        <p:txBody>
          <a:bodyPr wrap="none">
            <a:spAutoFit/>
          </a:bodyPr>
          <a:lstStyle/>
          <a:p>
            <a:r>
              <a:rPr lang="en-US" sz="2667" b="1" dirty="0">
                <a:solidFill>
                  <a:srgbClr val="E48693"/>
                </a:solidFill>
                <a:latin typeface="Arial"/>
                <a:cs typeface="Arial"/>
              </a:rPr>
              <a:t>40-60%</a:t>
            </a:r>
            <a:endParaRPr lang="es-ES" sz="2667" dirty="0">
              <a:solidFill>
                <a:srgbClr val="E48693"/>
              </a:solidFill>
              <a:latin typeface="Arial"/>
              <a:cs typeface="Arial"/>
            </a:endParaRPr>
          </a:p>
        </p:txBody>
      </p:sp>
      <p:sp>
        <p:nvSpPr>
          <p:cNvPr id="105" name="Rectángulo 95"/>
          <p:cNvSpPr/>
          <p:nvPr/>
        </p:nvSpPr>
        <p:spPr>
          <a:xfrm>
            <a:off x="2547975" y="3202955"/>
            <a:ext cx="1366080" cy="502766"/>
          </a:xfrm>
          <a:prstGeom prst="rect">
            <a:avLst/>
          </a:prstGeom>
        </p:spPr>
        <p:txBody>
          <a:bodyPr wrap="none">
            <a:spAutoFit/>
          </a:bodyPr>
          <a:lstStyle/>
          <a:p>
            <a:r>
              <a:rPr lang="en-US" sz="2667" b="1" dirty="0">
                <a:solidFill>
                  <a:srgbClr val="E48693"/>
                </a:solidFill>
                <a:latin typeface="Arial"/>
                <a:cs typeface="Arial"/>
              </a:rPr>
              <a:t>60-80%</a:t>
            </a:r>
            <a:endParaRPr lang="es-ES" sz="2667" dirty="0">
              <a:solidFill>
                <a:srgbClr val="E48693"/>
              </a:solidFill>
              <a:latin typeface="Arial"/>
              <a:cs typeface="Arial"/>
            </a:endParaRPr>
          </a:p>
        </p:txBody>
      </p:sp>
      <p:sp>
        <p:nvSpPr>
          <p:cNvPr id="106" name="Rectángulo 96"/>
          <p:cNvSpPr/>
          <p:nvPr/>
        </p:nvSpPr>
        <p:spPr>
          <a:xfrm>
            <a:off x="4706024" y="3202955"/>
            <a:ext cx="1227377" cy="502766"/>
          </a:xfrm>
          <a:prstGeom prst="rect">
            <a:avLst/>
          </a:prstGeom>
        </p:spPr>
        <p:txBody>
          <a:bodyPr wrap="square">
            <a:spAutoFit/>
          </a:bodyPr>
          <a:lstStyle/>
          <a:p>
            <a:r>
              <a:rPr lang="en-US" sz="2667" b="1" dirty="0">
                <a:solidFill>
                  <a:srgbClr val="E48693"/>
                </a:solidFill>
                <a:latin typeface="Arial"/>
                <a:cs typeface="Arial"/>
              </a:rPr>
              <a:t>2-15x</a:t>
            </a:r>
            <a:endParaRPr lang="es-ES" sz="2667" dirty="0">
              <a:solidFill>
                <a:srgbClr val="E48693"/>
              </a:solidFill>
              <a:latin typeface="Arial"/>
              <a:cs typeface="Arial"/>
            </a:endParaRPr>
          </a:p>
        </p:txBody>
      </p:sp>
      <p:sp>
        <p:nvSpPr>
          <p:cNvPr id="107" name="Rectángulo 97"/>
          <p:cNvSpPr/>
          <p:nvPr/>
        </p:nvSpPr>
        <p:spPr>
          <a:xfrm>
            <a:off x="2598540" y="3609083"/>
            <a:ext cx="1439817" cy="543867"/>
          </a:xfrm>
          <a:prstGeom prst="rect">
            <a:avLst/>
          </a:prstGeom>
        </p:spPr>
        <p:txBody>
          <a:bodyPr wrap="none">
            <a:spAutoFit/>
          </a:bodyPr>
          <a:lstStyle/>
          <a:p>
            <a:pPr algn="ctr"/>
            <a:r>
              <a:rPr lang="en-US" sz="1467" dirty="0">
                <a:solidFill>
                  <a:schemeClr val="accent6">
                    <a:lumMod val="65000"/>
                    <a:lumOff val="35000"/>
                  </a:schemeClr>
                </a:solidFill>
                <a:latin typeface="Arial"/>
                <a:cs typeface="Arial"/>
              </a:rPr>
              <a:t>increase in </a:t>
            </a:r>
          </a:p>
          <a:p>
            <a:pPr algn="ctr"/>
            <a:r>
              <a:rPr lang="en-US" sz="1467" dirty="0">
                <a:solidFill>
                  <a:schemeClr val="accent6">
                    <a:lumMod val="65000"/>
                    <a:lumOff val="35000"/>
                  </a:schemeClr>
                </a:solidFill>
                <a:latin typeface="Arial"/>
                <a:cs typeface="Arial"/>
              </a:rPr>
              <a:t>farmer income </a:t>
            </a:r>
            <a:endParaRPr lang="es-ES" sz="1467" dirty="0">
              <a:solidFill>
                <a:schemeClr val="accent6">
                  <a:lumMod val="65000"/>
                  <a:lumOff val="35000"/>
                </a:schemeClr>
              </a:solidFill>
              <a:latin typeface="Arial"/>
              <a:cs typeface="Arial"/>
            </a:endParaRPr>
          </a:p>
        </p:txBody>
      </p:sp>
      <p:sp>
        <p:nvSpPr>
          <p:cNvPr id="108" name="Rectángulo 98"/>
          <p:cNvSpPr/>
          <p:nvPr/>
        </p:nvSpPr>
        <p:spPr>
          <a:xfrm>
            <a:off x="546370" y="3661935"/>
            <a:ext cx="1627369" cy="318100"/>
          </a:xfrm>
          <a:prstGeom prst="rect">
            <a:avLst/>
          </a:prstGeom>
        </p:spPr>
        <p:txBody>
          <a:bodyPr wrap="none">
            <a:spAutoFit/>
          </a:bodyPr>
          <a:lstStyle/>
          <a:p>
            <a:pPr algn="ctr"/>
            <a:r>
              <a:rPr lang="en-US" sz="1467" dirty="0">
                <a:solidFill>
                  <a:schemeClr val="accent6">
                    <a:lumMod val="65000"/>
                    <a:lumOff val="35000"/>
                  </a:schemeClr>
                </a:solidFill>
                <a:latin typeface="Arial"/>
                <a:cs typeface="Arial"/>
              </a:rPr>
              <a:t>increase in yields</a:t>
            </a:r>
          </a:p>
        </p:txBody>
      </p:sp>
      <p:sp>
        <p:nvSpPr>
          <p:cNvPr id="109" name="Rectángulo 101"/>
          <p:cNvSpPr/>
          <p:nvPr/>
        </p:nvSpPr>
        <p:spPr>
          <a:xfrm>
            <a:off x="4526409" y="3603816"/>
            <a:ext cx="1549391" cy="769634"/>
          </a:xfrm>
          <a:prstGeom prst="rect">
            <a:avLst/>
          </a:prstGeom>
        </p:spPr>
        <p:txBody>
          <a:bodyPr wrap="square">
            <a:spAutoFit/>
          </a:bodyPr>
          <a:lstStyle/>
          <a:p>
            <a:pPr algn="ctr"/>
            <a:r>
              <a:rPr lang="es-ES" sz="1467" dirty="0">
                <a:solidFill>
                  <a:schemeClr val="accent6">
                    <a:lumMod val="65000"/>
                    <a:lumOff val="35000"/>
                  </a:schemeClr>
                </a:solidFill>
                <a:latin typeface="Arial"/>
                <a:cs typeface="Arial"/>
              </a:rPr>
              <a:t>r</a:t>
            </a:r>
            <a:r>
              <a:rPr lang="en-US" sz="1467" dirty="0" err="1">
                <a:solidFill>
                  <a:schemeClr val="accent6">
                    <a:lumMod val="65000"/>
                    <a:lumOff val="35000"/>
                  </a:schemeClr>
                </a:solidFill>
                <a:latin typeface="Arial"/>
                <a:cs typeface="Arial"/>
              </a:rPr>
              <a:t>eturn</a:t>
            </a:r>
            <a:r>
              <a:rPr lang="en-US" sz="1467" dirty="0">
                <a:solidFill>
                  <a:schemeClr val="accent6">
                    <a:lumMod val="65000"/>
                    <a:lumOff val="35000"/>
                  </a:schemeClr>
                </a:solidFill>
                <a:latin typeface="Arial"/>
                <a:cs typeface="Arial"/>
              </a:rPr>
              <a:t> in farmer income / </a:t>
            </a:r>
            <a:r>
              <a:rPr lang="es-ES" sz="1467" dirty="0" err="1">
                <a:solidFill>
                  <a:schemeClr val="accent6">
                    <a:lumMod val="65000"/>
                    <a:lumOff val="35000"/>
                  </a:schemeClr>
                </a:solidFill>
                <a:latin typeface="Arial"/>
                <a:cs typeface="Arial"/>
              </a:rPr>
              <a:t>dollar</a:t>
            </a:r>
            <a:r>
              <a:rPr lang="es-ES" sz="1467" dirty="0">
                <a:solidFill>
                  <a:schemeClr val="accent6">
                    <a:lumMod val="65000"/>
                    <a:lumOff val="35000"/>
                  </a:schemeClr>
                </a:solidFill>
                <a:latin typeface="Arial"/>
                <a:cs typeface="Arial"/>
              </a:rPr>
              <a:t> </a:t>
            </a:r>
            <a:r>
              <a:rPr lang="es-ES" sz="1467" dirty="0" err="1">
                <a:solidFill>
                  <a:schemeClr val="accent6">
                    <a:lumMod val="65000"/>
                    <a:lumOff val="35000"/>
                  </a:schemeClr>
                </a:solidFill>
                <a:latin typeface="Arial"/>
                <a:cs typeface="Arial"/>
              </a:rPr>
              <a:t>invested</a:t>
            </a:r>
            <a:endParaRPr lang="es-ES" sz="1467" dirty="0">
              <a:solidFill>
                <a:schemeClr val="accent6">
                  <a:lumMod val="65000"/>
                  <a:lumOff val="35000"/>
                </a:schemeClr>
              </a:solidFill>
              <a:latin typeface="Arial"/>
              <a:cs typeface="Arial"/>
            </a:endParaRPr>
          </a:p>
        </p:txBody>
      </p:sp>
      <p:pic>
        <p:nvPicPr>
          <p:cNvPr id="112" name="Imagen 99" descr="Untitled-1-0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78517" y="2293503"/>
            <a:ext cx="1157107" cy="974631"/>
          </a:xfrm>
          <a:prstGeom prst="rect">
            <a:avLst/>
          </a:prstGeom>
        </p:spPr>
      </p:pic>
      <p:pic>
        <p:nvPicPr>
          <p:cNvPr id="113" name="Imagen 100" descr="Untitled-1-02.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1773" y="2290517"/>
            <a:ext cx="982897" cy="827895"/>
          </a:xfrm>
          <a:prstGeom prst="rect">
            <a:avLst/>
          </a:prstGeom>
        </p:spPr>
      </p:pic>
      <p:pic>
        <p:nvPicPr>
          <p:cNvPr id="114" name="Imagen 6" descr="Untitled-1-37.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6003" y="2300439"/>
            <a:ext cx="1075500" cy="905895"/>
          </a:xfrm>
          <a:prstGeom prst="rect">
            <a:avLst/>
          </a:prstGeom>
        </p:spPr>
      </p:pic>
      <p:sp>
        <p:nvSpPr>
          <p:cNvPr id="47" name="Rectángulo 86"/>
          <p:cNvSpPr/>
          <p:nvPr/>
        </p:nvSpPr>
        <p:spPr>
          <a:xfrm>
            <a:off x="678878" y="204534"/>
            <a:ext cx="3723789" cy="276999"/>
          </a:xfrm>
          <a:prstGeom prst="rect">
            <a:avLst/>
          </a:prstGeom>
        </p:spPr>
        <p:txBody>
          <a:bodyPr wrap="square">
            <a:spAutoFit/>
          </a:bodyPr>
          <a:lstStyle/>
          <a:p>
            <a:r>
              <a:rPr lang="en-US" sz="1200" b="1" dirty="0">
                <a:solidFill>
                  <a:schemeClr val="bg1"/>
                </a:solidFill>
                <a:latin typeface="Arial"/>
                <a:cs typeface="Arial"/>
              </a:rPr>
              <a:t>INVEST IN DISRUPTIVE ICT4AG MODELS  </a:t>
            </a:r>
          </a:p>
        </p:txBody>
      </p:sp>
      <p:sp>
        <p:nvSpPr>
          <p:cNvPr id="48" name="Rectángulo 54"/>
          <p:cNvSpPr/>
          <p:nvPr/>
        </p:nvSpPr>
        <p:spPr>
          <a:xfrm>
            <a:off x="582336" y="200998"/>
            <a:ext cx="5253288" cy="345925"/>
          </a:xfrm>
          <a:prstGeom prst="rect">
            <a:avLst/>
          </a:prstGeom>
          <a:solidFill>
            <a:srgbClr val="E7D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Arial"/>
              <a:cs typeface="Arial"/>
            </a:endParaRPr>
          </a:p>
        </p:txBody>
      </p:sp>
      <p:sp>
        <p:nvSpPr>
          <p:cNvPr id="49" name="Elipse 56"/>
          <p:cNvSpPr/>
          <p:nvPr/>
        </p:nvSpPr>
        <p:spPr>
          <a:xfrm>
            <a:off x="406940" y="212021"/>
            <a:ext cx="332152" cy="332152"/>
          </a:xfrm>
          <a:prstGeom prst="ellipse">
            <a:avLst/>
          </a:prstGeom>
          <a:solidFill>
            <a:srgbClr val="B7A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p:txBody>
      </p:sp>
      <p:sp>
        <p:nvSpPr>
          <p:cNvPr id="52" name="Rectángulo 57"/>
          <p:cNvSpPr/>
          <p:nvPr/>
        </p:nvSpPr>
        <p:spPr>
          <a:xfrm>
            <a:off x="392202" y="195238"/>
            <a:ext cx="288862" cy="318100"/>
          </a:xfrm>
          <a:prstGeom prst="rect">
            <a:avLst/>
          </a:prstGeom>
        </p:spPr>
        <p:txBody>
          <a:bodyPr wrap="none">
            <a:spAutoFit/>
          </a:bodyPr>
          <a:lstStyle/>
          <a:p>
            <a:r>
              <a:rPr lang="en-US" sz="1467" b="1" dirty="0">
                <a:solidFill>
                  <a:schemeClr val="bg1"/>
                </a:solidFill>
                <a:latin typeface="Arial"/>
                <a:cs typeface="Arial"/>
              </a:rPr>
              <a:t>1</a:t>
            </a:r>
          </a:p>
        </p:txBody>
      </p:sp>
      <p:sp>
        <p:nvSpPr>
          <p:cNvPr id="53" name="Rectángulo 60"/>
          <p:cNvSpPr/>
          <p:nvPr/>
        </p:nvSpPr>
        <p:spPr>
          <a:xfrm>
            <a:off x="671244" y="233568"/>
            <a:ext cx="5652459" cy="276999"/>
          </a:xfrm>
          <a:prstGeom prst="rect">
            <a:avLst/>
          </a:prstGeom>
        </p:spPr>
        <p:txBody>
          <a:bodyPr wrap="square">
            <a:spAutoFit/>
          </a:bodyPr>
          <a:lstStyle/>
          <a:p>
            <a:r>
              <a:rPr lang="en-US" sz="1200" b="1" dirty="0">
                <a:solidFill>
                  <a:schemeClr val="bg1"/>
                </a:solidFill>
                <a:latin typeface="Arial"/>
                <a:cs typeface="Arial"/>
              </a:rPr>
              <a:t>INVEST IN DISRUPTIVE ICT4AG MODELS – FARM MANAGEMENT </a:t>
            </a:r>
          </a:p>
        </p:txBody>
      </p:sp>
      <p:pic>
        <p:nvPicPr>
          <p:cNvPr id="54"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25921" y="4551653"/>
            <a:ext cx="759220" cy="494313"/>
          </a:xfrm>
          <a:prstGeom prst="rect">
            <a:avLst/>
          </a:prstGeom>
        </p:spPr>
      </p:pic>
      <p:pic>
        <p:nvPicPr>
          <p:cNvPr id="56" name="Picture 4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353975" y="4259583"/>
            <a:ext cx="715445" cy="715445"/>
          </a:xfrm>
          <a:prstGeom prst="rect">
            <a:avLst/>
          </a:prstGeom>
        </p:spPr>
      </p:pic>
      <p:pic>
        <p:nvPicPr>
          <p:cNvPr id="68" name="Picture 6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31226" y="5217227"/>
            <a:ext cx="1337441" cy="534976"/>
          </a:xfrm>
          <a:prstGeom prst="rect">
            <a:avLst/>
          </a:prstGeom>
        </p:spPr>
      </p:pic>
      <p:pic>
        <p:nvPicPr>
          <p:cNvPr id="69" name="Picture 68"/>
          <p:cNvPicPr>
            <a:picLocks noChangeAspect="1"/>
          </p:cNvPicPr>
          <p:nvPr/>
        </p:nvPicPr>
        <p:blipFill>
          <a:blip r:embed="rId13"/>
          <a:stretch>
            <a:fillRect/>
          </a:stretch>
        </p:blipFill>
        <p:spPr>
          <a:xfrm>
            <a:off x="8451298" y="5596871"/>
            <a:ext cx="915871" cy="336872"/>
          </a:xfrm>
          <a:prstGeom prst="rect">
            <a:avLst/>
          </a:prstGeom>
        </p:spPr>
      </p:pic>
      <p:sp>
        <p:nvSpPr>
          <p:cNvPr id="72" name="Rounded Rectangle 36"/>
          <p:cNvSpPr/>
          <p:nvPr/>
        </p:nvSpPr>
        <p:spPr>
          <a:xfrm>
            <a:off x="7032753" y="4986605"/>
            <a:ext cx="1760719"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Farmer Business Books</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
        <p:nvSpPr>
          <p:cNvPr id="73" name="Rounded Rectangle 36"/>
          <p:cNvSpPr/>
          <p:nvPr/>
        </p:nvSpPr>
        <p:spPr>
          <a:xfrm>
            <a:off x="8884966" y="4820691"/>
            <a:ext cx="1760719"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Farmer Business Schools</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
        <p:nvSpPr>
          <p:cNvPr id="75" name="Rounded Rectangle 36"/>
          <p:cNvSpPr/>
          <p:nvPr/>
        </p:nvSpPr>
        <p:spPr>
          <a:xfrm>
            <a:off x="10310349" y="5603066"/>
            <a:ext cx="1760719"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Mechanization sharing</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
        <p:nvSpPr>
          <p:cNvPr id="76" name="Rounded Rectangle 36"/>
          <p:cNvSpPr/>
          <p:nvPr/>
        </p:nvSpPr>
        <p:spPr>
          <a:xfrm>
            <a:off x="8017471" y="5768734"/>
            <a:ext cx="1760719" cy="8277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6">
                    <a:lumMod val="50000"/>
                    <a:lumOff val="50000"/>
                  </a:schemeClr>
                </a:solidFill>
                <a:latin typeface="Arial"/>
                <a:cs typeface="Arial"/>
              </a:rPr>
              <a:t>Disease detection &amp; treatment</a:t>
            </a:r>
            <a:endParaRPr lang="en-US" sz="1400" dirty="0">
              <a:solidFill>
                <a:schemeClr val="accent6">
                  <a:lumMod val="65000"/>
                  <a:lumOff val="35000"/>
                </a:schemeClr>
              </a:solidFill>
              <a:latin typeface="Arial"/>
              <a:cs typeface="Arial"/>
            </a:endParaRPr>
          </a:p>
          <a:p>
            <a:pPr marL="228594" indent="-228594" algn="ctr">
              <a:buFont typeface="Arial" panose="020B0604020202020204" pitchFamily="34" charset="0"/>
              <a:buChar char="•"/>
            </a:pPr>
            <a:endParaRPr lang="en-US" sz="933" dirty="0">
              <a:solidFill>
                <a:schemeClr val="accent6">
                  <a:lumMod val="65000"/>
                  <a:lumOff val="35000"/>
                </a:schemeClr>
              </a:solidFill>
              <a:latin typeface="Arial"/>
              <a:cs typeface="Arial"/>
            </a:endParaRPr>
          </a:p>
        </p:txBody>
      </p:sp>
    </p:spTree>
    <p:extLst>
      <p:ext uri="{BB962C8B-B14F-4D97-AF65-F5344CB8AC3E}">
        <p14:creationId xmlns:p14="http://schemas.microsoft.com/office/powerpoint/2010/main" val="156237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24"/>
          <p:cNvPicPr>
            <a:picLocks noChangeAspect="1"/>
          </p:cNvPicPr>
          <p:nvPr/>
        </p:nvPicPr>
        <p:blipFill rotWithShape="1">
          <a:blip r:embed="rId3"/>
          <a:srcRect l="9659" t="20042" r="12537" b="9001"/>
          <a:stretch/>
        </p:blipFill>
        <p:spPr>
          <a:xfrm>
            <a:off x="3275761" y="2462737"/>
            <a:ext cx="6154375" cy="3929097"/>
          </a:xfrm>
          <a:prstGeom prst="rect">
            <a:avLst/>
          </a:prstGeom>
        </p:spPr>
      </p:pic>
      <p:sp>
        <p:nvSpPr>
          <p:cNvPr id="87" name="Rectangle 86"/>
          <p:cNvSpPr/>
          <p:nvPr/>
        </p:nvSpPr>
        <p:spPr>
          <a:xfrm>
            <a:off x="1763627" y="2442815"/>
            <a:ext cx="9065975" cy="3989643"/>
          </a:xfrm>
          <a:prstGeom prst="rect">
            <a:avLst/>
          </a:prstGeom>
          <a:gradFill flip="none" rotWithShape="1">
            <a:gsLst>
              <a:gs pos="50000">
                <a:srgbClr val="FFFFFF"/>
              </a:gs>
              <a:gs pos="0">
                <a:schemeClr val="bg1">
                  <a:alpha val="51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4"/>
          <p:cNvSpPr txBox="1">
            <a:spLocks/>
          </p:cNvSpPr>
          <p:nvPr/>
        </p:nvSpPr>
        <p:spPr>
          <a:xfrm>
            <a:off x="431311" y="657905"/>
            <a:ext cx="11106151" cy="697577"/>
          </a:xfrm>
          <a:prstGeom prst="rect">
            <a:avLst/>
          </a:prstGeom>
        </p:spPr>
        <p:txBody>
          <a:bodyPr vert="horz" lIns="0" tIns="0" rIns="0" bIns="0" rtlCol="0" anchor="t" anchorCtr="0">
            <a:noAutofit/>
          </a:bodyPr>
          <a:lstStyle>
            <a:lvl1pPr algn="l" defTabSz="914400" rtl="0" eaLnBrk="1" latinLnBrk="0" hangingPunct="1">
              <a:lnSpc>
                <a:spcPts val="2300"/>
              </a:lnSpc>
              <a:spcBef>
                <a:spcPct val="0"/>
              </a:spcBef>
              <a:buNone/>
              <a:defRPr sz="2300" b="0" kern="1200" cap="all" baseline="0">
                <a:solidFill>
                  <a:schemeClr val="bg1"/>
                </a:solidFill>
                <a:latin typeface="Arial" pitchFamily="34" charset="0"/>
                <a:ea typeface="+mj-ea"/>
                <a:cs typeface="Arial" pitchFamily="34" charset="0"/>
              </a:defRPr>
            </a:lvl1pPr>
          </a:lstStyle>
          <a:p>
            <a:r>
              <a:rPr lang="en-US" sz="2400" b="1" dirty="0">
                <a:solidFill>
                  <a:srgbClr val="595959"/>
                </a:solidFill>
                <a:latin typeface="Arial"/>
                <a:cs typeface="Arial"/>
              </a:rPr>
              <a:t>investment opportunities today are very early stage and private-sector led </a:t>
            </a:r>
          </a:p>
        </p:txBody>
      </p:sp>
      <p:sp>
        <p:nvSpPr>
          <p:cNvPr id="6" name="Rectángulo 5"/>
          <p:cNvSpPr/>
          <p:nvPr/>
        </p:nvSpPr>
        <p:spPr>
          <a:xfrm>
            <a:off x="1" y="740051"/>
            <a:ext cx="200692" cy="275951"/>
          </a:xfrm>
          <a:prstGeom prst="rect">
            <a:avLst/>
          </a:prstGeom>
          <a:solidFill>
            <a:srgbClr val="4C9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solidFill>
                <a:srgbClr val="2792CD"/>
              </a:solidFill>
              <a:latin typeface="Arial"/>
              <a:cs typeface="Arial"/>
            </a:endParaRPr>
          </a:p>
        </p:txBody>
      </p:sp>
      <p:cxnSp>
        <p:nvCxnSpPr>
          <p:cNvPr id="45" name="Conector recto 44"/>
          <p:cNvCxnSpPr/>
          <p:nvPr/>
        </p:nvCxnSpPr>
        <p:spPr>
          <a:xfrm>
            <a:off x="555414" y="6489005"/>
            <a:ext cx="11243733" cy="0"/>
          </a:xfrm>
          <a:prstGeom prst="line">
            <a:avLst/>
          </a:prstGeom>
          <a:ln w="9525" cmpd="sng">
            <a:solidFill>
              <a:srgbClr val="4C92A8"/>
            </a:solidFill>
          </a:ln>
          <a:effectLst/>
        </p:spPr>
        <p:style>
          <a:lnRef idx="2">
            <a:schemeClr val="accent1"/>
          </a:lnRef>
          <a:fillRef idx="0">
            <a:schemeClr val="accent1"/>
          </a:fillRef>
          <a:effectRef idx="1">
            <a:schemeClr val="accent1"/>
          </a:effectRef>
          <a:fontRef idx="minor">
            <a:schemeClr val="tx1"/>
          </a:fontRef>
        </p:style>
      </p:cxnSp>
      <p:sp>
        <p:nvSpPr>
          <p:cNvPr id="50" name="Marcador de número de diapositiva 3"/>
          <p:cNvSpPr txBox="1">
            <a:spLocks/>
          </p:cNvSpPr>
          <p:nvPr/>
        </p:nvSpPr>
        <p:spPr>
          <a:xfrm>
            <a:off x="11373039" y="6462756"/>
            <a:ext cx="665019" cy="318273"/>
          </a:xfrm>
          <a:prstGeom prst="rect">
            <a:avLst/>
          </a:prstGeom>
        </p:spPr>
        <p:txBody>
          <a:bodyPr vert="horz" lIns="0" tIns="0" rIns="0" bIns="0" rtlCol="0" anchor="b"/>
          <a:lstStyle>
            <a:defPPr>
              <a:defRPr lang="en-US"/>
            </a:defPPr>
            <a:lvl1pPr marL="0" algn="r" defTabSz="914400" rtl="0" eaLnBrk="1" latinLnBrk="0" hangingPunct="1">
              <a:defRPr sz="600" kern="120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50000"/>
              </a:lnSpc>
            </a:pPr>
            <a:r>
              <a:rPr lang="en-US" sz="800" dirty="0">
                <a:solidFill>
                  <a:srgbClr val="4C92A8"/>
                </a:solidFill>
                <a:latin typeface="Arial"/>
                <a:cs typeface="Arial"/>
              </a:rPr>
              <a:t>    </a:t>
            </a:r>
            <a:fld id="{D3F7C509-FEEF-45D3-B896-7C07814C0C13}" type="slidenum">
              <a:rPr lang="en-US" sz="800">
                <a:solidFill>
                  <a:srgbClr val="4C92A8"/>
                </a:solidFill>
                <a:latin typeface="Arial"/>
                <a:cs typeface="Arial"/>
              </a:rPr>
              <a:pPr algn="ctr">
                <a:lnSpc>
                  <a:spcPct val="50000"/>
                </a:lnSpc>
              </a:pPr>
              <a:t>7</a:t>
            </a:fld>
            <a:endParaRPr lang="en-US" sz="800" dirty="0">
              <a:solidFill>
                <a:srgbClr val="4C92A8"/>
              </a:solidFill>
              <a:latin typeface="Arial"/>
              <a:cs typeface="Arial"/>
            </a:endParaRPr>
          </a:p>
        </p:txBody>
      </p:sp>
      <p:sp>
        <p:nvSpPr>
          <p:cNvPr id="51" name="Footer Placeholder 2"/>
          <p:cNvSpPr>
            <a:spLocks noGrp="1"/>
          </p:cNvSpPr>
          <p:nvPr>
            <p:ph type="ftr" sz="quarter" idx="15"/>
          </p:nvPr>
        </p:nvSpPr>
        <p:spPr>
          <a:xfrm>
            <a:off x="9838629" y="6569831"/>
            <a:ext cx="2017175" cy="206876"/>
          </a:xfrm>
        </p:spPr>
        <p:txBody>
          <a:bodyPr/>
          <a:lstStyle/>
          <a:p>
            <a:r>
              <a:rPr lang="en-US" sz="800" dirty="0">
                <a:solidFill>
                  <a:schemeClr val="accent6">
                    <a:lumMod val="50000"/>
                    <a:lumOff val="50000"/>
                  </a:schemeClr>
                </a:solidFill>
                <a:latin typeface="Arial"/>
                <a:cs typeface="Arial"/>
              </a:rPr>
              <a:t>© Bill &amp; Melinda Gates Foundation      |</a:t>
            </a:r>
          </a:p>
        </p:txBody>
      </p:sp>
      <p:sp>
        <p:nvSpPr>
          <p:cNvPr id="108" name="Rectángulo 62"/>
          <p:cNvSpPr/>
          <p:nvPr/>
        </p:nvSpPr>
        <p:spPr>
          <a:xfrm>
            <a:off x="800910" y="6106309"/>
            <a:ext cx="1912703" cy="276999"/>
          </a:xfrm>
          <a:prstGeom prst="rect">
            <a:avLst/>
          </a:prstGeom>
        </p:spPr>
        <p:txBody>
          <a:bodyPr wrap="none">
            <a:spAutoFit/>
          </a:bodyPr>
          <a:lstStyle/>
          <a:p>
            <a:r>
              <a:rPr lang="en-US" sz="1200" dirty="0">
                <a:solidFill>
                  <a:srgbClr val="4C92A8"/>
                </a:solidFill>
                <a:latin typeface="Arial"/>
                <a:cs typeface="Arial"/>
              </a:rPr>
              <a:t>Critical gender dimension</a:t>
            </a:r>
            <a:endParaRPr lang="es-ES" sz="1200" dirty="0">
              <a:solidFill>
                <a:srgbClr val="4C92A8"/>
              </a:solidFill>
              <a:latin typeface="Arial"/>
              <a:cs typeface="Arial"/>
            </a:endParaRPr>
          </a:p>
        </p:txBody>
      </p:sp>
      <p:pic>
        <p:nvPicPr>
          <p:cNvPr id="115"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36807" y="6076969"/>
            <a:ext cx="384997" cy="355489"/>
          </a:xfrm>
          <a:prstGeom prst="rect">
            <a:avLst/>
          </a:prstGeom>
        </p:spPr>
      </p:pic>
      <p:sp>
        <p:nvSpPr>
          <p:cNvPr id="41" name="TextBox 40"/>
          <p:cNvSpPr txBox="1"/>
          <p:nvPr/>
        </p:nvSpPr>
        <p:spPr>
          <a:xfrm>
            <a:off x="479655" y="2039766"/>
            <a:ext cx="2745111"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Invest in agent-facilitated farm management tools</a:t>
            </a:r>
          </a:p>
          <a:p>
            <a:pPr algn="ctr"/>
            <a:endParaRPr lang="en-US" sz="1867" dirty="0">
              <a:solidFill>
                <a:schemeClr val="accent6"/>
              </a:solidFill>
              <a:latin typeface="Arial" pitchFamily="34" charset="0"/>
              <a:cs typeface="Arial" pitchFamily="34" charset="0"/>
            </a:endParaRPr>
          </a:p>
        </p:txBody>
      </p:sp>
      <p:sp>
        <p:nvSpPr>
          <p:cNvPr id="42" name="TextBox 41"/>
          <p:cNvSpPr txBox="1"/>
          <p:nvPr/>
        </p:nvSpPr>
        <p:spPr>
          <a:xfrm>
            <a:off x="479655" y="3581334"/>
            <a:ext cx="2591263" cy="2289009"/>
          </a:xfrm>
          <a:prstGeom prst="rect">
            <a:avLst/>
          </a:prstGeom>
          <a:noFill/>
        </p:spPr>
        <p:txBody>
          <a:bodyPr wrap="square" lIns="60960" tIns="0" rIns="60960"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Agent-mediated farm management models emerge as the priority investment for near term impact, given low smartphone penetration and digital literacy, particularly in loose value chains</a:t>
            </a:r>
          </a:p>
          <a:p>
            <a:endParaRPr lang="en-US" sz="1600" dirty="0">
              <a:solidFill>
                <a:schemeClr val="accent6"/>
              </a:solidFill>
              <a:latin typeface="Arial" pitchFamily="34" charset="0"/>
              <a:cs typeface="Arial" pitchFamily="34" charset="0"/>
            </a:endParaRPr>
          </a:p>
        </p:txBody>
      </p:sp>
      <p:sp>
        <p:nvSpPr>
          <p:cNvPr id="43" name="TextBox 42"/>
          <p:cNvSpPr txBox="1"/>
          <p:nvPr/>
        </p:nvSpPr>
        <p:spPr>
          <a:xfrm>
            <a:off x="3275760" y="2066017"/>
            <a:ext cx="2845867" cy="1280591"/>
          </a:xfrm>
          <a:prstGeom prst="rect">
            <a:avLst/>
          </a:prstGeom>
          <a:noFill/>
        </p:spPr>
        <p:txBody>
          <a:bodyPr wrap="square" lIns="60960" tIns="0" rIns="60960" bIns="0" rtlCol="0">
            <a:noAutofit/>
          </a:bodyPr>
          <a:lstStyle/>
          <a:p>
            <a:pPr algn="ctr"/>
            <a:r>
              <a:rPr lang="en-US" sz="1467" b="1" dirty="0">
                <a:solidFill>
                  <a:schemeClr val="accent4">
                    <a:lumMod val="60000"/>
                    <a:lumOff val="40000"/>
                  </a:schemeClr>
                </a:solidFill>
                <a:latin typeface="Arial" panose="020B0604020202020204" pitchFamily="34" charset="0"/>
                <a:cs typeface="Arial" panose="020B0604020202020204" pitchFamily="34" charset="0"/>
              </a:rPr>
              <a:t>PPPs to expand self-service models to loose value chains</a:t>
            </a:r>
          </a:p>
          <a:p>
            <a:pPr algn="ctr"/>
            <a:endParaRPr lang="en-US" sz="1600" dirty="0">
              <a:solidFill>
                <a:schemeClr val="accent6"/>
              </a:solidFill>
              <a:latin typeface="Arial" pitchFamily="34" charset="0"/>
              <a:cs typeface="Arial" pitchFamily="34" charset="0"/>
            </a:endParaRPr>
          </a:p>
        </p:txBody>
      </p:sp>
      <p:sp>
        <p:nvSpPr>
          <p:cNvPr id="44" name="TextBox 43"/>
          <p:cNvSpPr txBox="1"/>
          <p:nvPr/>
        </p:nvSpPr>
        <p:spPr>
          <a:xfrm>
            <a:off x="3339927" y="3581335"/>
            <a:ext cx="2627736" cy="1769485"/>
          </a:xfrm>
          <a:prstGeom prst="rect">
            <a:avLst/>
          </a:prstGeom>
          <a:noFill/>
        </p:spPr>
        <p:txBody>
          <a:bodyPr wrap="square" lIns="60960" tIns="0" rIns="60960"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Several private players have already developed robust, commercial self-service farm management products</a:t>
            </a:r>
          </a:p>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BMGF can incentivize, facilitate, and test the expansion of these models for staple crops</a:t>
            </a:r>
          </a:p>
          <a:p>
            <a:endParaRPr lang="en-US" sz="1600" dirty="0">
              <a:solidFill>
                <a:schemeClr val="accent6"/>
              </a:solidFill>
              <a:latin typeface="Arial" pitchFamily="34" charset="0"/>
              <a:cs typeface="Arial" pitchFamily="34" charset="0"/>
            </a:endParaRPr>
          </a:p>
        </p:txBody>
      </p:sp>
      <p:sp>
        <p:nvSpPr>
          <p:cNvPr id="46" name="TextBox 45"/>
          <p:cNvSpPr txBox="1"/>
          <p:nvPr/>
        </p:nvSpPr>
        <p:spPr>
          <a:xfrm>
            <a:off x="6140871" y="2039766"/>
            <a:ext cx="2846264" cy="1280591"/>
          </a:xfrm>
          <a:prstGeom prst="rect">
            <a:avLst/>
          </a:prstGeom>
          <a:noFill/>
        </p:spPr>
        <p:txBody>
          <a:bodyPr wrap="square" lIns="60960" tIns="0" rIns="60960" bIns="0" rtlCol="0">
            <a:noAutofit/>
          </a:bodyPr>
          <a:lstStyle/>
          <a:p>
            <a:pPr algn="ctr"/>
            <a:r>
              <a:rPr lang="en-US" sz="1467" b="1" dirty="0">
                <a:solidFill>
                  <a:schemeClr val="accent4">
                    <a:lumMod val="60000"/>
                    <a:lumOff val="40000"/>
                  </a:schemeClr>
                </a:solidFill>
                <a:latin typeface="Arial" panose="020B0604020202020204" pitchFamily="34" charset="0"/>
                <a:cs typeface="Arial" panose="020B0604020202020204" pitchFamily="34" charset="0"/>
              </a:rPr>
              <a:t>Experiment with digitally-enabled asset sharing models</a:t>
            </a:r>
          </a:p>
          <a:p>
            <a:pPr algn="ctr"/>
            <a:endParaRPr lang="en-US" sz="1600" dirty="0">
              <a:solidFill>
                <a:schemeClr val="accent6"/>
              </a:solidFill>
              <a:latin typeface="Arial" pitchFamily="34" charset="0"/>
              <a:cs typeface="Arial" pitchFamily="34" charset="0"/>
            </a:endParaRPr>
          </a:p>
        </p:txBody>
      </p:sp>
      <p:sp>
        <p:nvSpPr>
          <p:cNvPr id="47" name="TextBox 46"/>
          <p:cNvSpPr txBox="1"/>
          <p:nvPr/>
        </p:nvSpPr>
        <p:spPr>
          <a:xfrm>
            <a:off x="6126864" y="3581335"/>
            <a:ext cx="2581707" cy="1769485"/>
          </a:xfrm>
          <a:prstGeom prst="rect">
            <a:avLst/>
          </a:prstGeom>
          <a:noFill/>
        </p:spPr>
        <p:txBody>
          <a:bodyPr wrap="square" lIns="60960" tIns="0" rIns="12192"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ICT tools can enable farmers to share critical assets (e.g., tractors, laser leveling tools), improving their productivity while lowering costs</a:t>
            </a:r>
          </a:p>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BMGF is well positioned to spur innovation in this relatively new, untested space </a:t>
            </a:r>
          </a:p>
          <a:p>
            <a:endParaRPr lang="en-US" sz="1600" dirty="0">
              <a:solidFill>
                <a:schemeClr val="accent6"/>
              </a:solidFill>
              <a:latin typeface="Arial" panose="020B0604020202020204" pitchFamily="34" charset="0"/>
              <a:cs typeface="Arial" panose="020B0604020202020204" pitchFamily="34" charset="0"/>
            </a:endParaRPr>
          </a:p>
        </p:txBody>
      </p:sp>
      <p:sp>
        <p:nvSpPr>
          <p:cNvPr id="54" name="TextBox 53"/>
          <p:cNvSpPr txBox="1"/>
          <p:nvPr/>
        </p:nvSpPr>
        <p:spPr>
          <a:xfrm>
            <a:off x="8867968" y="2039766"/>
            <a:ext cx="2987835" cy="1280591"/>
          </a:xfrm>
          <a:prstGeom prst="rect">
            <a:avLst/>
          </a:prstGeom>
          <a:noFill/>
        </p:spPr>
        <p:txBody>
          <a:bodyPr wrap="square" lIns="60960" tIns="0" rIns="60960" bIns="0" rtlCol="0">
            <a:noAutofit/>
          </a:bodyPr>
          <a:lstStyle/>
          <a:p>
            <a:pPr algn="ctr"/>
            <a:r>
              <a:rPr lang="en-US" sz="1600" b="1" dirty="0">
                <a:solidFill>
                  <a:schemeClr val="accent4">
                    <a:lumMod val="60000"/>
                    <a:lumOff val="40000"/>
                  </a:schemeClr>
                </a:solidFill>
                <a:latin typeface="Arial" panose="020B0604020202020204" pitchFamily="34" charset="0"/>
                <a:cs typeface="Arial" panose="020B0604020202020204" pitchFamily="34" charset="0"/>
              </a:rPr>
              <a:t>Digitalization of land records, land tenure management </a:t>
            </a:r>
          </a:p>
          <a:p>
            <a:pPr algn="ctr"/>
            <a:endParaRPr lang="en-US" sz="1600" b="1" dirty="0">
              <a:solidFill>
                <a:schemeClr val="accent6"/>
              </a:solidFill>
              <a:latin typeface="Arial" panose="020B0604020202020204" pitchFamily="34" charset="0"/>
              <a:cs typeface="Arial" panose="020B0604020202020204" pitchFamily="34" charset="0"/>
            </a:endParaRPr>
          </a:p>
          <a:p>
            <a:pPr algn="ctr"/>
            <a:endParaRPr lang="en-US" sz="1867" dirty="0">
              <a:solidFill>
                <a:schemeClr val="accent6"/>
              </a:solidFill>
              <a:latin typeface="Arial" pitchFamily="34" charset="0"/>
              <a:cs typeface="Arial" pitchFamily="34" charset="0"/>
            </a:endParaRPr>
          </a:p>
        </p:txBody>
      </p:sp>
      <p:sp>
        <p:nvSpPr>
          <p:cNvPr id="55" name="TextBox 54"/>
          <p:cNvSpPr txBox="1"/>
          <p:nvPr/>
        </p:nvSpPr>
        <p:spPr>
          <a:xfrm>
            <a:off x="8987135" y="3581335"/>
            <a:ext cx="2505071" cy="1769485"/>
          </a:xfrm>
          <a:prstGeom prst="rect">
            <a:avLst/>
          </a:prstGeom>
          <a:noFill/>
        </p:spPr>
        <p:txBody>
          <a:bodyPr wrap="square" lIns="60960" tIns="0" rIns="60960" bIns="0" rtlCol="0">
            <a:noAutofit/>
          </a:bodyPr>
          <a:lstStyle/>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Digital documentation of land rights &amp; usage</a:t>
            </a:r>
          </a:p>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Geographical Information Systems utilizing open imagery &amp; mapping tools</a:t>
            </a:r>
          </a:p>
          <a:p>
            <a:pPr marL="228594" indent="-228594">
              <a:spcAft>
                <a:spcPts val="267"/>
              </a:spcAft>
              <a:buFont typeface="Arial" panose="020B0604020202020204" pitchFamily="34" charset="0"/>
              <a:buChar char="•"/>
            </a:pPr>
            <a:r>
              <a:rPr lang="en-US" sz="1600" dirty="0">
                <a:solidFill>
                  <a:srgbClr val="5392AB"/>
                </a:solidFill>
                <a:latin typeface="Arial" panose="020B0604020202020204" pitchFamily="34" charset="0"/>
                <a:cs typeface="Arial" panose="020B0604020202020204" pitchFamily="34" charset="0"/>
              </a:rPr>
              <a:t>Data ownership – access rights management &amp; self service sharing tools </a:t>
            </a:r>
          </a:p>
          <a:p>
            <a:endParaRPr lang="en-US" sz="1600" dirty="0">
              <a:solidFill>
                <a:schemeClr val="accent6"/>
              </a:solidFill>
              <a:latin typeface="Arial" panose="020B0604020202020204" pitchFamily="34" charset="0"/>
              <a:cs typeface="Arial" panose="020B0604020202020204" pitchFamily="34" charset="0"/>
            </a:endParaRPr>
          </a:p>
        </p:txBody>
      </p:sp>
      <p:cxnSp>
        <p:nvCxnSpPr>
          <p:cNvPr id="67" name="Conector recto 31"/>
          <p:cNvCxnSpPr/>
          <p:nvPr/>
        </p:nvCxnSpPr>
        <p:spPr>
          <a:xfrm flipV="1">
            <a:off x="570987" y="2621728"/>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68" name="Conector recto 31"/>
          <p:cNvCxnSpPr/>
          <p:nvPr/>
        </p:nvCxnSpPr>
        <p:spPr>
          <a:xfrm flipV="1">
            <a:off x="572520" y="1980052"/>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69" name="Conector recto 31"/>
          <p:cNvCxnSpPr/>
          <p:nvPr/>
        </p:nvCxnSpPr>
        <p:spPr>
          <a:xfrm flipV="1">
            <a:off x="3436580" y="2614091"/>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0" name="Conector recto 31"/>
          <p:cNvCxnSpPr/>
          <p:nvPr/>
        </p:nvCxnSpPr>
        <p:spPr>
          <a:xfrm flipV="1">
            <a:off x="3438113" y="1972415"/>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1" name="Conector recto 31"/>
          <p:cNvCxnSpPr/>
          <p:nvPr/>
        </p:nvCxnSpPr>
        <p:spPr>
          <a:xfrm flipV="1">
            <a:off x="6236313" y="2604928"/>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2" name="Conector recto 31"/>
          <p:cNvCxnSpPr/>
          <p:nvPr/>
        </p:nvCxnSpPr>
        <p:spPr>
          <a:xfrm flipV="1">
            <a:off x="6237847" y="1963252"/>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3" name="Conector recto 31"/>
          <p:cNvCxnSpPr/>
          <p:nvPr/>
        </p:nvCxnSpPr>
        <p:spPr>
          <a:xfrm flipV="1">
            <a:off x="9045557" y="2604920"/>
            <a:ext cx="2560320" cy="1103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cxnSp>
        <p:nvCxnSpPr>
          <p:cNvPr id="78" name="Conector recto 31"/>
          <p:cNvCxnSpPr/>
          <p:nvPr/>
        </p:nvCxnSpPr>
        <p:spPr>
          <a:xfrm flipV="1">
            <a:off x="9047091" y="1963244"/>
            <a:ext cx="2560320" cy="3392"/>
          </a:xfrm>
          <a:prstGeom prst="line">
            <a:avLst/>
          </a:prstGeom>
          <a:ln>
            <a:solidFill>
              <a:srgbClr val="E48693"/>
            </a:solidFill>
          </a:ln>
          <a:effectLst/>
        </p:spPr>
        <p:style>
          <a:lnRef idx="2">
            <a:schemeClr val="accent1"/>
          </a:lnRef>
          <a:fillRef idx="0">
            <a:schemeClr val="accent1"/>
          </a:fillRef>
          <a:effectRef idx="1">
            <a:schemeClr val="accent1"/>
          </a:effectRef>
          <a:fontRef idx="minor">
            <a:schemeClr val="tx1"/>
          </a:fontRef>
        </p:style>
      </p:cxnSp>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50466" y="2758137"/>
            <a:ext cx="655505" cy="655505"/>
          </a:xfrm>
          <a:prstGeom prst="rect">
            <a:avLst/>
          </a:prstGeom>
        </p:spPr>
      </p:pic>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9883" y="2776478"/>
            <a:ext cx="637620" cy="637620"/>
          </a:xfrm>
          <a:prstGeom prst="rect">
            <a:avLst/>
          </a:prstGeom>
        </p:spPr>
      </p:pic>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7177775" y="2724973"/>
            <a:ext cx="668504" cy="668504"/>
          </a:xfrm>
          <a:prstGeom prst="rect">
            <a:avLst/>
          </a:prstGeom>
        </p:spPr>
      </p:pic>
      <p:pic>
        <p:nvPicPr>
          <p:cNvPr id="75" name="Picture 7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74825" y="2656641"/>
            <a:ext cx="755527" cy="755527"/>
          </a:xfrm>
          <a:prstGeom prst="rect">
            <a:avLst/>
          </a:prstGeom>
        </p:spPr>
      </p:pic>
      <p:pic>
        <p:nvPicPr>
          <p:cNvPr id="76" name="Imagen 63" descr="Untitled-1-05.png"/>
          <p:cNvPicPr>
            <a:picLocks noChangeAspect="1"/>
          </p:cNvPicPr>
          <p:nvPr/>
        </p:nvPicPr>
        <p:blipFill>
          <a:blip r:embed="rId9"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744542" y="6087563"/>
            <a:ext cx="330100" cy="304800"/>
          </a:xfrm>
          <a:prstGeom prst="rect">
            <a:avLst/>
          </a:prstGeom>
        </p:spPr>
      </p:pic>
      <p:sp>
        <p:nvSpPr>
          <p:cNvPr id="77" name="Rectángulo 70"/>
          <p:cNvSpPr/>
          <p:nvPr/>
        </p:nvSpPr>
        <p:spPr>
          <a:xfrm>
            <a:off x="3024848" y="6093011"/>
            <a:ext cx="1981633" cy="276999"/>
          </a:xfrm>
          <a:prstGeom prst="rect">
            <a:avLst/>
          </a:prstGeom>
        </p:spPr>
        <p:txBody>
          <a:bodyPr wrap="none">
            <a:spAutoFit/>
          </a:bodyPr>
          <a:lstStyle/>
          <a:p>
            <a:r>
              <a:rPr lang="en-US" sz="1200" dirty="0">
                <a:solidFill>
                  <a:srgbClr val="4C92A8"/>
                </a:solidFill>
                <a:latin typeface="Arial"/>
                <a:cs typeface="Arial"/>
              </a:rPr>
              <a:t>Critical nutrition dimension</a:t>
            </a:r>
            <a:endParaRPr lang="es-ES" sz="1200" dirty="0">
              <a:solidFill>
                <a:srgbClr val="4C92A8"/>
              </a:solidFill>
              <a:latin typeface="Arial"/>
              <a:cs typeface="Arial"/>
            </a:endParaRPr>
          </a:p>
        </p:txBody>
      </p:sp>
      <p:pic>
        <p:nvPicPr>
          <p:cNvPr id="79"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433428" y="3117449"/>
            <a:ext cx="384997" cy="355489"/>
          </a:xfrm>
          <a:prstGeom prst="rect">
            <a:avLst/>
          </a:prstGeom>
        </p:spPr>
      </p:pic>
      <p:pic>
        <p:nvPicPr>
          <p:cNvPr id="80" name="Imagen 63" descr="Untitled-1-05.png"/>
          <p:cNvPicPr>
            <a:picLocks noChangeAspect="1"/>
          </p:cNvPicPr>
          <p:nvPr/>
        </p:nvPicPr>
        <p:blipFill>
          <a:blip r:embed="rId9"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2807102" y="3093755"/>
            <a:ext cx="330100" cy="304800"/>
          </a:xfrm>
          <a:prstGeom prst="rect">
            <a:avLst/>
          </a:prstGeom>
        </p:spPr>
      </p:pic>
      <p:pic>
        <p:nvPicPr>
          <p:cNvPr id="83"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259658" y="3146909"/>
            <a:ext cx="384997" cy="355489"/>
          </a:xfrm>
          <a:prstGeom prst="rect">
            <a:avLst/>
          </a:prstGeom>
        </p:spPr>
      </p:pic>
      <p:pic>
        <p:nvPicPr>
          <p:cNvPr id="84" name="Imagen 63" descr="Untitled-1-05.png"/>
          <p:cNvPicPr>
            <a:picLocks noChangeAspect="1"/>
          </p:cNvPicPr>
          <p:nvPr/>
        </p:nvPicPr>
        <p:blipFill>
          <a:blip r:embed="rId9"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5633331" y="3123215"/>
            <a:ext cx="330100" cy="304800"/>
          </a:xfrm>
          <a:prstGeom prst="rect">
            <a:avLst/>
          </a:prstGeom>
        </p:spPr>
      </p:pic>
      <p:pic>
        <p:nvPicPr>
          <p:cNvPr id="88" name="Imagen 59" descr="Untitled-1-06.png"/>
          <p:cNvPicPr>
            <a:picLocks noChangeAspect="1"/>
          </p:cNvPicPr>
          <p:nvPr/>
        </p:nvPicPr>
        <p:blipFill>
          <a:blip r:embed="rId4" cstate="print">
            <a:duotone>
              <a:prstClr val="black"/>
              <a:srgbClr val="4C92A8">
                <a:tint val="45000"/>
                <a:satMod val="400000"/>
              </a:srgbClr>
            </a:duotone>
            <a:extLst>
              <a:ext uri="{28A0092B-C50C-407E-A947-70E740481C1C}">
                <a14:useLocalDpi xmlns:a14="http://schemas.microsoft.com/office/drawing/2010/main" val="0"/>
              </a:ext>
            </a:extLst>
          </a:blip>
          <a:stretch>
            <a:fillRect/>
          </a:stretch>
        </p:blipFill>
        <p:spPr>
          <a:xfrm>
            <a:off x="11203275" y="3183049"/>
            <a:ext cx="384997" cy="355489"/>
          </a:xfrm>
          <a:prstGeom prst="rect">
            <a:avLst/>
          </a:prstGeom>
        </p:spPr>
      </p:pic>
      <p:sp>
        <p:nvSpPr>
          <p:cNvPr id="56" name="Rectángulo 86"/>
          <p:cNvSpPr/>
          <p:nvPr/>
        </p:nvSpPr>
        <p:spPr>
          <a:xfrm>
            <a:off x="678878" y="204534"/>
            <a:ext cx="3723789" cy="276999"/>
          </a:xfrm>
          <a:prstGeom prst="rect">
            <a:avLst/>
          </a:prstGeom>
        </p:spPr>
        <p:txBody>
          <a:bodyPr wrap="square">
            <a:spAutoFit/>
          </a:bodyPr>
          <a:lstStyle/>
          <a:p>
            <a:r>
              <a:rPr lang="en-US" sz="1200" b="1" dirty="0">
                <a:solidFill>
                  <a:schemeClr val="bg1"/>
                </a:solidFill>
                <a:latin typeface="Arial"/>
                <a:cs typeface="Arial"/>
              </a:rPr>
              <a:t>INVEST IN DISRUPTIVE ICT4AG MODELS  </a:t>
            </a:r>
          </a:p>
        </p:txBody>
      </p:sp>
      <p:sp>
        <p:nvSpPr>
          <p:cNvPr id="57" name="Rectángulo 54"/>
          <p:cNvSpPr/>
          <p:nvPr/>
        </p:nvSpPr>
        <p:spPr>
          <a:xfrm>
            <a:off x="582336" y="200998"/>
            <a:ext cx="5253288" cy="345925"/>
          </a:xfrm>
          <a:prstGeom prst="rect">
            <a:avLst/>
          </a:prstGeom>
          <a:solidFill>
            <a:srgbClr val="E7D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latin typeface="Arial"/>
              <a:cs typeface="Arial"/>
            </a:endParaRPr>
          </a:p>
        </p:txBody>
      </p:sp>
      <p:sp>
        <p:nvSpPr>
          <p:cNvPr id="58" name="Elipse 56"/>
          <p:cNvSpPr/>
          <p:nvPr/>
        </p:nvSpPr>
        <p:spPr>
          <a:xfrm>
            <a:off x="406940" y="212021"/>
            <a:ext cx="332152" cy="332152"/>
          </a:xfrm>
          <a:prstGeom prst="ellipse">
            <a:avLst/>
          </a:prstGeom>
          <a:solidFill>
            <a:srgbClr val="B7A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p:txBody>
      </p:sp>
      <p:sp>
        <p:nvSpPr>
          <p:cNvPr id="59" name="Rectángulo 57"/>
          <p:cNvSpPr/>
          <p:nvPr/>
        </p:nvSpPr>
        <p:spPr>
          <a:xfrm>
            <a:off x="392202" y="195238"/>
            <a:ext cx="288862" cy="318100"/>
          </a:xfrm>
          <a:prstGeom prst="rect">
            <a:avLst/>
          </a:prstGeom>
        </p:spPr>
        <p:txBody>
          <a:bodyPr wrap="none">
            <a:spAutoFit/>
          </a:bodyPr>
          <a:lstStyle/>
          <a:p>
            <a:r>
              <a:rPr lang="en-US" sz="1467" b="1" dirty="0">
                <a:solidFill>
                  <a:schemeClr val="bg1"/>
                </a:solidFill>
                <a:latin typeface="Arial"/>
                <a:cs typeface="Arial"/>
              </a:rPr>
              <a:t>1</a:t>
            </a:r>
          </a:p>
        </p:txBody>
      </p:sp>
      <p:sp>
        <p:nvSpPr>
          <p:cNvPr id="60" name="Rectángulo 60"/>
          <p:cNvSpPr/>
          <p:nvPr/>
        </p:nvSpPr>
        <p:spPr>
          <a:xfrm>
            <a:off x="671244" y="233568"/>
            <a:ext cx="5652459" cy="276999"/>
          </a:xfrm>
          <a:prstGeom prst="rect">
            <a:avLst/>
          </a:prstGeom>
        </p:spPr>
        <p:txBody>
          <a:bodyPr wrap="square">
            <a:spAutoFit/>
          </a:bodyPr>
          <a:lstStyle/>
          <a:p>
            <a:r>
              <a:rPr lang="en-US" sz="1200" b="1" dirty="0">
                <a:solidFill>
                  <a:schemeClr val="bg1"/>
                </a:solidFill>
                <a:latin typeface="Arial"/>
                <a:cs typeface="Arial"/>
              </a:rPr>
              <a:t>INVEST IN DISRUPTIVE ICT4AG MODELS – FARM MANAGEMENT </a:t>
            </a:r>
          </a:p>
        </p:txBody>
      </p:sp>
    </p:spTree>
    <p:extLst>
      <p:ext uri="{BB962C8B-B14F-4D97-AF65-F5344CB8AC3E}">
        <p14:creationId xmlns:p14="http://schemas.microsoft.com/office/powerpoint/2010/main" val="129758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Words>
  <Application>Microsoft Office PowerPoint</Application>
  <PresentationFormat>Widescreen</PresentationFormat>
  <Paragraphs>192</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 Camp</dc:creator>
  <cp:lastModifiedBy>Hanna Camp</cp:lastModifiedBy>
  <cp:revision>2</cp:revision>
  <dcterms:created xsi:type="dcterms:W3CDTF">2017-05-12T11:40:18Z</dcterms:created>
  <dcterms:modified xsi:type="dcterms:W3CDTF">2017-05-12T11:42:40Z</dcterms:modified>
</cp:coreProperties>
</file>