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88" r:id="rId1"/>
  </p:sldMasterIdLst>
  <p:notesMasterIdLst>
    <p:notesMasterId r:id="rId16"/>
  </p:notesMasterIdLst>
  <p:sldIdLst>
    <p:sldId id="257" r:id="rId2"/>
    <p:sldId id="291" r:id="rId3"/>
    <p:sldId id="270" r:id="rId4"/>
    <p:sldId id="279" r:id="rId5"/>
    <p:sldId id="280" r:id="rId6"/>
    <p:sldId id="281" r:id="rId7"/>
    <p:sldId id="282" r:id="rId8"/>
    <p:sldId id="288" r:id="rId9"/>
    <p:sldId id="287" r:id="rId10"/>
    <p:sldId id="289" r:id="rId11"/>
    <p:sldId id="284" r:id="rId12"/>
    <p:sldId id="285" r:id="rId13"/>
    <p:sldId id="290" r:id="rId14"/>
    <p:sldId id="275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232323"/>
    <a:srgbClr val="1B1B1B"/>
    <a:srgbClr val="282828"/>
    <a:srgbClr val="3A3A3A"/>
    <a:srgbClr val="B30D6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086" autoAdjust="0"/>
    <p:restoredTop sz="84543" autoAdjust="0"/>
  </p:normalViewPr>
  <p:slideViewPr>
    <p:cSldViewPr snapToGrid="0" snapToObjects="1">
      <p:cViewPr>
        <p:scale>
          <a:sx n="112" d="100"/>
          <a:sy n="112" d="100"/>
        </p:scale>
        <p:origin x="-204" y="4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2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B4F7C9-357D-8644-B7C1-9501BA19050C}" type="datetimeFigureOut">
              <a:rPr lang="en-US" smtClean="0"/>
              <a:pPr/>
              <a:t>30-Jul-16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C51118-79FA-9240-A2DC-9B8E9EA116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07699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7CCDE-DEBE-124E-8CB0-E9127AA23C4D}" type="datetimeFigureOut">
              <a:rPr lang="en-US" smtClean="0"/>
              <a:pPr/>
              <a:t>30-Jul-16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18EEB-5999-DB4F-AF8D-914AC5288D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99006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7CCDE-DEBE-124E-8CB0-E9127AA23C4D}" type="datetimeFigureOut">
              <a:rPr lang="en-US" smtClean="0"/>
              <a:pPr/>
              <a:t>30-Jul-16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18EEB-5999-DB4F-AF8D-914AC5288D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29579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7CCDE-DEBE-124E-8CB0-E9127AA23C4D}" type="datetimeFigureOut">
              <a:rPr lang="en-US" smtClean="0"/>
              <a:pPr/>
              <a:t>30-Jul-16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18EEB-5999-DB4F-AF8D-914AC5288D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17088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ooper Black" panose="0208090404030B0204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7CCDE-DEBE-124E-8CB0-E9127AA23C4D}" type="datetimeFigureOut">
              <a:rPr lang="en-US" smtClean="0"/>
              <a:pPr/>
              <a:t>30-Jul-16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18EEB-5999-DB4F-AF8D-914AC5288D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66945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7CCDE-DEBE-124E-8CB0-E9127AA23C4D}" type="datetimeFigureOut">
              <a:rPr lang="en-US" smtClean="0"/>
              <a:pPr/>
              <a:t>30-Jul-16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18EEB-5999-DB4F-AF8D-914AC5288D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29752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7CCDE-DEBE-124E-8CB0-E9127AA23C4D}" type="datetimeFigureOut">
              <a:rPr lang="en-US" smtClean="0"/>
              <a:pPr/>
              <a:t>30-Jul-16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18EEB-5999-DB4F-AF8D-914AC5288D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51222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7CCDE-DEBE-124E-8CB0-E9127AA23C4D}" type="datetimeFigureOut">
              <a:rPr lang="en-US" smtClean="0"/>
              <a:pPr/>
              <a:t>30-Jul-16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18EEB-5999-DB4F-AF8D-914AC5288D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35108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7CCDE-DEBE-124E-8CB0-E9127AA23C4D}" type="datetimeFigureOut">
              <a:rPr lang="en-US" smtClean="0"/>
              <a:pPr/>
              <a:t>30-Jul-16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18EEB-5999-DB4F-AF8D-914AC5288D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77893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7CCDE-DEBE-124E-8CB0-E9127AA23C4D}" type="datetimeFigureOut">
              <a:rPr lang="en-US" smtClean="0"/>
              <a:pPr/>
              <a:t>30-Jul-16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18EEB-5999-DB4F-AF8D-914AC5288D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18653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7CCDE-DEBE-124E-8CB0-E9127AA23C4D}" type="datetimeFigureOut">
              <a:rPr lang="en-US" smtClean="0"/>
              <a:pPr/>
              <a:t>30-Jul-16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18EEB-5999-DB4F-AF8D-914AC5288D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08344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7CCDE-DEBE-124E-8CB0-E9127AA23C4D}" type="datetimeFigureOut">
              <a:rPr lang="en-US" smtClean="0"/>
              <a:pPr/>
              <a:t>30-Jul-16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18EEB-5999-DB4F-AF8D-914AC5288D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60356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7CCDE-DEBE-124E-8CB0-E9127AA23C4D}" type="datetimeFigureOut">
              <a:rPr lang="en-US" smtClean="0"/>
              <a:pPr/>
              <a:t>30-Jul-16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18EEB-5999-DB4F-AF8D-914AC5288D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4874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31383"/>
            <a:ext cx="8229600" cy="1995596"/>
          </a:xfrm>
        </p:spPr>
        <p:txBody>
          <a:bodyPr>
            <a:normAutofit/>
          </a:bodyPr>
          <a:lstStyle/>
          <a:p>
            <a:r>
              <a:rPr lang="en-US" sz="6000" dirty="0" err="1" smtClean="0">
                <a:solidFill>
                  <a:srgbClr val="002060"/>
                </a:solidFill>
              </a:rPr>
              <a:t>AgData</a:t>
            </a:r>
            <a:r>
              <a:rPr lang="en-US" dirty="0" smtClean="0">
                <a:solidFill>
                  <a:srgbClr val="002060"/>
                </a:solidFill>
              </a:rPr>
              <a:t/>
            </a:r>
            <a:br>
              <a:rPr lang="en-US" dirty="0" smtClean="0">
                <a:solidFill>
                  <a:srgbClr val="002060"/>
                </a:solidFill>
              </a:rPr>
            </a:br>
            <a:r>
              <a:rPr lang="en-US" sz="2700" dirty="0" smtClean="0">
                <a:solidFill>
                  <a:srgbClr val="002060"/>
                </a:solidFill>
              </a:rPr>
              <a:t>Transforming Agriculture Through Efficient Data Collection &amp; Analytics</a:t>
            </a:r>
            <a:endParaRPr lang="en-US" sz="2700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3046" y="3513803"/>
            <a:ext cx="5707625" cy="1570703"/>
          </a:xfrm>
          <a:solidFill>
            <a:schemeClr val="tx2">
              <a:lumMod val="75000"/>
            </a:schemeClr>
          </a:solidFill>
        </p:spPr>
        <p:txBody>
          <a:bodyPr>
            <a:normAutofit/>
          </a:bodyPr>
          <a:lstStyle/>
          <a:p>
            <a:pPr lvl="1" indent="0" algn="ctr">
              <a:buNone/>
            </a:pPr>
            <a:endParaRPr lang="en-US" sz="1800" i="1" dirty="0">
              <a:solidFill>
                <a:srgbClr val="0070C0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marL="0" indent="0" algn="ctr">
              <a:buNone/>
            </a:pPr>
            <a:r>
              <a:rPr lang="en-US" sz="4400" dirty="0" smtClean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Daniel </a:t>
            </a:r>
            <a:r>
              <a:rPr lang="en-US" sz="4400" dirty="0" err="1" smtClean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Mbeyah</a:t>
            </a:r>
            <a:endParaRPr lang="en-US" sz="4400" dirty="0" smtClean="0">
              <a:solidFill>
                <a:schemeClr val="bg1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8668169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Market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  <a:latin typeface="Cooper Black" pitchFamily="18" charset="0"/>
              </a:rPr>
              <a:t>Seed Developers</a:t>
            </a:r>
          </a:p>
          <a:p>
            <a:r>
              <a:rPr lang="en-US" dirty="0" smtClean="0">
                <a:solidFill>
                  <a:srgbClr val="002060"/>
                </a:solidFill>
                <a:latin typeface="Cooper Black" pitchFamily="18" charset="0"/>
              </a:rPr>
              <a:t>Seed Marketers And Distributors</a:t>
            </a:r>
          </a:p>
          <a:p>
            <a:r>
              <a:rPr lang="en-US" dirty="0" smtClean="0">
                <a:solidFill>
                  <a:srgbClr val="002060"/>
                </a:solidFill>
                <a:latin typeface="Cooper Black" pitchFamily="18" charset="0"/>
              </a:rPr>
              <a:t>Agricultural Research Institutions</a:t>
            </a:r>
            <a:endParaRPr lang="en-US" dirty="0">
              <a:solidFill>
                <a:srgbClr val="002060"/>
              </a:solidFill>
              <a:latin typeface="Cooper Black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  <a:latin typeface="Cooper Black" pitchFamily="18" charset="0"/>
              </a:rPr>
              <a:t>Reality Check: Global</a:t>
            </a:r>
            <a:endParaRPr lang="en-US" dirty="0">
              <a:solidFill>
                <a:srgbClr val="002060"/>
              </a:solidFill>
              <a:latin typeface="Cooper Black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>
                <a:solidFill>
                  <a:srgbClr val="002060"/>
                </a:solidFill>
                <a:latin typeface="Cooper Black" pitchFamily="18" charset="0"/>
              </a:rPr>
              <a:t>Edyn</a:t>
            </a:r>
            <a:r>
              <a:rPr lang="en-US" dirty="0" smtClean="0">
                <a:solidFill>
                  <a:srgbClr val="002060"/>
                </a:solidFill>
                <a:latin typeface="Cooper Black" pitchFamily="18" charset="0"/>
              </a:rPr>
              <a:t> Garden Sensor</a:t>
            </a:r>
          </a:p>
          <a:p>
            <a:r>
              <a:rPr lang="en-US" dirty="0" smtClean="0">
                <a:solidFill>
                  <a:srgbClr val="002060"/>
                </a:solidFill>
                <a:latin typeface="Cooper Black" pitchFamily="18" charset="0"/>
              </a:rPr>
              <a:t>$99.99</a:t>
            </a:r>
          </a:p>
          <a:p>
            <a:r>
              <a:rPr lang="en-US" dirty="0" smtClean="0">
                <a:solidFill>
                  <a:srgbClr val="002060"/>
                </a:solidFill>
                <a:latin typeface="Cooper Black" pitchFamily="18" charset="0"/>
              </a:rPr>
              <a:t>Light</a:t>
            </a:r>
          </a:p>
          <a:p>
            <a:r>
              <a:rPr lang="en-US" dirty="0" smtClean="0">
                <a:solidFill>
                  <a:srgbClr val="002060"/>
                </a:solidFill>
                <a:latin typeface="Cooper Black" pitchFamily="18" charset="0"/>
              </a:rPr>
              <a:t>Humidity</a:t>
            </a:r>
          </a:p>
          <a:p>
            <a:r>
              <a:rPr lang="en-US" dirty="0" smtClean="0">
                <a:solidFill>
                  <a:srgbClr val="002060"/>
                </a:solidFill>
                <a:latin typeface="Cooper Black" pitchFamily="18" charset="0"/>
              </a:rPr>
              <a:t>Temperature</a:t>
            </a:r>
          </a:p>
          <a:p>
            <a:r>
              <a:rPr lang="en-US" dirty="0" smtClean="0">
                <a:solidFill>
                  <a:srgbClr val="002060"/>
                </a:solidFill>
                <a:latin typeface="Cooper Black" pitchFamily="18" charset="0"/>
              </a:rPr>
              <a:t>Soil Nutrition</a:t>
            </a:r>
          </a:p>
          <a:p>
            <a:r>
              <a:rPr lang="en-US" dirty="0" smtClean="0">
                <a:solidFill>
                  <a:srgbClr val="002060"/>
                </a:solidFill>
                <a:latin typeface="Cooper Black" pitchFamily="18" charset="0"/>
              </a:rPr>
              <a:t>Moisture</a:t>
            </a:r>
          </a:p>
          <a:p>
            <a:r>
              <a:rPr lang="en-US" dirty="0" smtClean="0">
                <a:solidFill>
                  <a:srgbClr val="002060"/>
                </a:solidFill>
                <a:latin typeface="Cooper Black" pitchFamily="18" charset="0"/>
              </a:rPr>
              <a:t>API </a:t>
            </a:r>
            <a:r>
              <a:rPr lang="en-US" dirty="0" err="1" smtClean="0">
                <a:solidFill>
                  <a:srgbClr val="002060"/>
                </a:solidFill>
                <a:latin typeface="Cooper Black" pitchFamily="18" charset="0"/>
              </a:rPr>
              <a:t>Access,WiFi</a:t>
            </a:r>
            <a:endParaRPr lang="en-US" dirty="0">
              <a:solidFill>
                <a:srgbClr val="002060"/>
              </a:solidFill>
              <a:latin typeface="Cooper Black" pitchFamily="18" charset="0"/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1667" y="1845734"/>
            <a:ext cx="4284133" cy="2142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Reality Check: Local (BRCK, </a:t>
            </a:r>
            <a:r>
              <a:rPr lang="en-US" dirty="0" err="1" smtClean="0">
                <a:solidFill>
                  <a:srgbClr val="002060"/>
                </a:solidFill>
              </a:rPr>
              <a:t>Illuminum</a:t>
            </a:r>
            <a:r>
              <a:rPr lang="en-US" dirty="0" smtClean="0">
                <a:solidFill>
                  <a:srgbClr val="002060"/>
                </a:solidFill>
              </a:rPr>
              <a:t>)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7174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62467" y="1676400"/>
            <a:ext cx="8559800" cy="3547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Future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4000" dirty="0" smtClean="0">
                <a:solidFill>
                  <a:srgbClr val="002060"/>
                </a:solidFill>
                <a:latin typeface="Cooper Black" pitchFamily="18" charset="0"/>
              </a:rPr>
              <a:t>Design And Build </a:t>
            </a:r>
            <a:r>
              <a:rPr lang="en-US" sz="4000" dirty="0" err="1" smtClean="0">
                <a:solidFill>
                  <a:srgbClr val="002060"/>
                </a:solidFill>
                <a:latin typeface="Cooper Black" pitchFamily="18" charset="0"/>
              </a:rPr>
              <a:t>AgData’s</a:t>
            </a:r>
            <a:r>
              <a:rPr lang="en-US" sz="4000" dirty="0" smtClean="0">
                <a:solidFill>
                  <a:srgbClr val="002060"/>
                </a:solidFill>
                <a:latin typeface="Cooper Black" pitchFamily="18" charset="0"/>
              </a:rPr>
              <a:t> Sensors</a:t>
            </a:r>
            <a:endParaRPr lang="en-US" sz="4000" dirty="0">
              <a:solidFill>
                <a:srgbClr val="002060"/>
              </a:solidFill>
              <a:latin typeface="Cooper Black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65737"/>
            <a:ext cx="8229600" cy="312799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Thank </a:t>
            </a:r>
            <a:r>
              <a:rPr lang="en-US" dirty="0" smtClean="0">
                <a:solidFill>
                  <a:srgbClr val="002060"/>
                </a:solidFill>
              </a:rPr>
              <a:t>Y</a:t>
            </a:r>
            <a:r>
              <a:rPr lang="en-US" dirty="0" smtClean="0">
                <a:solidFill>
                  <a:srgbClr val="002060"/>
                </a:solidFill>
              </a:rPr>
              <a:t>ou</a:t>
            </a:r>
            <a:br>
              <a:rPr lang="en-US" dirty="0" smtClean="0">
                <a:solidFill>
                  <a:srgbClr val="002060"/>
                </a:solidFill>
              </a:rPr>
            </a:br>
            <a:r>
              <a:rPr lang="en-US" dirty="0" smtClean="0">
                <a:solidFill>
                  <a:srgbClr val="002060"/>
                </a:solidFill>
              </a:rPr>
              <a:t/>
            </a:r>
            <a:br>
              <a:rPr lang="en-US" dirty="0" smtClean="0">
                <a:solidFill>
                  <a:srgbClr val="002060"/>
                </a:solidFill>
              </a:rPr>
            </a:br>
            <a:r>
              <a:rPr lang="en-US" dirty="0" smtClean="0">
                <a:solidFill>
                  <a:srgbClr val="002060"/>
                </a:solidFill>
              </a:rPr>
              <a:t>Get In Touch</a:t>
            </a:r>
            <a:br>
              <a:rPr lang="en-US" dirty="0" smtClean="0">
                <a:solidFill>
                  <a:srgbClr val="002060"/>
                </a:solidFill>
              </a:rPr>
            </a:br>
            <a:r>
              <a:rPr lang="en-US" dirty="0" smtClean="0">
                <a:solidFill>
                  <a:srgbClr val="002060"/>
                </a:solidFill>
              </a:rPr>
              <a:t>+254 726 306 316</a:t>
            </a:r>
            <a:br>
              <a:rPr lang="en-US" dirty="0" smtClean="0">
                <a:solidFill>
                  <a:srgbClr val="002060"/>
                </a:solidFill>
              </a:rPr>
            </a:br>
            <a:r>
              <a:rPr lang="en-US" dirty="0" smtClean="0">
                <a:solidFill>
                  <a:srgbClr val="002060"/>
                </a:solidFill>
              </a:rPr>
              <a:t>danmbeyah@gmail.com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1705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Problem Statement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2060"/>
                </a:solidFill>
                <a:latin typeface="Cooper Black" pitchFamily="18" charset="0"/>
              </a:rPr>
              <a:t>Inefficient &amp; expensive methods of collecting  real-time data from farms</a:t>
            </a:r>
          </a:p>
          <a:p>
            <a:r>
              <a:rPr lang="en-US" sz="2800" dirty="0" smtClean="0">
                <a:solidFill>
                  <a:srgbClr val="002060"/>
                </a:solidFill>
                <a:latin typeface="Cooper Black" pitchFamily="18" charset="0"/>
              </a:rPr>
              <a:t>Staff shortage</a:t>
            </a:r>
          </a:p>
          <a:p>
            <a:r>
              <a:rPr lang="en-US" sz="2800" dirty="0" smtClean="0">
                <a:solidFill>
                  <a:srgbClr val="002060"/>
                </a:solidFill>
                <a:latin typeface="Cooper Black" pitchFamily="18" charset="0"/>
              </a:rPr>
              <a:t>Lack of a platform that can provide Big Data capabilities from raw data collected from farms for informed decision making</a:t>
            </a:r>
          </a:p>
          <a:p>
            <a:r>
              <a:rPr lang="en-US" sz="2800" dirty="0" smtClean="0">
                <a:solidFill>
                  <a:srgbClr val="002060"/>
                </a:solidFill>
                <a:latin typeface="Cooper Black" pitchFamily="18" charset="0"/>
              </a:rPr>
              <a:t>Inadequate feedback on seed products</a:t>
            </a:r>
            <a:endParaRPr lang="en-US" sz="2800" dirty="0">
              <a:solidFill>
                <a:srgbClr val="002060"/>
              </a:solidFill>
              <a:latin typeface="Cooper Black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059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Solution: </a:t>
            </a:r>
            <a:r>
              <a:rPr lang="en-US" dirty="0" err="1" smtClean="0">
                <a:solidFill>
                  <a:srgbClr val="002060"/>
                </a:solidFill>
              </a:rPr>
              <a:t>AgData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6486" y="893220"/>
            <a:ext cx="9459384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002060"/>
                </a:solidFill>
                <a:latin typeface="Cooper Black" panose="0208090404030B020404" pitchFamily="18" charset="0"/>
              </a:rPr>
              <a:t>Real time farm data collection using </a:t>
            </a:r>
          </a:p>
          <a:p>
            <a:pPr marL="342900" indent="-342900"/>
            <a:r>
              <a:rPr lang="en-US" sz="3200" dirty="0" smtClean="0">
                <a:solidFill>
                  <a:srgbClr val="002060"/>
                </a:solidFill>
                <a:latin typeface="Cooper Black" panose="0208090404030B020404" pitchFamily="18" charset="0"/>
              </a:rPr>
              <a:t> </a:t>
            </a:r>
            <a:r>
              <a:rPr lang="en-US" sz="3200" dirty="0" smtClean="0">
                <a:solidFill>
                  <a:srgbClr val="002060"/>
                </a:solidFill>
                <a:latin typeface="Cooper Black" panose="0208090404030B020404" pitchFamily="18" charset="0"/>
              </a:rPr>
              <a:t>   sensors (Weather/Soil/Farmer Feedback)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err="1" smtClean="0">
                <a:solidFill>
                  <a:srgbClr val="002060"/>
                </a:solidFill>
                <a:latin typeface="Cooper Black" panose="0208090404030B020404" pitchFamily="18" charset="0"/>
              </a:rPr>
              <a:t>Blockchain</a:t>
            </a:r>
            <a:r>
              <a:rPr lang="en-US" sz="3200" dirty="0" smtClean="0">
                <a:solidFill>
                  <a:srgbClr val="002060"/>
                </a:solidFill>
                <a:latin typeface="Cooper Black" panose="0208090404030B020404" pitchFamily="18" charset="0"/>
              </a:rPr>
              <a:t>  storage in distributed syst.</a:t>
            </a:r>
            <a:endParaRPr lang="en-US" sz="3200" dirty="0" smtClean="0">
              <a:solidFill>
                <a:srgbClr val="002060"/>
              </a:solidFill>
              <a:latin typeface="Cooper Black" panose="0208090404030B0204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002060"/>
                </a:solidFill>
                <a:latin typeface="Cooper Black" panose="0208090404030B020404" pitchFamily="18" charset="0"/>
              </a:rPr>
              <a:t>Analysis and presentation of Ag-Data on </a:t>
            </a:r>
          </a:p>
          <a:p>
            <a:pPr marL="342900" indent="-342900"/>
            <a:r>
              <a:rPr lang="en-US" sz="3200" dirty="0" smtClean="0">
                <a:solidFill>
                  <a:srgbClr val="002060"/>
                </a:solidFill>
                <a:latin typeface="Cooper Black" panose="0208090404030B020404" pitchFamily="18" charset="0"/>
              </a:rPr>
              <a:t> </a:t>
            </a:r>
            <a:r>
              <a:rPr lang="en-US" sz="3200" dirty="0" smtClean="0">
                <a:solidFill>
                  <a:srgbClr val="002060"/>
                </a:solidFill>
                <a:latin typeface="Cooper Black" panose="0208090404030B020404" pitchFamily="18" charset="0"/>
              </a:rPr>
              <a:t>  </a:t>
            </a:r>
            <a:r>
              <a:rPr lang="en-US" sz="3200" dirty="0" smtClean="0">
                <a:solidFill>
                  <a:srgbClr val="002060"/>
                </a:solidFill>
                <a:latin typeface="Cooper Black" panose="0208090404030B020404" pitchFamily="18" charset="0"/>
              </a:rPr>
              <a:t>seed performance to facilitate informed </a:t>
            </a:r>
          </a:p>
          <a:p>
            <a:pPr marL="342900" indent="-342900"/>
            <a:r>
              <a:rPr lang="en-US" sz="3200" dirty="0" smtClean="0">
                <a:solidFill>
                  <a:srgbClr val="002060"/>
                </a:solidFill>
                <a:latin typeface="Cooper Black" panose="0208090404030B020404" pitchFamily="18" charset="0"/>
              </a:rPr>
              <a:t> </a:t>
            </a:r>
            <a:r>
              <a:rPr lang="en-US" sz="3200" dirty="0" smtClean="0">
                <a:solidFill>
                  <a:srgbClr val="002060"/>
                </a:solidFill>
                <a:latin typeface="Cooper Black" panose="0208090404030B020404" pitchFamily="18" charset="0"/>
              </a:rPr>
              <a:t>  </a:t>
            </a:r>
            <a:r>
              <a:rPr lang="en-US" sz="3200" dirty="0" smtClean="0">
                <a:solidFill>
                  <a:srgbClr val="002060"/>
                </a:solidFill>
                <a:latin typeface="Cooper Black" panose="0208090404030B020404" pitchFamily="18" charset="0"/>
              </a:rPr>
              <a:t>decision making</a:t>
            </a:r>
            <a:endParaRPr lang="en-US" sz="3200" dirty="0">
              <a:solidFill>
                <a:srgbClr val="002060"/>
              </a:solidFill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1219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2060"/>
                </a:solidFill>
              </a:rPr>
              <a:t>AgData</a:t>
            </a:r>
            <a:r>
              <a:rPr lang="en-US" dirty="0" smtClean="0">
                <a:solidFill>
                  <a:srgbClr val="002060"/>
                </a:solidFill>
              </a:rPr>
              <a:t> Structure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369276"/>
            <a:ext cx="9144000" cy="5389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How It Works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002060"/>
                </a:solidFill>
                <a:latin typeface="Cooper Black" pitchFamily="18" charset="0"/>
              </a:rPr>
              <a:t>Install Sensor On Farm</a:t>
            </a:r>
          </a:p>
          <a:p>
            <a:r>
              <a:rPr lang="en-US" dirty="0" smtClean="0">
                <a:solidFill>
                  <a:srgbClr val="002060"/>
                </a:solidFill>
                <a:latin typeface="Cooper Black" pitchFamily="18" charset="0"/>
              </a:rPr>
              <a:t>Register Farm On </a:t>
            </a:r>
            <a:r>
              <a:rPr lang="en-US" dirty="0" err="1" smtClean="0">
                <a:solidFill>
                  <a:srgbClr val="002060"/>
                </a:solidFill>
                <a:latin typeface="Cooper Black" pitchFamily="18" charset="0"/>
              </a:rPr>
              <a:t>AgData</a:t>
            </a:r>
            <a:endParaRPr lang="en-US" dirty="0" smtClean="0">
              <a:solidFill>
                <a:srgbClr val="002060"/>
              </a:solidFill>
              <a:latin typeface="Cooper Black" pitchFamily="18" charset="0"/>
            </a:endParaRPr>
          </a:p>
          <a:p>
            <a:r>
              <a:rPr lang="en-US" dirty="0" err="1" smtClean="0">
                <a:solidFill>
                  <a:srgbClr val="002060"/>
                </a:solidFill>
                <a:latin typeface="Cooper Black" pitchFamily="18" charset="0"/>
              </a:rPr>
              <a:t>AgData</a:t>
            </a:r>
            <a:r>
              <a:rPr lang="en-US" dirty="0" smtClean="0">
                <a:solidFill>
                  <a:srgbClr val="002060"/>
                </a:solidFill>
                <a:latin typeface="Cooper Black" pitchFamily="18" charset="0"/>
              </a:rPr>
              <a:t> Calls Sensor For </a:t>
            </a:r>
            <a:r>
              <a:rPr lang="en-US" dirty="0" err="1" smtClean="0">
                <a:solidFill>
                  <a:srgbClr val="002060"/>
                </a:solidFill>
                <a:latin typeface="Cooper Black" pitchFamily="18" charset="0"/>
              </a:rPr>
              <a:t>Geolocation</a:t>
            </a:r>
            <a:r>
              <a:rPr lang="en-US" dirty="0" smtClean="0">
                <a:solidFill>
                  <a:srgbClr val="002060"/>
                </a:solidFill>
                <a:latin typeface="Cooper Black" pitchFamily="18" charset="0"/>
              </a:rPr>
              <a:t> Using Mac Address</a:t>
            </a:r>
          </a:p>
          <a:p>
            <a:r>
              <a:rPr lang="en-US" dirty="0" smtClean="0">
                <a:solidFill>
                  <a:srgbClr val="002060"/>
                </a:solidFill>
                <a:latin typeface="Cooper Black" pitchFamily="18" charset="0"/>
              </a:rPr>
              <a:t>Sensor Pushes </a:t>
            </a:r>
            <a:r>
              <a:rPr lang="en-US" dirty="0" err="1" smtClean="0">
                <a:solidFill>
                  <a:srgbClr val="002060"/>
                </a:solidFill>
                <a:latin typeface="Cooper Black" pitchFamily="18" charset="0"/>
              </a:rPr>
              <a:t>Geolocation</a:t>
            </a:r>
            <a:r>
              <a:rPr lang="en-US" dirty="0" smtClean="0">
                <a:solidFill>
                  <a:srgbClr val="002060"/>
                </a:solidFill>
                <a:latin typeface="Cooper Black" pitchFamily="18" charset="0"/>
              </a:rPr>
              <a:t> to </a:t>
            </a:r>
            <a:r>
              <a:rPr lang="en-US" dirty="0" err="1" smtClean="0">
                <a:solidFill>
                  <a:srgbClr val="002060"/>
                </a:solidFill>
                <a:latin typeface="Cooper Black" pitchFamily="18" charset="0"/>
              </a:rPr>
              <a:t>AgData</a:t>
            </a:r>
            <a:endParaRPr lang="en-US" dirty="0" smtClean="0">
              <a:solidFill>
                <a:srgbClr val="002060"/>
              </a:solidFill>
              <a:latin typeface="Cooper Black" pitchFamily="18" charset="0"/>
            </a:endParaRPr>
          </a:p>
          <a:p>
            <a:r>
              <a:rPr lang="en-US" dirty="0" err="1" smtClean="0">
                <a:solidFill>
                  <a:srgbClr val="002060"/>
                </a:solidFill>
                <a:latin typeface="Cooper Black" pitchFamily="18" charset="0"/>
              </a:rPr>
              <a:t>AgData</a:t>
            </a:r>
            <a:r>
              <a:rPr lang="en-US" dirty="0" smtClean="0">
                <a:solidFill>
                  <a:srgbClr val="002060"/>
                </a:solidFill>
                <a:latin typeface="Cooper Black" pitchFamily="18" charset="0"/>
              </a:rPr>
              <a:t> Pushes Data To IOTA &amp; </a:t>
            </a:r>
            <a:r>
              <a:rPr lang="en-US" dirty="0" err="1" smtClean="0">
                <a:solidFill>
                  <a:srgbClr val="002060"/>
                </a:solidFill>
                <a:latin typeface="Cooper Black" pitchFamily="18" charset="0"/>
              </a:rPr>
              <a:t>aWhere</a:t>
            </a:r>
            <a:r>
              <a:rPr lang="en-US" dirty="0" smtClean="0">
                <a:solidFill>
                  <a:srgbClr val="002060"/>
                </a:solidFill>
                <a:latin typeface="Cooper Black" pitchFamily="18" charset="0"/>
              </a:rPr>
              <a:t> (Cloud)</a:t>
            </a:r>
          </a:p>
          <a:p>
            <a:r>
              <a:rPr lang="en-US" dirty="0" smtClean="0">
                <a:solidFill>
                  <a:srgbClr val="002060"/>
                </a:solidFill>
                <a:latin typeface="Cooper Black" pitchFamily="18" charset="0"/>
              </a:rPr>
              <a:t>…Sensor pushes periodic data to IOTA (Distributed Ledger </a:t>
            </a:r>
            <a:r>
              <a:rPr lang="en-US" dirty="0" err="1" smtClean="0">
                <a:solidFill>
                  <a:srgbClr val="002060"/>
                </a:solidFill>
                <a:latin typeface="Cooper Black" pitchFamily="18" charset="0"/>
              </a:rPr>
              <a:t>Blockchain</a:t>
            </a:r>
            <a:r>
              <a:rPr lang="en-US" dirty="0" smtClean="0">
                <a:solidFill>
                  <a:srgbClr val="002060"/>
                </a:solidFill>
                <a:latin typeface="Cooper Black" pitchFamily="18" charset="0"/>
              </a:rPr>
              <a:t>)</a:t>
            </a:r>
            <a:endParaRPr lang="en-US" dirty="0">
              <a:solidFill>
                <a:srgbClr val="002060"/>
              </a:solidFill>
              <a:latin typeface="Cooper Black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Farms Listing Module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417639"/>
            <a:ext cx="9144000" cy="4888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Farm Report Module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5126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278467"/>
            <a:ext cx="9144000" cy="4529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Farm Report Module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303867"/>
            <a:ext cx="9144000" cy="492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  <a:latin typeface="Cooper Black" pitchFamily="18" charset="0"/>
              </a:rPr>
              <a:t>Business Model</a:t>
            </a:r>
            <a:endParaRPr lang="en-US" dirty="0">
              <a:solidFill>
                <a:srgbClr val="002060"/>
              </a:solidFill>
              <a:latin typeface="Cooper Black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2060"/>
                </a:solidFill>
                <a:latin typeface="Cooper Black" pitchFamily="18" charset="0"/>
              </a:rPr>
              <a:t>A) </a:t>
            </a:r>
            <a:r>
              <a:rPr lang="en-US" u="sng" dirty="0" smtClean="0">
                <a:solidFill>
                  <a:srgbClr val="002060"/>
                </a:solidFill>
                <a:latin typeface="Cooper Black" pitchFamily="18" charset="0"/>
              </a:rPr>
              <a:t>Full Service Model</a:t>
            </a:r>
            <a:endParaRPr lang="en-US" u="sng" dirty="0">
              <a:solidFill>
                <a:srgbClr val="002060"/>
              </a:solidFill>
              <a:latin typeface="Cooper Black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  <a:latin typeface="Cooper Black" pitchFamily="18" charset="0"/>
              </a:rPr>
              <a:t>Access To Platform</a:t>
            </a:r>
          </a:p>
          <a:p>
            <a:r>
              <a:rPr lang="en-US" dirty="0" smtClean="0">
                <a:solidFill>
                  <a:srgbClr val="002060"/>
                </a:solidFill>
                <a:latin typeface="Cooper Black" pitchFamily="18" charset="0"/>
              </a:rPr>
              <a:t>Sensor Installation</a:t>
            </a:r>
          </a:p>
          <a:p>
            <a:r>
              <a:rPr lang="en-US" dirty="0" smtClean="0">
                <a:solidFill>
                  <a:srgbClr val="002060"/>
                </a:solidFill>
                <a:latin typeface="Cooper Black" pitchFamily="18" charset="0"/>
              </a:rPr>
              <a:t>Personnel to Collect Data</a:t>
            </a:r>
          </a:p>
          <a:p>
            <a:r>
              <a:rPr lang="en-US" dirty="0" smtClean="0">
                <a:solidFill>
                  <a:srgbClr val="002060"/>
                </a:solidFill>
                <a:latin typeface="Cooper Black" pitchFamily="18" charset="0"/>
              </a:rPr>
              <a:t>Annual/Monthly Subscription Basis, Sell Raw Data (ARIs)</a:t>
            </a:r>
            <a:endParaRPr lang="en-US" dirty="0">
              <a:solidFill>
                <a:srgbClr val="002060"/>
              </a:solidFill>
              <a:latin typeface="Cooper Black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  <a:latin typeface="Cooper Black" pitchFamily="18" charset="0"/>
              </a:rPr>
              <a:t>B) </a:t>
            </a:r>
            <a:r>
              <a:rPr lang="en-US" u="sng" dirty="0" smtClean="0">
                <a:solidFill>
                  <a:srgbClr val="002060"/>
                </a:solidFill>
                <a:latin typeface="Cooper Black" pitchFamily="18" charset="0"/>
              </a:rPr>
              <a:t>Platform Model</a:t>
            </a:r>
            <a:endParaRPr lang="en-US" u="sng" dirty="0">
              <a:solidFill>
                <a:srgbClr val="002060"/>
              </a:solidFill>
              <a:latin typeface="Cooper Black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  <a:latin typeface="Cooper Black" pitchFamily="18" charset="0"/>
              </a:rPr>
              <a:t>Access to platform</a:t>
            </a:r>
          </a:p>
          <a:p>
            <a:r>
              <a:rPr lang="en-US" dirty="0" smtClean="0">
                <a:solidFill>
                  <a:srgbClr val="002060"/>
                </a:solidFill>
                <a:latin typeface="Cooper Black" pitchFamily="18" charset="0"/>
              </a:rPr>
              <a:t>Sensor Installation</a:t>
            </a:r>
          </a:p>
          <a:p>
            <a:r>
              <a:rPr lang="en-US" dirty="0" smtClean="0">
                <a:solidFill>
                  <a:srgbClr val="002060"/>
                </a:solidFill>
                <a:latin typeface="Cooper Black" pitchFamily="18" charset="0"/>
              </a:rPr>
              <a:t>Annual/Monthly Subscription </a:t>
            </a:r>
            <a:r>
              <a:rPr lang="en-US" dirty="0" smtClean="0">
                <a:solidFill>
                  <a:srgbClr val="002060"/>
                </a:solidFill>
                <a:latin typeface="Cooper Black" pitchFamily="18" charset="0"/>
              </a:rPr>
              <a:t>Basis, </a:t>
            </a:r>
            <a:r>
              <a:rPr lang="en-US" dirty="0" smtClean="0">
                <a:solidFill>
                  <a:srgbClr val="002060"/>
                </a:solidFill>
                <a:latin typeface="Cooper Black" pitchFamily="18" charset="0"/>
              </a:rPr>
              <a:t>Sell Raw </a:t>
            </a:r>
            <a:r>
              <a:rPr lang="en-US" dirty="0" smtClean="0">
                <a:solidFill>
                  <a:srgbClr val="002060"/>
                </a:solidFill>
                <a:latin typeface="Cooper Black" pitchFamily="18" charset="0"/>
              </a:rPr>
              <a:t>Data (ARIs)</a:t>
            </a:r>
            <a:endParaRPr lang="en-US" dirty="0" smtClean="0">
              <a:solidFill>
                <a:srgbClr val="002060"/>
              </a:solidFill>
              <a:latin typeface="Cooper Black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1870</TotalTime>
  <Words>224</Words>
  <Application>Microsoft Office PowerPoint</Application>
  <PresentationFormat>On-screen Show (4:3)</PresentationFormat>
  <Paragraphs>53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AgData Transforming Agriculture Through Efficient Data Collection &amp; Analytics</vt:lpstr>
      <vt:lpstr>Problem Statement</vt:lpstr>
      <vt:lpstr>Solution: AgData</vt:lpstr>
      <vt:lpstr>AgData Structure</vt:lpstr>
      <vt:lpstr>How It Works</vt:lpstr>
      <vt:lpstr>Farms Listing Module</vt:lpstr>
      <vt:lpstr>Farm Report Module</vt:lpstr>
      <vt:lpstr>Farm Report Module</vt:lpstr>
      <vt:lpstr>Business Model</vt:lpstr>
      <vt:lpstr>Market</vt:lpstr>
      <vt:lpstr>Reality Check: Global</vt:lpstr>
      <vt:lpstr>Reality Check: Local (BRCK, Illuminum)</vt:lpstr>
      <vt:lpstr>Future</vt:lpstr>
      <vt:lpstr>Thank You  Get In Touch +254 726 306 316 danmbeyah@gmail.com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format you Pitch?</dc:title>
  <dc:creator>Nezar Kadhem</dc:creator>
  <cp:lastModifiedBy>Daniel</cp:lastModifiedBy>
  <cp:revision>86</cp:revision>
  <dcterms:created xsi:type="dcterms:W3CDTF">2011-11-08T08:14:29Z</dcterms:created>
  <dcterms:modified xsi:type="dcterms:W3CDTF">2016-07-31T11:23:30Z</dcterms:modified>
</cp:coreProperties>
</file>