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23" r:id="rId5"/>
    <p:sldId id="505" r:id="rId6"/>
    <p:sldId id="517" r:id="rId7"/>
    <p:sldId id="512" r:id="rId8"/>
    <p:sldId id="513" r:id="rId9"/>
    <p:sldId id="514" r:id="rId10"/>
    <p:sldId id="515" r:id="rId11"/>
    <p:sldId id="516" r:id="rId12"/>
    <p:sldId id="518" r:id="rId13"/>
    <p:sldId id="494" r:id="rId14"/>
    <p:sldId id="476" r:id="rId15"/>
    <p:sldId id="478" r:id="rId16"/>
    <p:sldId id="519" r:id="rId17"/>
    <p:sldId id="511" r:id="rId18"/>
    <p:sldId id="520" r:id="rId19"/>
    <p:sldId id="522" r:id="rId20"/>
    <p:sldId id="50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C78C68DC-80FB-8C41-B897-5782D8FE5628}">
          <p14:sldIdLst>
            <p14:sldId id="523"/>
            <p14:sldId id="505"/>
            <p14:sldId id="517"/>
            <p14:sldId id="512"/>
            <p14:sldId id="513"/>
            <p14:sldId id="514"/>
            <p14:sldId id="515"/>
            <p14:sldId id="516"/>
            <p14:sldId id="518"/>
            <p14:sldId id="494"/>
            <p14:sldId id="476"/>
            <p14:sldId id="478"/>
            <p14:sldId id="519"/>
            <p14:sldId id="511"/>
            <p14:sldId id="520"/>
            <p14:sldId id="522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la Al-Hamoodah" initials="LA" lastIdx="1" clrIdx="0">
    <p:extLst>
      <p:ext uri="{19B8F6BF-5375-455C-9EA6-DF929625EA0E}">
        <p15:presenceInfo xmlns:p15="http://schemas.microsoft.com/office/powerpoint/2012/main" userId="S-1-5-21-2930237999-1082441552-2972971274-46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1E86ED"/>
    <a:srgbClr val="212121"/>
    <a:srgbClr val="333333"/>
    <a:srgbClr val="404040"/>
    <a:srgbClr val="717171"/>
    <a:srgbClr val="258C18"/>
    <a:srgbClr val="225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0357" autoAdjust="0"/>
  </p:normalViewPr>
  <p:slideViewPr>
    <p:cSldViewPr snapToGrid="0" snapToObjects="1">
      <p:cViewPr varScale="1">
        <p:scale>
          <a:sx n="64" d="100"/>
          <a:sy n="64" d="100"/>
        </p:scale>
        <p:origin x="1974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A77D-1387-A94E-8E93-F0A8F0A8D7D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E3467-B136-634C-86B6-B568E33726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8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2123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0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DB8BDF5-EBD9-4006-89AE-D3A8533AA7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7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DB8BDF5-EBD9-4006-89AE-D3A8533AA7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6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1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7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7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6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here_PPT_sec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87889" cy="9753600"/>
          </a:xfrm>
          <a:prstGeom prst="rect">
            <a:avLst/>
          </a:prstGeom>
        </p:spPr>
      </p:pic>
      <p:sp>
        <p:nvSpPr>
          <p:cNvPr id="3" name="Right Triangle 2"/>
          <p:cNvSpPr/>
          <p:nvPr userDrawn="1"/>
        </p:nvSpPr>
        <p:spPr>
          <a:xfrm>
            <a:off x="592183" y="-104502"/>
            <a:ext cx="12927873" cy="10132423"/>
          </a:xfrm>
          <a:custGeom>
            <a:avLst/>
            <a:gdLst>
              <a:gd name="connsiteX0" fmla="*/ 0 w 9858103"/>
              <a:gd name="connsiteY0" fmla="*/ 9858103 h 9858103"/>
              <a:gd name="connsiteX1" fmla="*/ 0 w 9858103"/>
              <a:gd name="connsiteY1" fmla="*/ 0 h 9858103"/>
              <a:gd name="connsiteX2" fmla="*/ 9858103 w 9858103"/>
              <a:gd name="connsiteY2" fmla="*/ 9858103 h 9858103"/>
              <a:gd name="connsiteX3" fmla="*/ 0 w 9858103"/>
              <a:gd name="connsiteY3" fmla="*/ 9858103 h 9858103"/>
              <a:gd name="connsiteX0" fmla="*/ 0 w 9858103"/>
              <a:gd name="connsiteY0" fmla="*/ 9662160 h 9662160"/>
              <a:gd name="connsiteX1" fmla="*/ 5029200 w 9858103"/>
              <a:gd name="connsiteY1" fmla="*/ 0 h 9662160"/>
              <a:gd name="connsiteX2" fmla="*/ 9858103 w 9858103"/>
              <a:gd name="connsiteY2" fmla="*/ 9662160 h 9662160"/>
              <a:gd name="connsiteX3" fmla="*/ 0 w 9858103"/>
              <a:gd name="connsiteY3" fmla="*/ 9662160 h 9662160"/>
              <a:gd name="connsiteX0" fmla="*/ 0 w 10903131"/>
              <a:gd name="connsiteY0" fmla="*/ 9962606 h 9962606"/>
              <a:gd name="connsiteX1" fmla="*/ 6074228 w 10903131"/>
              <a:gd name="connsiteY1" fmla="*/ 0 h 9962606"/>
              <a:gd name="connsiteX2" fmla="*/ 10903131 w 10903131"/>
              <a:gd name="connsiteY2" fmla="*/ 9662160 h 9962606"/>
              <a:gd name="connsiteX3" fmla="*/ 0 w 10903131"/>
              <a:gd name="connsiteY3" fmla="*/ 9962606 h 9962606"/>
              <a:gd name="connsiteX0" fmla="*/ 0 w 7245531"/>
              <a:gd name="connsiteY0" fmla="*/ 9962606 h 9962606"/>
              <a:gd name="connsiteX1" fmla="*/ 6074228 w 7245531"/>
              <a:gd name="connsiteY1" fmla="*/ 0 h 9962606"/>
              <a:gd name="connsiteX2" fmla="*/ 7245531 w 7245531"/>
              <a:gd name="connsiteY2" fmla="*/ 9949543 h 9962606"/>
              <a:gd name="connsiteX3" fmla="*/ 0 w 7245531"/>
              <a:gd name="connsiteY3" fmla="*/ 9962606 h 9962606"/>
              <a:gd name="connsiteX0" fmla="*/ 0 w 12653554"/>
              <a:gd name="connsiteY0" fmla="*/ 9962606 h 9962606"/>
              <a:gd name="connsiteX1" fmla="*/ 6074228 w 12653554"/>
              <a:gd name="connsiteY1" fmla="*/ 0 h 9962606"/>
              <a:gd name="connsiteX2" fmla="*/ 12653554 w 12653554"/>
              <a:gd name="connsiteY2" fmla="*/ 9923418 h 9962606"/>
              <a:gd name="connsiteX3" fmla="*/ 0 w 12653554"/>
              <a:gd name="connsiteY3" fmla="*/ 9962606 h 9962606"/>
              <a:gd name="connsiteX0" fmla="*/ 0 w 12718867"/>
              <a:gd name="connsiteY0" fmla="*/ 10167492 h 10167492"/>
              <a:gd name="connsiteX1" fmla="*/ 6074228 w 12718867"/>
              <a:gd name="connsiteY1" fmla="*/ 204886 h 10167492"/>
              <a:gd name="connsiteX2" fmla="*/ 12718867 w 12718867"/>
              <a:gd name="connsiteY2" fmla="*/ 204886 h 10167492"/>
              <a:gd name="connsiteX3" fmla="*/ 12653554 w 12718867"/>
              <a:gd name="connsiteY3" fmla="*/ 10128304 h 10167492"/>
              <a:gd name="connsiteX4" fmla="*/ 0 w 12718867"/>
              <a:gd name="connsiteY4" fmla="*/ 10167492 h 10167492"/>
              <a:gd name="connsiteX0" fmla="*/ 0 w 12718867"/>
              <a:gd name="connsiteY0" fmla="*/ 9970650 h 9970650"/>
              <a:gd name="connsiteX1" fmla="*/ 6074228 w 12718867"/>
              <a:gd name="connsiteY1" fmla="*/ 8044 h 9970650"/>
              <a:gd name="connsiteX2" fmla="*/ 12718867 w 12718867"/>
              <a:gd name="connsiteY2" fmla="*/ 8044 h 9970650"/>
              <a:gd name="connsiteX3" fmla="*/ 12653554 w 12718867"/>
              <a:gd name="connsiteY3" fmla="*/ 9931462 h 9970650"/>
              <a:gd name="connsiteX4" fmla="*/ 0 w 12718867"/>
              <a:gd name="connsiteY4" fmla="*/ 9970650 h 9970650"/>
              <a:gd name="connsiteX0" fmla="*/ 0 w 12718867"/>
              <a:gd name="connsiteY0" fmla="*/ 10007182 h 10007182"/>
              <a:gd name="connsiteX1" fmla="*/ 6074228 w 12718867"/>
              <a:gd name="connsiteY1" fmla="*/ 44576 h 10007182"/>
              <a:gd name="connsiteX2" fmla="*/ 12718867 w 12718867"/>
              <a:gd name="connsiteY2" fmla="*/ 44576 h 10007182"/>
              <a:gd name="connsiteX3" fmla="*/ 12653554 w 12718867"/>
              <a:gd name="connsiteY3" fmla="*/ 9967994 h 10007182"/>
              <a:gd name="connsiteX4" fmla="*/ 0 w 12718867"/>
              <a:gd name="connsiteY4" fmla="*/ 10007182 h 10007182"/>
              <a:gd name="connsiteX0" fmla="*/ 0 w 12718867"/>
              <a:gd name="connsiteY0" fmla="*/ 10001795 h 10001795"/>
              <a:gd name="connsiteX1" fmla="*/ 6008914 w 12718867"/>
              <a:gd name="connsiteY1" fmla="*/ 0 h 10001795"/>
              <a:gd name="connsiteX2" fmla="*/ 12718867 w 12718867"/>
              <a:gd name="connsiteY2" fmla="*/ 39189 h 10001795"/>
              <a:gd name="connsiteX3" fmla="*/ 12653554 w 12718867"/>
              <a:gd name="connsiteY3" fmla="*/ 9962607 h 10001795"/>
              <a:gd name="connsiteX4" fmla="*/ 0 w 12718867"/>
              <a:gd name="connsiteY4" fmla="*/ 10001795 h 10001795"/>
              <a:gd name="connsiteX0" fmla="*/ 0 w 12823370"/>
              <a:gd name="connsiteY0" fmla="*/ 10067109 h 10067109"/>
              <a:gd name="connsiteX1" fmla="*/ 6113417 w 12823370"/>
              <a:gd name="connsiteY1" fmla="*/ 0 h 10067109"/>
              <a:gd name="connsiteX2" fmla="*/ 12823370 w 12823370"/>
              <a:gd name="connsiteY2" fmla="*/ 39189 h 10067109"/>
              <a:gd name="connsiteX3" fmla="*/ 12758057 w 12823370"/>
              <a:gd name="connsiteY3" fmla="*/ 9962607 h 10067109"/>
              <a:gd name="connsiteX4" fmla="*/ 0 w 12823370"/>
              <a:gd name="connsiteY4" fmla="*/ 10067109 h 10067109"/>
              <a:gd name="connsiteX0" fmla="*/ 0 w 12823370"/>
              <a:gd name="connsiteY0" fmla="*/ 10067109 h 10080172"/>
              <a:gd name="connsiteX1" fmla="*/ 6113417 w 12823370"/>
              <a:gd name="connsiteY1" fmla="*/ 0 h 10080172"/>
              <a:gd name="connsiteX2" fmla="*/ 12823370 w 12823370"/>
              <a:gd name="connsiteY2" fmla="*/ 39189 h 10080172"/>
              <a:gd name="connsiteX3" fmla="*/ 12744994 w 12823370"/>
              <a:gd name="connsiteY3" fmla="*/ 10080172 h 10080172"/>
              <a:gd name="connsiteX4" fmla="*/ 0 w 12823370"/>
              <a:gd name="connsiteY4" fmla="*/ 10067109 h 10080172"/>
              <a:gd name="connsiteX0" fmla="*/ 0 w 12927873"/>
              <a:gd name="connsiteY0" fmla="*/ 10132423 h 10132423"/>
              <a:gd name="connsiteX1" fmla="*/ 6217920 w 12927873"/>
              <a:gd name="connsiteY1" fmla="*/ 0 h 10132423"/>
              <a:gd name="connsiteX2" fmla="*/ 12927873 w 12927873"/>
              <a:gd name="connsiteY2" fmla="*/ 39189 h 10132423"/>
              <a:gd name="connsiteX3" fmla="*/ 12849497 w 12927873"/>
              <a:gd name="connsiteY3" fmla="*/ 10080172 h 10132423"/>
              <a:gd name="connsiteX4" fmla="*/ 0 w 12927873"/>
              <a:gd name="connsiteY4" fmla="*/ 10132423 h 101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27873" h="10132423">
                <a:moveTo>
                  <a:pt x="0" y="10132423"/>
                </a:moveTo>
                <a:lnTo>
                  <a:pt x="6217920" y="0"/>
                </a:lnTo>
                <a:lnTo>
                  <a:pt x="12927873" y="39189"/>
                </a:lnTo>
                <a:lnTo>
                  <a:pt x="12849497" y="10080172"/>
                </a:lnTo>
                <a:lnTo>
                  <a:pt x="0" y="10132423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147550" y="7533743"/>
            <a:ext cx="7306129" cy="50501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right here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147551" y="6390878"/>
            <a:ext cx="7306128" cy="863284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4400" b="1" i="0" baseline="0">
                <a:solidFill>
                  <a:schemeClr val="accent2"/>
                </a:solidFill>
                <a:latin typeface="Antenna Bold" panose="02000503000000020004" pitchFamily="50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956811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eather aW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Where_PPT_section_v03.jpg"/>
          <p:cNvPicPr>
            <a:picLocks noChangeAspect="1"/>
          </p:cNvPicPr>
          <p:nvPr userDrawn="1"/>
        </p:nvPicPr>
        <p:blipFill rotWithShape="1">
          <a:blip r:embed="rId2"/>
          <a:srcRect b="78795"/>
          <a:stretch/>
        </p:blipFill>
        <p:spPr>
          <a:xfrm>
            <a:off x="-254091" y="-10690"/>
            <a:ext cx="13437801" cy="2139933"/>
          </a:xfrm>
          <a:prstGeom prst="rect">
            <a:avLst/>
          </a:prstGeom>
        </p:spPr>
      </p:pic>
      <p:pic>
        <p:nvPicPr>
          <p:cNvPr id="3" name="Picture 2" descr="aWhere_PPT_title_v02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83"/>
          <a:stretch/>
        </p:blipFill>
        <p:spPr>
          <a:xfrm>
            <a:off x="-156755" y="5995851"/>
            <a:ext cx="13271863" cy="3839002"/>
          </a:xfrm>
          <a:prstGeom prst="rect">
            <a:avLst/>
          </a:prstGeom>
        </p:spPr>
      </p:pic>
      <p:sp>
        <p:nvSpPr>
          <p:cNvPr id="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856687" y="3159791"/>
            <a:ext cx="7306129" cy="50501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right here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856688" y="2016926"/>
            <a:ext cx="7306128" cy="863284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4400" b="1" i="0" baseline="0">
                <a:solidFill>
                  <a:schemeClr val="accent2"/>
                </a:solidFill>
                <a:latin typeface="Antenna Bold" panose="02000503000000020004" pitchFamily="50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519639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grotesque Rg" panose="02000000000000000000" pitchFamily="50" charset="0"/>
              </a:defRPr>
            </a:lvl1pPr>
          </a:lstStyle>
          <a:p>
            <a:fld id="{282D9DEC-A4FC-A440-93FB-5CF4883094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idx="1"/>
          </p:nvPr>
        </p:nvSpPr>
        <p:spPr>
          <a:xfrm>
            <a:off x="1528353" y="2233749"/>
            <a:ext cx="10825571" cy="647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>
              <a:buFont typeface="Arial" panose="020B0604020202020204" pitchFamily="34" charset="0"/>
              <a:buChar char="•"/>
              <a:defRPr/>
            </a:lvl1pPr>
          </a:lstStyle>
          <a:p>
            <a:pPr marL="444500" indent="-444500" algn="l">
              <a:buSzPct val="100000"/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marL="889000" lvl="1" indent="-444500" algn="l">
              <a:buSzPct val="100000"/>
            </a:pPr>
            <a:r>
              <a:rPr lang="en-US" dirty="0"/>
              <a:t>Second level</a:t>
            </a:r>
          </a:p>
          <a:p>
            <a:pPr marL="1333500" lvl="2" indent="-444500" algn="l">
              <a:buSzPct val="100000"/>
            </a:pPr>
            <a:r>
              <a:rPr lang="en-US" dirty="0"/>
              <a:t>Third level</a:t>
            </a:r>
          </a:p>
          <a:p>
            <a:pPr marL="1778000" lvl="3" indent="-444500" algn="l">
              <a:buSzPct val="100000"/>
            </a:pPr>
            <a:r>
              <a:rPr lang="en-US" dirty="0"/>
              <a:t>Fourth level</a:t>
            </a:r>
          </a:p>
          <a:p>
            <a:pPr marL="2222500" lvl="4" indent="-444500" algn="l">
              <a:buSzPct val="100000"/>
            </a:pPr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170" y="9271377"/>
            <a:ext cx="4117975" cy="288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Copyright 2015, aWhere. </a:t>
            </a:r>
            <a:r>
              <a:rPr lang="en-US" dirty="0">
                <a:latin typeface="+mj-lt"/>
              </a:rPr>
              <a:t>All</a:t>
            </a:r>
            <a:r>
              <a:rPr lang="en-US" dirty="0"/>
              <a:t> </a:t>
            </a:r>
            <a:r>
              <a:rPr lang="en-US" dirty="0">
                <a:latin typeface="Geogrotesque Rg" panose="02000000000000000000" pitchFamily="50" charset="0"/>
              </a:rPr>
              <a:t>Rights</a:t>
            </a:r>
            <a:r>
              <a:rPr lang="en-US" dirty="0"/>
              <a:t> Reserved</a:t>
            </a:r>
          </a:p>
        </p:txBody>
      </p:sp>
    </p:spTree>
    <p:extLst>
      <p:ext uri="{BB962C8B-B14F-4D97-AF65-F5344CB8AC3E}">
        <p14:creationId xmlns:p14="http://schemas.microsoft.com/office/powerpoint/2010/main" val="38631865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ow aW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Where_PPT_section_v03.jpg"/>
          <p:cNvPicPr>
            <a:picLocks noChangeAspect="1"/>
          </p:cNvPicPr>
          <p:nvPr userDrawn="1"/>
        </p:nvPicPr>
        <p:blipFill rotWithShape="1">
          <a:blip r:embed="rId2"/>
          <a:srcRect b="78795"/>
          <a:stretch/>
        </p:blipFill>
        <p:spPr>
          <a:xfrm>
            <a:off x="-254091" y="-10690"/>
            <a:ext cx="13437801" cy="2139933"/>
          </a:xfrm>
          <a:prstGeom prst="rect">
            <a:avLst/>
          </a:prstGeom>
        </p:spPr>
      </p:pic>
      <p:pic>
        <p:nvPicPr>
          <p:cNvPr id="6" name="Picture 5" descr="aWhere_PPT_section_v02.jpg"/>
          <p:cNvPicPr>
            <a:picLocks noChangeAspect="1"/>
          </p:cNvPicPr>
          <p:nvPr userDrawn="1"/>
        </p:nvPicPr>
        <p:blipFill rotWithShape="1">
          <a:blip r:embed="rId3"/>
          <a:srcRect t="61272"/>
          <a:stretch/>
        </p:blipFill>
        <p:spPr>
          <a:xfrm>
            <a:off x="-195943" y="5995850"/>
            <a:ext cx="13475047" cy="3879669"/>
          </a:xfrm>
          <a:prstGeom prst="rect">
            <a:avLst/>
          </a:prstGeom>
        </p:spPr>
      </p:pic>
      <p:sp>
        <p:nvSpPr>
          <p:cNvPr id="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856687" y="3159791"/>
            <a:ext cx="7306129" cy="50501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right here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856688" y="2016926"/>
            <a:ext cx="7306128" cy="863284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4400" b="1" i="0" baseline="0">
                <a:solidFill>
                  <a:schemeClr val="accent2"/>
                </a:solidFill>
                <a:latin typeface="Antenna Bold" panose="02000503000000020004" pitchFamily="50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519639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ev aW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Where_PPT_section_v03.jpg"/>
          <p:cNvPicPr>
            <a:picLocks noChangeAspect="1"/>
          </p:cNvPicPr>
          <p:nvPr userDrawn="1"/>
        </p:nvPicPr>
        <p:blipFill rotWithShape="1">
          <a:blip r:embed="rId2"/>
          <a:srcRect b="78795"/>
          <a:stretch/>
        </p:blipFill>
        <p:spPr>
          <a:xfrm>
            <a:off x="-140880" y="-1983"/>
            <a:ext cx="13437801" cy="2139933"/>
          </a:xfrm>
          <a:prstGeom prst="rect">
            <a:avLst/>
          </a:prstGeom>
        </p:spPr>
      </p:pic>
      <p:pic>
        <p:nvPicPr>
          <p:cNvPr id="7" name="Picture 6" descr="aWhere_PPT_section_v03.jpg"/>
          <p:cNvPicPr>
            <a:picLocks noChangeAspect="1"/>
          </p:cNvPicPr>
          <p:nvPr userDrawn="1"/>
        </p:nvPicPr>
        <p:blipFill rotWithShape="1">
          <a:blip r:embed="rId2"/>
          <a:srcRect b="78795"/>
          <a:stretch/>
        </p:blipFill>
        <p:spPr>
          <a:xfrm>
            <a:off x="-254091" y="-10690"/>
            <a:ext cx="13437801" cy="2139933"/>
          </a:xfrm>
          <a:prstGeom prst="rect">
            <a:avLst/>
          </a:prstGeom>
        </p:spPr>
      </p:pic>
      <p:pic>
        <p:nvPicPr>
          <p:cNvPr id="6" name="Picture 5" descr="aWhere_PPT_section_v03.jpg"/>
          <p:cNvPicPr>
            <a:picLocks noChangeAspect="1"/>
          </p:cNvPicPr>
          <p:nvPr userDrawn="1"/>
        </p:nvPicPr>
        <p:blipFill rotWithShape="1">
          <a:blip r:embed="rId2"/>
          <a:srcRect t="61473"/>
          <a:stretch/>
        </p:blipFill>
        <p:spPr>
          <a:xfrm>
            <a:off x="8455" y="5995850"/>
            <a:ext cx="12987889" cy="3757749"/>
          </a:xfrm>
          <a:prstGeom prst="rect">
            <a:avLst/>
          </a:prstGeom>
        </p:spPr>
      </p:pic>
      <p:sp>
        <p:nvSpPr>
          <p:cNvPr id="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856687" y="3159791"/>
            <a:ext cx="7306129" cy="50501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right here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856688" y="2016926"/>
            <a:ext cx="7306128" cy="863284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4400" b="1" i="0" baseline="0">
                <a:solidFill>
                  <a:schemeClr val="accent2"/>
                </a:solidFill>
                <a:latin typeface="Antenna Bold" panose="02000503000000020004" pitchFamily="50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519639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07" y="175767"/>
            <a:ext cx="11216640" cy="1394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7960" y="9090283"/>
            <a:ext cx="3090623" cy="519289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 dirty="0"/>
              <a:t>© Copyright 2015, aWhere. All Rights Reserved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590" y="8759837"/>
            <a:ext cx="563441" cy="8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1" y="9040143"/>
            <a:ext cx="3090623" cy="519289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r>
              <a:rPr lang="en-US" dirty="0"/>
              <a:t>© Copyright 2015, aWhere.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5374" y="9040143"/>
            <a:ext cx="525346" cy="519289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fld id="{3804251F-7CDA-4DEC-86A6-7F343FA44A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81" y="8999370"/>
            <a:ext cx="410826" cy="6195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3617142" y="8888991"/>
            <a:ext cx="5852160" cy="390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22971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5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436783C9-AEB0-43AC-A9BA-9C96876F5582}" type="datetimeFigureOut">
              <a:rPr lang="en-US" smtClean="0"/>
              <a:t>12/2/2016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1" y="0"/>
            <a:ext cx="540105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44645" y="5516319"/>
            <a:ext cx="7417023" cy="1247707"/>
          </a:xfrm>
        </p:spPr>
        <p:txBody>
          <a:bodyPr anchor="b">
            <a:normAutofit/>
          </a:bodyPr>
          <a:lstStyle>
            <a:lvl1pPr algn="l">
              <a:defRPr sz="4693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4645" y="6894980"/>
            <a:ext cx="7417022" cy="707824"/>
          </a:xfrm>
        </p:spPr>
        <p:txBody>
          <a:bodyPr/>
          <a:lstStyle>
            <a:lvl1pPr marL="0" indent="0" algn="l">
              <a:buNone/>
              <a:defRPr sz="2560">
                <a:solidFill>
                  <a:schemeClr val="accent1"/>
                </a:solidFill>
                <a:latin typeface="+mj-lt"/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Where_PPT_content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4" y="-15875"/>
            <a:ext cx="13009028" cy="976947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54480" y="2217421"/>
            <a:ext cx="10799444" cy="649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4500" lvl="0" indent="-444500" algn="l">
              <a:buSzPct val="100000"/>
            </a:pPr>
            <a:r>
              <a:rPr lang="en-US"/>
              <a:t>First Level</a:t>
            </a:r>
          </a:p>
          <a:p>
            <a:pPr marL="889000" lvl="1" indent="-444500" algn="l">
              <a:buSzPct val="100000"/>
            </a:pPr>
            <a:r>
              <a:rPr lang="en-US" dirty="0"/>
              <a:t>Second level</a:t>
            </a:r>
          </a:p>
          <a:p>
            <a:pPr marL="1333500" lvl="2" indent="-444500" algn="l">
              <a:buSzPct val="100000"/>
            </a:pPr>
            <a:r>
              <a:rPr lang="en-US" dirty="0"/>
              <a:t>Third level</a:t>
            </a:r>
          </a:p>
          <a:p>
            <a:pPr marL="1778000" lvl="3" indent="-444500" algn="l">
              <a:buSzPct val="100000"/>
            </a:pPr>
            <a:r>
              <a:rPr lang="en-US" dirty="0"/>
              <a:t>Fourth level</a:t>
            </a:r>
          </a:p>
          <a:p>
            <a:pPr marL="2222500" lvl="4" indent="-444500" algn="l">
              <a:buSzPct val="100000"/>
            </a:pPr>
            <a:r>
              <a:rPr lang="en-US" dirty="0"/>
              <a:t>Fifth level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220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grotesque Rg" panose="02000000000000000000" pitchFamily="50" charset="0"/>
              </a:defRPr>
            </a:lvl1pPr>
          </a:lstStyle>
          <a:p>
            <a:fld id="{282D9DEC-A4FC-A440-93FB-5CF4883094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170" y="9271377"/>
            <a:ext cx="4117975" cy="288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Copyright 2015, aWhere. </a:t>
            </a:r>
            <a:r>
              <a:rPr lang="en-US" dirty="0">
                <a:latin typeface="+mj-lt"/>
              </a:rPr>
              <a:t>All</a:t>
            </a:r>
            <a:r>
              <a:rPr lang="en-US" dirty="0"/>
              <a:t> </a:t>
            </a:r>
            <a:r>
              <a:rPr lang="en-US" dirty="0">
                <a:latin typeface="Geogrotesque Rg" panose="02000000000000000000" pitchFamily="50" charset="0"/>
              </a:rPr>
              <a:t>Rights</a:t>
            </a:r>
            <a:r>
              <a:rPr lang="en-US" dirty="0"/>
              <a:t>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9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hf hdr="0" ftr="0" dt="0"/>
  <p:txStyles>
    <p:titleStyle>
      <a:lvl1pPr algn="l" defTabSz="584200">
        <a:defRPr sz="5400" b="0" i="0">
          <a:solidFill>
            <a:schemeClr val="accent2"/>
          </a:solidFill>
          <a:latin typeface="Antenna Bold" panose="02000503000000020004" pitchFamily="50" charset="0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algn="l" defTabSz="584200">
        <a:spcBef>
          <a:spcPts val="4200"/>
        </a:spcBef>
        <a:buClr>
          <a:schemeClr val="accent1"/>
        </a:buClr>
        <a:buSzPct val="100000"/>
        <a:buFont typeface="Geogrotesque Md" panose="02000000000000000000" pitchFamily="50" charset="0"/>
        <a:buChar char="∫"/>
        <a:defRPr sz="3600" i="0">
          <a:solidFill>
            <a:schemeClr val="bg1">
              <a:lumMod val="50000"/>
            </a:schemeClr>
          </a:solidFill>
          <a:latin typeface="Geogrotesque Md" panose="02000000000000000000" pitchFamily="50" charset="0"/>
          <a:ea typeface="+mn-ea"/>
          <a:cs typeface="+mn-cs"/>
          <a:sym typeface="Helvetica Light"/>
        </a:defRPr>
      </a:lvl1pPr>
      <a:lvl2pPr marL="889000" indent="-444500" algn="l" defTabSz="584200">
        <a:spcBef>
          <a:spcPts val="4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>
          <a:solidFill>
            <a:schemeClr val="bg1">
              <a:lumMod val="50000"/>
            </a:schemeClr>
          </a:solidFill>
          <a:latin typeface="Geogrotesque Rg" panose="02000000000000000000" pitchFamily="50" charset="0"/>
          <a:ea typeface="+mn-ea"/>
          <a:cs typeface="+mn-cs"/>
          <a:sym typeface="Helvetica Light"/>
        </a:defRPr>
      </a:lvl2pPr>
      <a:lvl3pPr marL="1346200" indent="-457200" algn="l" defTabSz="584200">
        <a:spcBef>
          <a:spcPts val="4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>
          <a:solidFill>
            <a:schemeClr val="bg1">
              <a:lumMod val="50000"/>
            </a:schemeClr>
          </a:solidFill>
          <a:latin typeface="Geogrotesque Rg" panose="02000000000000000000" pitchFamily="50" charset="0"/>
          <a:ea typeface="+mn-ea"/>
          <a:cs typeface="+mn-cs"/>
          <a:sym typeface="Helvetica Light"/>
        </a:defRPr>
      </a:lvl3pPr>
      <a:lvl4pPr marL="1333500" indent="0" algn="l" defTabSz="584200">
        <a:spcBef>
          <a:spcPts val="4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>
          <a:solidFill>
            <a:schemeClr val="bg1">
              <a:lumMod val="50000"/>
            </a:schemeClr>
          </a:solidFill>
          <a:latin typeface="Geogrotesque Rg" panose="02000000000000000000" pitchFamily="50" charset="0"/>
          <a:ea typeface="+mn-ea"/>
          <a:cs typeface="+mn-cs"/>
          <a:sym typeface="Helvetica Light"/>
        </a:defRPr>
      </a:lvl4pPr>
      <a:lvl5pPr marL="2222500" indent="-444500" algn="l" defTabSz="584200">
        <a:spcBef>
          <a:spcPts val="4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>
          <a:solidFill>
            <a:schemeClr val="bg1">
              <a:lumMod val="50000"/>
            </a:schemeClr>
          </a:solidFill>
          <a:latin typeface="Geogrotesque Rg" panose="02000000000000000000" pitchFamily="50" charset="0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53850" y="6530442"/>
            <a:ext cx="7857250" cy="2297673"/>
          </a:xfrm>
        </p:spPr>
        <p:txBody>
          <a:bodyPr>
            <a:noAutofit/>
          </a:bodyPr>
          <a:lstStyle/>
          <a:p>
            <a:r>
              <a:rPr lang="en-US" sz="2987" b="1" dirty="0">
                <a:latin typeface="+mn-lt"/>
              </a:rPr>
              <a:t>Extension Climate Change (ECC) Data Jam</a:t>
            </a:r>
          </a:p>
          <a:p>
            <a:r>
              <a:rPr lang="en-US" sz="2987" b="1" dirty="0">
                <a:latin typeface="+mn-lt"/>
              </a:rPr>
              <a:t>NMSU, December </a:t>
            </a:r>
            <a:r>
              <a:rPr lang="en-US" sz="2987" b="1" dirty="0" smtClean="0">
                <a:latin typeface="+mn-lt"/>
              </a:rPr>
              <a:t>8-9, </a:t>
            </a:r>
            <a:r>
              <a:rPr lang="en-US" sz="2987" b="1" dirty="0">
                <a:latin typeface="+mn-lt"/>
              </a:rPr>
              <a:t>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251700" y="5458886"/>
            <a:ext cx="5499100" cy="936625"/>
          </a:xfrm>
        </p:spPr>
        <p:txBody>
          <a:bodyPr>
            <a:normAutofit/>
          </a:bodyPr>
          <a:lstStyle/>
          <a:p>
            <a:r>
              <a:rPr lang="en-US" dirty="0">
                <a:latin typeface="Geogrotesque Bd" panose="02000000000000000000" pitchFamily="50" charset="0"/>
              </a:rPr>
              <a:t>Data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1"/>
          <a:stretch/>
        </p:blipFill>
        <p:spPr>
          <a:xfrm>
            <a:off x="4407602" y="5428193"/>
            <a:ext cx="2653774" cy="7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9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D9DEC-A4FC-A440-93FB-5CF4883094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Copyright 2015, </a:t>
            </a:r>
            <a:r>
              <a:rPr lang="en-US" dirty="0" err="1"/>
              <a:t>aWhere</a:t>
            </a:r>
            <a:r>
              <a:rPr lang="en-US" dirty="0"/>
              <a:t>. All Rights Reserved</a:t>
            </a:r>
          </a:p>
        </p:txBody>
      </p:sp>
      <p:sp>
        <p:nvSpPr>
          <p:cNvPr id="2" name="AutoShape 2" descr="data:image/png;base64,iVBORw0KGgoAAAANSUhEUgAABUAAAAPACAMAAADDuCPrAAAAflBMVEUAAAAAADoAAGYAOjoAOmYAOpAAZmYAZrY6AAA6OgA6Ojo6ZmY6kJA6kLY6kNtmAABmOgBmOpBmZgBmZjpmZmZmtrZmtv+QOgCQkNuQtpCQ29uQ2/+2ZgC225C2/7a2///bkDrbtmbb/7bb/9vb////tmb/25D//7b//9v///9en20JAAAACXBIWXMAAB2HAAAdhwGP5fFlAAAgAElEQVR4nO3dbYObypaeYXlPPO2TTNpJJmlnxko2O7Pll///ByMQL1VQQFGAniqt+/pwzna7xQOrFquRhNqX3wCAJBf1DgBAq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Z42QH98uVwun76H/vzzq/9XQbf3LWnVpfEx2QPXpi2eJOrYV5x5YOP927QM1/ahzUYc/bLsOfr4PbnWmW+jL473aWk/qtAGnuE2l3sdV/K3V8zlurYP/uPPo3d3waYjmX5D89CmzxP3OqFb6iKuL3ohA/T+3RvO3H6ifP479NWB4qTwnTJADzwwf/+2L8Nbv5HQCE0/+i17Uu4Arfc8dJj9zrsNHjdAvWaZnVqH23Qkk0fuHaBp3XKNqVARA/TXt5nyhw3nhtf0gTkzv2zPctIAPezA3P3buAz1tzsLHJqgqUe/bU+KHaBDBUduoX2OGqBX/5ifdVDbjsSzf4Cmdkudt3oeFTFAm2OKP3P7RfEfE5oz8qfxZw3Qow7M3b+EZXj0X2CAbnjxJmDbnhQ7QOuFDQ2MZiJMljligDoPbD3pCmLbkXj2D9DUbokavDkM0FUbz9wqfDqMEh8/i5/6QtBJzjyw9AHaPPJ9spHu5em3yV9scNQAjYxWDdC5Fw4fC/6P0QCMGKBXZ1ZVh/6gXbHtSDzB1dskuVtuEefRyw7Q6XqMEx/d9LyXgU5z5oGlD1Cn+yYvpHZ/xQBdNPfC4aPB/xpdJ6wP0Jt30fm4Bn/OFcS2I5k8VDRAnWuAWYYH6O2JP4FPdeaBJQ/Q5vnP23Qjv90BzwBdMvfC4eN57/tjAA5VWB2g44n5+En2jBNg45F4hAO0+e+VFzlyGKChC5RhoYdXNINXVe2rKH1buN/ulz24B0Nh2xfF3qePqb/W/Eezverxlcr55tBDx4cx88Vxq48Ppz2g9y4ktJwJBzbdEfenzmMnPrz9my5D8Aj93Q6/2X6bG6BVu/137zvHxx5oiIW1+9g+QCdbq9oN3NzMSSfMVDB4YO5D/8UbH4/wj+4AQsXt1vvqN8TqAB3t/m9nA6NDcY7B3YOqfXw13tBKL2w9kmGL3uo5r4HO1zpifMR3i9vEM3IboO4bIo8aLA5Q59vbDSQOUOc9heFR/Rc/fR8P0OuwQ6GHTg9j5ovhHx7u1x5DZAiZ/ijdfGChHWkOa8MADR6h4+rsU9wArZyE94VjnzTE8tr98ee2ARrYWrNnb043OF8eOmGmgsED8x56cR7oTom5Fw67oJu7MxED9Dpeq5u/i25TB1ux+a6Pvv6Lje3ZeCQzqxcxQCPGx5Zuab68fPWb2QD131BuSrA0QCv3u6en1/IAdZ/pern+i0SNT//mD9D/POxg6KGBw5j54uwI8YfIf/ky+Xr6gQV3pHK+IWKABrfhaB7nFXJtgIYOPnjsS6Pcn0MPj/coYgdoaGvNrv2z0w3OHg+dMFPB4IF5D/0/X4Zvdl8umHnhsH3e2/Vnf2BrA3T07Z7Rocy0YvPF/zl8OXDRM//TdMORzKze+gCNGB+buqXZ9PKrxHkN0PFtFvVxLAzQm//dk9NrcYA+soI3Kr453zD5euUHhh4aOozwF71WDx3O9KvTBd14YOEdaQ4reoCGtzHep+6roddAP33/vfCjM3D50H951BBb1s4xM0CDW6tCuzHphJkKBg/Me+jjm9/GD5x74XBYbv+Scm2ALr3kOTqUmVYM12G1FzYfyczqrQ7QiPGxsVuqQB19zx2gY+Plvo1WZfndC+e1jJuzOa+64z3oq9EWbfhZ/1gD5x3sxzbrvemqPh6g9cZCDw0eRvjYxl0/PZzbkNXWcHwdvvHAwjviFi00QP1lmFmoQeUumX8+D3V1/6I/hR5lWD52tyGCa1f1j+tOjtX7QN/Xtua2gnsjUJc0U8HggfkPrfqCuEOi/v7Q1c+Q47+ouTZAJy+Bjrc5HMpMK1bz37HUC5uPZGb1VgdoxPjY2C0356FheQ3Qaiij+1NrZoAOVzL+kwC3uit7MO23qtvOo5aP9XKHUuWVOPjQ4GGEj208QqaH4957Ej4HNh5YeEfcoq0P0JmFGq1N4NT270Uc/mJyLer8DJseu7Mnq2vXBsYN0ODW2iV/7Iazab8TZioYPrBAEzlHPNyFGHjC3T/vHT/zPWCAdpuaacVwHVZ7YeuRzK3e6gCd2ZMd3eI9kQrKcIBOdzg8QP2bH5zXod3qLu+B+9zZbebhtc0P97GTLpp5aPAwwsc2GiGBw3H7Pny/x8YDC+9IuCUXB+hCZzVb6E+lybByL7K6b7s/xHlVwx2g02MfXwvHrt248K732a09jrY7mmFl/E6YfQ00dGCjh/qfv3ZeOw1c/LhvuHjPfPcPUP/F/2krVu4W+hqv9cLmI5lbvbgBujg+tnZL86fFG5nyGqAzH8IMD9Dhgr3m/Dhzq7u4B94P3HdnO/2Lft3mnZepvC5aeOj4MMLHFnr5wj8ct82cg9x5YJMdCbfk4lP46UL5h+W/OhdY+KU3O4YBGjj2a/A/19dukuJ4n92a31DD7vmdMDtAQwc2emi/v857b3MvHLq3/Hgzcf8A/XC/M9CK1bSs7+u9sPlI5lYv7in8dE92dIvfxyEZv4k07Hd4gHpt7f4UH/2FlzgYzqjpa8j1cty8rYy23h1I+KHBwwgf2+jqO3A47vJGDdC1AwvviBu/PkBnFqq3MkDDN3E5B+4O0MCxD3sSPkS/lvG3MYW35jyZ/z2ZJ8MmZioYPLDRQ/tvb5ZyeLY5V1n/HrXpq0lpA7R/gF++oX6Bsr6v98LmI5lbvW1vIoXGx+ZuKW2AjmbB8mugXltPXrJaehOp8rYeKuv7eCujrQenYv/Q8GEEvzgaoIHD8X4+Biux8cDCO+Ie7voAnVmo3uIADd773e9DazJAwxcS29ZuvIcRA/R9soGr9+XVjyIED2z00D6hGnZq5oVD/5ZJ95nv7nfh/R+mgVYM1OHt92ovbD6SudXbehvTdHxs7hb/paiQzAbo6BADZ+5gbpnXB2h3rd82eMIA7b4+c8aFDyP0xcgB2uWtDNCoAwvviHtYEQM0fIS9wAANteHCTVzDAA0ce0YDdOizmQoGD2z00G42NA9zbj4NTLvrZWryBknkfaA/vnjve88VrP9joA6BG+MmC731SOZ2JuJG+pXxYWCA/vYb7nFYBz6Fd6+3ll9Z9Lcys/XwQ2cOI/TFyKfwsQM05sDCO+LGOy/WzQ7QuSP8PWxh0wC99hsavwYaMUDHhzj38ks4ejBTsJklH63YTAWDBzZu0XYINN8xvEgSKFng/TjvlwYuDFDvzeZ+jx+P9fdnrhX9r3vtsNALm49kbvVmBqhT1vCe7OiW5gElPYXvdF332Pf4N5GC3Rnag6uz+fD2F99ECnfRhH8YoS8uv4nUvzIePUAjDiy8IzMtuTRAZ48wYYA6z+c2DdBtaxeMnhxOeIB6r9sOL42uDdDwgU1a9PH28G3Yp5kXDicfLRhtfmGAtj9chxdBx3dk+T/mA63o1WE6jBZ6YdORbHwTaTRAp3uyo1uKew30/uXp7SJH3sbUbb39+bdw4+jibUxzP6yHBwcOI/TFyNuY4gfo+oGFd8TtIufthtkBGjzCnv+TO2KAju/Vix6gwUP0zqmF25jCM2ZSsOoy3lzoOUO4guEDm+Q8ztT/MXx15oXD0PPe6T2s4YN75I9etA01dfxtTPONPdh8JHOrN/o1AYFuXR0fW7vFuStiRlYD1HuVxinXgTfS93vgvlrovrx+899onrmRvt966KHBw5g5tvGT2OnhbBygqwc2syNOG7ZHuzBA5xaqF7gPdHGAupczzmkaMUA3rV0oelrK8dbaPXI3N3nVY66CMwc2bdF+njiZ05afvI75+MLo1aC5gj92wLuFOXzNsXgj/agOq72w+UjmVm88QMe1jhgfW7slt/tA165AnRV2OsO7YWy8SedmydAbyvN7cL2MAoZXHJ2XYmY+yjnqtdFDg4cRPrbpHQjjw9k6QFcPLLwjj/Thx9jcAHVeM5su1KDqt/A7foA6H7GLGKDt1xfWzj2auAEa3trjaN3NBd7sCFdw5sBGD+0f7b18HajY9FakYdatD1BvF65uXYKHMmlFpw7tcfUvBc/3QsKRzKyeMxPD3TqzJzu65dYv9py8BujkheXhMxmXwKFUwe+OHKDuqTC+Fd390eYIDdDQQ4OHET42t9XDh7N5gK4dWHhHpkc7v3/vcws18Dov4in8+Ngfj507dmdPwms3fYIYOUCDW5vsXOidl5kKhg9s9FDn0c4Le9PX3qbvA7Unf//Md3mATnfRecvf3Z/xXn8Ev+rOqsk3u4XeeCQzq+cM0HCtI8bHxm65TY9nJK8BOj6+8U2HwXfKx98dOUCnl3njDTnr0bw6FX6PP/TQ4GEEv+i1evBwNg/Q1QMLF9n5zk//Wv/vZIC6yxDexmifvFeSlgeo2/v/1D927ti9hlhbu8fvw4scoMGtNevi/Bq39ryv3L2bq2D4wMYP/d0vvrMa0xcOAy/nDpdaEQN0Miq6XZjsTxUqavPF//TfhqMc9YX3zW5VNh7JzOq5rw+EuzVifGzrlutcHXuZDVD/R0s/+rtlnyyEU7Fh25NuCO9BG+XcAzKO7b/o/prVydZDDw0eRuiLfquHDmf7AF09sHCRb0N01f+Ft3/uMoS34e9Dt9cRA9Q59I/hrc/ZY/caIrh2w/69/9gyQENbe5Sjr0933VS5ezdbweCBTR7qPivttj196lgFqn3tvhY1QP0ZE/wY6uT7+g09vus/usqO3qef6YWEI5lZPe8F1mCtY8bHlm7xujgstwH6uz9cb/397nK1hz6+vS1igLqv9PzuC+tn9I9ZvMs0+NDQYUy/OG716eFsH6AxBza/d/WXhpYMDfjRPA2fqJVzFDED1H0K1x/l/LH7exI8xP49hW0DNLC1rhxV4Mt+JwQqGDywUIu6L9WFXzgMPO/ttv4WO0CHYbF2ykxbsfuuScMt9ELKkfSH4K/e6B2qYK1jxkd8tzRfXHwJ9HkDtHDLd1RiounDxVeP4Mu/xUJj9olCb/Gf6zaZsxMM0Dn3H5JO7fLv7sw01xiB2/8wY/GqMQ/mBuh1/XgZoHMezzLcm+Hy7u7c3J7d7YUTT6cY4l28PTu+GQErV00M0FlNu7jvCjIOtmi6j+fwsapL/s9xtAPU+QjDk8RcAzBAZ41vGcu8u7Mz8xE+TFRdh2X+I1o4QPv3zp95El4j8hig8yp/fub99Co/Mx9BwUR/S07mP6KFA7Qr0TMbKvwRgBEG6ALvplsupra65T8S8nArY34qB2h3MfPM14SqmDwG6KLZz0AhwjX7J6V5eHRZ/s9whAPU/QUPT1JfgK5fNT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RHuIipjx9G0XnYTz0+GaAQofOwn3qAqfNhFp2H/dQDTJ0Ps+g87KceYOp8mEXnYT/1AFPnwyw6D/upB5g6H2bRedhPPcDU+TCLzsN+6gGmzodZdB72Uw8wdT7MovOwn3qAqfNhFp2H/dQDTJ0Ps+g87KceYOp8mEXnYT/1AFPnwyw6D/upB5g6H2bRedhPPcDU+TCLzsN+6gGmzodZdB72Uw8wdT7MovOwn3qAqfNhFp2H/dQDTJ0Ps+g87KceYOp8mEXnYT/1AFPnwyw6D/upB5g6H2bRedhPPcDU+TCLzsN+6gGmzodZdB72Uw8wdT7MovOwn3qAqfNhFp2H/dQDTJ0Ps+g87KceYOp8mHVq5/34crlcPv/d//nXt8sff54ZCA31AFPnw6wzO+96eXjrvsAAfVHqAabOh1kndl43P4eLUAboi1IPMHU+zDqv8+rn7x/3/6+GCcoAfVHqAabOh1nndd718ul78x/3sdlOUAboi1IPMHU+zDqt8+7Dsn/t89pOUAboi1IPMHU+zDqt835+bZ7AP7QTlAH6otQDTJ0Ps54zQOsJ+sYAfVnqAabOh1lPGqD166DvDNBXpR5g6nyY9ZTXQB9/vHwwQF+UeoCp82HWeZ1XXdxL0Pqupk//zgB9TeoBps6HWefeB/ru/PnW3FPPAH1F6gGmzodZJ3Ze5X2Ms52gDNBXpB5g6nyYdWbn1RPUvQatr0kZoK9IPcDU+TDr1M779c0boPVIZYC+IvUAU+fDrIw67zKl3iXEUa+UOh9mZdR5gQGa0d5hgXqh1PkwK+vO47wohHqh1PkwK+vO47wohHqh1PkwK+vO47wohHqh1PkwK+vO47wohHqh1PkwK+vO47wohHqh1Pkw68zfxhSy6T5QzotCqBdKnQ+zGKDYT71Q6nyYde4vE2GA2qBeKHU+zDqx8+pr0Pf1b1vAeVEI9UKp82HWmZ13n6DtP8yZiPOiEOqFUufDrFM77/4svv0X4dNwXhRCvVDqfJh1bueNfiv9VpwXhVAvlDofZp3befcn8XsuQTkvCqFeKHU+zDq58/ZdgnJ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Bc57fFDJuuVpy8LoV4o9fhUHz9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s1f+eum8bX8wfVkI9UJZz4fMqStfXXxbZyh9WQj1QlnPh8yJK//jy2Xsjz83bYG+LIR6oaznQ+a8lf/1zZ+YP7/e//z57y2boC8LoV4o6/mQOW/lb5NxWY/Ujy2boC8LoV4o6/mQOW/lr9Mn7PeL0E0vg9KXhVAvlPV8yJy28vfLzffJF6ttz+Hpy0KoF8p6PmROW/n71eb06fpt29tI9GUh1AtlPR8yDFDsp14o6/mQ4Sk89lMvlPV8yPAmEvZTL5T1fMg8+zam6VXpAvqyEOqFsp4PmSffSL/to0j0ZSHUC2U9HzInrnwzMX2fvm/aAn1ZCPVCWc+HzKkrfx3NT36ZyItSL5T1fMjw6+ywn3qhrOdDJqOVnzzhv9CXhVAvlPV8yGS08gzQYqkXyno+ZLJeefqyEOqFsp4PmaxXnr4shHqhrOdDJuuVpy8LoV4o6/mQyXrl6ctCqBfKej5ksl55+rIQ6oWyng+ZM3+dXQi/zu4VqRfKej5kGKDYT71Q1vMhc97KB/5VYwboi1IvlPV8yJz8y0Q2/fa6CfqyEOqFsp4PmTNX/j5BN/76pRH6shDqhbKeD5lTV/7+LH7TP+ExRl8WQr1Q1vMhc+7KV5fAvywXj74shHqhrOdD5tyVvz+J33MJSl8WQr1Q1vMhc/LK77sEpS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piv/87//LdiPIPqyEOqFsp4PmcAA/Xq5vAn2JIC+LIR6oaznQyY8QO/eD4251ZvcPJbpy0KoF8p6PmRCK19dHj72brze0B9//v7961vaFunLQqgXyno+ZGZW/voYePX0S9aOzU/fu61tnqD0ZSHUC2U9HzKzK99dNX5OfkupG5uf/2q3Um2dyPRlIdQLZT0fMksr374amviW0u0xNn98GV5QvW28BKUvC6FeKOv5kFlZ+eFp+GbX9uL1PkH7687rtmFMXxZCvVDW8yGzuPJV/9rl9qvQ++h97/6jf3C17RUB+rIQ6oWyng+Z+ZWv+veRmsvQrbc13Z//P56u95P0d/0cfuFF0EvAxlC7QsV7JvXR286HzMzKV+150b5keZ+GW9+QZ4A+0fMG5Rz18dvOh8zSfaDORed18wDlKfwTqQtFvjYfMrOfRPIm3X0Ibr6dqXsT6TbcvOTO0qidoy/jqAtFvjYfMuEBmvKu+1h7G9PNuZblNqaTqAtFvjYfMqEBuvsjnI3+85v9jfQ3bqQ/ibpQ5GvzIXPiyrevBXz63o9SPsp5EnWhyNfmQya88tVj0v38uuvD8P0vE+k+0sQvEzmJulDka/MhE1r5et41o67+GOYxvxq0eWOfX2d3FnWhyNfmQyaw8sN982m/xfM49GUkdaHI1+ZDJrDylfMufLX9efeB6MtI6kKRr82HzHTl7xegziuf92fxuktQ+jKSulDka/MhE7wP1P3c+8YPDx2KvoykLhT52nzIBAeo+6R98ePrJ6MvI6kLRb42HzIM0FegLhT52nzIBF8DdZ+0X3kKnz91ocjX5kMm/C788CLo7eh/4HgL+jKSulDka/MhE1h557eJ1P+pewZPX8ZSF4p8bT5kQit/835Vru42UPoylrpQ5GvzIRNc+eZf0ry0vwrk2XvkoC8jqQtFvjYfMjMr3/8mpefuzQh9GUldKPK1+ZDJeuXpy0jqQpGvzYdM1itPX0ZSF4p8bT5ksl55+jKSulDka/Mhs/Ym0kV5HxN9GUldKPK1+ZAJrXzl3cbEAM2fulDka/MhE1h5/zZQBmgB1IUiX5sPmcDKX6WfPnLRl5HUhSJfmw+ZtV+oLEVfRlIXinxtPmRWf6GyEn0ZSV0o8rX5kGGAvgJ1ocjX5kMm+BSeAVoYdaHI1+ZDJvj7QHW/QtlHX8rh470AAB2JSURBVEZSF4p8bT5kwr8PNJNLUPoykrpQ5GvzIRNa+R9fMrkGpS8jqQtFvjYfMsE3kbiRvjDqQpGvzYcMA/QVqAtFvjYfMgzQV6AuFPnafMhkvfL0ZSR1ocjX5kMm65WnLyOpC0W+Nh8yWa88fRlJXSjytfmQWfhH5T59/11pb2eiLyOpC0W+Nh8ywZV/vI9UD1DpPwtPX8ZSF4p8bT5kQis//JvG14t0gtKXkdSFIl+bD5nAyv/6drl8/vvHl/ofhdf+cmX6MpK6UOSraY/fsPA/6fFef56zHqD1k3jdB+Ppi0jqQpGvpj1+w4L/pEf91lE7QO+Xo7o3kuiLSOpCkW8737DZ3wfaDtD7JSifRMqeulDk2843LPhRzvp9o26A3hig+VMXinzb+YYxQF+BulDk2843bPUp/JXXQPOnLhT5tvMNC76JVF9ztgP0fj369vSd6tAXkdSFIt92vmHh25jeugFa3xOqu5OevoikLhT5tvMNC1W+uXu+GaDV5aL81z3oi0jqQpFvO9+whY9yPgg/iERfxFIXinzb+YYFK18/cc9gftIXsdSFIt92vmEzlW9HqHR80hfR1IUi33a+YVlXnr6IpC4U+bbzDcu68vRFJHWhyLedb1jWlacvIqkLRb7tfMOCH+X08VHO7KkLRb7tfMMYoK9AXSjybecbxgB9BepCkW8737Dlykt/nTJ9EU1dKPJt5xu2VvmKj3IWQF0o8m3nG7ZW+fs1KL9MJHvqQpFvO9+w1corL0Hpi0jqQpFvO9+wiAHKm0jZUxeKfNv5hjFAX4G6UOTbzjdsrfI/v/IUPn/qQpFvO9+wlcrXN4XyT3pkT10o8m3nG7Z+I/3j35aToC8iqQtFvu18w9YH6Ltgr1r0RSR1oci3nW/Y2gDlN9KXQF0o8m3nG5Z15emLSOpCkW8737CsK09fRFIXinzb+YZlXXn6IpK6UOTbzjcs68rTF5HUhSLfdr5hWVeevoikLhT5tvMNi/iFyrq34+mLSOpCkW8737BTB+jPr+2jqrQ78umLSOpCkW8737AzB+i1fdQtdRv0RSR1oci3nW9YqPI/vnRXi/UwTf4k0rW96rwNU3jjRSh9EUldKPJt5xsWqPx9ag5D85b8Wfj7GG5+D0k9hJtLz1/ftl6D0heR1IUi33a+YYHKX73fv3RN/W1M9wvQ5h8DqYbf53TbeD1LX0RSF4p82/mGTSs/+leQbonvv98389b+/7CB67ZfLkpfRFIXinzb+YYF30Q6YoB2m/F+I/PGX29PX0RSF4p82/mGBQeo+zx740Wju5lugA6vASxO49B7/ynJBqkLRb7tfMOCr4E6l6BV6tvw96fu7+3/M0DPpi4U+bbzDQtUvn77vJ1zzn9u1r37dPWewvMa6BnUhSLfdr5hocpX7jVg8r/o0d0AdR/C3QVtd1UavXP0RRx1oci3nW9YsPLOre/pH4Gvb/tsrkGHd46uG8cxfRFJXSjybecbNlP5+rn73t8g0myjfsrezs16LG97PZW+iKQuFPm28w07s/LtFHZsvCefvoikLhT5tvMNO7fyV39+fqw/wkNfRFIXinzb+YbNVL7+APv9eXeVdg/oaEMPCZuiLyKpC0W+7XzDgpV/TL16gG6/ajwSfRFJXSjybecbFqp8e9V4H6DXhOfdB6IvIqkLRb7tfMMCla/vP/r8948v9VvnV82/5dGiLyKpC0W+7XzDApV//NK5xwBN/yjnEeiLSOpCkW8737DgZ+Hr93vaAXq/HN39RlIy+iKSulDk2843LPj7QOtrznaAbv0NdIeiLyKpC0W+7XzDZn8faDdAU38f6BHoi0jqQpFvO98wBugrUBeKfNv5hq0+hU/9hcpHoC8iqQtFvu18w4JvItXXnO0A9X6h/LPRF5HUhSLfdr5h4duY3roBWt8TqruTnr6IpC4U+bbzDQtVvrl7vhmgVdpn2I9CX0RSF4p82/mGLXyUc+9vVN6PvoikLhT5tvMNC1a+fuKewfykL2KpC0W+7XzDZirfjlDp+KQvoqkLRb7tfMOyrjx9EUldKPJt5xsWuo1JfN05oC8iqQtFvu18w4I30gvfePfQF5HUhSLfdr5hwY9y6m6d99EXkdSFIt92vmFcgb4CdaHIt51vWPiTSMp/CMlBX0RSF4p82/mGhSr/40sm16D0RSR1oci3nW9Y8DVQH7/OLnvqQpFvO98wBugrUBeKfNv5hjFAX4G6UOTbzjcs68rTF5HUhSLfdr5hWVeevoikLhT5tvMNy7ry9EUkdaHIt51vmFv5jD6D9EBfRFIXinzb+YYxQF+BulDk2843LDxAf3xp/mVONfoikrpQ5NvON4wB+grUhSLfdr5hDNBXoC4U+bbzDWOAvgJ1oci3nW8YA/QVqAtFvu18wxigr0BdKPJt5xvGAH0F6kKRbzvfMAboK1AXinzb+YYxQF+BulDk2843jAH6CtSFIt92vmEM0FegLhT5tvMNGw3QEH6hcvbUhSLfdr5hDNBXoC4U+bbzDWOAvgJ1oci3nW9Y1pWnLyKpC0W+7XzDsq48fRFJXSjybecblnXl6YtI6kKRbzvfsKwrT19EUheKfNv5hmVdefoikrpQ5NvONyzrytMXkdSFIt92vmFZV56+iKQuFPm28w3LuvL0RSR1oci3nW9Y1pWnLyKpC0W+7XzDsq48fRFJXSjybecblnXl6YtI6kKRbzvfsKwrT19EUheKfNv5hmVdefoikrpQ5NvONyzrytMXkdSFIt92vmFZV56+iKQuFPm28w3LuvL0RSR1oci3nW9Y1pWnLyKpC0W+7XzDsq48fRFJXSjybecblnXl6YtI6kKRbzvfsKwrT19EUheKfNv5hmVdefoikrpQ5NvONyzrytMXkdSFIt92vmFZV56+iKQuFPm28w3LuvL0RSR1oci3nW9Y1pWnLyKpC0W+7XzDsq48fRFJXSjybecb9qzK//x6ed/8IPoikrpQ5NvON4wB+grUhSLfdr5hDNBXoC4U+bbzDTut8veJGfLHn1t2jr6Ioy4U+bbzDWOAvgJ1oci3nW/YeZW/MUCfRl0o8m3nG3Zi5etr0M9/D3/gNdDTqAtFvu18w06t/PVy+fT98Z8RAzR0wXrm3h0qeLn9ROqjJ99yvmHnVv7Hl0s7N197gD57XOZWKPJt5xt2cuV/fWufxr/2U3j1jpJPPiROr3x1vzz6YICST/7r5ht2fuXrp/FvDFDyyX/ZfMOeUPn6afwf/5cBSj75L5pv2FMqXzXvczBAySf/JfMNe07l66fxDFDyyX/NfMOeVfkrA5R88l8037C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lTK//jy+Vy+fx3/+df3y5//Lnh8cX0hXpHyScfEmdW/np5eOu+wAAln/wXzDfsxMp383O4CGWAkk/+C+Ybdl7l6+fvH/f/r4YJygAln/wXzDfsvMpfL5++N/9xH5vtBGWAkk/+C+Ybdlrl78Oyf+3z2k5QBij55L9gvmGnVf7n1+YJ/EM7QZcH6CUgOi704GfaVavdyLeeb52u9Gdt2Bug9QR9O3GAPnu5knf0JORbz7dOV/qzNuwP0Pp10PfznsLrG5h88sk3mP+U10Aff7x8MEDJJ5/8V8o/L7m6uJeg9V1Nn/6dAUo++eS/UP6594G+O3++Na9VMEDJJ5/8l8k/MbmqB6bzNP7GACWffPJfKv/M5HqCuteg9TUpA5R88sl/mfxTk3998wZoPVIZoOSTT/7L5Gf9EQYGKPnkk59zPgP0COSTT77JfAboEcgnn3yT+QzQI5BPPvkm8xmgRyCffPJN5jNAj0A++eSbzGeAHoF88sk3mc8APQL55JNvMp8BegTyySffZD4D9Ajkk0++yXwG6BHIJ598k/kM0COQTz75JvMZoEcgn3zyTeYzQI9APvnkm8xngB6BfPLJN5nPAD0C+eSTbzKfAXoE8skn32Q+A/QI5JNPvsl8BugRyCeffJP5DNAjkE8++SbzGaBHIJ988k3mM0CPQD755JvMZ4AegXzyyTeZzwA9Avnkk28ynwF6BPLJJ99kPgP0COSTT77JfAboEcgnn3yT+QzQI5BPPvkm8xmgRyCffPJN5jNAj0A++eSbzGeAHoF88sk3mc8APQL55JNvMp8BegTyySffZD4D9Ajkk0++yXwG6BHIJ598k/kM0COQTz75JvMZoEcgn3zyTeYzQI9APvnkm8xngB6BfPLJN5nPAD0C+eSTbzKfAXoE8skn32Q+A/QI5JNPvsl8BugRyCeffJP5DNAjkE8++SbzGaBHIJ988k3mM0CPQD755JvMZ4AegXzyyTeZzwA9Avnkk28ynwF6BPLJJ99kPgP0COSTT77JfAboEcgnn3yT+QzQI5BPPvkm8xmgRyCffPJN5jNAj0A++eSbzGeAHoF88sk3mc8APQL55JNvMp8BegTyySffZD4D9Ajkk0++yXwG6BHIJ598k/kM0COQTz75JvMZoEcgn3zyTeYzQI9APvnkm8xngB6BfPLJN5nPAD0C+eSTbzKfAXoE8skn32Q+A/QI5JNPvsl8BugRyCeffJP5DNAjkE8++SbzGaBHIJ988k3mM0CPQD755JvMPzv5eum8bX8wA5R88snPOf/U5Ori2zpDGaDkk09+zvknJv/4chn7489NW2CAkk8++Tnnn5f865s/MX9+vf/5899bNsEAJZ988nPOPy/5NhmX9Uj92LIJBij55JOfc/55ydfpE/b7Reiml0EZoOSTT37O+acl3y833ydfrLY9h2eAkk8++Tnnn5Z8v9qcPl2/Lb2NNHnL6bJhgAKwK3FK7ccABVC6xCm1X9ZP4QEgZ1m/iQQAOXv2bUzTq1IAKNSTb6Tf+FEkAMjYia++NhPT9+n7eXEA8GSnvn11Hc1PXgAF8Eqy/nV2AJCzrH+hMgDkjAEKAIkYoACQiAEKAIkYoACQiAEKAIkYoACQiAEKAIkYoACQiAEKAIkYoACQiAEKAIkYoACQiAEKAIkYoHk49Z8sBFao+79YVC4H6tMH1qnPgGJRuRzQwPtQv32oXzIqlwMaeB/qtw/1S0blckAD70P99qF+yahcDmjgfajfPtQvGZXLAQ28D/Xbh/olo3I5oIH3oX77UL9kVC4HNPA+1G8f6peMyuWABt6H+u1D/ZJRuRzQwPtQv32oXzIqlwMaeB/qtw/1S0blckAD70P99qF+yahcDmjgfajfPtQvGZXLAQ28D/Xbh/olo3I5oIH3oX77UL9kVC4HNPA+1G8f6peMyuWABt6H+u1D/ZJRuRzQwPtQv32oXzIqlwMaeB/qtw/1S0blckAD70P99qF+yagcACRigAJAIgYoACRigAJAIgYoACRigAJAIgYoACRigAJAIgYoACRigAJAIgYoACRigAJAIgYoACRigAJAIgYoACRigAJAIgYoACRigAJAIgYoACRigAJAIgYoACRigAJAIgYoACRigAJAIgYoACRigAJAIgYoACRigObg17dL70O9M6X5+bUu27t6NwpF6+3DAM3BYwbQxSmubd0+fVfvSZFovX0YoDm4XejiRFVfuD/+VO9LiWi9fRigOaho3kQ/vlwun/9+zIE39c6UiNbbhwGagyuXT4mu3dy8T1KexCeg9fZhgGbg17fmKgqb/fzan/8VbyQloPV2YoBm4D4GePqZ5H7d+Tb8J6NgM1pvJwZoBm6Xy0fzbihPQjdyLjvv11I8Gd2M1tuJAZqB6vLpH+0boVxEbeK8BXIfoAyBzWi9nRigGbg6t5LQxltcnfeQrwzQ7Wi9nRigevWHQR7n/o2P1GzjDk0G6Ha03l4MUL2fX/tT/8cXXsjbwh+g3NG4Fa23FwM0L0yBTbgCPQ6tl4IBqtF/BHl00nM34yYM0OPQeikYoBpzA/RGF2/Bu/DHofVSMEA1GKCHuHEf6GFovRQM0Lzwux024ZNIx6H1UjBA9fyP0/A8dAM+C78PrbcXA1TPuYHkxi9l24bfxrQLrbcXA1Svvpv50cYVn0neiN8HuguttxcDNAP1FOjwNHQbfiP9LrTeTgzQHAxtzMv4W/FvIu1C6+3DAM3D45+m4UloAv5Vzn1ovT0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Lm5XS6f/176hp//O3JLv75d/vjT/UJ1ubz7Se+/DzfevXtoz9+dtUdGcTe/7XB+fm0KPalS/P60W/B25uUKjEUM0Mzcz+fL5WPhG67RJ6VkgE52z5twl0/f4x8Zxd/8lk2sDdD1/ZEM0GcXGIsYoJn58eV+FrzN//2Gk1IxQKfbHE242R8OiXsTu/mplQEasT+KAfr0AmMRAzQz1eXTP5YuI0ocoP1XrguXSOkDtJ8Yt9Unsa7J+Nu8P9kM0DMLjEUM0LzU5+RfS51e9ABtrq9nptYBA7TZfPQl6CsO0BMKjEUM0LzUXX4/L+evo8oeoM1FYnjEHTFA6yuwhZc/fC85QI8vMBYxQPNyrZ+BXf1zoD4n2jP11r/OdZ+O3XO1+1VHdx5f3TcSNgxQ73H3P33++zZ6W7ef6rfRC22PP785/+3v/SjUGXFuqP/IccYCf4BWj613B+Bue/iu+6HU3zZ9DTRY6PUtzB7rSxQYixigWXnMwpt7HdW8q9S1+/IArfo3Epo/Rw/Q0ePq8/uv5tT71+Eka7+535t2y/2fm7+NOL9v3UP9UPeR44xFcwP0r252TLbWBn/+f6MBOlPo9S28doGxiAGalcfJ4AzHx8XOpZsGiwN0OGMep1TsAB0/7n5+/1Nzir3dtzxczXjTqD35hr1rTs2I8/v+iGa/R6HOI8cZqxXzn8K/uwcQ2Fof/M/+AJ0r9PoWXrvAWMQAzUk3FSv/ud/H40RqTrXupJwO0Ppbmr+q/yN4g457Tg2n8+RxTWZ3DduGPJ6t1jepNl+4PaZTvcUmov6L5hFrL9E13/kRCnUOzM9Y5g3Q7k2k/gCmW+vy+qfrXZUWCr2yhdcuMBYxQHPSXZDc/78dfd31RP8f8wN0eOLfPjxygE4eV5/f7WDoT85bdxnT/kW7O/2rtV1W7Pk9De0eOclY5g7Qfi4NBzDZWtV9oXu/ut3z2UKvb+G1C4xFDNCcdKdLexL8ds+Dqn9xbmaADtr3IyIH6ORx3RPh3877zNf2dO5PuMd+VOMREnt+T0O7R04ylo2O6fHY4QDGW3PKVnkDdLbQ61uY3ZmXKDAWMUAzMty/1F8lVKOzIWKANh8GnRugC3fZ9I9z7wJoz7b7nr35t+08LpbbV9Y+5rY5DR2d30PorX++O8pY5s+stiT9AUy25twi1patrdJcoSO2MHusL1FgLGKAZuQ2nQXX8ZOsxQE6bGDbAPUfF7hGqfrX1Rx16HV0qRVzfrcbH4UO5/c4o9X/jVcRd4D2f9EfwGRrzvjwb2OaK3TEFl6lwEjAAM1Hc7EwGD/felgYoM67q5sG6Phxbmj/3kb9F+43dufeMMDe3W3Ohnavu01Cx7fxTM7v2QE6vZ2xP4DJ1pyLxrgBGrGFVykwEjBA8zFq7fGp9rD8LvzjcQuvgQbO78njvNDmv9unepOnrI1+sL3/jji/2xcnpqHD+T1zTicO0MnLw5sH6NoWlo61pAIjAQM0H+6Z0L2SNZkP8wO06m/r2zZAJ4/zzu/7xt+7vZj/jGlzura3Aiyf31f/9pzJexyLn2MNWB6gk62lvAa6toXZY32JAmMRAzQb/k0lVX++DHej1P/Vn0DDSfj4Vmei3rY8hZ8+zju/73/9+T++9Xct+lPGSWjPy7Xz+/a4gAyEto+cZKxYHqChPe6+UM28C+8XOmILc8f6GgXGIgZoNm7e6Xg/jdtPpgzvLHtP4frPPLd3Snv3ZCcN0O5x/tPZ6vLp3760jxsua9oHe/fjRJzf9asU9V4HQp2P7fgZy5YH6HRr/dAbfdxgttDrW5g51hcpMBYxQLNx9bq5vlB4fKy7/3BNdxoMH3xvT/T+/drmO6rudcLIp/CTx/nnd/PKrPum9ke7s90nHt+6v3n7Pf4pMApt3iXr79QchXaPnGQsWxmgk61186Q5rMAnkSaFXt/CaxcYixiguRg+ffTQPvNy7jpx3tH1bnn5X1+9XxfRv9ESOUCnN0/5b6gMn4v0v/e9+8tWk9Xvnhs6CQiF9o+cZCxaGaDTrfVf+Je5z8KPCr26hdcuMBYxQHNRjT6YXJ/Q7RsLbq8/7nVyz8v37s3g/lz7r4+XuWJvYxo/bnR+39zzzP/lQO6tV4+HDLvnhDr6HZqEDo8cZ6yVbXGATrfW1m3y25hmC722hdcuMBYxQDMxfW2//8D0zTsxmvPgrfuO+rTq76Z5nBjv3Tsi0TfSjx43Or9Hb9s+ztc3969r3b47u+d+fztynHEzDnUfOc5YsDpAp1trg36OBuhCoZe34CW9XIGx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n+P8i9g4zoPdUa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22085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Standard Maize GDD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1" y="1611375"/>
            <a:ext cx="12105205" cy="64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9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D9DEC-A4FC-A440-93FB-5CF4883094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Copyright 2015, </a:t>
            </a:r>
            <a:r>
              <a:rPr lang="en-US" dirty="0" err="1"/>
              <a:t>aWhere</a:t>
            </a:r>
            <a:r>
              <a:rPr lang="en-US" dirty="0"/>
              <a:t>. All Rights Reserved</a:t>
            </a:r>
          </a:p>
        </p:txBody>
      </p:sp>
      <p:sp>
        <p:nvSpPr>
          <p:cNvPr id="2" name="AutoShape 2" descr="data:image/png;base64,iVBORw0KGgoAAAANSUhEUgAABUAAAAPACAMAAADDuCPrAAAAflBMVEUAAAAAADoAAGYAOjoAOmYAOpAAZmYAZrY6AAA6OgA6Ojo6ZmY6kJA6kLY6kNtmAABmOgBmOpBmZgBmZjpmZmZmtrZmtv+QOgCQkNuQtpCQ29uQ2/+2ZgC225C2/7a2///bkDrbtmbb/7bb/9vb////tmb/25D//7b//9v///9en20JAAAACXBIWXMAAB2HAAAdhwGP5fFlAAAgAElEQVR4nO3dbYObypaeYXlPPO2TTNpJJmlnxko2O7Pll///ByMQL1VQQFGAniqt+/pwzna7xQOrFquRhNqX3wCAJBf1DgBAq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Z42QH98uVwun76H/vzzq/9XQbf3LWnVpfEx2QPXpi2eJOrYV5x5YOP927QM1/ahzUYc/bLsOfr4PbnWmW+jL473aWk/qtAGnuE2l3sdV/K3V8zlurYP/uPPo3d3waYjmX5D89CmzxP3OqFb6iKuL3ohA/T+3RvO3H6ifP479NWB4qTwnTJADzwwf/+2L8Nbv5HQCE0/+i17Uu4Arfc8dJj9zrsNHjdAvWaZnVqH23Qkk0fuHaBp3XKNqVARA/TXt5nyhw3nhtf0gTkzv2zPctIAPezA3P3buAz1tzsLHJqgqUe/bU+KHaBDBUduoX2OGqBX/5ifdVDbjsSzf4Cmdkudt3oeFTFAm2OKP3P7RfEfE5oz8qfxZw3Qow7M3b+EZXj0X2CAbnjxJmDbnhQ7QOuFDQ2MZiJMljligDoPbD3pCmLbkXj2D9DUbokavDkM0FUbz9wqfDqMEh8/i5/6QtBJzjyw9AHaPPJ9spHu5em3yV9scNQAjYxWDdC5Fw4fC/6P0QCMGKBXZ1ZVh/6gXbHtSDzB1dskuVtuEefRyw7Q6XqMEx/d9LyXgU5z5oGlD1Cn+yYvpHZ/xQBdNPfC4aPB/xpdJ6wP0Jt30fm4Bn/OFcS2I5k8VDRAnWuAWYYH6O2JP4FPdeaBJQ/Q5vnP23Qjv90BzwBdMvfC4eN57/tjAA5VWB2g44n5+En2jBNg45F4hAO0+e+VFzlyGKChC5RhoYdXNINXVe2rKH1buN/ulz24B0Nh2xfF3qePqb/W/Eezverxlcr55tBDx4cx88Vxq48Ppz2g9y4ktJwJBzbdEfenzmMnPrz9my5D8Aj93Q6/2X6bG6BVu/137zvHxx5oiIW1+9g+QCdbq9oN3NzMSSfMVDB4YO5D/8UbH4/wj+4AQsXt1vvqN8TqAB3t/m9nA6NDcY7B3YOqfXw13tBKL2w9kmGL3uo5r4HO1zpifMR3i9vEM3IboO4bIo8aLA5Q59vbDSQOUOc9heFR/Rc/fR8P0OuwQ6GHTg9j5ovhHx7u1x5DZAiZ/ijdfGChHWkOa8MADR6h4+rsU9wArZyE94VjnzTE8tr98ee2ARrYWrNnb043OF8eOmGmgsED8x56cR7oTom5Fw67oJu7MxED9Dpeq5u/i25TB1ux+a6Pvv6Lje3ZeCQzqxcxQCPGx5Zuab68fPWb2QD131BuSrA0QCv3u6en1/IAdZ/pern+i0SNT//mD9D/POxg6KGBw5j54uwI8YfIf/ky+Xr6gQV3pHK+IWKABrfhaB7nFXJtgIYOPnjsS6Pcn0MPj/coYgdoaGvNrv2z0w3OHg+dMFPB4IF5D/0/X4Zvdl8umHnhsH3e2/Vnf2BrA3T07Z7Rocy0YvPF/zl8OXDRM//TdMORzKze+gCNGB+buqXZ9PKrxHkN0PFtFvVxLAzQm//dk9NrcYA+soI3Kr453zD5euUHhh4aOozwF71WDx3O9KvTBd14YOEdaQ4reoCGtzHep+6roddAP33/vfCjM3D50H951BBb1s4xM0CDW6tCuzHphJkKBg/Me+jjm9/GD5x74XBYbv+Scm2ALr3kOTqUmVYM12G1FzYfyczqrQ7QiPGxsVuqQB19zx2gY+Plvo1WZfndC+e1jJuzOa+64z3oq9EWbfhZ/1gD5x3sxzbrvemqPh6g9cZCDw0eRvjYxl0/PZzbkNXWcHwdvvHAwjviFi00QP1lmFmoQeUumX8+D3V1/6I/hR5lWD52tyGCa1f1j+tOjtX7QN/Xtua2gnsjUJc0U8HggfkPrfqCuEOi/v7Q1c+Q47+ouTZAJy+Bjrc5HMpMK1bz37HUC5uPZGb1VgdoxPjY2C0356FheQ3Qaiij+1NrZoAOVzL+kwC3uit7MO23qtvOo5aP9XKHUuWVOPjQ4GGEj208QqaH4957Ej4HNh5YeEfcoq0P0JmFGq1N4NT270Uc/mJyLer8DJseu7Mnq2vXBsYN0ODW2iV/7Iazab8TZioYPrBAEzlHPNyFGHjC3T/vHT/zPWCAdpuaacVwHVZ7YeuRzK3e6gCd2ZMd3eI9kQrKcIBOdzg8QP2bH5zXod3qLu+B+9zZbebhtc0P97GTLpp5aPAwwsc2GiGBw3H7Pny/x8YDC+9IuCUXB+hCZzVb6E+lybByL7K6b7s/xHlVwx2g02MfXwvHrt248K732a09jrY7mmFl/E6YfQ00dGCjh/qfv3ZeOw1c/LhvuHjPfPcPUP/F/2krVu4W+hqv9cLmI5lbvbgBujg+tnZL86fFG5nyGqAzH8IMD9Dhgr3m/Dhzq7u4B94P3HdnO/2Lft3mnZepvC5aeOj4MMLHFnr5wj8ct82cg9x5YJMdCbfk4lP46UL5h+W/OhdY+KU3O4YBGjj2a/A/19dukuJ4n92a31DD7vmdMDtAQwc2emi/v857b3MvHLq3/Hgzcf8A/XC/M9CK1bSs7+u9sPlI5lYv7in8dE92dIvfxyEZv4k07Hd4gHpt7f4UH/2FlzgYzqjpa8j1cty8rYy23h1I+KHBwwgf2+jqO3A47vJGDdC1AwvviBu/PkBnFqq3MkDDN3E5B+4O0MCxD3sSPkS/lvG3MYW35jyZ/z2ZJ8MmZioYPLDRQ/tvb5ZyeLY5V1n/HrXpq0lpA7R/gF++oX6Bsr6v98LmI5lbvW1vIoXGx+ZuKW2AjmbB8mugXltPXrJaehOp8rYeKuv7eCujrQenYv/Q8GEEvzgaoIHD8X4+Biux8cDCO+Ie7voAnVmo3uIADd773e9DazJAwxcS29ZuvIcRA/R9soGr9+XVjyIED2z00D6hGnZq5oVD/5ZJ95nv7nfh/R+mgVYM1OHt92ovbD6SudXbehvTdHxs7hb/paiQzAbo6BADZ+5gbpnXB2h3rd82eMIA7b4+c8aFDyP0xcgB2uWtDNCoAwvviHtYEQM0fIS9wAANteHCTVzDAA0ce0YDdOizmQoGD2z00G42NA9zbj4NTLvrZWryBknkfaA/vnjve88VrP9joA6BG+MmC731SOZ2JuJG+pXxYWCA/vYb7nFYBz6Fd6+3ll9Z9Lcys/XwQ2cOI/TFyKfwsQM05sDCO+LGOy/WzQ7QuSP8PWxh0wC99hsavwYaMUDHhzj38ks4ejBTsJklH63YTAWDBzZu0XYINN8xvEgSKFng/TjvlwYuDFDvzeZ+jx+P9fdnrhX9r3vtsNALm49kbvVmBqhT1vCe7OiW5gElPYXvdF332Pf4N5GC3Rnag6uz+fD2F99ECnfRhH8YoS8uv4nUvzIePUAjDiy8IzMtuTRAZ48wYYA6z+c2DdBtaxeMnhxOeIB6r9sOL42uDdDwgU1a9PH28G3Yp5kXDicfLRhtfmGAtj9chxdBx3dk+T/mA63o1WE6jBZ6YdORbHwTaTRAp3uyo1uKew30/uXp7SJH3sbUbb39+bdw4+jibUxzP6yHBwcOI/TFyNuY4gfo+oGFd8TtIufthtkBGjzCnv+TO2KAju/Vix6gwUP0zqmF25jCM2ZSsOoy3lzoOUO4guEDm+Q8ztT/MXx15oXD0PPe6T2s4YN75I9etA01dfxtTPONPdh8JHOrN/o1AYFuXR0fW7vFuStiRlYD1HuVxinXgTfS93vgvlrovrx+899onrmRvt966KHBw5g5tvGT2OnhbBygqwc2syNOG7ZHuzBA5xaqF7gPdHGAupczzmkaMUA3rV0oelrK8dbaPXI3N3nVY66CMwc2bdF+njiZ05afvI75+MLo1aC5gj92wLuFOXzNsXgj/agOq72w+UjmVm88QMe1jhgfW7slt/tA165AnRV2OsO7YWy8SedmydAbyvN7cL2MAoZXHJ2XYmY+yjnqtdFDg4cRPrbpHQjjw9k6QFcPLLwjj/Thx9jcAHVeM5su1KDqt/A7foA6H7GLGKDt1xfWzj2auAEa3trjaN3NBd7sCFdw5sBGD+0f7b18HajY9FakYdatD1BvF65uXYKHMmlFpw7tcfUvBc/3QsKRzKyeMxPD3TqzJzu65dYv9py8BujkheXhMxmXwKFUwe+OHKDuqTC+Fd390eYIDdDQQ4OHET42t9XDh7N5gK4dWHhHpkc7v3/vcws18Dov4in8+Ngfj507dmdPwms3fYIYOUCDW5vsXOidl5kKhg9s9FDn0c4Le9PX3qbvA7Unf//Md3mATnfRecvf3Z/xXn8Ev+rOqsk3u4XeeCQzq+cM0HCtI8bHxm65TY9nJK8BOj6+8U2HwXfKx98dOUCnl3njDTnr0bw6FX6PP/TQ4GEEv+i1evBwNg/Q1QMLF9n5zk//Wv/vZIC6yxDexmifvFeSlgeo2/v/1D927ti9hlhbu8fvw4scoMGtNevi/Bq39ryv3L2bq2D4wMYP/d0vvrMa0xcOAy/nDpdaEQN0Miq6XZjsTxUqavPF//TfhqMc9YX3zW5VNh7JzOq5rw+EuzVifGzrlutcHXuZDVD/R0s/+rtlnyyEU7Fh25NuCO9BG+XcAzKO7b/o/prVydZDDw0eRuiLfquHDmf7AF09sHCRb0N01f+Ft3/uMoS34e9Dt9cRA9Q59I/hrc/ZY/caIrh2w/69/9gyQENbe5Sjr0933VS5ezdbweCBTR7qPivttj196lgFqn3tvhY1QP0ZE/wY6uT7+g09vus/usqO3qef6YWEI5lZPe8F1mCtY8bHlm7xujgstwH6uz9cb/397nK1hz6+vS1igLqv9PzuC+tn9I9ZvMs0+NDQYUy/OG716eFsH6AxBza/d/WXhpYMDfjRPA2fqJVzFDED1H0K1x/l/LH7exI8xP49hW0DNLC1rhxV4Mt+JwQqGDywUIu6L9WFXzgMPO/ttv4WO0CHYbF2ykxbsfuuScMt9ELKkfSH4K/e6B2qYK1jxkd8tzRfXHwJ9HkDtHDLd1RiounDxVeP4Mu/xUJj9olCb/Gf6zaZsxMM0Dn3H5JO7fLv7sw01xiB2/8wY/GqMQ/mBuh1/XgZoHMezzLcm+Hy7u7c3J7d7YUTT6cY4l28PTu+GQErV00M0FlNu7jvCjIOtmi6j+fwsapL/s9xtAPU+QjDk8RcAzBAZ41vGcu8u7Mz8xE+TFRdh2X+I1o4QPv3zp95El4j8hig8yp/fub99Co/Mx9BwUR/S07mP6KFA7Qr0TMbKvwRgBEG6ALvplsupra65T8S8nArY34qB2h3MfPM14SqmDwG6KLZz0AhwjX7J6V5eHRZ/s9whAPU/QUPT1JfgK5fNT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RHuIipjx9G0XnYTz0+GaAQofOwn3qAqfNhFp2H/dQDTJ0Ps+g87KceYOp8mEXnYT/1AFPnwyw6D/upB5g6H2bRedhPPcDU+TCLzsN+6gGmzodZdB72Uw8wdT7MovOwn3qAqfNhFp2H/dQDTJ0Ps+g87KceYOp8mEXnYT/1AFPnwyw6D/upB5g6H2bRedhPPcDU+TCLzsN+6gGmzodZdB72Uw8wdT7MovOwn3qAqfNhFp2H/dQDTJ0Ps+g87KceYOp8mEXnYT/1AFPnwyw6D/upB5g6H2bRedhPPcDU+TCLzsN+6gGmzodZdB72Uw8wdT7MovOwn3qAqfNhFp2H/dQDTJ0Ps+g87KceYOp8mHVq5/34crlcPv/d//nXt8sff54ZCA31AFPnw6wzO+96eXjrvsAAfVHqAabOh1kndl43P4eLUAboi1IPMHU+zDqv8+rn7x/3/6+GCcoAfVHqAabOh1nndd718ul78x/3sdlOUAboi1IPMHU+zDqt8+7Dsn/t89pOUAboi1IPMHU+zDqt835+bZ7AP7QTlAH6otQDTJ0Ps54zQOsJ+sYAfVnqAabOh1lPGqD166DvDNBXpR5g6nyY9ZTXQB9/vHwwQF+UeoCp82HWeZ1XXdxL0Pqupk//zgB9TeoBps6HWefeB/ru/PnW3FPPAH1F6gGmzodZJ3Ze5X2Ms52gDNBXpB5g6nyYdWbn1RPUvQatr0kZoK9IPcDU+TDr1M779c0boPVIZYC+IvUAU+fDrIw67zKl3iXEUa+UOh9mZdR5gQGa0d5hgXqh1PkwK+vO47wohHqh1PkwK+vO47wohHqh1PkwK+vO47wohHqh1PkwK+vO47wohHqh1PkwK+vO47wohHqh1Pkw68zfxhSy6T5QzotCqBdKnQ+zGKDYT71Q6nyYde4vE2GA2qBeKHU+zDqx8+pr0Pf1b1vAeVEI9UKp82HWmZ13n6DtP8yZiPOiEOqFUufDrFM77/4svv0X4dNwXhRCvVDqfJh1bueNfiv9VpwXhVAvlDofZp3befcn8XsuQTkvCqFeKHU+zDq58/ZdgnJ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Bc57fFDJuuVpy8LoV4o9fhUHz9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s1f+eum8bX8wfVkI9UJZz4fMqStfXXxbZyh9WQj1QlnPh8yJK//jy2Xsjz83bYG+LIR6oaznQ+a8lf/1zZ+YP7/e//z57y2boC8LoV4o6/mQOW/lb5NxWY/Ujy2boC8LoV4o6/mQOW/lr9Mn7PeL0E0vg9KXhVAvlPV8yJy28vfLzffJF6ttz+Hpy0KoF8p6PmROW/n71eb06fpt29tI9GUh1AtlPR8yDFDsp14o6/mQ4Sk89lMvlPV8yPAmEvZTL5T1fMg8+zam6VXpAvqyEOqFsp4PmSffSL/to0j0ZSHUC2U9HzInrnwzMX2fvm/aAn1ZCPVCWc+HzKkrfx3NT36ZyItSL5T1fMjw6+ywn3qhrOdDJqOVnzzhv9CXhVAvlPV8yGS08gzQYqkXyno+ZLJeefqyEOqFsp4PmaxXnr4shHqhrOdDJuuVpy8LoV4o6/mQyXrl6ctCqBfKej5ksl55+rIQ6oWyng+ZM3+dXQi/zu4VqRfKej5kGKDYT71Q1vMhc97KB/5VYwboi1IvlPV8yJz8y0Q2/fa6CfqyEOqFsp4PmTNX/j5BN/76pRH6shDqhbKeD5lTV/7+LH7TP+ExRl8WQr1Q1vMhc+7KV5fAvywXj74shHqhrOdD5tyVvz+J33MJSl8WQr1Q1vMhc/LK77sEpS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piv/87//LdiPIPqyEOqFsp4PmcAA/Xq5vAn2JIC+LIR6oaznQyY8QO/eD4251ZvcPJbpy0KoF8p6PmRCK19dHj72brze0B9//v7961vaFunLQqgXyno+ZGZW/voYePX0S9aOzU/fu61tnqD0ZSHUC2U9HzKzK99dNX5OfkupG5uf/2q3Um2dyPRlIdQLZT0fMksr374amviW0u0xNn98GV5QvW28BKUvC6FeKOv5kFlZ+eFp+GbX9uL1PkH7687rtmFMXxZCvVDW8yGzuPJV/9rl9qvQ++h97/6jf3C17RUB+rIQ6oWyng+Z+ZWv+veRmsvQrbc13Z//P56u95P0d/0cfuFF0EvAxlC7QsV7JvXR286HzMzKV+150b5keZ+GW9+QZ4A+0fMG5Rz18dvOh8zSfaDORed18wDlKfwTqQtFvjYfMrOfRPIm3X0Ibr6dqXsT6TbcvOTO0qidoy/jqAtFvjYfMuEBmvKu+1h7G9PNuZblNqaTqAtFvjYfMqEBuvsjnI3+85v9jfQ3bqQ/ibpQ5GvzIXPiyrevBXz63o9SPsp5EnWhyNfmQya88tVj0v38uuvD8P0vE+k+0sQvEzmJulDka/MhE1r5et41o67+GOYxvxq0eWOfX2d3FnWhyNfmQyaw8sN982m/xfM49GUkdaHI1+ZDJrDylfMufLX9efeB6MtI6kKRr82HzHTl7xegziuf92fxuktQ+jKSulDka/MhE7wP1P3c+8YPDx2KvoykLhT52nzIBAeo+6R98ePrJ6MvI6kLRb42HzIM0FegLhT52nzIBF8DdZ+0X3kKnz91ocjX5kMm/C788CLo7eh/4HgL+jKSulDka/MhE1h557eJ1P+pewZPX8ZSF4p8bT5kQit/835Vru42UPoylrpQ5GvzIRNc+eZf0ry0vwrk2XvkoC8jqQtFvjYfMjMr3/8mpefuzQh9GUldKPK1+ZDJeuXpy0jqQpGvzYdM1itPX0ZSF4p8bT5ksl55+jKSulDka/Mhs/Ym0kV5HxN9GUldKPK1+ZAJrXzl3cbEAM2fulDka/MhE1h5/zZQBmgB1IUiX5sPmcDKX6WfPnLRl5HUhSJfmw+ZtV+oLEVfRlIXinxtPmRWf6GyEn0ZSV0o8rX5kGGAvgJ1ocjX5kMm+BSeAVoYdaHI1+ZDJvj7QHW/QtlHX8rh470AAB2JSURBVEZSF4p8bT5kwr8PNJNLUPoykrpQ5GvzIRNa+R9fMrkGpS8jqQtFvjYfMsE3kbiRvjDqQpGvzYcMA/QVqAtFvjYfMgzQV6AuFPnafMhkvfL0ZSR1ocjX5kMm65WnLyOpC0W+Nh8yWa88fRlJXSjytfmQWfhH5T59/11pb2eiLyOpC0W+Nh8ywZV/vI9UD1DpPwtPX8ZSF4p8bT5kQis//JvG14t0gtKXkdSFIl+bD5nAyv/6drl8/vvHl/ofhdf+cmX6MpK6UOSraY/fsPA/6fFef56zHqD1k3jdB+Ppi0jqQpGvpj1+w4L/pEf91lE7QO+Xo7o3kuiLSOpCkW8737DZ3wfaDtD7JSifRMqeulDk2843LPhRzvp9o26A3hig+VMXinzb+YYxQF+BulDk2843bPUp/JXXQPOnLhT5tvMNC76JVF9ztgP0fj369vSd6tAXkdSFIt92vmHh25jeugFa3xOqu5OevoikLhT5tvMNC1W+uXu+GaDV5aL81z3oi0jqQpFvO9+whY9yPgg/iERfxFIXinzb+YYFK18/cc9gftIXsdSFIt92vmEzlW9HqHR80hfR1IUi33a+YVlXnr6IpC4U+bbzDcu68vRFJHWhyLedb1jWlacvIqkLRb7tfMOCH+X08VHO7KkLRb7tfMMYoK9AXSjybecbxgB9BepCkW8737Dlykt/nTJ9EU1dKPJt5xu2VvmKj3IWQF0o8m3nG7ZW+fs1KL9MJHvqQpFvO9+w1corL0Hpi0jqQpFvO9+wiAHKm0jZUxeKfNv5hjFAX4G6UOTbzjdsrfI/v/IUPn/qQpFvO9+wlcrXN4XyT3pkT10o8m3nG7Z+I/3j35aToC8iqQtFvu18w9YH6Ltgr1r0RSR1oci3nW/Y2gDlN9KXQF0o8m3nG5Z15emLSOpCkW8737CsK09fRFIXinzb+YZlXXn6IpK6UOTbzjcs68rTF5HUhSLfdr5hWVeevoikLhT5tvMNi/iFyrq34+mLSOpCkW8737BTB+jPr+2jqrQ78umLSOpCkW8737AzB+i1fdQtdRv0RSR1oci3nW9YqPI/vnRXi/UwTf4k0rW96rwNU3jjRSh9EUldKPJt5xsWqPx9ag5D85b8Wfj7GG5+D0k9hJtLz1/ftl6D0heR1IUi33a+YYHKX73fv3RN/W1M9wvQ5h8DqYbf53TbeD1LX0RSF4p82/mGTSs/+leQbonvv98389b+/7CB67ZfLkpfRFIXinzb+YYF30Q6YoB2m/F+I/PGX29PX0RSF4p82/mGBQeo+zx740Wju5lugA6vASxO49B7/ynJBqkLRb7tfMOCr4E6l6BV6tvw96fu7+3/M0DPpi4U+bbzDQtUvn77vJ1zzn9u1r37dPWewvMa6BnUhSLfdr5hocpX7jVg8r/o0d0AdR/C3QVtd1UavXP0RRx1oci3nW9YsPLOre/pH4Gvb/tsrkGHd46uG8cxfRFJXSjybecbNlP5+rn73t8g0myjfsrezs16LG97PZW+iKQuFPm28w07s/LtFHZsvCefvoikLhT5tvMNO7fyV39+fqw/wkNfRFIXinzb+YbNVL7+APv9eXeVdg/oaEMPCZuiLyKpC0W+7XzDgpV/TL16gG6/ajwSfRFJXSjybecbFqp8e9V4H6DXhOfdB6IvIqkLRb7tfMMCla/vP/r8948v9VvnV82/5dGiLyKpC0W+7XzDApV//NK5xwBN/yjnEeiLSOpCkW8737DgZ+Hr93vaAXq/HN39RlIy+iKSulDk2843LPj7QOtrznaAbv0NdIeiLyKpC0W+7XzDZn8faDdAU38f6BHoi0jqQpFvO98wBugrUBeKfNv5hq0+hU/9hcpHoC8iqQtFvu18w4JvItXXnO0A9X6h/LPRF5HUhSLfdr5h4duY3roBWt8TqruTnr6IpC4U+bbzDQtVvrl7vhmgVdpn2I9CX0RSF4p82/mGLXyUc+9vVN6PvoikLhT5tvMNC1a+fuKewfykL2KpC0W+7XzDZirfjlDp+KQvoqkLRb7tfMOyrjx9EUldKPJt5xsWuo1JfN05oC8iqQtFvu18w4I30gvfePfQF5HUhSLfdr5hwY9y6m6d99EXkdSFIt92vmFcgb4CdaHIt51vWPiTSMp/CMlBX0RSF4p82/mGhSr/40sm16D0RSR1oci3nW9Y8DVQH7/OLnvqQpFvO98wBugrUBeKfNv5hjFAX4G6UOTbzjcs68rTF5HUhSLfdr5hWVeevoikLhT5tvMNy7ry9EUkdaHIt51vmFv5jD6D9EBfRFIXinzb+YYxQF+BulDk2843LDxAf3xp/mVONfoikrpQ5NvON4wB+grUhSLfdr5hDNBXoC4U+bbzDWOAvgJ1oci3nW8YA/QVqAtFvu18wxigr0BdKPJt5xvGAH0F6kKRbzvfMAboK1AXinzb+YYxQF+BulDk2843jAH6CtSFIt92vmEM0FegLhT5tvMNGw3QEH6hcvbUhSLfdr5hDNBXoC4U+bbzDWOAvgJ1oci3nW9Y1pWnLyKpC0W+7XzDsq48fRFJXSjybecblnXl6YtI6kKRbzvfsKwrT19EUheKfNv5hmVdefoikrpQ5NvONyzrytMXkdSFIt92vmFZV56+iKQuFPm28w3LuvL0RSR1oci3nW9Y1pWnLyKpC0W+7XzDsq48fRFJXSjybecblnXl6YtI6kKRbzvfsKwrT19EUheKfNv5hmVdefoikrpQ5NvONyzrytMXkdSFIt92vmFZV56+iKQuFPm28w3LuvL0RSR1oci3nW9Y1pWnLyKpC0W+7XzDsq48fRFJXSjybecblnXl6YtI6kKRbzvfsKwrT19EUheKfNv5hmVdefoikrpQ5NvONyzrytMXkdSFIt92vmFZV56+iKQuFPm28w3LuvL0RSR1oci3nW9Y1pWnLyKpC0W+7XzDsq48fRFJXSjybecb9qzK//x6ed/8IPoikrpQ5NvON4wB+grUhSLfdr5hDNBXoC4U+bbzDTut8veJGfLHn1t2jr6Ioy4U+bbzDWOAvgJ1oci3nW/YeZW/MUCfRl0o8m3nG3Zi5etr0M9/D3/gNdDTqAtFvu18w06t/PVy+fT98Z8RAzR0wXrm3h0qeLn9ROqjJ99yvmHnVv7Hl0s7N197gD57XOZWKPJt5xt2cuV/fWufxr/2U3j1jpJPPiROr3x1vzz6YICST/7r5ht2fuXrp/FvDFDyyX/ZfMOeUPn6afwf/5cBSj75L5pv2FMqXzXvczBAySf/JfMNe07l66fxDFDyyX/NfMOeVfkrA5R88l8037C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lTK//jy+Vy+fx3/+df3y5//Lnh8cX0hXpHyScfEmdW/np5eOu+wAAln/wXzDfsxMp383O4CGWAkk/+C+Ybdl7l6+fvH/f/r4YJygAln/wXzDfsvMpfL5++N/9xH5vtBGWAkk/+C+Ybdlrl78Oyf+3z2k5QBij55L9gvmGnVf7n1+YJ/EM7QZcH6CUgOi704GfaVavdyLeeb52u9Gdt2Bug9QR9O3GAPnu5knf0JORbz7dOV/qzNuwP0Pp10PfznsLrG5h88sk3mP+U10Aff7x8MEDJJ5/8V8o/L7m6uJeg9V1Nn/6dAUo++eS/UP6594G+O3++Na9VMEDJJ5/8l8k/MbmqB6bzNP7GACWffPJfKv/M5HqCuteg9TUpA5R88sl/mfxTk3998wZoPVIZoOSTT/7L5Gf9EQYGKPnkk59zPgP0COSTT77JfAboEcgnn3yT+QzQI5BPPvkm8xmgRyCffPJN5jNAj0A++eSbzGeAHoF88sk3mc8APQL55JNvMp8BegTyySffZD4D9Ajkk0++yXwG6BHIJ598k/kM0COQTz75JvMZoEcgn3zyTeYzQI9APvnkm8xngB6BfPLJN5nPAD0C+eSTbzKfAXoE8skn32Q+A/QI5JNPvsl8BugRyCeffJP5DNAjkE8++SbzGaBHIJ988k3mM0CPQD755JvMZ4AegXzyyTeZzwA9Avnkk28ynwF6BPLJJ99kPgP0COSTT77JfAboEcgnn3yT+QzQI5BPPvkm8xmgRyCffPJN5jNAj0A++eSbzGeAHoF88sk3mc8APQL55JNvMp8BegTyySffZD4D9Ajkk0++yXwG6BHIJ598k/kM0COQTz75JvMZoEcgn3zyTeYzQI9APvnkm8xngB6BfPLJN5nPAD0C+eSTbzKfAXoE8skn32Q+A/QI5JNPvsl8BugRyCeffJP5DNAjkE8++SbzGaBHIJ988k3mM0CPQD755JvMZ4AegXzyyTeZzwA9Avnkk28ynwF6BPLJJ99kPgP0COSTT77JfAboEcgnn3yT+QzQI5BPPvkm8xmgRyCffPJN5jNAj0A++eSbzGeAHoF88sk3mc8APQL55JNvMp8BegTyySffZD4D9Ajkk0++yXwG6BHIJ598k/kM0COQTz75JvMZoEcgn3zyTeYzQI9APvnkm8xngB6BfPLJN5nPAD0C+eSTbzKfAXoE8skn32Q+A/QI5JNPvsl8BugRyCeffJP5DNAjkE8++SbzGaBHIJ988k3mM0CPQD755JvMPzv5eum8bX8wA5R88snPOf/U5Ori2zpDGaDkk09+zvknJv/4chn7489NW2CAkk8++Tnnn5f865s/MX9+vf/5899bNsEAJZ988nPOPy/5NhmX9Uj92LIJBij55JOfc/55ydfpE/b7Reiml0EZoOSTT37O+acl3y833ydfrLY9h2eAkk8++Tnnn5Z8v9qcPl2/Lb2NNHnL6bJhgAKwK3FK7ccABVC6xCm1X9ZP4QEgZ1m/iQQAOXv2bUzTq1IAKNSTb6Tf+FEkAMjYia++NhPT9+n7eXEA8GSnvn11Hc1PXgAF8Eqy/nV2AJCzrH+hMgDkjAEKAIkYoACQiAEKAIkYoACQiAEKAIkYoACQiAEKAIkYoACQiAEKAIkYoACQiAEKAIkYoACQiAEKAIkYoHk49Z8sBFao+79YVC4H6tMH1qnPgGJRuRzQwPtQv32oXzIqlwMaeB/qtw/1S0blckAD70P99qF+yahcDmjgfajfPtQvGZXLAQ28D/Xbh/olo3I5oIH3oX77UL9kVC4HNPA+1G8f6peMyuWABt6H+u1D/ZJRuRzQwPtQv32oXzIqlwMaeB/qtw/1S0blckAD70P99qF+yahcDmjgfajfPtQvGZXLAQ28D/Xbh/olo3I5oIH3oX77UL9kVC4HNPA+1G8f6peMyuWABt6H+u1D/ZJRuRzQwPtQv32oXzIqlwMaeB/qtw/1S0blckAD70P99qF+yagcACRigAJAIgYoACRigAJAIgYoACRigAJAIgYoACRigAJAIgYoACRigAJAIgYoACRigAJAIgYoACRigAJAIgYoACRigAJAIgYoACRigAJAIgYoACRigAJAIgYoACRigAJAIgYoACRigAJAIgYoACRigAJAIgYoACRigObg17dL70O9M6X5+bUu27t6NwpF6+3DAM3BYwbQxSmubd0+fVfvSZFovX0YoDm4XejiRFVfuD/+VO9LiWi9fRigOaho3kQ/vlwun/9+zIE39c6UiNbbhwGagyuXT4mu3dy8T1KexCeg9fZhgGbg17fmKgqb/fzan/8VbyQloPV2YoBm4D4GePqZ5H7d+Tb8J6NgM1pvJwZoBm6Xy0fzbihPQjdyLjvv11I8Gd2M1tuJAZqB6vLpH+0boVxEbeK8BXIfoAyBzWi9nRigGbg6t5LQxltcnfeQrwzQ7Wi9nRigevWHQR7n/o2P1GzjDk0G6Ha03l4MUL2fX/tT/8cXXsjbwh+g3NG4Fa23FwM0L0yBTbgCPQ6tl4IBqtF/BHl00nM34yYM0OPQeikYoBpzA/RGF2/Bu/DHofVSMEA1GKCHuHEf6GFovRQM0Lzwux024ZNIx6H1UjBA9fyP0/A8dAM+C78PrbcXA1TPuYHkxi9l24bfxrQLrbcXA1Svvpv50cYVn0neiN8HuguttxcDNAP1FOjwNHQbfiP9LrTeTgzQHAxtzMv4W/FvIu1C6+3DAM3D45+m4UloAv5Vzn1ovT0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Lm5XS6f/176hp//O3JLv75d/vjT/UJ1ubz7Se+/DzfevXtoz9+dtUdGcTe/7XB+fm0KPalS/P60W/B25uUKjEUM0Mzcz+fL5WPhG67RJ6VkgE52z5twl0/f4x8Zxd/8lk2sDdD1/ZEM0GcXGIsYoJn58eV+FrzN//2Gk1IxQKfbHE242R8OiXsTu/mplQEasT+KAfr0AmMRAzQz1eXTP5YuI0ocoP1XrguXSOkDtJ8Yt9Unsa7J+Nu8P9kM0DMLjEUM0LzU5+RfS51e9ABtrq9nptYBA7TZfPQl6CsO0BMKjEUM0LzUXX4/L+evo8oeoM1FYnjEHTFA6yuwhZc/fC85QI8vMBYxQPNyrZ+BXf1zoD4n2jP11r/OdZ+O3XO1+1VHdx5f3TcSNgxQ73H3P33++zZ6W7ef6rfRC22PP785/+3v/SjUGXFuqP/IccYCf4BWj613B+Bue/iu+6HU3zZ9DTRY6PUtzB7rSxQYixigWXnMwpt7HdW8q9S1+/IArfo3Epo/Rw/Q0ePq8/uv5tT71+Eka7+535t2y/2fm7+NOL9v3UP9UPeR44xFcwP0r252TLbWBn/+f6MBOlPo9S28doGxiAGalcfJ4AzHx8XOpZsGiwN0OGMep1TsAB0/7n5+/1Nzir3dtzxczXjTqD35hr1rTs2I8/v+iGa/R6HOI8cZqxXzn8K/uwcQ2Fof/M/+AJ0r9PoWXrvAWMQAzUk3FSv/ud/H40RqTrXupJwO0Ppbmr+q/yN4g457Tg2n8+RxTWZ3DduGPJ6t1jepNl+4PaZTvcUmov6L5hFrL9E13/kRCnUOzM9Y5g3Q7k2k/gCmW+vy+qfrXZUWCr2yhdcuMBYxQHPSXZDc/78dfd31RP8f8wN0eOLfPjxygE4eV5/f7WDoT85bdxnT/kW7O/2rtV1W7Pk9De0eOclY5g7Qfi4NBzDZWtV9oXu/ut3z2UKvb+G1C4xFDNCcdKdLexL8ds+Dqn9xbmaADtr3IyIH6ORx3RPh3877zNf2dO5PuMd+VOMREnt+T0O7R04ylo2O6fHY4QDGW3PKVnkDdLbQ61uY3ZmXKDAWMUAzMty/1F8lVKOzIWKANh8GnRugC3fZ9I9z7wJoz7b7nr35t+08LpbbV9Y+5rY5DR2d30PorX++O8pY5s+stiT9AUy25twi1patrdJcoSO2MHusL1FgLGKAZuQ2nQXX8ZOsxQE6bGDbAPUfF7hGqfrX1Rx16HV0qRVzfrcbH4UO5/c4o9X/jVcRd4D2f9EfwGRrzvjwb2OaK3TEFl6lwEjAAM1Hc7EwGD/felgYoM67q5sG6Phxbmj/3kb9F+43dufeMMDe3W3Ohnavu01Cx7fxTM7v2QE6vZ2xP4DJ1pyLxrgBGrGFVykwEjBA8zFq7fGp9rD8LvzjcQuvgQbO78njvNDmv9unepOnrI1+sL3/jji/2xcnpqHD+T1zTicO0MnLw5sH6NoWlo61pAIjAQM0H+6Z0L2SNZkP8wO06m/r2zZAJ4/zzu/7xt+7vZj/jGlzura3Aiyf31f/9pzJexyLn2MNWB6gk62lvAa6toXZY32JAmMRAzQb/k0lVX++DHej1P/Vn0DDSfj4Vmei3rY8hZ8+zju/73/9+T++9Xct+lPGSWjPy7Xz+/a4gAyEto+cZKxYHqChPe6+UM28C+8XOmILc8f6GgXGIgZoNm7e6Xg/jdtPpgzvLHtP4frPPLd3Snv3ZCcN0O5x/tPZ6vLp3760jxsua9oHe/fjRJzf9asU9V4HQp2P7fgZy5YH6HRr/dAbfdxgttDrW5g51hcpMBYxQLNx9bq5vlB4fKy7/3BNdxoMH3xvT/T+/drmO6rudcLIp/CTx/nnd/PKrPum9ke7s90nHt+6v3n7Pf4pMApt3iXr79QchXaPnGQsWxmgk61186Q5rMAnkSaFXt/CaxcYixiguRg+ffTQPvNy7jpx3tH1bnn5X1+9XxfRv9ESOUCnN0/5b6gMn4v0v/e9+8tWk9Xvnhs6CQiF9o+cZCxaGaDTrfVf+Je5z8KPCr26hdcuMBYxQHNRjT6YXJ/Q7RsLbq8/7nVyz8v37s3g/lz7r4+XuWJvYxo/bnR+39zzzP/lQO6tV4+HDLvnhDr6HZqEDo8cZ6yVbXGATrfW1m3y25hmC722hdcuMBYxQDMxfW2//8D0zTsxmvPgrfuO+rTq76Z5nBjv3Tsi0TfSjx43Or9Hb9s+ztc3969r3b47u+d+fztynHEzDnUfOc5YsDpAp1trg36OBuhCoZe34CW9XIGx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n+P8i9g4zoPdUa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170" y="390525"/>
            <a:ext cx="11703050" cy="122085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Potential Evapotranspiration (PET)</a:t>
            </a:r>
          </a:p>
        </p:txBody>
      </p:sp>
      <p:pic>
        <p:nvPicPr>
          <p:cNvPr id="1026" name="Picture 2" descr="https://upload.wikimedia.org/wikipedia/commons/thumb/8/80/Surface_water_cycle.svg/260px-Surface_water_cyc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25" y="1611375"/>
            <a:ext cx="4712640" cy="71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98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D9DEC-A4FC-A440-93FB-5CF4883094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Copyright 2015, </a:t>
            </a:r>
            <a:r>
              <a:rPr lang="en-US" dirty="0" err="1"/>
              <a:t>aWhere</a:t>
            </a:r>
            <a:r>
              <a:rPr lang="en-US" dirty="0"/>
              <a:t>. All Rights Reserved</a:t>
            </a:r>
          </a:p>
        </p:txBody>
      </p:sp>
      <p:sp>
        <p:nvSpPr>
          <p:cNvPr id="2" name="AutoShape 2" descr="data:image/png;base64,iVBORw0KGgoAAAANSUhEUgAABUAAAAPACAMAAADDuCPrAAAAflBMVEUAAAAAADoAAGYAOjoAOmYAOpAAZmYAZrY6AAA6OgA6Ojo6ZmY6kJA6kLY6kNtmAABmOgBmOpBmZgBmZjpmZmZmtrZmtv+QOgCQkNuQtpCQ29uQ2/+2ZgC225C2/7a2///bkDrbtmbb/7bb/9vb////tmb/25D//7b//9v///9en20JAAAACXBIWXMAAB2HAAAdhwGP5fFlAAAgAElEQVR4nO3dbYObypaeYXlPPO2TTNpJJmlnxko2O7Pll///ByMQL1VQQFGAniqt+/pwzna7xQOrFquRhNqX3wCAJBf1DgBAq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RigAJCIAQoAiZ42QH98uVwun76H/vzzq/9XQbf3LWnVpfEx2QPXpi2eJOrYV5x5YOP927QM1/ahzUYc/bLsOfr4PbnWmW+jL473aWk/qtAGnuE2l3sdV/K3V8zlurYP/uPPo3d3waYjmX5D89CmzxP3OqFb6iKuL3ohA/T+3RvO3H6ifP479NWB4qTwnTJADzwwf/+2L8Nbv5HQCE0/+i17Uu4Arfc8dJj9zrsNHjdAvWaZnVqH23Qkk0fuHaBp3XKNqVARA/TXt5nyhw3nhtf0gTkzv2zPctIAPezA3P3buAz1tzsLHJqgqUe/bU+KHaBDBUduoX2OGqBX/5ifdVDbjsSzf4Cmdkudt3oeFTFAm2OKP3P7RfEfE5oz8qfxZw3Qow7M3b+EZXj0X2CAbnjxJmDbnhQ7QOuFDQ2MZiJMljligDoPbD3pCmLbkXj2D9DUbokavDkM0FUbz9wqfDqMEh8/i5/6QtBJzjyw9AHaPPJ9spHu5em3yV9scNQAjYxWDdC5Fw4fC/6P0QCMGKBXZ1ZVh/6gXbHtSDzB1dskuVtuEefRyw7Q6XqMEx/d9LyXgU5z5oGlD1Cn+yYvpHZ/xQBdNPfC4aPB/xpdJ6wP0Jt30fm4Bn/OFcS2I5k8VDRAnWuAWYYH6O2JP4FPdeaBJQ/Q5vnP23Qjv90BzwBdMvfC4eN57/tjAA5VWB2g44n5+En2jBNg45F4hAO0+e+VFzlyGKChC5RhoYdXNINXVe2rKH1buN/ulz24B0Nh2xfF3qePqb/W/Eezverxlcr55tBDx4cx88Vxq48Ppz2g9y4ktJwJBzbdEfenzmMnPrz9my5D8Aj93Q6/2X6bG6BVu/137zvHxx5oiIW1+9g+QCdbq9oN3NzMSSfMVDB4YO5D/8UbH4/wj+4AQsXt1vvqN8TqAB3t/m9nA6NDcY7B3YOqfXw13tBKL2w9kmGL3uo5r4HO1zpifMR3i9vEM3IboO4bIo8aLA5Q59vbDSQOUOc9heFR/Rc/fR8P0OuwQ6GHTg9j5ovhHx7u1x5DZAiZ/ijdfGChHWkOa8MADR6h4+rsU9wArZyE94VjnzTE8tr98ee2ARrYWrNnb043OF8eOmGmgsED8x56cR7oTom5Fw67oJu7MxED9Dpeq5u/i25TB1ux+a6Pvv6Lje3ZeCQzqxcxQCPGx5Zuab68fPWb2QD131BuSrA0QCv3u6en1/IAdZ/pern+i0SNT//mD9D/POxg6KGBw5j54uwI8YfIf/ky+Xr6gQV3pHK+IWKABrfhaB7nFXJtgIYOPnjsS6Pcn0MPj/coYgdoaGvNrv2z0w3OHg+dMFPB4IF5D/0/X4Zvdl8umHnhsH3e2/Vnf2BrA3T07Z7Rocy0YvPF/zl8OXDRM//TdMORzKze+gCNGB+buqXZ9PKrxHkN0PFtFvVxLAzQm//dk9NrcYA+soI3Kr453zD5euUHhh4aOozwF71WDx3O9KvTBd14YOEdaQ4reoCGtzHep+6roddAP33/vfCjM3D50H951BBb1s4xM0CDW6tCuzHphJkKBg/Me+jjm9/GD5x74XBYbv+Scm2ALr3kOTqUmVYM12G1FzYfyczqrQ7QiPGxsVuqQB19zx2gY+Plvo1WZfndC+e1jJuzOa+64z3oq9EWbfhZ/1gD5x3sxzbrvemqPh6g9cZCDw0eRvjYxl0/PZzbkNXWcHwdvvHAwjviFi00QP1lmFmoQeUumX8+D3V1/6I/hR5lWD52tyGCa1f1j+tOjtX7QN/Xtua2gnsjUJc0U8HggfkPrfqCuEOi/v7Q1c+Q47+ouTZAJy+Bjrc5HMpMK1bz37HUC5uPZGb1VgdoxPjY2C0356FheQ3Qaiij+1NrZoAOVzL+kwC3uit7MO23qtvOo5aP9XKHUuWVOPjQ4GGEj208QqaH4957Ej4HNh5YeEfcoq0P0JmFGq1N4NT270Uc/mJyLer8DJseu7Mnq2vXBsYN0ODW2iV/7Iazab8TZioYPrBAEzlHPNyFGHjC3T/vHT/zPWCAdpuaacVwHVZ7YeuRzK3e6gCd2ZMd3eI9kQrKcIBOdzg8QP2bH5zXod3qLu+B+9zZbebhtc0P97GTLpp5aPAwwsc2GiGBw3H7Pny/x8YDC+9IuCUXB+hCZzVb6E+lybByL7K6b7s/xHlVwx2g02MfXwvHrt248K732a09jrY7mmFl/E6YfQ00dGCjh/qfv3ZeOw1c/LhvuHjPfPcPUP/F/2krVu4W+hqv9cLmI5lbvbgBujg+tnZL86fFG5nyGqAzH8IMD9Dhgr3m/Dhzq7u4B94P3HdnO/2Lft3mnZepvC5aeOj4MMLHFnr5wj8ct82cg9x5YJMdCbfk4lP46UL5h+W/OhdY+KU3O4YBGjj2a/A/19dukuJ4n92a31DD7vmdMDtAQwc2emi/v857b3MvHLq3/Hgzcf8A/XC/M9CK1bSs7+u9sPlI5lYv7in8dE92dIvfxyEZv4k07Hd4gHpt7f4UH/2FlzgYzqjpa8j1cty8rYy23h1I+KHBwwgf2+jqO3A47vJGDdC1AwvviBu/PkBnFqq3MkDDN3E5B+4O0MCxD3sSPkS/lvG3MYW35jyZ/z2ZJ8MmZioYPLDRQ/tvb5ZyeLY5V1n/HrXpq0lpA7R/gF++oX6Bsr6v98LmI5lbvW1vIoXGx+ZuKW2AjmbB8mugXltPXrJaehOp8rYeKuv7eCujrQenYv/Q8GEEvzgaoIHD8X4+Biux8cDCO+Ie7voAnVmo3uIADd773e9DazJAwxcS29ZuvIcRA/R9soGr9+XVjyIED2z00D6hGnZq5oVD/5ZJ95nv7nfh/R+mgVYM1OHt92ovbD6SudXbehvTdHxs7hb/paiQzAbo6BADZ+5gbpnXB2h3rd82eMIA7b4+c8aFDyP0xcgB2uWtDNCoAwvviHtYEQM0fIS9wAANteHCTVzDAA0ce0YDdOizmQoGD2z00G42NA9zbj4NTLvrZWryBknkfaA/vnjve88VrP9joA6BG+MmC731SOZ2JuJG+pXxYWCA/vYb7nFYBz6Fd6+3ll9Z9Lcys/XwQ2cOI/TFyKfwsQM05sDCO+LGOy/WzQ7QuSP8PWxh0wC99hsavwYaMUDHhzj38ks4ejBTsJklH63YTAWDBzZu0XYINN8xvEgSKFng/TjvlwYuDFDvzeZ+jx+P9fdnrhX9r3vtsNALm49kbvVmBqhT1vCe7OiW5gElPYXvdF332Pf4N5GC3Rnag6uz+fD2F99ECnfRhH8YoS8uv4nUvzIePUAjDiy8IzMtuTRAZ48wYYA6z+c2DdBtaxeMnhxOeIB6r9sOL42uDdDwgU1a9PH28G3Yp5kXDicfLRhtfmGAtj9chxdBx3dk+T/mA63o1WE6jBZ6YdORbHwTaTRAp3uyo1uKew30/uXp7SJH3sbUbb39+bdw4+jibUxzP6yHBwcOI/TFyNuY4gfo+oGFd8TtIufthtkBGjzCnv+TO2KAju/Vix6gwUP0zqmF25jCM2ZSsOoy3lzoOUO4guEDm+Q8ztT/MXx15oXD0PPe6T2s4YN75I9etA01dfxtTPONPdh8JHOrN/o1AYFuXR0fW7vFuStiRlYD1HuVxinXgTfS93vgvlrovrx+899onrmRvt966KHBw5g5tvGT2OnhbBygqwc2syNOG7ZHuzBA5xaqF7gPdHGAupczzmkaMUA3rV0oelrK8dbaPXI3N3nVY66CMwc2bdF+njiZ05afvI75+MLo1aC5gj92wLuFOXzNsXgj/agOq72w+UjmVm88QMe1jhgfW7slt/tA165AnRV2OsO7YWy8SedmydAbyvN7cL2MAoZXHJ2XYmY+yjnqtdFDg4cRPrbpHQjjw9k6QFcPLLwjj/Thx9jcAHVeM5su1KDqt/A7foA6H7GLGKDt1xfWzj2auAEa3trjaN3NBd7sCFdw5sBGD+0f7b18HajY9FakYdatD1BvF65uXYKHMmlFpw7tcfUvBc/3QsKRzKyeMxPD3TqzJzu65dYv9py8BujkheXhMxmXwKFUwe+OHKDuqTC+Fd390eYIDdDQQ4OHET42t9XDh7N5gK4dWHhHpkc7v3/vcws18Dov4in8+Ngfj507dmdPwms3fYIYOUCDW5vsXOidl5kKhg9s9FDn0c4Le9PX3qbvA7Unf//Md3mATnfRecvf3Z/xXn8Ev+rOqsk3u4XeeCQzq+cM0HCtI8bHxm65TY9nJK8BOj6+8U2HwXfKx98dOUCnl3njDTnr0bw6FX6PP/TQ4GEEv+i1evBwNg/Q1QMLF9n5zk//Wv/vZIC6yxDexmifvFeSlgeo2/v/1D927ti9hlhbu8fvw4scoMGtNevi/Bq39ryv3L2bq2D4wMYP/d0vvrMa0xcOAy/nDpdaEQN0Miq6XZjsTxUqavPF//TfhqMc9YX3zW5VNh7JzOq5rw+EuzVifGzrlutcHXuZDVD/R0s/+rtlnyyEU7Fh25NuCO9BG+XcAzKO7b/o/prVydZDDw0eRuiLfquHDmf7AF09sHCRb0N01f+Ft3/uMoS34e9Dt9cRA9Q59I/hrc/ZY/caIrh2w/69/9gyQENbe5Sjr0933VS5ezdbweCBTR7qPivttj196lgFqn3tvhY1QP0ZE/wY6uT7+g09vus/usqO3qef6YWEI5lZPe8F1mCtY8bHlm7xujgstwH6uz9cb/397nK1hz6+vS1igLqv9PzuC+tn9I9ZvMs0+NDQYUy/OG716eFsH6AxBza/d/WXhpYMDfjRPA2fqJVzFDED1H0K1x/l/LH7exI8xP49hW0DNLC1rhxV4Mt+JwQqGDywUIu6L9WFXzgMPO/ttv4WO0CHYbF2ykxbsfuuScMt9ELKkfSH4K/e6B2qYK1jxkd8tzRfXHwJ9HkDtHDLd1RiounDxVeP4Mu/xUJj9olCb/Gf6zaZsxMM0Dn3H5JO7fLv7sw01xiB2/8wY/GqMQ/mBuh1/XgZoHMezzLcm+Hy7u7c3J7d7YUTT6cY4l28PTu+GQErV00M0FlNu7jvCjIOtmi6j+fwsapL/s9xtAPU+QjDk8RcAzBAZ41vGcu8u7Mz8xE+TFRdh2X+I1o4QPv3zp95El4j8hig8yp/fub99Co/Mx9BwUR/S07mP6KFA7Qr0TMbKvwRgBEG6ALvplsupra65T8S8nArY34qB2h3MfPM14SqmDwG6KLZz0AhwjX7J6V5eHRZ/s9whAPU/QUPT1JfgK5fNT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QAEjFAASARAxRHuIipjx9G0XnYTz0+GaAQofOwn3qAqfNhFp2H/dQDTJ0Ps+g87KceYOp8mEXnYT/1AFPnwyw6D/upB5g6H2bRedhPPcDU+TCLzsN+6gGmzodZdB72Uw8wdT7MovOwn3qAqfNhFp2H/dQDTJ0Ps+g87KceYOp8mEXnYT/1AFPnwyw6D/upB5g6H2bRedhPPcDU+TCLzsN+6gGmzodZdB72Uw8wdT7MovOwn3qAqfNhFp2H/dQDTJ0Ps+g87KceYOp8mEXnYT/1AFPnwyw6D/upB5g6H2bRedhPPcDU+TCLzsN+6gGmzodZdB72Uw8wdT7MovOwn3qAqfNhFp2H/dQDTJ0Ps+g87KceYOp8mHVq5/34crlcPv/d//nXt8sff54ZCA31AFPnw6wzO+96eXjrvsAAfVHqAabOh1kndl43P4eLUAboi1IPMHU+zDqv8+rn7x/3/6+GCcoAfVHqAabOh1nndd718ul78x/3sdlOUAboi1IPMHU+zDqt8+7Dsn/t89pOUAboi1IPMHU+zDqt835+bZ7AP7QTlAH6otQDTJ0Ps54zQOsJ+sYAfVnqAabOh1lPGqD166DvDNBXpR5g6nyY9ZTXQB9/vHwwQF+UeoCp82HWeZ1XXdxL0Pqupk//zgB9TeoBps6HWefeB/ru/PnW3FPPAH1F6gGmzodZJ3Ze5X2Ms52gDNBXpB5g6nyYdWbn1RPUvQatr0kZoK9IPcDU+TDr1M779c0boPVIZYC+IvUAU+fDrIw67zKl3iXEUa+UOh9mZdR5gQGa0d5hgXqh1PkwK+vO47wohHqh1PkwK+vO47wohHqh1PkwK+vO47wohHqh1PkwK+vO47wohHqh1PkwK+vO47wohHqh1Pkw68zfxhSy6T5QzotCqBdKnQ+zGKDYT71Q6nyYde4vE2GA2qBeKHU+zDqx8+pr0Pf1b1vAeVEI9UKp82HWmZ13n6DtP8yZiPOiEOqFUufDrFM77/4svv0X4dNwXhRCvVDqfJh1bueNfiv9VpwXhVAvlDofZp3befcn8XsuQTkvCqFeKHU+zDq58/ZdgnJ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Op8mJV153FeFEK9UBc57fFDJuuVpy8LoV4o9fhUHz9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s1f+eum8bX8wfVkI9UJZz4fMqStfXXxbZyh9WQj1QlnPh8yJK//jy2Xsjz83bYG+LIR6oaznQ+a8lf/1zZ+YP7/e//z57y2boC8LoV4o6/mQOW/lb5NxWY/Ujy2boC8LoV4o6/mQOW/lr9Mn7PeL0E0vg9KXhVAvlPV8yJy28vfLzffJF6ttz+Hpy0KoF8p6PmROW/n71eb06fpt29tI9GUh1AtlPR8yDFDsp14o6/mQ4Sk89lMvlPV8yPAmEvZTL5T1fMg8+zam6VXpAvqyEOqFsp4PmSffSL/to0j0ZSHUC2U9HzInrnwzMX2fvm/aAn1ZCPVCWc+HzKkrfx3NT36ZyItSL5T1fMjw6+ywn3qhrOdDJqOVnzzhv9CXhVAvlPV8yGS08gzQYqkXyno+ZLJeefqyEOqFsp4PmaxXnr4shHqhrOdDJuuVpy8LoV4o6/mQyXrl6ctCqBfKej5ksl55+rIQ6oWyng+ZM3+dXQi/zu4VqRfKej5kGKDYT71Q1vMhc97KB/5VYwboi1IvlPV8yJz8y0Q2/fa6CfqyEOqFsp4PmTNX/j5BN/76pRH6shDqhbKeD5lTV/7+LH7TP+ExRl8WQr1Q1vMhc+7KV5fAvywXj74shHqhrOdD5tyVvz+J33MJSl8WQr1Q1vMhc/LK77sEpS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sl55+rIQ6oWyng+ZrFeeviyEeqGs50Mm65WnLwuhXijr+ZDJeuXpy0KoF8p6PmSyXnn6shDqhbKeD5msV56+LIR6oaznQybrlacvC6FeKOv5kMl65enLQqgXyno+ZLJeefqyEOqFsp4PmaxXnr4shHqhrOdDJuuVpy8LoV4o6/mQyXrl6ctCqBfKej5kpiv/87//LdiPIPqyEOqFsp4PmcAA/Xq5vAn2JIC+LIR6oaznQyY8QO/eD4251ZvcPJbpy0KoF8p6PmRCK19dHj72brze0B9//v7961vaFunLQqgXyno+ZGZW/voYePX0S9aOzU/fu61tnqD0ZSHUC2U9HzKzK99dNX5OfkupG5uf/2q3Um2dyPRlIdQLZT0fMksr374amviW0u0xNn98GV5QvW28BKUvC6FeKOv5kFlZ+eFp+GbX9uL1PkH7687rtmFMXxZCvVDW8yGzuPJV/9rl9qvQ++h97/6jf3C17RUB+rIQ6oWyng+Z+ZWv+veRmsvQrbc13Z//P56u95P0d/0cfuFF0EvAxlC7QsV7JvXR286HzMzKV+150b5keZ+GW9+QZ4A+0fMG5Rz18dvOh8zSfaDORed18wDlKfwTqQtFvjYfMrOfRPIm3X0Ibr6dqXsT6TbcvOTO0qidoy/jqAtFvjYfMuEBmvKu+1h7G9PNuZblNqaTqAtFvjYfMqEBuvsjnI3+85v9jfQ3bqQ/ibpQ5GvzIXPiyrevBXz63o9SPsp5EnWhyNfmQya88tVj0v38uuvD8P0vE+k+0sQvEzmJulDka/MhE1r5et41o67+GOYxvxq0eWOfX2d3FnWhyNfmQyaw8sN982m/xfM49GUkdaHI1+ZDJrDylfMufLX9efeB6MtI6kKRr82HzHTl7xegziuf92fxuktQ+jKSulDka/MhE7wP1P3c+8YPDx2KvoykLhT52nzIBAeo+6R98ePrJ6MvI6kLRb42HzIM0FegLhT52nzIBF8DdZ+0X3kKnz91ocjX5kMm/C788CLo7eh/4HgL+jKSulDka/MhE1h557eJ1P+pewZPX8ZSF4p8bT5kQit/835Vru42UPoylrpQ5GvzIRNc+eZf0ry0vwrk2XvkoC8jqQtFvjYfMjMr3/8mpefuzQh9GUldKPK1+ZDJeuXpy0jqQpGvzYdM1itPX0ZSF4p8bT5ksl55+jKSulDka/Mhs/Ym0kV5HxN9GUldKPK1+ZAJrXzl3cbEAM2fulDka/MhE1h5/zZQBmgB1IUiX5sPmcDKX6WfPnLRl5HUhSJfmw+ZtV+oLEVfRlIXinxtPmRWf6GyEn0ZSV0o8rX5kGGAvgJ1ocjX5kMm+BSeAVoYdaHI1+ZDJvj7QHW/QtlHX8rh470AAB2JSURBVEZSF4p8bT5kwr8PNJNLUPoykrpQ5GvzIRNa+R9fMrkGpS8jqQtFvjYfMsE3kbiRvjDqQpGvzYcMA/QVqAtFvjYfMgzQV6AuFPnafMhkvfL0ZSR1ocjX5kMm65WnLyOpC0W+Nh8yWa88fRlJXSjytfmQWfhH5T59/11pb2eiLyOpC0W+Nh8ywZV/vI9UD1DpPwtPX8ZSF4p8bT5kQis//JvG14t0gtKXkdSFIl+bD5nAyv/6drl8/vvHl/ofhdf+cmX6MpK6UOSraY/fsPA/6fFef56zHqD1k3jdB+Ppi0jqQpGvpj1+w4L/pEf91lE7QO+Xo7o3kuiLSOpCkW8737DZ3wfaDtD7JSifRMqeulDk2843LPhRzvp9o26A3hig+VMXinzb+YYxQF+BulDk2843bPUp/JXXQPOnLhT5tvMNC76JVF9ztgP0fj369vSd6tAXkdSFIt92vmHh25jeugFa3xOqu5OevoikLhT5tvMNC1W+uXu+GaDV5aL81z3oi0jqQpFvO9+whY9yPgg/iERfxFIXinzb+YYFK18/cc9gftIXsdSFIt92vmEzlW9HqHR80hfR1IUi33a+YVlXnr6IpC4U+bbzDcu68vRFJHWhyLedb1jWlacvIqkLRb7tfMOCH+X08VHO7KkLRb7tfMMYoK9AXSjybecbxgB9BepCkW8737Dlykt/nTJ9EU1dKPJt5xu2VvmKj3IWQF0o8m3nG7ZW+fs1KL9MJHvqQpFvO9+w1corL0Hpi0jqQpFvO9+wiAHKm0jZUxeKfNv5hjFAX4G6UOTbzjdsrfI/v/IUPn/qQpFvO9+wlcrXN4XyT3pkT10o8m3nG7Z+I/3j35aToC8iqQtFvu18w9YH6Ltgr1r0RSR1oci3nW/Y2gDlN9KXQF0o8m3nG5Z15emLSOpCkW8737CsK09fRFIXinzb+YZlXXn6IpK6UOTbzjcs68rTF5HUhSLfdr5hWVeevoikLhT5tvMNi/iFyrq34+mLSOpCkW8737BTB+jPr+2jqrQ78umLSOpCkW8737AzB+i1fdQtdRv0RSR1oci3nW9YqPI/vnRXi/UwTf4k0rW96rwNU3jjRSh9EUldKPJt5xsWqPx9ag5D85b8Wfj7GG5+D0k9hJtLz1/ftl6D0heR1IUi33a+YYHKX73fv3RN/W1M9wvQ5h8DqYbf53TbeD1LX0RSF4p82/mGTSs/+leQbonvv98389b+/7CB67ZfLkpfRFIXinzb+YYF30Q6YoB2m/F+I/PGX29PX0RSF4p82/mGBQeo+zx740Wju5lugA6vASxO49B7/ynJBqkLRb7tfMOCr4E6l6BV6tvw96fu7+3/M0DPpi4U+bbzDQtUvn77vJ1zzn9u1r37dPWewvMa6BnUhSLfdr5hocpX7jVg8r/o0d0AdR/C3QVtd1UavXP0RRx1oci3nW9YsPLOre/pH4Gvb/tsrkGHd46uG8cxfRFJXSjybecbNlP5+rn73t8g0myjfsrezs16LG97PZW+iKQuFPm28w07s/LtFHZsvCefvoikLhT5tvMNO7fyV39+fqw/wkNfRFIXinzb+YbNVL7+APv9eXeVdg/oaEMPCZuiLyKpC0W+7XzDgpV/TL16gG6/ajwSfRFJXSjybecbFqp8e9V4H6DXhOfdB6IvIqkLRb7tfMMCla/vP/r8948v9VvnV82/5dGiLyKpC0W+7XzDApV//NK5xwBN/yjnEeiLSOpCkW8737DgZ+Hr93vaAXq/HN39RlIy+iKSulDk2843LPj7QOtrznaAbv0NdIeiLyKpC0W+7XzDZn8faDdAU38f6BHoi0jqQpFvO98wBugrUBeKfNv5hq0+hU/9hcpHoC8iqQtFvu18w4JvItXXnO0A9X6h/LPRF5HUhSLfdr5h4duY3roBWt8TqruTnr6IpC4U+bbzDQtVvrl7vhmgVdpn2I9CX0RSF4p82/mGLXyUc+9vVN6PvoikLhT5tvMNC1a+fuKewfykL2KpC0W+7XzDZirfjlDp+KQvoqkLRb7tfMOyrjx9EUldKPJt5xsWuo1JfN05oC8iqQtFvu18w4I30gvfePfQF5HUhSLfdr5hwY9y6m6d99EXkdSFIt92vmFcgb4CdaHIt51vWPiTSMp/CMlBX0RSF4p82/mGhSr/40sm16D0RSR1oci3nW9Y8DVQH7/OLnvqQpFvO98wBugrUBeKfNv5hjFAX4G6UOTbzjcs68rTF5HUhSLfdr5hWVeevoikLhT5tvMNy7ry9EUkdaHIt51vmFv5jD6D9EBfRFIXinzb+YYxQF+BulDk2843LDxAf3xp/mVONfoikrpQ5NvON4wB+grUhSLfdr5hDNBXoC4U+bbzDWOAvgJ1oci3nW8YA/QVqAtFvu18wxigr0BdKPJt5xvGAH0F6kKRbzvfMAboK1AXinzb+YYxQF+BulDk2843jAH6CtSFIt92vmEM0FegLhT5tvMNGw3QEH6hcvbUhSLfdr5hDNBXoC4U+bbzDWOAvgJ1oci3nW9Y1pWnLyKpC0W+7XzDsq48fRFJXSjybecblnXl6YtI6kKRbzvfsKwrT19EUheKfNv5hmVdefoikrpQ5NvONyzrytMXkdSFIt92vmFZV56+iKQuFPm28w3LuvL0RSR1oci3nW9Y1pWnLyKpC0W+7XzDsq48fRFJXSjybecblnXl6YtI6kKRbzvfsKwrT19EUheKfNv5hmVdefoikrpQ5NvONyzrytMXkdSFIt92vmFZV56+iKQuFPm28w3LuvL0RSR1oci3nW9Y1pWnLyKpC0W+7XzDsq48fRFJXSjybecblnXl6YtI6kKRbzvfsKwrT19EUheKfNv5hmVdefoikrpQ5NvONyzrytMXkdSFIt92vmFZV56+iKQuFPm28w3LuvL0RSR1oci3nW9Y1pWnLyKpC0W+7XzDsq48fRFJXSjybecb9qzK//x6ed/8IPoikrpQ5NvON4wB+grUhSLfdr5hDNBXoC4U+bbzDTut8veJGfLHn1t2jr6Ioy4U+bbzDWOAvgJ1oci3nW/YeZW/MUCfRl0o8m3nG3Zi5etr0M9/D3/gNdDTqAtFvu18w06t/PVy+fT98Z8RAzR0wXrm3h0qeLn9ROqjJ99yvmHnVv7Hl0s7N197gD57XOZWKPJt5xt2cuV/fWufxr/2U3j1jpJPPiROr3x1vzz6YICST/7r5ht2fuXrp/FvDFDyyX/ZfMOeUPn6afwf/5cBSj75L5pv2FMqXzXvczBAySf/JfMNe07l66fxDFDyyX/NfMOeVfkrA5R88l8037C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msK19MX6h3lHzyIZF15YvpC/WOkk8+JLKufDF9od5R8smHRNaVL6Yv1DtKPvmQyLryxfSFekfJJx8SWVe+mL5Q7yj55EMi68oX0xfqHSWffEhkXfli+kK9o+STD4lTK//jy+Vy+fx3/+df3y5//Lnh8cX0hXpHyScfEmdW/np5eOu+wAAln/wXzDfsxMp383O4CGWAkk/+C+Ybdl7l6+fvH/f/r4YJygAln/wXzDfsvMpfL5++N/9xH5vtBGWAkk/+C+Ybdlrl78Oyf+3z2k5QBij55L9gvmGnVf7n1+YJ/EM7QZcH6CUgOi704GfaVavdyLeeb52u9Gdt2Bug9QR9O3GAPnu5knf0JORbz7dOV/qzNuwP0Pp10PfznsLrG5h88sk3mP+U10Aff7x8MEDJJ5/8V8o/L7m6uJeg9V1Nn/6dAUo++eS/UP6594G+O3++Na9VMEDJJ5/8l8k/MbmqB6bzNP7GACWffPJfKv/M5HqCuteg9TUpA5R88sl/mfxTk3998wZoPVIZoOSTT/7L5Gf9EQYGKPnkk59zPgP0COSTT77JfAboEcgnn3yT+QzQI5BPPvkm8xmgRyCffPJN5jNAj0A++eSbzGeAHoF88sk3mc8APQL55JNvMp8BegTyySffZD4D9Ajkk0++yXwG6BHIJ598k/kM0COQTz75JvMZoEcgn3zyTeYzQI9APvnkm8xngB6BfPLJN5nPAD0C+eSTbzKfAXoE8skn32Q+A/QI5JNPvsl8BugRyCeffJP5DNAjkE8++SbzGaBHIJ988k3mM0CPQD755JvMZ4AegXzyyTeZzwA9Avnkk28ynwF6BPLJJ99kPgP0COSTT77JfAboEcgnn3yT+QzQI5BPPvkm8xmgRyCffPJN5jNAj0A++eSbzGeAHoF88sk3mc8APQL55JNvMp8BegTyySffZD4D9Ajkk0++yXwG6BHIJ598k/kM0COQTz75JvMZoEcgn3zyTeYzQI9APvnkm8xngB6BfPLJN5nPAD0C+eSTbzKfAXoE8skn32Q+A/QI5JNPvsl8BugRyCeffJP5DNAjkE8++SbzGaBHIJ988k3mM0CPQD755JvMZ4AegXzyyTeZzwA9Avnkk28ynwF6BPLJJ99kPgP0COSTT77JfAboEcgnn3yT+QzQI5BPPvkm8xmgRyCffPJN5jNAj0A++eSbzGeAHoF88sk3mc8APQL55JNvMp8BegTyySffZD4D9Ajkk0++yXwG6BHIJ598k/kM0COQTz75JvMZoEcgn3zyTeYzQI9APvnkm8xngB6BfPLJN5nPAD0C+eSTbzKfAXoE8skn32Q+A/QI5JNPvsl8BugRyCeffJP5DNAjkE8++SbzGaBHIJ988k3mM0CPQD755JvMPzv5eum8bX8wA5R88snPOf/U5Ori2zpDGaDkk09+zvknJv/4chn7489NW2CAkk8++Tnnn5f865s/MX9+vf/5899bNsEAJZ988nPOPy/5NhmX9Uj92LIJBij55JOfc/55ydfpE/b7Reiml0EZoOSTT37O+acl3y833ydfrLY9h2eAkk8++Tnnn5Z8v9qcPl2/Lb2NNHnL6bJhgAKwK3FK7ccABVC6xCm1X9ZP4QEgZ1m/iQQAOXv2bUzTq1IAKNSTb6Tf+FEkAMjYia++NhPT9+n7eXEA8GSnvn11Hc1PXgAF8Eqy/nV2AJCzrH+hMgDkjAEKAIkYoACQiAEKAIkYoACQiAEKAIkYoACQiAEKAIkYoACQiAEKAIkYoACQiAEKAIkYoACQiAEKAIkYoHk49Z8sBFao+79YVC4H6tMH1qnPgGJRuRzQwPtQv32oXzIqlwMaeB/qtw/1S0blckAD70P99qF+yahcDmjgfajfPtQvGZXLAQ28D/Xbh/olo3I5oIH3oX77UL9kVC4HNPA+1G8f6peMyuWABt6H+u1D/ZJRuRzQwPtQv32oXzIqlwMaeB/qtw/1S0blckAD70P99qF+yahcDmjgfajfPtQvGZXLAQ28D/Xbh/olo3I5oIH3oX77UL9kVC4HNPA+1G8f6peMyuWABt6H+u1D/ZJRuRzQwPtQv32oXzIqlwMaeB/qtw/1S0blckAD70P99qF+yagcACRigAJAIgYoACRigAJAIgYoACRigAJAIgYoACRigAJAIgYoACRigAJAIgYoACRigAJAIgYoACRigAJAIgYoACRigAJAIgYoACRigAJAIgYoACRigAJAIgYoACRigAJAIgYoACRigAJAIgYoACRigAJAIgYoACRigObg17dL70O9M6X5+bUu27t6NwpF6+3DAM3BYwbQxSmubd0+fVfvSZFovX0YoDm4XejiRFVfuD/+VO9LiWi9fRigOaho3kQ/vlwun/9+zIE39c6UiNbbhwGagyuXT4mu3dy8T1KexCeg9fZhgGbg17fmKgqb/fzan/8VbyQloPV2YoBm4D4GePqZ5H7d+Tb8J6NgM1pvJwZoBm6Xy0fzbihPQjdyLjvv11I8Gd2M1tuJAZqB6vLpH+0boVxEbeK8BXIfoAyBzWi9nRigGbg6t5LQxltcnfeQrwzQ7Wi9nRigevWHQR7n/o2P1GzjDk0G6Ha03l4MUL2fX/tT/8cXXsjbwh+g3NG4Fa23FwM0L0yBTbgCPQ6tl4IBqtF/BHl00nM34yYM0OPQeikYoBpzA/RGF2/Bu/DHofVSMEA1GKCHuHEf6GFovRQM0Lzwux024ZNIx6H1UjBA9fyP0/A8dAM+C78PrbcXA1TPuYHkxi9l24bfxrQLrbcXA1Svvpv50cYVn0neiN8HuguttxcDNAP1FOjwNHQbfiP9LrTeTgzQHAxtzMv4W/FvIu1C6+3DAM3D45+m4UloAv5Vzn1ovT0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Lm5XS6f/176hp//O3JLv75d/vjT/UJ1ubz7Se+/DzfevXtoz9+dtUdGcTe/7XB+fm0KPalS/P60W/B25uUKjEUM0Mzcz+fL5WPhG67RJ6VkgE52z5twl0/f4x8Zxd/8lk2sDdD1/ZEM0GcXGIsYoJn58eV+FrzN//2Gk1IxQKfbHE242R8OiXsTu/mplQEasT+KAfr0AmMRAzQz1eXTP5YuI0ocoP1XrguXSOkDtJ8Yt9Unsa7J+Nu8P9kM0DMLjEUM0LzU5+RfS51e9ABtrq9nptYBA7TZfPQl6CsO0BMKjEUM0LzUXX4/L+evo8oeoM1FYnjEHTFA6yuwhZc/fC85QI8vMBYxQPNyrZ+BXf1zoD4n2jP11r/OdZ+O3XO1+1VHdx5f3TcSNgxQ73H3P33++zZ6W7ef6rfRC22PP785/+3v/SjUGXFuqP/IccYCf4BWj613B+Bue/iu+6HU3zZ9DTRY6PUtzB7rSxQYixigWXnMwpt7HdW8q9S1+/IArfo3Epo/Rw/Q0ePq8/uv5tT71+Eka7+535t2y/2fm7+NOL9v3UP9UPeR44xFcwP0r252TLbWBn/+f6MBOlPo9S28doGxiAGalcfJ4AzHx8XOpZsGiwN0OGMep1TsAB0/7n5+/1Nzir3dtzxczXjTqD35hr1rTs2I8/v+iGa/R6HOI8cZqxXzn8K/uwcQ2Fof/M/+AJ0r9PoWXrvAWMQAzUk3FSv/ud/H40RqTrXupJwO0Ppbmr+q/yN4g457Tg2n8+RxTWZ3DduGPJ6t1jepNl+4PaZTvcUmov6L5hFrL9E13/kRCnUOzM9Y5g3Q7k2k/gCmW+vy+qfrXZUWCr2yhdcuMBYxQHPSXZDc/78dfd31RP8f8wN0eOLfPjxygE4eV5/f7WDoT85bdxnT/kW7O/2rtV1W7Pk9De0eOclY5g7Qfi4NBzDZWtV9oXu/ut3z2UKvb+G1C4xFDNCcdKdLexL8ds+Dqn9xbmaADtr3IyIH6ORx3RPh3877zNf2dO5PuMd+VOMREnt+T0O7R04ylo2O6fHY4QDGW3PKVnkDdLbQ61uY3ZmXKDAWMUAzMty/1F8lVKOzIWKANh8GnRugC3fZ9I9z7wJoz7b7nr35t+08LpbbV9Y+5rY5DR2d30PorX++O8pY5s+stiT9AUy25twi1patrdJcoSO2MHusL1FgLGKAZuQ2nQXX8ZOsxQE6bGDbAPUfF7hGqfrX1Rx16HV0qRVzfrcbH4UO5/c4o9X/jVcRd4D2f9EfwGRrzvjwb2OaK3TEFl6lwEjAAM1Hc7EwGD/felgYoM67q5sG6Phxbmj/3kb9F+43dufeMMDe3W3Ohnavu01Cx7fxTM7v2QE6vZ2xP4DJ1pyLxrgBGrGFVykwEjBA8zFq7fGp9rD8LvzjcQuvgQbO78njvNDmv9unepOnrI1+sL3/jji/2xcnpqHD+T1zTicO0MnLw5sH6NoWlo61pAIjAQM0H+6Z0L2SNZkP8wO06m/r2zZAJ4/zzu/7xt+7vZj/jGlzura3Aiyf31f/9pzJexyLn2MNWB6gk62lvAa6toXZY32JAmMRAzQb/k0lVX++DHej1P/Vn0DDSfj4Vmei3rY8hZ8+zju/73/9+T++9Xct+lPGSWjPy7Xz+/a4gAyEto+cZKxYHqChPe6+UM28C+8XOmILc8f6GgXGIgZoNm7e6Xg/jdtPpgzvLHtP4frPPLd3Snv3ZCcN0O5x/tPZ6vLp3760jxsua9oHe/fjRJzf9asU9V4HQp2P7fgZy5YH6HRr/dAbfdxgttDrW5g51hcpMBYxQLNx9bq5vlB4fKy7/3BNdxoMH3xvT/T+/drmO6rudcLIp/CTx/nnd/PKrPum9ke7s90nHt+6v3n7Pf4pMApt3iXr79QchXaPnGQsWxmgk61186Q5rMAnkSaFXt/CaxcYixiguRg+ffTQPvNy7jpx3tH1bnn5X1+9XxfRv9ESOUCnN0/5b6gMn4v0v/e9+8tWk9Xvnhs6CQiF9o+cZCxaGaDTrfVf+Je5z8KPCr26hdcuMBYxQHNRjT6YXJ/Q7RsLbq8/7nVyz8v37s3g/lz7r4+XuWJvYxo/bnR+39zzzP/lQO6tV4+HDLvnhDr6HZqEDo8cZ6yVbXGATrfW1m3y25hmC722hdcuMBYxQDMxfW2//8D0zTsxmvPgrfuO+rTq76Z5nBjv3Tsi0TfSjx43Or9Hb9s+ztc3969r3b47u+d+fztynHEzDnUfOc5YsDpAp1trg36OBuhCoZe34CW9XIGx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kYoACQiAEKAIn+P8i9g4zoPdUa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22085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Precipitation / PET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50875" y="1611375"/>
            <a:ext cx="11703049" cy="1211835"/>
          </a:xfrm>
          <a:prstGeom prst="rect">
            <a:avLst/>
          </a:prstGeom>
        </p:spPr>
        <p:txBody>
          <a:bodyPr>
            <a:noAutofit/>
          </a:bodyPr>
          <a:lstStyle>
            <a:lvl1pPr marL="444500" indent="-444500" algn="l" defTabSz="584200">
              <a:spcBef>
                <a:spcPts val="4200"/>
              </a:spcBef>
              <a:buClr>
                <a:schemeClr val="accent1"/>
              </a:buClr>
              <a:buSzPct val="100000"/>
              <a:buFont typeface="Geogrotesque Md" panose="02000000000000000000" pitchFamily="50" charset="0"/>
              <a:buChar char="∫"/>
              <a:defRPr sz="3600" i="0">
                <a:solidFill>
                  <a:schemeClr val="bg1">
                    <a:lumMod val="50000"/>
                  </a:schemeClr>
                </a:solidFill>
                <a:latin typeface="Geogrotesque Md" panose="02000000000000000000" pitchFamily="50" charset="0"/>
                <a:ea typeface="+mn-ea"/>
                <a:cs typeface="+mn-cs"/>
                <a:sym typeface="Helvetica Light"/>
              </a:defRPr>
            </a:lvl1pPr>
            <a:lvl2pPr marL="889000" indent="-444500" algn="l" defTabSz="584200">
              <a:spcBef>
                <a:spcPts val="4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50000"/>
                  </a:schemeClr>
                </a:solidFill>
                <a:latin typeface="Geogrotesque Rg" panose="02000000000000000000" pitchFamily="50" charset="0"/>
                <a:ea typeface="+mn-ea"/>
                <a:cs typeface="+mn-cs"/>
                <a:sym typeface="Helvetica Light"/>
              </a:defRPr>
            </a:lvl2pPr>
            <a:lvl3pPr marL="1346200" indent="-457200" algn="l" defTabSz="584200">
              <a:spcBef>
                <a:spcPts val="4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>
                    <a:lumMod val="50000"/>
                  </a:schemeClr>
                </a:solidFill>
                <a:latin typeface="Geogrotesque Rg" panose="02000000000000000000" pitchFamily="50" charset="0"/>
                <a:ea typeface="+mn-ea"/>
                <a:cs typeface="+mn-cs"/>
                <a:sym typeface="Helvetica Light"/>
              </a:defRPr>
            </a:lvl3pPr>
            <a:lvl4pPr marL="1333500" indent="0" algn="l" defTabSz="584200">
              <a:spcBef>
                <a:spcPts val="4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50000"/>
                  </a:schemeClr>
                </a:solidFill>
                <a:latin typeface="Geogrotesque Rg" panose="02000000000000000000" pitchFamily="50" charset="0"/>
                <a:ea typeface="+mn-ea"/>
                <a:cs typeface="+mn-cs"/>
                <a:sym typeface="Helvetica Light"/>
              </a:defRPr>
            </a:lvl4pPr>
            <a:lvl5pPr marL="2222500" indent="-444500" algn="l" defTabSz="584200">
              <a:spcBef>
                <a:spcPts val="4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Geogrotesque Rg" panose="02000000000000000000" pitchFamily="50" charset="0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dirty="0">
                <a:latin typeface="Arial "/>
              </a:rPr>
              <a:t>Proxy for whether soil moisture amount changing over time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Arial "/>
              </a:rPr>
              <a:t>Doesn’t represent actual available water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 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85" y="3048000"/>
            <a:ext cx="7073431" cy="53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0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56688" y="2176774"/>
            <a:ext cx="7306128" cy="86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Accessing </a:t>
            </a:r>
            <a:r>
              <a:rPr lang="en-US" dirty="0" err="1">
                <a:solidFill>
                  <a:srgbClr val="258C18"/>
                </a:solidFill>
                <a:latin typeface="+mj-lt"/>
              </a:rPr>
              <a:t>aWhere’s</a:t>
            </a:r>
            <a:r>
              <a:rPr lang="en-US" dirty="0">
                <a:solidFill>
                  <a:srgbClr val="258C18"/>
                </a:solidFill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3772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38550" y="1706793"/>
            <a:ext cx="8529618" cy="5726859"/>
            <a:chOff x="0" y="3940662"/>
            <a:chExt cx="12192000" cy="8185813"/>
          </a:xfrm>
          <a:effectLst>
            <a:outerShdw blurRad="139700" dir="16200000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4662557"/>
              <a:ext cx="12192000" cy="74639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940662"/>
              <a:ext cx="12192000" cy="72189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29009" y="1886005"/>
            <a:ext cx="5133593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60" b="1" dirty="0">
                <a:solidFill>
                  <a:srgbClr val="0093C9"/>
                </a:solidFill>
              </a:rPr>
              <a:t>The aWhere Developer Community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010" y="3070820"/>
            <a:ext cx="4709048" cy="225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71" indent="-365771" algn="l">
              <a:buFont typeface="Arial" charset="0"/>
              <a:buChar char="•"/>
            </a:pPr>
            <a:r>
              <a:rPr lang="en-US" sz="2347" dirty="0"/>
              <a:t>Comprehensive Documentation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/>
              <a:t>Tutorials &amp; Best Practices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/>
              <a:t>Sample Code 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 smtClean="0"/>
              <a:t>Support </a:t>
            </a:r>
            <a:r>
              <a:rPr lang="en-US" sz="2347" dirty="0"/>
              <a:t>Community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/>
              <a:t>Self-Service API </a:t>
            </a:r>
            <a:r>
              <a:rPr lang="en-US" sz="2347" dirty="0" smtClean="0"/>
              <a:t>credentials</a:t>
            </a:r>
            <a:endParaRPr lang="en-US" sz="2347" dirty="0"/>
          </a:p>
        </p:txBody>
      </p:sp>
      <p:sp>
        <p:nvSpPr>
          <p:cNvPr id="2" name="TextBox 1"/>
          <p:cNvSpPr txBox="1"/>
          <p:nvPr/>
        </p:nvSpPr>
        <p:spPr>
          <a:xfrm>
            <a:off x="101600" y="6736025"/>
            <a:ext cx="523695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Get started with a 30-day trial at </a:t>
            </a:r>
            <a:r>
              <a:rPr lang="en-US" sz="2400" b="1" dirty="0"/>
              <a:t>developer.awhere.com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9009" y="202346"/>
            <a:ext cx="11703050" cy="1001487"/>
          </a:xfrm>
          <a:prstGeom prst="rect">
            <a:avLst/>
          </a:prstGeom>
        </p:spPr>
        <p:txBody>
          <a:bodyPr/>
          <a:lstStyle>
            <a:lvl1pPr algn="l" defTabSz="584200">
              <a:defRPr sz="5400" b="0" i="0">
                <a:solidFill>
                  <a:schemeClr val="accent2"/>
                </a:solidFill>
                <a:latin typeface="Antenna Bold" panose="02000503000000020004" pitchFamily="50" charset="0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3600" b="1" dirty="0">
                <a:latin typeface="+mj-lt"/>
              </a:rPr>
              <a:t>Developers - API</a:t>
            </a:r>
          </a:p>
        </p:txBody>
      </p:sp>
    </p:spTree>
    <p:extLst>
      <p:ext uri="{BB962C8B-B14F-4D97-AF65-F5344CB8AC3E}">
        <p14:creationId xmlns:p14="http://schemas.microsoft.com/office/powerpoint/2010/main" val="486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9009" y="202346"/>
            <a:ext cx="11703050" cy="1001487"/>
          </a:xfrm>
          <a:prstGeom prst="rect">
            <a:avLst/>
          </a:prstGeom>
        </p:spPr>
        <p:txBody>
          <a:bodyPr/>
          <a:lstStyle>
            <a:lvl1pPr algn="l" defTabSz="584200">
              <a:defRPr sz="5400" b="0" i="0">
                <a:solidFill>
                  <a:schemeClr val="accent2"/>
                </a:solidFill>
                <a:latin typeface="Antenna Bold" panose="02000503000000020004" pitchFamily="50" charset="0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3600" b="1" dirty="0">
                <a:latin typeface="+mj-lt"/>
              </a:rPr>
              <a:t>Statistical Package - R</a:t>
            </a:r>
          </a:p>
          <a:p>
            <a:endParaRPr lang="en-US" dirty="0">
              <a:latin typeface="Antenna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52" y="1203833"/>
            <a:ext cx="9086648" cy="5933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380617"/>
            <a:ext cx="113646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2400" dirty="0"/>
              <a:t>Get </a:t>
            </a:r>
            <a:r>
              <a:rPr lang="en-US" sz="2400" dirty="0" smtClean="0"/>
              <a:t>started by downloading at </a:t>
            </a:r>
            <a:r>
              <a:rPr lang="en-US" sz="2400" b="1" dirty="0" smtClean="0">
                <a:solidFill>
                  <a:srgbClr val="000000"/>
                </a:solidFill>
              </a:rPr>
              <a:t>https</a:t>
            </a:r>
            <a:r>
              <a:rPr lang="en-US" sz="2400" b="1" dirty="0">
                <a:solidFill>
                  <a:srgbClr val="000000"/>
                </a:solidFill>
              </a:rPr>
              <a:t>://</a:t>
            </a:r>
            <a:r>
              <a:rPr lang="en-US" sz="2400" b="1" dirty="0" smtClean="0">
                <a:solidFill>
                  <a:srgbClr val="000000"/>
                </a:solidFill>
              </a:rPr>
              <a:t>github.com/aWhereAPI/aWhere-R-Library </a:t>
            </a:r>
            <a:r>
              <a:rPr lang="en-US" sz="2400" dirty="0" smtClean="0">
                <a:solidFill>
                  <a:srgbClr val="000000"/>
                </a:solidFill>
              </a:rPr>
              <a:t>or via the R script in the GitHub repository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571" y="1649814"/>
            <a:ext cx="3591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93C9"/>
                </a:solidFill>
              </a:rPr>
              <a:t>The </a:t>
            </a:r>
            <a:r>
              <a:rPr lang="en-US" b="1" dirty="0" err="1">
                <a:solidFill>
                  <a:srgbClr val="0093C9"/>
                </a:solidFill>
              </a:rPr>
              <a:t>aWhere</a:t>
            </a:r>
            <a:r>
              <a:rPr lang="en-US" b="1" dirty="0">
                <a:solidFill>
                  <a:srgbClr val="0093C9"/>
                </a:solidFill>
              </a:rPr>
              <a:t> </a:t>
            </a:r>
            <a:r>
              <a:rPr lang="en-US" b="1" dirty="0" smtClean="0">
                <a:solidFill>
                  <a:srgbClr val="0093C9"/>
                </a:solidFill>
              </a:rPr>
              <a:t>API R Package</a:t>
            </a:r>
            <a:endParaRPr lang="en-US" b="1" dirty="0">
              <a:solidFill>
                <a:srgbClr val="0093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010" y="3070820"/>
            <a:ext cx="3677477" cy="18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71" indent="-365771" algn="l">
              <a:buFont typeface="Arial" charset="0"/>
              <a:buChar char="•"/>
            </a:pPr>
            <a:r>
              <a:rPr lang="en-US" sz="2347" dirty="0"/>
              <a:t>Comprehensive Documentation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 smtClean="0"/>
              <a:t>Pre-set functions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 smtClean="0"/>
              <a:t>Requires API credentials</a:t>
            </a:r>
            <a:endParaRPr lang="en-US" sz="2347" dirty="0"/>
          </a:p>
        </p:txBody>
      </p:sp>
    </p:spTree>
    <p:extLst>
      <p:ext uri="{BB962C8B-B14F-4D97-AF65-F5344CB8AC3E}">
        <p14:creationId xmlns:p14="http://schemas.microsoft.com/office/powerpoint/2010/main" val="40558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9009" y="202346"/>
            <a:ext cx="11703050" cy="1001487"/>
          </a:xfrm>
          <a:prstGeom prst="rect">
            <a:avLst/>
          </a:prstGeom>
        </p:spPr>
        <p:txBody>
          <a:bodyPr/>
          <a:lstStyle>
            <a:lvl1pPr algn="l" defTabSz="584200">
              <a:defRPr sz="5400" b="0" i="0">
                <a:solidFill>
                  <a:schemeClr val="accent2"/>
                </a:solidFill>
                <a:latin typeface="Antenna Bold" panose="02000503000000020004" pitchFamily="50" charset="0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3600" b="1" dirty="0">
                <a:latin typeface="+mj-lt"/>
              </a:rPr>
              <a:t>Google Sheets</a:t>
            </a:r>
          </a:p>
          <a:p>
            <a:endParaRPr lang="en-US" dirty="0">
              <a:latin typeface="Antenna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5" y="1730872"/>
            <a:ext cx="5778935" cy="6772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68" y="3474720"/>
            <a:ext cx="4599432" cy="59659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009" y="1730872"/>
            <a:ext cx="3832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93C9"/>
                </a:solidFill>
              </a:rPr>
              <a:t>The </a:t>
            </a:r>
            <a:r>
              <a:rPr lang="en-US" b="1" dirty="0" err="1" smtClean="0">
                <a:solidFill>
                  <a:srgbClr val="0093C9"/>
                </a:solidFill>
              </a:rPr>
              <a:t>aWhere</a:t>
            </a:r>
            <a:r>
              <a:rPr lang="en-US" b="1" dirty="0" smtClean="0">
                <a:solidFill>
                  <a:srgbClr val="0093C9"/>
                </a:solidFill>
              </a:rPr>
              <a:t> Google App</a:t>
            </a:r>
            <a:endParaRPr lang="en-US" b="1" dirty="0">
              <a:solidFill>
                <a:srgbClr val="0093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83" y="3195679"/>
            <a:ext cx="3281366" cy="18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71" indent="-365771" algn="l">
              <a:buFont typeface="Arial" charset="0"/>
              <a:buChar char="•"/>
            </a:pPr>
            <a:r>
              <a:rPr lang="en-US" sz="2347" dirty="0"/>
              <a:t>D</a:t>
            </a:r>
            <a:r>
              <a:rPr lang="en-US" sz="2347" dirty="0" smtClean="0"/>
              <a:t>ownload data to Google Sheets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 smtClean="0"/>
              <a:t>Visualizations</a:t>
            </a:r>
          </a:p>
          <a:p>
            <a:pPr marL="365771" indent="-365771" algn="l">
              <a:buFont typeface="Arial" charset="0"/>
              <a:buChar char="•"/>
            </a:pPr>
            <a:r>
              <a:rPr lang="en-US" sz="2347" dirty="0" smtClean="0"/>
              <a:t>Requires API credentials</a:t>
            </a:r>
            <a:endParaRPr lang="en-US" sz="2347" dirty="0"/>
          </a:p>
        </p:txBody>
      </p:sp>
      <p:sp>
        <p:nvSpPr>
          <p:cNvPr id="7" name="TextBox 6"/>
          <p:cNvSpPr txBox="1"/>
          <p:nvPr/>
        </p:nvSpPr>
        <p:spPr>
          <a:xfrm>
            <a:off x="306418" y="5793672"/>
            <a:ext cx="35412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2400" dirty="0"/>
              <a:t>Get started </a:t>
            </a:r>
            <a:r>
              <a:rPr lang="en-US" sz="2400" dirty="0" smtClean="0"/>
              <a:t>with link on  </a:t>
            </a:r>
            <a:r>
              <a:rPr lang="en-US" sz="2400" b="1" dirty="0" smtClean="0">
                <a:solidFill>
                  <a:srgbClr val="000000"/>
                </a:solidFill>
              </a:rPr>
              <a:t>GitHub repository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99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/>
          <a:stretch/>
        </p:blipFill>
        <p:spPr>
          <a:xfrm>
            <a:off x="0" y="1132115"/>
            <a:ext cx="13004800" cy="74022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209429"/>
            <a:ext cx="13004800" cy="1438186"/>
          </a:xfrm>
          <a:prstGeom prst="rect">
            <a:avLst/>
          </a:prstGeom>
          <a:solidFill>
            <a:srgbClr val="0093C9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/>
          </a:p>
        </p:txBody>
      </p:sp>
      <p:sp>
        <p:nvSpPr>
          <p:cNvPr id="7" name="TextBox 6"/>
          <p:cNvSpPr txBox="1"/>
          <p:nvPr/>
        </p:nvSpPr>
        <p:spPr>
          <a:xfrm>
            <a:off x="3752232" y="6331882"/>
            <a:ext cx="4314001" cy="11758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347" dirty="0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Leila Al-</a:t>
            </a:r>
            <a:r>
              <a:rPr lang="en-US" sz="2347" dirty="0" err="1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Hamodah</a:t>
            </a:r>
            <a:endParaRPr lang="en-US" sz="2347" dirty="0">
              <a:solidFill>
                <a:schemeClr val="bg1"/>
              </a:solidFill>
              <a:latin typeface="Antenna Medium" charset="0"/>
              <a:ea typeface="Antenna Medium" charset="0"/>
              <a:cs typeface="Antenna Medium" charset="0"/>
            </a:endParaRPr>
          </a:p>
          <a:p>
            <a:pPr algn="l"/>
            <a:r>
              <a:rPr lang="en-US" sz="2347" dirty="0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Client Engagement Manager</a:t>
            </a:r>
          </a:p>
          <a:p>
            <a:pPr algn="l"/>
            <a:r>
              <a:rPr lang="en-US" sz="2347" dirty="0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leilaalhamoodah@awhere.com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9" y="4689724"/>
            <a:ext cx="4317584" cy="1147163"/>
          </a:xfrm>
          <a:prstGeom prst="rect">
            <a:avLst/>
          </a:prstGeom>
          <a:effectLst>
            <a:outerShdw blurRad="558800" algn="ctr" rotWithShape="0">
              <a:prstClr val="black">
                <a:alpha val="68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03719" y="8206105"/>
            <a:ext cx="8876148" cy="22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3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©2016 aWhere, Inc. </a:t>
            </a:r>
            <a:r>
              <a:rPr lang="en-US" sz="853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Customer logos </a:t>
            </a:r>
            <a:r>
              <a:rPr lang="de-DE" sz="853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copyrighted by their respective owners. </a:t>
            </a:r>
            <a:r>
              <a:rPr lang="en-US" sz="853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Some images licensed under Creative Commons courtesy NOAA, Ladd Observatory, Stephen Bowler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111" y="6331882"/>
            <a:ext cx="2053767" cy="11758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347" dirty="0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Denver, CO</a:t>
            </a:r>
          </a:p>
          <a:p>
            <a:r>
              <a:rPr lang="en-US" sz="2347" dirty="0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awhere.com</a:t>
            </a:r>
          </a:p>
          <a:p>
            <a:r>
              <a:rPr lang="en-US" sz="2347" dirty="0">
                <a:solidFill>
                  <a:schemeClr val="bg1"/>
                </a:solidFill>
                <a:latin typeface="Antenna Medium" charset="0"/>
                <a:ea typeface="Antenna Medium" charset="0"/>
                <a:cs typeface="Antenna Medium" charset="0"/>
              </a:rPr>
              <a:t>303-279-9293</a:t>
            </a:r>
          </a:p>
        </p:txBody>
      </p:sp>
    </p:spTree>
    <p:extLst>
      <p:ext uri="{BB962C8B-B14F-4D97-AF65-F5344CB8AC3E}">
        <p14:creationId xmlns:p14="http://schemas.microsoft.com/office/powerpoint/2010/main" val="6563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9213" y="2340375"/>
            <a:ext cx="7859987" cy="117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47" dirty="0"/>
              <a:t>We are </a:t>
            </a:r>
            <a:r>
              <a:rPr lang="en-US" sz="2347" b="1" dirty="0"/>
              <a:t>exclusively focused on agriculture </a:t>
            </a:r>
            <a:r>
              <a:rPr lang="en-US" sz="2347" dirty="0"/>
              <a:t>outcomes. This defines our company and technology so we can uniquely understand how to create </a:t>
            </a:r>
            <a:r>
              <a:rPr lang="en-US" sz="2347" b="1" dirty="0"/>
              <a:t>agricultural insight</a:t>
            </a:r>
            <a:r>
              <a:rPr lang="en-US" sz="2347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9211" y="4028301"/>
            <a:ext cx="7859988" cy="117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47" dirty="0"/>
              <a:t>We integrate a </a:t>
            </a:r>
            <a:r>
              <a:rPr lang="en-US" sz="2347" b="1" dirty="0"/>
              <a:t>wide variety of data </a:t>
            </a:r>
            <a:r>
              <a:rPr lang="en-US" sz="2347" dirty="0"/>
              <a:t>and processes to create complete and accurate ag-weather and agronomic insight both </a:t>
            </a:r>
            <a:r>
              <a:rPr lang="en-US" sz="2347" b="1" dirty="0"/>
              <a:t>globally and at the field level.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432" y="2395153"/>
            <a:ext cx="365806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60" b="1" dirty="0">
                <a:solidFill>
                  <a:srgbClr val="368F3F"/>
                </a:solidFill>
                <a:latin typeface="Antenna" charset="0"/>
                <a:ea typeface="Antenna" charset="0"/>
                <a:cs typeface="Antenna" charset="0"/>
              </a:rPr>
              <a:t>Solely Focused on </a:t>
            </a:r>
          </a:p>
          <a:p>
            <a:pPr algn="l"/>
            <a:r>
              <a:rPr lang="en-US" sz="2560" b="1" dirty="0">
                <a:solidFill>
                  <a:srgbClr val="368F3F"/>
                </a:solidFill>
                <a:latin typeface="Antenna" charset="0"/>
                <a:ea typeface="Antenna" charset="0"/>
                <a:cs typeface="Antenna" charset="0"/>
              </a:rPr>
              <a:t>Agriculture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432" y="4047424"/>
            <a:ext cx="3954068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60" b="1" dirty="0">
                <a:solidFill>
                  <a:srgbClr val="E17C00"/>
                </a:solidFill>
                <a:latin typeface="Antenna" charset="0"/>
                <a:ea typeface="Antenna" charset="0"/>
                <a:cs typeface="Antenna" charset="0"/>
              </a:rPr>
              <a:t>Complete Global </a:t>
            </a:r>
          </a:p>
          <a:p>
            <a:pPr algn="l"/>
            <a:r>
              <a:rPr lang="en-US" sz="2560" b="1" dirty="0">
                <a:solidFill>
                  <a:srgbClr val="E17C00"/>
                </a:solidFill>
                <a:latin typeface="Antenna" charset="0"/>
                <a:ea typeface="Antenna" charset="0"/>
                <a:cs typeface="Antenna" charset="0"/>
              </a:rPr>
              <a:t>Information &amp; Insight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432" y="5735350"/>
            <a:ext cx="3255568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60" b="1" dirty="0">
                <a:solidFill>
                  <a:srgbClr val="0093C9"/>
                </a:solidFill>
                <a:latin typeface="Antenna" charset="0"/>
                <a:ea typeface="Antenna" charset="0"/>
                <a:cs typeface="Antenna" charset="0"/>
              </a:rPr>
              <a:t>Rapid, Flexible </a:t>
            </a:r>
          </a:p>
          <a:p>
            <a:pPr algn="l"/>
            <a:r>
              <a:rPr lang="en-US" sz="2560" b="1" dirty="0">
                <a:solidFill>
                  <a:srgbClr val="0093C9"/>
                </a:solidFill>
                <a:latin typeface="Antenna" charset="0"/>
                <a:ea typeface="Antenna" charset="0"/>
                <a:cs typeface="Antenna" charset="0"/>
              </a:rPr>
              <a:t>Delivery via API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9212" y="5716226"/>
            <a:ext cx="7859988" cy="117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47" dirty="0"/>
              <a:t>Our </a:t>
            </a:r>
            <a:r>
              <a:rPr lang="en-US" sz="2347" b="1" dirty="0"/>
              <a:t>flexible and easy-to-integrate </a:t>
            </a:r>
            <a:r>
              <a:rPr lang="en-US" sz="2347" dirty="0"/>
              <a:t>platform enables our customers to access our information and insight how, where and when they want it.</a:t>
            </a:r>
            <a:endParaRPr lang="en-US" sz="2347" b="1" dirty="0"/>
          </a:p>
        </p:txBody>
      </p:sp>
      <p:sp>
        <p:nvSpPr>
          <p:cNvPr id="2" name="Rectangle 1"/>
          <p:cNvSpPr/>
          <p:nvPr/>
        </p:nvSpPr>
        <p:spPr>
          <a:xfrm>
            <a:off x="11468100" y="8077200"/>
            <a:ext cx="1536700" cy="1676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833" y="799047"/>
            <a:ext cx="123506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b="1" dirty="0">
                <a:solidFill>
                  <a:srgbClr val="32903F"/>
                </a:solidFill>
                <a:latin typeface="Antenna" charset="0"/>
              </a:rPr>
              <a:t>What makes </a:t>
            </a:r>
            <a:r>
              <a:rPr lang="en-US" b="1" dirty="0" err="1">
                <a:solidFill>
                  <a:srgbClr val="32903F"/>
                </a:solidFill>
                <a:latin typeface="Antenna" charset="0"/>
              </a:rPr>
              <a:t>aWhere</a:t>
            </a:r>
            <a:r>
              <a:rPr lang="en-US" b="1" dirty="0">
                <a:solidFill>
                  <a:srgbClr val="32903F"/>
                </a:solidFill>
                <a:latin typeface="Antenna" charset="0"/>
              </a:rPr>
              <a:t> unique?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65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56687" y="2543696"/>
            <a:ext cx="7306129" cy="3690850"/>
          </a:xfrm>
        </p:spPr>
        <p:txBody>
          <a:bodyPr>
            <a:noAutofit/>
          </a:bodyPr>
          <a:lstStyle/>
          <a:p>
            <a:pPr marL="444500" lvl="1" indent="0" algn="ctr">
              <a:spcBef>
                <a:spcPts val="1200"/>
              </a:spcBef>
              <a:buNone/>
            </a:pPr>
            <a:r>
              <a:rPr lang="en-US" sz="2800" dirty="0">
                <a:solidFill>
                  <a:srgbClr val="1E86ED"/>
                </a:solidFill>
                <a:latin typeface="+mj-lt"/>
              </a:rPr>
              <a:t>Location-based, point specific </a:t>
            </a:r>
            <a:r>
              <a:rPr lang="en-US" sz="2800" dirty="0" smtClean="0">
                <a:solidFill>
                  <a:srgbClr val="1E86ED"/>
                </a:solidFill>
                <a:latin typeface="+mj-lt"/>
              </a:rPr>
              <a:t>information</a:t>
            </a:r>
          </a:p>
          <a:p>
            <a:pPr marL="444500" lvl="1" indent="0" algn="ctr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1E86ED"/>
                </a:solidFill>
                <a:latin typeface="+mj-lt"/>
              </a:rPr>
              <a:t>Daily </a:t>
            </a:r>
            <a:r>
              <a:rPr lang="en-US" sz="2800" dirty="0">
                <a:solidFill>
                  <a:srgbClr val="1E86ED"/>
                </a:solidFill>
                <a:latin typeface="+mj-lt"/>
              </a:rPr>
              <a:t>Historical Observed Data</a:t>
            </a:r>
          </a:p>
          <a:p>
            <a:pPr marL="444500" lvl="1" indent="0" algn="ctr">
              <a:spcBef>
                <a:spcPts val="1200"/>
              </a:spcBef>
              <a:buNone/>
            </a:pPr>
            <a:r>
              <a:rPr lang="en-US" sz="2800" dirty="0">
                <a:solidFill>
                  <a:srgbClr val="1E86ED"/>
                </a:solidFill>
                <a:latin typeface="+mj-lt"/>
              </a:rPr>
              <a:t>Forecast Data</a:t>
            </a:r>
          </a:p>
          <a:p>
            <a:pPr marL="444500" lvl="1" indent="0" algn="ctr">
              <a:spcBef>
                <a:spcPts val="1200"/>
              </a:spcBef>
              <a:buNone/>
            </a:pPr>
            <a:r>
              <a:rPr lang="en-US" sz="2800" dirty="0">
                <a:solidFill>
                  <a:srgbClr val="1E86ED"/>
                </a:solidFill>
                <a:latin typeface="+mj-lt"/>
              </a:rPr>
              <a:t>Current Conditions</a:t>
            </a:r>
          </a:p>
          <a:p>
            <a:pPr marL="444500" lvl="1" indent="0" algn="ctr">
              <a:spcBef>
                <a:spcPts val="1200"/>
              </a:spcBef>
              <a:buNone/>
            </a:pPr>
            <a:r>
              <a:rPr lang="en-US" sz="2800" dirty="0">
                <a:solidFill>
                  <a:srgbClr val="1E86ED"/>
                </a:solidFill>
                <a:latin typeface="+mj-lt"/>
              </a:rPr>
              <a:t>Long Term Norms</a:t>
            </a:r>
          </a:p>
          <a:p>
            <a:pPr marL="444500" lvl="1" indent="0" algn="ctr">
              <a:spcBef>
                <a:spcPts val="1200"/>
              </a:spcBef>
              <a:buNone/>
            </a:pPr>
            <a:r>
              <a:rPr lang="en-US" sz="2800" dirty="0">
                <a:solidFill>
                  <a:srgbClr val="1E86ED"/>
                </a:solidFill>
                <a:latin typeface="+mj-lt"/>
              </a:rPr>
              <a:t>Agronomic Data</a:t>
            </a:r>
          </a:p>
          <a:p>
            <a:pPr lvl="1" algn="ctr">
              <a:spcBef>
                <a:spcPts val="1200"/>
              </a:spcBef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56688" y="1684423"/>
            <a:ext cx="7306128" cy="86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Data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7"/>
          <a:stretch/>
        </p:blipFill>
        <p:spPr>
          <a:xfrm>
            <a:off x="0" y="6000201"/>
            <a:ext cx="13017731" cy="37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">
        <p:fade/>
      </p:transition>
    </mc:Choice>
    <mc:Fallback xmlns="">
      <p:transition spd="med" advTm="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" y="2880210"/>
            <a:ext cx="12982532" cy="528842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Min &amp; Max Temperature</a:t>
            </a:r>
          </a:p>
          <a:p>
            <a:pPr>
              <a:spcBef>
                <a:spcPts val="600"/>
              </a:spcBef>
            </a:pPr>
            <a:r>
              <a:rPr lang="en-US" dirty="0"/>
              <a:t>Precipitation</a:t>
            </a:r>
          </a:p>
          <a:p>
            <a:pPr>
              <a:spcBef>
                <a:spcPts val="600"/>
              </a:spcBef>
            </a:pPr>
            <a:r>
              <a:rPr lang="en-US" dirty="0"/>
              <a:t>Solar Energy</a:t>
            </a:r>
          </a:p>
          <a:p>
            <a:pPr>
              <a:spcBef>
                <a:spcPts val="600"/>
              </a:spcBef>
            </a:pPr>
            <a:r>
              <a:rPr lang="en-US" dirty="0"/>
              <a:t>Min &amp; Max Relative Humidity</a:t>
            </a:r>
          </a:p>
          <a:p>
            <a:pPr>
              <a:spcBef>
                <a:spcPts val="600"/>
              </a:spcBef>
            </a:pPr>
            <a:r>
              <a:rPr lang="en-US" dirty="0"/>
              <a:t>Average, Day’s Max, and Morning’s Max Wind Speed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67926" y="1773086"/>
            <a:ext cx="8754646" cy="86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Daily Historical Observed Data</a:t>
            </a:r>
          </a:p>
        </p:txBody>
      </p:sp>
    </p:spTree>
    <p:extLst>
      <p:ext uri="{BB962C8B-B14F-4D97-AF65-F5344CB8AC3E}">
        <p14:creationId xmlns:p14="http://schemas.microsoft.com/office/powerpoint/2010/main" val="33876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">
        <p:fade/>
      </p:transition>
    </mc:Choice>
    <mc:Fallback xmlns="">
      <p:transition spd="med" advTm="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" y="2880210"/>
            <a:ext cx="12982532" cy="528842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Min &amp; Max Temperature</a:t>
            </a:r>
          </a:p>
          <a:p>
            <a:pPr>
              <a:spcBef>
                <a:spcPts val="600"/>
              </a:spcBef>
            </a:pPr>
            <a:r>
              <a:rPr lang="en-US" dirty="0"/>
              <a:t>Chance of Precipitation</a:t>
            </a:r>
          </a:p>
          <a:p>
            <a:pPr>
              <a:spcBef>
                <a:spcPts val="600"/>
              </a:spcBef>
            </a:pPr>
            <a:r>
              <a:rPr lang="en-US" dirty="0"/>
              <a:t>Precipitation Amount</a:t>
            </a:r>
          </a:p>
          <a:p>
            <a:pPr>
              <a:spcBef>
                <a:spcPts val="600"/>
              </a:spcBef>
            </a:pPr>
            <a:r>
              <a:rPr lang="en-US" dirty="0"/>
              <a:t>Cloud Cover</a:t>
            </a:r>
          </a:p>
          <a:p>
            <a:pPr>
              <a:spcBef>
                <a:spcPts val="600"/>
              </a:spcBef>
            </a:pPr>
            <a:r>
              <a:rPr lang="en-US" dirty="0"/>
              <a:t>Solar Energy</a:t>
            </a:r>
          </a:p>
          <a:p>
            <a:pPr>
              <a:spcBef>
                <a:spcPts val="600"/>
              </a:spcBef>
            </a:pPr>
            <a:r>
              <a:rPr lang="en-US" dirty="0"/>
              <a:t>Average &amp; Max Wind Speed</a:t>
            </a:r>
          </a:p>
          <a:p>
            <a:pPr>
              <a:spcBef>
                <a:spcPts val="600"/>
              </a:spcBef>
            </a:pPr>
            <a:r>
              <a:rPr lang="en-US" dirty="0"/>
              <a:t>Average Relative Humidity</a:t>
            </a:r>
          </a:p>
          <a:p>
            <a:pPr>
              <a:spcBef>
                <a:spcPts val="600"/>
              </a:spcBef>
            </a:pPr>
            <a:r>
              <a:rPr lang="en-US" dirty="0"/>
              <a:t>Dew Point</a:t>
            </a:r>
          </a:p>
          <a:p>
            <a:pPr>
              <a:spcBef>
                <a:spcPts val="600"/>
              </a:spcBef>
            </a:pPr>
            <a:r>
              <a:rPr lang="en-US" dirty="0"/>
              <a:t>Min &amp; Max Relative Humidity</a:t>
            </a:r>
          </a:p>
          <a:p>
            <a:pPr>
              <a:spcBef>
                <a:spcPts val="600"/>
              </a:spcBef>
            </a:pPr>
            <a:r>
              <a:rPr lang="en-US" dirty="0"/>
              <a:t>Summary conditions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67926" y="1773086"/>
            <a:ext cx="8754646" cy="8632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58C18"/>
                </a:solidFill>
                <a:latin typeface="+mj-lt"/>
              </a:rPr>
              <a:t>Forecast Data</a:t>
            </a:r>
            <a:endParaRPr lang="en-US" dirty="0">
              <a:solidFill>
                <a:srgbClr val="258C1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6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">
        <p:fade/>
      </p:transition>
    </mc:Choice>
    <mc:Fallback xmlns="">
      <p:transition spd="med" advTm="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" y="2880210"/>
            <a:ext cx="12982532" cy="528842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Current Temperature</a:t>
            </a:r>
          </a:p>
          <a:p>
            <a:pPr>
              <a:spcBef>
                <a:spcPts val="600"/>
              </a:spcBef>
            </a:pPr>
            <a:r>
              <a:rPr lang="en-US" dirty="0"/>
              <a:t>Recent Precipitation</a:t>
            </a:r>
          </a:p>
          <a:p>
            <a:pPr>
              <a:spcBef>
                <a:spcPts val="600"/>
              </a:spcBef>
            </a:pPr>
            <a:r>
              <a:rPr lang="en-US" dirty="0"/>
              <a:t>Recent Solar Energy</a:t>
            </a:r>
          </a:p>
          <a:p>
            <a:pPr>
              <a:spcBef>
                <a:spcPts val="600"/>
              </a:spcBef>
            </a:pPr>
            <a:r>
              <a:rPr lang="en-US" dirty="0"/>
              <a:t>Current Relative Humidity</a:t>
            </a:r>
          </a:p>
          <a:p>
            <a:pPr>
              <a:spcBef>
                <a:spcPts val="600"/>
              </a:spcBef>
            </a:pPr>
            <a:r>
              <a:rPr lang="en-US" dirty="0"/>
              <a:t>Last reported wind speed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67926" y="1773086"/>
            <a:ext cx="8754646" cy="86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Current Conditions</a:t>
            </a:r>
          </a:p>
        </p:txBody>
      </p:sp>
    </p:spTree>
    <p:extLst>
      <p:ext uri="{BB962C8B-B14F-4D97-AF65-F5344CB8AC3E}">
        <p14:creationId xmlns:p14="http://schemas.microsoft.com/office/powerpoint/2010/main" val="20633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">
        <p:fade/>
      </p:transition>
    </mc:Choice>
    <mc:Fallback xmlns="">
      <p:transition spd="med" advTm="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" y="2880210"/>
            <a:ext cx="12982532" cy="528842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Mean, Min, &amp; Max Temperature</a:t>
            </a:r>
          </a:p>
          <a:p>
            <a:pPr>
              <a:spcBef>
                <a:spcPts val="600"/>
              </a:spcBef>
            </a:pPr>
            <a:r>
              <a:rPr lang="en-US" dirty="0"/>
              <a:t>Precipitation</a:t>
            </a:r>
          </a:p>
          <a:p>
            <a:pPr>
              <a:spcBef>
                <a:spcPts val="600"/>
              </a:spcBef>
            </a:pPr>
            <a:r>
              <a:rPr lang="en-US" dirty="0"/>
              <a:t>Solar Energy</a:t>
            </a:r>
          </a:p>
          <a:p>
            <a:pPr>
              <a:spcBef>
                <a:spcPts val="600"/>
              </a:spcBef>
            </a:pPr>
            <a:r>
              <a:rPr lang="en-US" dirty="0"/>
              <a:t>Min &amp; Max Humidity</a:t>
            </a:r>
          </a:p>
          <a:p>
            <a:pPr>
              <a:spcBef>
                <a:spcPts val="600"/>
              </a:spcBef>
            </a:pPr>
            <a:r>
              <a:rPr lang="en-US" dirty="0"/>
              <a:t>Mean &amp; Max Wind</a:t>
            </a:r>
          </a:p>
          <a:p>
            <a:pPr>
              <a:spcBef>
                <a:spcPts val="600"/>
              </a:spcBef>
            </a:pPr>
            <a:r>
              <a:rPr lang="en-US" dirty="0"/>
              <a:t>Agronomic Norms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67926" y="1773086"/>
            <a:ext cx="8754646" cy="86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Long Term Norms</a:t>
            </a:r>
          </a:p>
        </p:txBody>
      </p:sp>
    </p:spTree>
    <p:extLst>
      <p:ext uri="{BB962C8B-B14F-4D97-AF65-F5344CB8AC3E}">
        <p14:creationId xmlns:p14="http://schemas.microsoft.com/office/powerpoint/2010/main" val="458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">
        <p:fade/>
      </p:transition>
    </mc:Choice>
    <mc:Fallback xmlns="">
      <p:transition spd="med" advTm="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" y="2880210"/>
            <a:ext cx="12982532" cy="528842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Growing Degree Days/Units (GDD / GDU)</a:t>
            </a:r>
          </a:p>
          <a:p>
            <a:pPr>
              <a:spcBef>
                <a:spcPts val="600"/>
              </a:spcBef>
            </a:pPr>
            <a:r>
              <a:rPr lang="en-US" dirty="0"/>
              <a:t>Potential Evapotranspiration (PET)</a:t>
            </a:r>
          </a:p>
          <a:p>
            <a:pPr>
              <a:spcBef>
                <a:spcPts val="600"/>
              </a:spcBef>
            </a:pPr>
            <a:r>
              <a:rPr lang="en-US" dirty="0"/>
              <a:t>Ratio Precipitation to PET (P/PET)</a:t>
            </a:r>
          </a:p>
          <a:p>
            <a:pPr>
              <a:spcBef>
                <a:spcPts val="600"/>
              </a:spcBef>
            </a:pPr>
            <a:r>
              <a:rPr lang="en-US" dirty="0"/>
              <a:t>Accumulated GDD</a:t>
            </a:r>
          </a:p>
          <a:p>
            <a:pPr>
              <a:spcBef>
                <a:spcPts val="600"/>
              </a:spcBef>
            </a:pPr>
            <a:r>
              <a:rPr lang="en-US" dirty="0"/>
              <a:t>Accumulated Precipitation</a:t>
            </a:r>
          </a:p>
          <a:p>
            <a:pPr>
              <a:spcBef>
                <a:spcPts val="600"/>
              </a:spcBef>
            </a:pPr>
            <a:r>
              <a:rPr lang="en-US" dirty="0"/>
              <a:t>Accumulated PET</a:t>
            </a:r>
          </a:p>
          <a:p>
            <a:pPr>
              <a:spcBef>
                <a:spcPts val="600"/>
              </a:spcBef>
            </a:pPr>
            <a:r>
              <a:rPr lang="en-US" dirty="0"/>
              <a:t>Accumulated P/PET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67926" y="1773086"/>
            <a:ext cx="8754646" cy="86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Agronomic Data</a:t>
            </a:r>
          </a:p>
        </p:txBody>
      </p:sp>
    </p:spTree>
    <p:extLst>
      <p:ext uri="{BB962C8B-B14F-4D97-AF65-F5344CB8AC3E}">
        <p14:creationId xmlns:p14="http://schemas.microsoft.com/office/powerpoint/2010/main" val="11732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8">
        <p:fade/>
      </p:transition>
    </mc:Choice>
    <mc:Fallback xmlns="">
      <p:transition spd="med" advTm="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Temperature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Precipitation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GDD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PET</a:t>
            </a:r>
          </a:p>
          <a:p>
            <a:pPr>
              <a:spcBef>
                <a:spcPts val="600"/>
              </a:spcBef>
            </a:pPr>
            <a:endParaRPr lang="en-US" sz="60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58C18"/>
                </a:solidFill>
                <a:latin typeface="+mj-lt"/>
              </a:rPr>
              <a:t>Using </a:t>
            </a:r>
            <a:r>
              <a:rPr lang="en-US" dirty="0" err="1">
                <a:solidFill>
                  <a:srgbClr val="258C18"/>
                </a:solidFill>
                <a:latin typeface="+mj-lt"/>
              </a:rPr>
              <a:t>aWhere’s</a:t>
            </a:r>
            <a:r>
              <a:rPr lang="en-US" dirty="0">
                <a:solidFill>
                  <a:srgbClr val="258C18"/>
                </a:solidFill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3789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theme/theme1.xml><?xml version="1.0" encoding="utf-8"?>
<a:theme xmlns:a="http://schemas.openxmlformats.org/drawingml/2006/main" name="White">
  <a:themeElements>
    <a:clrScheme name="aWhere Colors">
      <a:dk1>
        <a:srgbClr val="262626"/>
      </a:dk1>
      <a:lt1>
        <a:sysClr val="window" lastClr="FFFFFF"/>
      </a:lt1>
      <a:dk2>
        <a:srgbClr val="1F497D"/>
      </a:dk2>
      <a:lt2>
        <a:srgbClr val="EEECE1"/>
      </a:lt2>
      <a:accent1>
        <a:srgbClr val="0093C9"/>
      </a:accent1>
      <a:accent2>
        <a:srgbClr val="368F3F"/>
      </a:accent2>
      <a:accent3>
        <a:srgbClr val="E17C00"/>
      </a:accent3>
      <a:accent4>
        <a:srgbClr val="63B0BB"/>
      </a:accent4>
      <a:accent5>
        <a:srgbClr val="59611B"/>
      </a:accent5>
      <a:accent6>
        <a:srgbClr val="8F3686"/>
      </a:accent6>
      <a:hlink>
        <a:srgbClr val="C90000"/>
      </a:hlink>
      <a:folHlink>
        <a:srgbClr val="FFB600"/>
      </a:folHlink>
    </a:clrScheme>
    <a:fontScheme name="aWhere Theme">
      <a:majorFont>
        <a:latin typeface="Antenna"/>
        <a:ea typeface=""/>
        <a:cs typeface=""/>
      </a:majorFont>
      <a:minorFont>
        <a:latin typeface="Geogrotesque Rg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C74C9CD920A24C80267CB85C00D33B" ma:contentTypeVersion="3" ma:contentTypeDescription="Create a new document." ma:contentTypeScope="" ma:versionID="b83de16212c7a4c5c3d47c3173632243">
  <xsd:schema xmlns:xsd="http://www.w3.org/2001/XMLSchema" xmlns:xs="http://www.w3.org/2001/XMLSchema" xmlns:p="http://schemas.microsoft.com/office/2006/metadata/properties" xmlns:ns2="d89ec652-dfdd-4cc9-92b2-a26fb1609be9" xmlns:ns3="291ed476-15e7-4a36-9fae-aaf716835c90" targetNamespace="http://schemas.microsoft.com/office/2006/metadata/properties" ma:root="true" ma:fieldsID="029d896abe6d67f4ad00dc94b417f5fa" ns2:_="" ns3:_="">
    <xsd:import namespace="d89ec652-dfdd-4cc9-92b2-a26fb1609be9"/>
    <xsd:import namespace="291ed476-15e7-4a36-9fae-aaf716835c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ec652-dfdd-4cc9-92b2-a26fb160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ed476-15e7-4a36-9fae-aaf716835c90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89ec652-dfdd-4cc9-92b2-a26fb1609be9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F76297-BB44-4867-8847-35AB0C6C3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ec652-dfdd-4cc9-92b2-a26fb1609be9"/>
    <ds:schemaRef ds:uri="291ed476-15e7-4a36-9fae-aaf716835c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5EDC2-26AE-4EA8-A135-26D6D67500DC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d89ec652-dfdd-4cc9-92b2-a26fb1609be9"/>
    <ds:schemaRef ds:uri="http://purl.org/dc/dcmitype/"/>
    <ds:schemaRef ds:uri="http://schemas.openxmlformats.org/package/2006/metadata/core-properties"/>
    <ds:schemaRef ds:uri="http://purl.org/dc/elements/1.1/"/>
    <ds:schemaRef ds:uri="291ed476-15e7-4a36-9fae-aaf716835c9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CCD181-E214-4A23-8BE7-8B26E34EA7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20083</TotalTime>
  <Words>448</Words>
  <Application>Microsoft Office PowerPoint</Application>
  <PresentationFormat>Custom</PresentationFormat>
  <Paragraphs>105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Antenna</vt:lpstr>
      <vt:lpstr>Antenna Bold</vt:lpstr>
      <vt:lpstr>Antenna Medium</vt:lpstr>
      <vt:lpstr>Arial</vt:lpstr>
      <vt:lpstr>Arial </vt:lpstr>
      <vt:lpstr>Avenir Roman</vt:lpstr>
      <vt:lpstr>Calibri</vt:lpstr>
      <vt:lpstr>Geogrotesque Bd</vt:lpstr>
      <vt:lpstr>Geogrotesque Md</vt:lpstr>
      <vt:lpstr>Geogrotesque Rg</vt:lpstr>
      <vt:lpstr>Helvetica Light</vt:lpstr>
      <vt:lpstr>White</vt:lpstr>
      <vt:lpstr>Data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Maize GDD Models</vt:lpstr>
      <vt:lpstr>Potential Evapotranspiration (PET)</vt:lpstr>
      <vt:lpstr>Precipitation / PET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</dc:creator>
  <cp:lastModifiedBy>Leila Al-Hamoodah</cp:lastModifiedBy>
  <cp:revision>229</cp:revision>
  <dcterms:created xsi:type="dcterms:W3CDTF">2014-12-29T19:04:03Z</dcterms:created>
  <dcterms:modified xsi:type="dcterms:W3CDTF">2016-12-05T21:53:43Z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0x01010054C74C9CD920A24C80267CB85C00D33B</vt:lpwstr>
  </property>
</Properties>
</file>