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BC0AF-D7D0-4782-AC13-66C10B9B33F2}" type="datetimeFigureOut">
              <a:rPr lang="en-US" smtClean="0"/>
              <a:t>3/27/19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FE9B1-81A1-4009-8CD2-94EA2CBC5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52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41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30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35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6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04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93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24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44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01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92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97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267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38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414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70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18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20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53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30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03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40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3778-9531-4E6B-A754-08D3FD7983D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82F8-25B2-4E4A-A7C0-34299D87A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2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3778-9531-4E6B-A754-08D3FD7983D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82F8-25B2-4E4A-A7C0-34299D87A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6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3778-9531-4E6B-A754-08D3FD7983D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82F8-25B2-4E4A-A7C0-34299D87A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0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3778-9531-4E6B-A754-08D3FD7983D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82F8-25B2-4E4A-A7C0-34299D87A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7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3778-9531-4E6B-A754-08D3FD7983D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82F8-25B2-4E4A-A7C0-34299D87A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1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3778-9531-4E6B-A754-08D3FD7983D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82F8-25B2-4E4A-A7C0-34299D87A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6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3778-9531-4E6B-A754-08D3FD7983D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82F8-25B2-4E4A-A7C0-34299D87A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2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3778-9531-4E6B-A754-08D3FD7983D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82F8-25B2-4E4A-A7C0-34299D87A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0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3778-9531-4E6B-A754-08D3FD7983D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82F8-25B2-4E4A-A7C0-34299D87A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3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3778-9531-4E6B-A754-08D3FD7983D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82F8-25B2-4E4A-A7C0-34299D87A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3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3778-9531-4E6B-A754-08D3FD7983D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82F8-25B2-4E4A-A7C0-34299D87A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8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E3778-9531-4E6B-A754-08D3FD7983D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782F8-25B2-4E4A-A7C0-34299D87A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6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png"/><Relationship Id="rId5" Type="http://schemas.openxmlformats.org/officeDocument/2006/relationships/image" Target="../media/image10.wmf"/><Relationship Id="rId10" Type="http://schemas.openxmlformats.org/officeDocument/2006/relationships/image" Target="../media/image12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hyperlink" Target="http://www.cs.ubc.ca/~poole/demos/mdp/vi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1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083"/>
            <a:ext cx="9144000" cy="1605597"/>
          </a:xfrm>
        </p:spPr>
        <p:txBody>
          <a:bodyPr>
            <a:normAutofit fontScale="90000"/>
          </a:bodyPr>
          <a:lstStyle/>
          <a:p>
            <a:r>
              <a:rPr lang="en-US" dirty="0"/>
              <a:t>CS440/ECE448 </a:t>
            </a:r>
            <a:r>
              <a:rPr lang="en-US"/>
              <a:t>Lecture 21:</a:t>
            </a:r>
            <a:br>
              <a:rPr lang="en-US" dirty="0"/>
            </a:br>
            <a:r>
              <a:rPr lang="en-US" dirty="0"/>
              <a:t>Markov Decision Processes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" y="1483678"/>
            <a:ext cx="5196840" cy="787082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Slides by Svetlana Lazebnik, 11/2016</a:t>
            </a:r>
          </a:p>
          <a:p>
            <a:pPr algn="l"/>
            <a:r>
              <a:rPr lang="en-US" sz="2000" dirty="0"/>
              <a:t>Modified by Mark Hasegawa-Johnson, 3/2019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D93A9-A722-6748-8E34-C8C2F6669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182" y="1630680"/>
            <a:ext cx="4068389" cy="488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18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1" y="1962947"/>
            <a:ext cx="5029200" cy="426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667000"/>
            <a:ext cx="2336800" cy="2210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239000" y="5105400"/>
            <a:ext cx="3200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75" indent="-3175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kern="0" dirty="0"/>
              <a:t>R(s) = -0.04 for every non-terminal state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315200" y="2133600"/>
            <a:ext cx="3200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75" indent="-3175"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kern="0" dirty="0"/>
              <a:t>Transition model:</a:t>
            </a:r>
          </a:p>
        </p:txBody>
      </p:sp>
    </p:spTree>
    <p:extLst>
      <p:ext uri="{BB962C8B-B14F-4D97-AF65-F5344CB8AC3E}">
        <p14:creationId xmlns:p14="http://schemas.microsoft.com/office/powerpoint/2010/main" val="2359414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0" y="3398838"/>
            <a:ext cx="3200400" cy="3154363"/>
          </a:xfrm>
        </p:spPr>
        <p:txBody>
          <a:bodyPr/>
          <a:lstStyle/>
          <a:p>
            <a:pPr marL="3175" indent="-3175">
              <a:buNone/>
            </a:pPr>
            <a:r>
              <a:rPr lang="en-US" sz="2400" dirty="0"/>
              <a:t>Optimal policy when R(s) = -0.04 for every non-terminal state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2" y="2120051"/>
            <a:ext cx="4952999" cy="407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3813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world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830763"/>
          </a:xfrm>
        </p:spPr>
        <p:txBody>
          <a:bodyPr/>
          <a:lstStyle/>
          <a:p>
            <a:r>
              <a:rPr lang="en-US" dirty="0"/>
              <a:t>Optimal policies for other values of R(s):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2057400"/>
            <a:ext cx="593214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7943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8458200" cy="715962"/>
          </a:xfrm>
        </p:spPr>
        <p:txBody>
          <a:bodyPr/>
          <a:lstStyle/>
          <a:p>
            <a:r>
              <a:rPr lang="en-US" dirty="0"/>
              <a:t>Solving MDPs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143000"/>
            <a:ext cx="8686800" cy="5257800"/>
          </a:xfrm>
        </p:spPr>
        <p:txBody>
          <a:bodyPr/>
          <a:lstStyle/>
          <a:p>
            <a:r>
              <a:rPr lang="en-US" sz="2400" dirty="0"/>
              <a:t>MDP components:</a:t>
            </a:r>
          </a:p>
          <a:p>
            <a:pPr lvl="1"/>
            <a:r>
              <a:rPr lang="en-US" b="1" dirty="0"/>
              <a:t>States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s</a:t>
            </a:r>
            <a:endParaRPr lang="en-US" baseline="-25000" dirty="0">
              <a:solidFill>
                <a:srgbClr val="0000FF"/>
              </a:solidFill>
            </a:endParaRPr>
          </a:p>
          <a:p>
            <a:pPr lvl="1"/>
            <a:r>
              <a:rPr lang="en-US" b="1" dirty="0"/>
              <a:t>Actions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a</a:t>
            </a:r>
            <a:endParaRPr lang="en-US" dirty="0"/>
          </a:p>
          <a:p>
            <a:pPr lvl="1"/>
            <a:r>
              <a:rPr lang="en-US" b="1" dirty="0"/>
              <a:t>Transition model </a:t>
            </a:r>
            <a:r>
              <a:rPr lang="en-US" dirty="0">
                <a:solidFill>
                  <a:srgbClr val="0000FF"/>
                </a:solidFill>
              </a:rPr>
              <a:t>P(s’ | s, a)</a:t>
            </a:r>
          </a:p>
          <a:p>
            <a:pPr lvl="1"/>
            <a:r>
              <a:rPr lang="en-US" b="1" dirty="0"/>
              <a:t>Reward function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R(s)</a:t>
            </a:r>
          </a:p>
          <a:p>
            <a:r>
              <a:rPr lang="en-US" sz="2400" dirty="0"/>
              <a:t>The solution:</a:t>
            </a:r>
          </a:p>
          <a:p>
            <a:pPr lvl="1"/>
            <a:r>
              <a:rPr lang="en-US" b="1" dirty="0"/>
              <a:t>Policy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sym typeface="Symbol"/>
              </a:rPr>
              <a:t>(s)</a:t>
            </a:r>
            <a:r>
              <a:rPr lang="en-US" dirty="0"/>
              <a:t>: mapping from states to actions</a:t>
            </a:r>
          </a:p>
          <a:p>
            <a:pPr lvl="1"/>
            <a:r>
              <a:rPr lang="en-US" dirty="0"/>
              <a:t>How to find the optimal policy?</a:t>
            </a:r>
          </a:p>
        </p:txBody>
      </p:sp>
    </p:spTree>
    <p:extLst>
      <p:ext uri="{BB962C8B-B14F-4D97-AF65-F5344CB8AC3E}">
        <p14:creationId xmlns:p14="http://schemas.microsoft.com/office/powerpoint/2010/main" val="304869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792162"/>
          </a:xfrm>
        </p:spPr>
        <p:txBody>
          <a:bodyPr/>
          <a:lstStyle/>
          <a:p>
            <a:r>
              <a:rPr lang="en-US" dirty="0"/>
              <a:t>Maximizing expected utility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0" y="1143001"/>
                <a:ext cx="8305800" cy="483076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The optimal policy </a:t>
                </a:r>
                <a:r>
                  <a:rPr lang="en-US" dirty="0">
                    <a:solidFill>
                      <a:srgbClr val="0000FF"/>
                    </a:solidFill>
                    <a:sym typeface="Symbol"/>
                  </a:rPr>
                  <a:t>(s) </a:t>
                </a:r>
                <a:r>
                  <a:rPr lang="en-US" dirty="0"/>
                  <a:t>should maximize the </a:t>
                </a:r>
                <a:r>
                  <a:rPr lang="en-US" i="1" dirty="0"/>
                  <a:t>expected utility</a:t>
                </a:r>
                <a:r>
                  <a:rPr lang="en-US" dirty="0"/>
                  <a:t> over all possible state sequences produced by following that policy: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𝑡𝑎𝑡𝑒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𝑠𝑒𝑞𝑢𝑒𝑛𝑐𝑒𝑠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𝑠𝑡𝑎𝑟𝑡𝑖𝑛𝑔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𝑓𝑟𝑜𝑚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𝑠𝑒𝑞𝑢𝑒𝑛𝑐𝑒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𝑠𝑒𝑞𝑢𝑒𝑛𝑐𝑒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 to define the utility of a state sequence?</a:t>
                </a:r>
              </a:p>
              <a:p>
                <a:pPr lvl="1"/>
                <a:r>
                  <a:rPr lang="en-US" dirty="0"/>
                  <a:t>Sum of rewards of individual states</a:t>
                </a:r>
              </a:p>
              <a:p>
                <a:pPr lvl="1"/>
                <a:r>
                  <a:rPr lang="en-US" dirty="0"/>
                  <a:t>Problem: infinite state sequences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0" y="1143001"/>
                <a:ext cx="8305800" cy="4830763"/>
              </a:xfrm>
              <a:blipFill rotWithShape="0">
                <a:blip r:embed="rId3"/>
                <a:stretch>
                  <a:fillRect l="-1175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277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792162"/>
          </a:xfrm>
        </p:spPr>
        <p:txBody>
          <a:bodyPr/>
          <a:lstStyle/>
          <a:p>
            <a:r>
              <a:rPr lang="en-US" dirty="0"/>
              <a:t>Utilities of state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8458200" cy="48307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Normally, we would define the utility of a state sequence as the sum of the rewards of the individual states</a:t>
            </a:r>
          </a:p>
          <a:p>
            <a:r>
              <a:rPr lang="en-US" sz="2400" b="1" dirty="0"/>
              <a:t>Problem:</a:t>
            </a:r>
            <a:r>
              <a:rPr lang="en-US" sz="2400" dirty="0"/>
              <a:t> infinite state sequences</a:t>
            </a:r>
          </a:p>
          <a:p>
            <a:r>
              <a:rPr lang="en-US" sz="2400" b="1" dirty="0"/>
              <a:t>Solution: </a:t>
            </a:r>
            <a:r>
              <a:rPr lang="en-US" sz="2400" i="1" dirty="0"/>
              <a:t>discount </a:t>
            </a:r>
            <a:r>
              <a:rPr lang="en-US" sz="2400" dirty="0"/>
              <a:t>the individual state rewards by a factor </a:t>
            </a:r>
            <a:r>
              <a:rPr lang="en-US" sz="2400" dirty="0">
                <a:sym typeface="Symbol"/>
              </a:rPr>
              <a:t> </a:t>
            </a:r>
            <a:r>
              <a:rPr lang="en-US" sz="2400" dirty="0"/>
              <a:t>between 0 and 1: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sz="2000" dirty="0"/>
              <a:t>Sooner rewards count more than later rewards</a:t>
            </a:r>
          </a:p>
          <a:p>
            <a:pPr lvl="1"/>
            <a:r>
              <a:rPr lang="en-US" sz="2000" dirty="0"/>
              <a:t>Makes sure the total utility stays bounded</a:t>
            </a:r>
          </a:p>
          <a:p>
            <a:pPr lvl="1"/>
            <a:r>
              <a:rPr lang="en-US" sz="2000" dirty="0"/>
              <a:t>Helps algorithms converge</a:t>
            </a:r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289864"/>
              </p:ext>
            </p:extLst>
          </p:nvPr>
        </p:nvGraphicFramePr>
        <p:xfrm>
          <a:off x="2133601" y="3114781"/>
          <a:ext cx="805211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4" imgW="3149280" imgH="685800" progId="Equation.3">
                  <p:embed/>
                </p:oleObj>
              </mc:Choice>
              <mc:Fallback>
                <p:oleObj name="Equation" r:id="rId4" imgW="314928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3114781"/>
                        <a:ext cx="8052115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221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792162"/>
          </a:xfrm>
        </p:spPr>
        <p:txBody>
          <a:bodyPr/>
          <a:lstStyle/>
          <a:p>
            <a:r>
              <a:rPr lang="en-US" dirty="0"/>
              <a:t>Utilities of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1020" y="1533419"/>
                <a:ext cx="10002745" cy="48307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Expected utility obtained by policy </a:t>
                </a:r>
                <a:r>
                  <a:rPr lang="en-US" dirty="0">
                    <a:solidFill>
                      <a:srgbClr val="0000FF"/>
                    </a:solidFill>
                    <a:sym typeface="Symbol"/>
                  </a:rPr>
                  <a:t></a:t>
                </a:r>
                <a:r>
                  <a:rPr lang="en-US" dirty="0">
                    <a:sym typeface="Symbol"/>
                  </a:rPr>
                  <a:t> </a:t>
                </a:r>
                <a:r>
                  <a:rPr lang="en-US" dirty="0"/>
                  <a:t>starting in state </a:t>
                </a:r>
                <a:r>
                  <a:rPr lang="en-US" dirty="0">
                    <a:solidFill>
                      <a:srgbClr val="0000FF"/>
                    </a:solidFill>
                  </a:rPr>
                  <a:t>s</a:t>
                </a:r>
                <a:r>
                  <a:rPr lang="en-US" dirty="0"/>
                  <a:t>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𝑡𝑎𝑡𝑒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𝑠𝑒𝑞𝑢𝑒𝑛𝑐𝑒𝑠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𝑠𝑡𝑎𝑟𝑡𝑖𝑛𝑔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𝑓𝑟𝑜𝑚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eqAr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𝑠𝑒𝑞𝑢𝑒𝑛𝑐𝑒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𝑠𝑒𝑞𝑢𝑒𝑛𝑐𝑒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“true” utility of a state, denoted </a:t>
                </a:r>
                <a:r>
                  <a:rPr lang="en-US" dirty="0">
                    <a:solidFill>
                      <a:srgbClr val="0000FF"/>
                    </a:solidFill>
                  </a:rPr>
                  <a:t>U(s)</a:t>
                </a:r>
                <a:r>
                  <a:rPr lang="en-US" dirty="0"/>
                  <a:t>, is the </a:t>
                </a:r>
                <a:r>
                  <a:rPr lang="en-US" i="1" dirty="0"/>
                  <a:t>best possible</a:t>
                </a:r>
                <a:r>
                  <a:rPr lang="en-US" dirty="0"/>
                  <a:t> expected sum of discounted rewards </a:t>
                </a:r>
              </a:p>
              <a:p>
                <a:pPr lvl="1"/>
                <a:r>
                  <a:rPr lang="en-US" sz="2800" dirty="0"/>
                  <a:t>if the agent executes the </a:t>
                </a:r>
                <a:r>
                  <a:rPr lang="en-US" sz="2800" i="1" dirty="0"/>
                  <a:t>best possible</a:t>
                </a:r>
                <a:r>
                  <a:rPr lang="en-US" sz="2800" dirty="0"/>
                  <a:t> policy starting in state </a:t>
                </a:r>
                <a:r>
                  <a:rPr lang="en-US" sz="2800" dirty="0">
                    <a:solidFill>
                      <a:srgbClr val="0000FF"/>
                    </a:solidFill>
                  </a:rPr>
                  <a:t>s</a:t>
                </a:r>
              </a:p>
              <a:p>
                <a:r>
                  <a:rPr lang="en-US" dirty="0"/>
                  <a:t>Reminiscent of </a:t>
                </a:r>
                <a:r>
                  <a:rPr lang="en-US" dirty="0" err="1"/>
                  <a:t>minimax</a:t>
                </a:r>
                <a:r>
                  <a:rPr lang="en-US" dirty="0"/>
                  <a:t> values of states…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1020" y="1533419"/>
                <a:ext cx="10002745" cy="4830763"/>
              </a:xfrm>
              <a:blipFill rotWithShape="0">
                <a:blip r:embed="rId3"/>
                <a:stretch>
                  <a:fillRect l="-1098" t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227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14400"/>
          </a:xfrm>
        </p:spPr>
        <p:txBody>
          <a:bodyPr/>
          <a:lstStyle/>
          <a:p>
            <a:r>
              <a:rPr lang="en-US" dirty="0"/>
              <a:t>Finding the utilities of states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7138988" y="2286000"/>
          <a:ext cx="251301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4" imgW="1130040" imgH="342720" progId="Equation.3">
                  <p:embed/>
                </p:oleObj>
              </mc:Choice>
              <mc:Fallback>
                <p:oleObj name="Equation" r:id="rId4" imgW="113004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8988" y="2286000"/>
                        <a:ext cx="2513012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0" y="990601"/>
            <a:ext cx="4700246" cy="392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607049" y="476113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U(s’)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36037" y="1251467"/>
            <a:ext cx="112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node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0" y="277993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Chance node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867400" y="4267200"/>
          <a:ext cx="47132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quation" r:id="rId7" imgW="2120760" imgH="342720" progId="Equation.3">
                  <p:embed/>
                </p:oleObj>
              </mc:Choice>
              <mc:Fallback>
                <p:oleObj name="Equation" r:id="rId7" imgW="21207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4713288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2590800" y="3682664"/>
            <a:ext cx="121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P(s’ | s, 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200" y="1143001"/>
            <a:ext cx="4724400" cy="4068763"/>
          </a:xfrm>
        </p:spPr>
        <p:txBody>
          <a:bodyPr/>
          <a:lstStyle/>
          <a:p>
            <a:r>
              <a:rPr lang="en-US" sz="2400" dirty="0"/>
              <a:t>If state s’ has utility U(s’), then what is the expected utility of taking action </a:t>
            </a:r>
            <a:r>
              <a:rPr lang="en-US" sz="2400" b="1" dirty="0">
                <a:solidFill>
                  <a:srgbClr val="0000FF"/>
                </a:solidFill>
              </a:rPr>
              <a:t>a</a:t>
            </a:r>
            <a:r>
              <a:rPr lang="en-US" sz="2400" dirty="0"/>
              <a:t> in state </a:t>
            </a:r>
            <a:r>
              <a:rPr lang="en-US" sz="2400" b="1" dirty="0">
                <a:solidFill>
                  <a:srgbClr val="0000FF"/>
                </a:solidFill>
              </a:rPr>
              <a:t>s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How do we choose the optimal action?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676400" y="5257801"/>
            <a:ext cx="8686800" cy="1615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kern="0" dirty="0"/>
              <a:t>What is the recursive expression for </a:t>
            </a:r>
            <a:r>
              <a:rPr lang="en-US" sz="2400" b="1" kern="0" dirty="0">
                <a:solidFill>
                  <a:srgbClr val="0000FF"/>
                </a:solidFill>
              </a:rPr>
              <a:t>U(s)</a:t>
            </a:r>
            <a:r>
              <a:rPr lang="en-US" sz="2400" kern="0" dirty="0"/>
              <a:t> in terms of the utilities of its successor states?</a:t>
            </a: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3352800" y="6096000"/>
          <a:ext cx="544671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9" imgW="2450880" imgH="342720" progId="Equation.3">
                  <p:embed/>
                </p:oleObj>
              </mc:Choice>
              <mc:Fallback>
                <p:oleObj name="Equation" r:id="rId9" imgW="24508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6096000"/>
                        <a:ext cx="5446712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687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3" grpId="0" build="p"/>
      <p:bldP spid="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15962"/>
          </a:xfrm>
        </p:spPr>
        <p:txBody>
          <a:bodyPr/>
          <a:lstStyle/>
          <a:p>
            <a:r>
              <a:rPr lang="en-US" dirty="0"/>
              <a:t>The Bellman equation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287963"/>
          </a:xfrm>
        </p:spPr>
        <p:txBody>
          <a:bodyPr/>
          <a:lstStyle/>
          <a:p>
            <a:r>
              <a:rPr lang="en-US" dirty="0"/>
              <a:t>Recursive relationship between the utilities of successive states: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2777041"/>
            <a:ext cx="3874601" cy="3233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30991" y="5934670"/>
            <a:ext cx="2772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 up here with </a:t>
            </a:r>
            <a:r>
              <a:rPr lang="en-US" dirty="0">
                <a:solidFill>
                  <a:srgbClr val="0000FF"/>
                </a:solidFill>
              </a:rPr>
              <a:t>P(s’ | s, a)</a:t>
            </a:r>
          </a:p>
          <a:p>
            <a:pPr algn="ctr"/>
            <a:r>
              <a:rPr lang="en-US" dirty="0"/>
              <a:t>Get utility </a:t>
            </a:r>
            <a:r>
              <a:rPr lang="en-US" dirty="0">
                <a:solidFill>
                  <a:srgbClr val="0000FF"/>
                </a:solidFill>
              </a:rPr>
              <a:t>U(s’)</a:t>
            </a:r>
          </a:p>
          <a:p>
            <a:pPr algn="ctr"/>
            <a:r>
              <a:rPr lang="en-US" dirty="0"/>
              <a:t>(discounted by </a:t>
            </a:r>
            <a:r>
              <a:rPr lang="en-US" dirty="0">
                <a:sym typeface="Symbol"/>
              </a:rPr>
              <a:t>)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36555" y="2983468"/>
            <a:ext cx="20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Receive reward </a:t>
            </a:r>
            <a:r>
              <a:rPr lang="en-US" dirty="0">
                <a:solidFill>
                  <a:srgbClr val="0000FF"/>
                </a:solidFill>
              </a:rPr>
              <a:t>R(s)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02414" y="4202668"/>
            <a:ext cx="245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Choose optimal action </a:t>
            </a:r>
            <a:r>
              <a:rPr lang="en-US" dirty="0">
                <a:solidFill>
                  <a:srgbClr val="0000FF"/>
                </a:solidFill>
              </a:rPr>
              <a:t>a</a:t>
            </a:r>
          </a:p>
        </p:txBody>
      </p:sp>
      <p:graphicFrame>
        <p:nvGraphicFramePr>
          <p:cNvPr id="45057" name="Object 3"/>
          <p:cNvGraphicFramePr>
            <a:graphicFrameLocks noChangeAspect="1"/>
          </p:cNvGraphicFramePr>
          <p:nvPr/>
        </p:nvGraphicFramePr>
        <p:xfrm>
          <a:off x="3200401" y="1905000"/>
          <a:ext cx="53054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5" imgW="2387520" imgH="342720" progId="Equation.3">
                  <p:embed/>
                </p:oleObj>
              </mc:Choice>
              <mc:Fallback>
                <p:oleObj name="Equation" r:id="rId5" imgW="238752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1905000"/>
                        <a:ext cx="5305425" cy="762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400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15962"/>
          </a:xfrm>
        </p:spPr>
        <p:txBody>
          <a:bodyPr/>
          <a:lstStyle/>
          <a:p>
            <a:r>
              <a:rPr lang="en-US" dirty="0"/>
              <a:t>The Bellman equation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81200" y="838201"/>
            <a:ext cx="8590908" cy="5778356"/>
          </a:xfrm>
        </p:spPr>
        <p:txBody>
          <a:bodyPr>
            <a:normAutofit/>
          </a:bodyPr>
          <a:lstStyle/>
          <a:p>
            <a:r>
              <a:rPr lang="en-US" dirty="0"/>
              <a:t>Recursive relationship between the utilities of successive states: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For </a:t>
            </a:r>
            <a:r>
              <a:rPr lang="en-US" i="1" dirty="0"/>
              <a:t>N</a:t>
            </a:r>
            <a:r>
              <a:rPr lang="en-US" dirty="0"/>
              <a:t> states, we get </a:t>
            </a:r>
            <a:r>
              <a:rPr lang="en-US" i="1" dirty="0"/>
              <a:t>N</a:t>
            </a:r>
            <a:r>
              <a:rPr lang="en-US" dirty="0"/>
              <a:t> equations in </a:t>
            </a:r>
            <a:r>
              <a:rPr lang="en-US" i="1" dirty="0"/>
              <a:t>N</a:t>
            </a:r>
            <a:r>
              <a:rPr lang="en-US" dirty="0"/>
              <a:t> unknowns</a:t>
            </a:r>
          </a:p>
          <a:p>
            <a:pPr lvl="1"/>
            <a:r>
              <a:rPr lang="en-US" dirty="0"/>
              <a:t>Solving them solves the MDP</a:t>
            </a:r>
          </a:p>
          <a:p>
            <a:pPr lvl="1"/>
            <a:r>
              <a:rPr lang="en-US" dirty="0"/>
              <a:t>Nonlinear equations -&gt; no closed-form solution, need to use an iterative solution method (is there a globally optimum solution?)</a:t>
            </a:r>
          </a:p>
          <a:p>
            <a:pPr lvl="1"/>
            <a:r>
              <a:rPr lang="en-US" dirty="0"/>
              <a:t>We could try to solve them through </a:t>
            </a:r>
            <a:r>
              <a:rPr lang="en-US" dirty="0" err="1"/>
              <a:t>expectiminimax</a:t>
            </a:r>
            <a:r>
              <a:rPr lang="en-US" dirty="0"/>
              <a:t> search, but that would run into trouble with infinite sequences</a:t>
            </a:r>
          </a:p>
          <a:p>
            <a:pPr lvl="1"/>
            <a:r>
              <a:rPr lang="en-US" dirty="0"/>
              <a:t>Instead, we solve them algebraically</a:t>
            </a:r>
          </a:p>
          <a:p>
            <a:pPr lvl="1"/>
            <a:r>
              <a:rPr lang="en-US" dirty="0"/>
              <a:t>Two methods: </a:t>
            </a:r>
            <a:r>
              <a:rPr lang="en-US" b="1" dirty="0"/>
              <a:t>value iteration </a:t>
            </a:r>
            <a:r>
              <a:rPr lang="en-US" dirty="0"/>
              <a:t>and </a:t>
            </a:r>
            <a:r>
              <a:rPr lang="en-US" b="1" dirty="0"/>
              <a:t>policy iteration</a:t>
            </a:r>
          </a:p>
        </p:txBody>
      </p:sp>
      <p:graphicFrame>
        <p:nvGraphicFramePr>
          <p:cNvPr id="4505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615846"/>
              </p:ext>
            </p:extLst>
          </p:nvPr>
        </p:nvGraphicFramePr>
        <p:xfrm>
          <a:off x="3200401" y="1822806"/>
          <a:ext cx="53054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4" imgW="2387520" imgH="342720" progId="Equation.3">
                  <p:embed/>
                </p:oleObj>
              </mc:Choice>
              <mc:Fallback>
                <p:oleObj name="Equation" r:id="rId4" imgW="238752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1822806"/>
                        <a:ext cx="5305425" cy="762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785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8458200" cy="715962"/>
          </a:xfrm>
        </p:spPr>
        <p:txBody>
          <a:bodyPr/>
          <a:lstStyle/>
          <a:p>
            <a:r>
              <a:rPr lang="en-US" dirty="0"/>
              <a:t>Markov Decision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143000"/>
            <a:ext cx="8686800" cy="5257800"/>
          </a:xfrm>
        </p:spPr>
        <p:txBody>
          <a:bodyPr/>
          <a:lstStyle/>
          <a:p>
            <a:r>
              <a:rPr lang="en-US" dirty="0"/>
              <a:t>In HMMs, we see a sequence of observations and try to reason about the underlying state sequence</a:t>
            </a:r>
          </a:p>
          <a:p>
            <a:pPr lvl="1"/>
            <a:r>
              <a:rPr lang="en-US" dirty="0"/>
              <a:t>There are no actions involved</a:t>
            </a:r>
          </a:p>
          <a:p>
            <a:r>
              <a:rPr lang="en-US" dirty="0"/>
              <a:t>But what if we have to take an action at each step that, in turn, will affect the state of the world?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69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Value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600201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Start out with every </a:t>
            </a:r>
            <a:r>
              <a:rPr lang="en-US" i="1" dirty="0"/>
              <a:t>U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 = 0</a:t>
            </a:r>
          </a:p>
          <a:p>
            <a:r>
              <a:rPr lang="en-US" dirty="0"/>
              <a:t>Iterate until convergence</a:t>
            </a:r>
          </a:p>
          <a:p>
            <a:pPr lvl="1"/>
            <a:r>
              <a:rPr lang="en-US" dirty="0"/>
              <a:t>During the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iteration, update the utility of each state according to this rule:</a:t>
            </a:r>
          </a:p>
          <a:p>
            <a:endParaRPr lang="en-US" dirty="0"/>
          </a:p>
          <a:p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In the limit of infinitely many iterations, guaranteed to find the correct utility values</a:t>
            </a:r>
          </a:p>
          <a:p>
            <a:pPr lvl="1"/>
            <a:r>
              <a:rPr lang="en-US" dirty="0"/>
              <a:t>Error decreases exponentially, so in practice, don’t need an infinite number of iterations…</a:t>
            </a: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3098801" y="3810000"/>
          <a:ext cx="58134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4" imgW="2616120" imgH="342720" progId="Equation.3">
                  <p:embed/>
                </p:oleObj>
              </mc:Choice>
              <mc:Fallback>
                <p:oleObj name="Equation" r:id="rId4" imgW="261612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1" y="3810000"/>
                        <a:ext cx="581342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9710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2884798"/>
            <a:ext cx="3962400" cy="336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effect does the update have?</a:t>
            </a:r>
          </a:p>
          <a:p>
            <a:pPr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3352801" y="2286000"/>
          <a:ext cx="58134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5" imgW="2616120" imgH="342720" progId="Equation.3">
                  <p:embed/>
                </p:oleObj>
              </mc:Choice>
              <mc:Fallback>
                <p:oleObj name="Equation" r:id="rId5" imgW="261612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2286000"/>
                        <a:ext cx="581342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84090" y="6324600"/>
            <a:ext cx="2153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/>
              </a:rPr>
              <a:t>Value iteration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</a:t>
            </a:r>
          </a:p>
        </p:txBody>
      </p:sp>
      <p:pic>
        <p:nvPicPr>
          <p:cNvPr id="7" name="Picture 6" descr="Screen Shot 2015-11-12 at 12.35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16" y="1600200"/>
            <a:ext cx="3465499" cy="2514600"/>
          </a:xfrm>
          <a:prstGeom prst="rect">
            <a:avLst/>
          </a:prstGeom>
        </p:spPr>
      </p:pic>
      <p:pic>
        <p:nvPicPr>
          <p:cNvPr id="8" name="Picture 7" descr="Screen Shot 2015-11-12 at 12.37.1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419600"/>
            <a:ext cx="2898074" cy="2286000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7001" y="4343400"/>
            <a:ext cx="2895599" cy="2380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427479" y="4038600"/>
            <a:ext cx="2683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Utilities with discount factor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91400" y="411833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Final policy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0" y="1524000"/>
            <a:ext cx="2962256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2489995" y="1371600"/>
            <a:ext cx="2575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Input (non-terminal R=-0.04)</a:t>
            </a:r>
          </a:p>
        </p:txBody>
      </p:sp>
    </p:spTree>
    <p:extLst>
      <p:ext uri="{BB962C8B-B14F-4D97-AF65-F5344CB8AC3E}">
        <p14:creationId xmlns:p14="http://schemas.microsoft.com/office/powerpoint/2010/main" val="1895305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Policy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Start with some initial policy </a:t>
            </a:r>
            <a:r>
              <a:rPr lang="en-US" dirty="0">
                <a:sym typeface="Symbol"/>
              </a:rPr>
              <a:t></a:t>
            </a:r>
            <a:r>
              <a:rPr lang="en-US" baseline="-25000" dirty="0">
                <a:sym typeface="Symbol"/>
              </a:rPr>
              <a:t>0</a:t>
            </a:r>
            <a:r>
              <a:rPr lang="en-US" dirty="0">
                <a:sym typeface="Symbol"/>
              </a:rPr>
              <a:t> and alternate between the following steps:</a:t>
            </a:r>
            <a:endParaRPr lang="en-US" baseline="-25000" dirty="0">
              <a:sym typeface="Symbol"/>
            </a:endParaRPr>
          </a:p>
          <a:p>
            <a:pPr lvl="1"/>
            <a:r>
              <a:rPr lang="en-US" b="1" dirty="0">
                <a:sym typeface="Symbol"/>
              </a:rPr>
              <a:t>Policy evaluation:</a:t>
            </a:r>
            <a:r>
              <a:rPr lang="en-US" dirty="0">
                <a:sym typeface="Symbol"/>
              </a:rPr>
              <a:t> calculate </a:t>
            </a:r>
            <a:r>
              <a:rPr lang="en-US" i="1" dirty="0">
                <a:sym typeface="Symbol"/>
              </a:rPr>
              <a:t>U</a:t>
            </a:r>
            <a:r>
              <a:rPr lang="en-US" baseline="30000" dirty="0">
                <a:sym typeface="Symbol"/>
              </a:rPr>
              <a:t></a:t>
            </a:r>
            <a:r>
              <a:rPr lang="en-US" i="1" baseline="10000" dirty="0">
                <a:sym typeface="Symbol"/>
              </a:rPr>
              <a:t>i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s</a:t>
            </a:r>
            <a:r>
              <a:rPr lang="en-US" dirty="0">
                <a:sym typeface="Symbol"/>
              </a:rPr>
              <a:t>) for every state </a:t>
            </a:r>
            <a:r>
              <a:rPr lang="en-US" i="1" dirty="0">
                <a:sym typeface="Symbol"/>
              </a:rPr>
              <a:t>s</a:t>
            </a:r>
          </a:p>
          <a:p>
            <a:pPr lvl="1"/>
            <a:r>
              <a:rPr lang="en-US" b="1" dirty="0">
                <a:sym typeface="Symbol"/>
              </a:rPr>
              <a:t>Policy improvement: </a:t>
            </a:r>
            <a:r>
              <a:rPr lang="en-US" dirty="0">
                <a:sym typeface="Symbol"/>
              </a:rPr>
              <a:t>calculate a new policy </a:t>
            </a:r>
            <a:r>
              <a:rPr lang="en-US" i="1" baseline="-25000" dirty="0">
                <a:sym typeface="Symbol"/>
              </a:rPr>
              <a:t>i</a:t>
            </a:r>
            <a:r>
              <a:rPr lang="en-US" baseline="-25000" dirty="0">
                <a:sym typeface="Symbol"/>
              </a:rPr>
              <a:t>+1</a:t>
            </a:r>
            <a:r>
              <a:rPr lang="en-US" dirty="0">
                <a:sym typeface="Symbol"/>
              </a:rPr>
              <a:t> based on the updated utilities</a:t>
            </a:r>
          </a:p>
          <a:p>
            <a:pPr lvl="1"/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Notice it’s kind of like hill-climbing in the N-queens problem.</a:t>
            </a:r>
          </a:p>
          <a:p>
            <a:pPr lvl="1"/>
            <a:r>
              <a:rPr lang="en-US" dirty="0">
                <a:sym typeface="Symbol"/>
              </a:rPr>
              <a:t>Policy evaluation: Find ways in which the current policy is suboptimal</a:t>
            </a:r>
          </a:p>
          <a:p>
            <a:pPr lvl="1"/>
            <a:r>
              <a:rPr lang="en-US" dirty="0">
                <a:sym typeface="Symbol"/>
              </a:rPr>
              <a:t>Policy improvement: Fix those problems</a:t>
            </a:r>
          </a:p>
          <a:p>
            <a:pPr lvl="1"/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Unlike Value Iteration, this is guaranteed to converge in a finite number of steps, as long as the state space and action set are both finite.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90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792162"/>
          </a:xfrm>
        </p:spPr>
        <p:txBody>
          <a:bodyPr/>
          <a:lstStyle/>
          <a:p>
            <a:r>
              <a:rPr lang="en-US" dirty="0"/>
              <a:t>Method 2, Step 1: Policy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57400" y="1066801"/>
                <a:ext cx="8229600" cy="4754563"/>
              </a:xfrm>
            </p:spPr>
            <p:txBody>
              <a:bodyPr/>
              <a:lstStyle/>
              <a:p>
                <a:r>
                  <a:rPr lang="en-US" dirty="0"/>
                  <a:t>Given a fixed policy </a:t>
                </a:r>
                <a:r>
                  <a:rPr lang="en-US" dirty="0">
                    <a:sym typeface="Symbol"/>
                  </a:rPr>
                  <a:t></a:t>
                </a:r>
                <a:r>
                  <a:rPr lang="en-US" dirty="0"/>
                  <a:t>, </a:t>
                </a:r>
                <a:r>
                  <a:rPr lang="en-US" dirty="0">
                    <a:sym typeface="Symbol"/>
                  </a:rPr>
                  <a:t>calculate </a:t>
                </a:r>
                <a:r>
                  <a:rPr lang="en-US" i="1" dirty="0">
                    <a:sym typeface="Symbol"/>
                  </a:rPr>
                  <a:t>U</a:t>
                </a:r>
                <a:r>
                  <a:rPr lang="en-US" baseline="30000" dirty="0">
                    <a:sym typeface="Symbol"/>
                  </a:rPr>
                  <a:t></a:t>
                </a:r>
                <a:r>
                  <a:rPr lang="en-US" dirty="0">
                    <a:sym typeface="Symbol"/>
                  </a:rPr>
                  <a:t>(</a:t>
                </a:r>
                <a:r>
                  <a:rPr lang="en-US" i="1" dirty="0">
                    <a:sym typeface="Symbol"/>
                  </a:rPr>
                  <a:t>s</a:t>
                </a:r>
                <a:r>
                  <a:rPr lang="en-US" dirty="0">
                    <a:sym typeface="Symbol"/>
                  </a:rPr>
                  <a:t>) for every state </a:t>
                </a:r>
                <a:r>
                  <a:rPr lang="en-US" i="1" dirty="0">
                    <a:sym typeface="Symbol"/>
                  </a:rPr>
                  <a:t>s</a:t>
                </a: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0000FF"/>
                    </a:solidFill>
                    <a:sym typeface="Symbol"/>
                  </a:rPr>
                  <a:t>(s) </a:t>
                </a:r>
                <a:r>
                  <a:rPr lang="en-US" dirty="0">
                    <a:sym typeface="Symbol"/>
                  </a:rPr>
                  <a:t>is fixed, 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dirty="0"/>
                  <a:t> is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matrix, therefore we can solve a linear equation to get </a:t>
                </a:r>
                <a:r>
                  <a:rPr lang="en-US" i="1" dirty="0">
                    <a:sym typeface="Symbol"/>
                  </a:rPr>
                  <a:t>U</a:t>
                </a:r>
                <a:r>
                  <a:rPr lang="en-US" baseline="30000" dirty="0">
                    <a:sym typeface="Symbol"/>
                  </a:rPr>
                  <a:t></a:t>
                </a:r>
                <a:r>
                  <a:rPr lang="en-US" dirty="0">
                    <a:sym typeface="Symbol"/>
                  </a:rPr>
                  <a:t>(</a:t>
                </a:r>
                <a:r>
                  <a:rPr lang="en-US" i="1" dirty="0">
                    <a:sym typeface="Symbol"/>
                  </a:rPr>
                  <a:t>s</a:t>
                </a:r>
                <a:r>
                  <a:rPr lang="en-US" dirty="0">
                    <a:sym typeface="Symbol"/>
                  </a:rPr>
                  <a:t>)!</a:t>
                </a:r>
              </a:p>
              <a:p>
                <a:r>
                  <a:rPr lang="en-US" dirty="0">
                    <a:sym typeface="Symbol"/>
                  </a:rPr>
                  <a:t>Why is this “Policy Evaluation” formula so much easier to solve than the original Bellman equation?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57400" y="1066801"/>
                <a:ext cx="8229600" cy="4754563"/>
              </a:xfrm>
              <a:blipFill rotWithShape="0">
                <a:blip r:embed="rId4"/>
                <a:stretch>
                  <a:fillRect l="-1333" t="-2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743441"/>
              </p:ext>
            </p:extLst>
          </p:nvPr>
        </p:nvGraphicFramePr>
        <p:xfrm>
          <a:off x="2989204" y="5071156"/>
          <a:ext cx="6682454" cy="959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quation" r:id="rId5" imgW="2387520" imgH="342720" progId="Equation.3">
                  <p:embed/>
                </p:oleObj>
              </mc:Choice>
              <mc:Fallback>
                <p:oleObj name="Equation" r:id="rId5" imgW="238752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04" y="5071156"/>
                        <a:ext cx="6682454" cy="959778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740098"/>
              </p:ext>
            </p:extLst>
          </p:nvPr>
        </p:nvGraphicFramePr>
        <p:xfrm>
          <a:off x="2475788" y="1706367"/>
          <a:ext cx="7042751" cy="995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7" imgW="2425680" imgH="342720" progId="Equation.3">
                  <p:embed/>
                </p:oleObj>
              </mc:Choice>
              <mc:Fallback>
                <p:oleObj name="Equation" r:id="rId7" imgW="24256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5788" y="1706367"/>
                        <a:ext cx="7042751" cy="9957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CE70456-2A30-5645-B263-39F945277FFA}"/>
              </a:ext>
            </a:extLst>
          </p:cNvPr>
          <p:cNvSpPr/>
          <p:nvPr/>
        </p:nvSpPr>
        <p:spPr>
          <a:xfrm>
            <a:off x="2057400" y="1529542"/>
            <a:ext cx="7734993" cy="117256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20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9227906" cy="827926"/>
          </a:xfrm>
        </p:spPr>
        <p:txBody>
          <a:bodyPr>
            <a:normAutofit/>
          </a:bodyPr>
          <a:lstStyle/>
          <a:p>
            <a:r>
              <a:rPr lang="en-US" dirty="0"/>
              <a:t>Method 2, Step 2: Policy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066801"/>
            <a:ext cx="8229600" cy="4754563"/>
          </a:xfrm>
        </p:spPr>
        <p:txBody>
          <a:bodyPr/>
          <a:lstStyle/>
          <a:p>
            <a:r>
              <a:rPr lang="en-US" dirty="0"/>
              <a:t>Given </a:t>
            </a:r>
            <a:r>
              <a:rPr lang="en-US" i="1" dirty="0">
                <a:sym typeface="Symbol"/>
              </a:rPr>
              <a:t>U</a:t>
            </a:r>
            <a:r>
              <a:rPr lang="en-US" baseline="30000" dirty="0">
                <a:sym typeface="Symbol"/>
              </a:rPr>
              <a:t>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s</a:t>
            </a:r>
            <a:r>
              <a:rPr lang="en-US" dirty="0">
                <a:sym typeface="Symbol"/>
              </a:rPr>
              <a:t>) for every state </a:t>
            </a:r>
            <a:r>
              <a:rPr lang="en-US" i="1" dirty="0">
                <a:sym typeface="Symbol"/>
              </a:rPr>
              <a:t>s</a:t>
            </a:r>
            <a:r>
              <a:rPr lang="en-US" dirty="0">
                <a:sym typeface="Symbol"/>
              </a:rPr>
              <a:t>, find an improved </a:t>
            </a:r>
            <a:r>
              <a:rPr lang="en-US" dirty="0">
                <a:solidFill>
                  <a:srgbClr val="0000FF"/>
                </a:solidFill>
                <a:sym typeface="Symbol"/>
              </a:rPr>
              <a:t>(s)</a:t>
            </a:r>
            <a:r>
              <a:rPr lang="en-US" dirty="0"/>
              <a:t> 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008304"/>
              </p:ext>
            </p:extLst>
          </p:nvPr>
        </p:nvGraphicFramePr>
        <p:xfrm>
          <a:off x="2836571" y="1819376"/>
          <a:ext cx="6825479" cy="1018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4" imgW="2298600" imgH="342720" progId="Equation.3">
                  <p:embed/>
                </p:oleObj>
              </mc:Choice>
              <mc:Fallback>
                <p:oleObj name="Equation" r:id="rId4" imgW="22986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571" y="1819376"/>
                        <a:ext cx="6825479" cy="10180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1271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130"/>
            <a:ext cx="10794476" cy="49584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MDP defined by states, actions, transition model, reward function</a:t>
            </a:r>
          </a:p>
          <a:p>
            <a:r>
              <a:rPr lang="en-US" dirty="0"/>
              <a:t>The “solution” to an MDP is the policy: what do you do when you’re in any given state</a:t>
            </a:r>
          </a:p>
          <a:p>
            <a:r>
              <a:rPr lang="en-US" dirty="0"/>
              <a:t>The Bellman equation tells the utility of any given state, and incidentally, also tells you the optimum policy.   The Bellman equation is N nonlinear equations in N unknowns (the policy), therefore it can’t be solved in closed form.</a:t>
            </a:r>
          </a:p>
          <a:p>
            <a:r>
              <a:rPr lang="en-US" dirty="0"/>
              <a:t>Value iteration: </a:t>
            </a:r>
          </a:p>
          <a:p>
            <a:pPr lvl="1"/>
            <a:r>
              <a:rPr lang="en-US" dirty="0"/>
              <a:t>At the beginning of the (i+1)’</a:t>
            </a:r>
            <a:r>
              <a:rPr lang="en-US" dirty="0" err="1"/>
              <a:t>st</a:t>
            </a:r>
            <a:r>
              <a:rPr lang="en-US" dirty="0"/>
              <a:t> iteration, each state’s value is based on looking ahead i steps in time</a:t>
            </a:r>
          </a:p>
          <a:p>
            <a:pPr lvl="1"/>
            <a:r>
              <a:rPr lang="en-US" dirty="0"/>
              <a:t>… so finding the best action = optimize based on (i+1)-step </a:t>
            </a:r>
            <a:r>
              <a:rPr lang="en-US" dirty="0" err="1"/>
              <a:t>lookahead</a:t>
            </a:r>
            <a:endParaRPr lang="en-US" dirty="0"/>
          </a:p>
          <a:p>
            <a:r>
              <a:rPr lang="en-US" dirty="0"/>
              <a:t>Policy iteration:</a:t>
            </a:r>
          </a:p>
          <a:p>
            <a:pPr lvl="1"/>
            <a:r>
              <a:rPr lang="en-US" dirty="0"/>
              <a:t>Find the utilities that result from the current policy,</a:t>
            </a:r>
          </a:p>
          <a:p>
            <a:pPr lvl="1"/>
            <a:r>
              <a:rPr lang="en-US" dirty="0"/>
              <a:t>Improve the current policy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8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8458200" cy="715962"/>
          </a:xfrm>
        </p:spPr>
        <p:txBody>
          <a:bodyPr/>
          <a:lstStyle/>
          <a:p>
            <a:r>
              <a:rPr lang="en-US" dirty="0"/>
              <a:t>Markov Decision Processes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52600" y="1143000"/>
                <a:ext cx="8686800" cy="5257800"/>
              </a:xfrm>
            </p:spPr>
            <p:txBody>
              <a:bodyPr/>
              <a:lstStyle/>
              <a:p>
                <a:r>
                  <a:rPr lang="en-US" sz="2400" dirty="0"/>
                  <a:t>Components that define the MDP.  Depending on the problem statement, you either know these, or you learn them from data:</a:t>
                </a:r>
              </a:p>
              <a:p>
                <a:pPr lvl="1"/>
                <a:r>
                  <a:rPr lang="en-US" b="1" dirty="0"/>
                  <a:t>States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00FF"/>
                    </a:solidFill>
                  </a:rPr>
                  <a:t>s</a:t>
                </a:r>
                <a:r>
                  <a:rPr lang="en-US" dirty="0"/>
                  <a:t>, beginning with initial state</a:t>
                </a:r>
                <a:r>
                  <a:rPr lang="en-US" dirty="0">
                    <a:solidFill>
                      <a:srgbClr val="0000FF"/>
                    </a:solidFill>
                  </a:rPr>
                  <a:t> s</a:t>
                </a:r>
                <a:r>
                  <a:rPr lang="en-US" baseline="-25000" dirty="0">
                    <a:solidFill>
                      <a:srgbClr val="0000FF"/>
                    </a:solidFill>
                  </a:rPr>
                  <a:t>0</a:t>
                </a:r>
              </a:p>
              <a:p>
                <a:pPr lvl="1"/>
                <a:r>
                  <a:rPr lang="en-US" b="1" dirty="0"/>
                  <a:t>Actions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00FF"/>
                    </a:solidFill>
                  </a:rPr>
                  <a:t>a</a:t>
                </a:r>
              </a:p>
              <a:p>
                <a:pPr lvl="2"/>
                <a:r>
                  <a:rPr lang="en-US" dirty="0"/>
                  <a:t>Each state </a:t>
                </a:r>
                <a:r>
                  <a:rPr lang="en-US" dirty="0">
                    <a:solidFill>
                      <a:srgbClr val="0000FF"/>
                    </a:solidFill>
                  </a:rPr>
                  <a:t>s </a:t>
                </a:r>
                <a:r>
                  <a:rPr lang="en-US" dirty="0"/>
                  <a:t>has actions </a:t>
                </a:r>
                <a:r>
                  <a:rPr lang="en-US" dirty="0">
                    <a:solidFill>
                      <a:srgbClr val="0000FF"/>
                    </a:solidFill>
                  </a:rPr>
                  <a:t>A(s) </a:t>
                </a:r>
                <a:r>
                  <a:rPr lang="en-US" dirty="0"/>
                  <a:t>available from it</a:t>
                </a:r>
              </a:p>
              <a:p>
                <a:pPr lvl="1"/>
                <a:r>
                  <a:rPr lang="en-US" b="1" dirty="0"/>
                  <a:t>Transition model </a:t>
                </a:r>
                <a:r>
                  <a:rPr lang="en-US" dirty="0">
                    <a:solidFill>
                      <a:srgbClr val="0000FF"/>
                    </a:solidFill>
                  </a:rPr>
                  <a:t>P(s’ | s, a)</a:t>
                </a:r>
              </a:p>
              <a:p>
                <a:pPr lvl="2"/>
                <a:r>
                  <a:rPr lang="en-US" i="1" dirty="0"/>
                  <a:t>Markov assumption</a:t>
                </a:r>
                <a:r>
                  <a:rPr lang="en-US" dirty="0"/>
                  <a:t>: the probability of going to </a:t>
                </a:r>
                <a:r>
                  <a:rPr lang="en-US" dirty="0">
                    <a:solidFill>
                      <a:srgbClr val="0000FF"/>
                    </a:solidFill>
                  </a:rPr>
                  <a:t>s’</a:t>
                </a:r>
                <a:r>
                  <a:rPr lang="en-US" dirty="0"/>
                  <a:t> from</a:t>
                </a:r>
                <a:r>
                  <a:rPr lang="en-US" dirty="0">
                    <a:solidFill>
                      <a:srgbClr val="0000FF"/>
                    </a:solidFill>
                  </a:rPr>
                  <a:t> s </a:t>
                </a:r>
                <a:r>
                  <a:rPr lang="en-US" dirty="0"/>
                  <a:t>depends only on </a:t>
                </a:r>
                <a:r>
                  <a:rPr lang="en-US" dirty="0">
                    <a:solidFill>
                      <a:srgbClr val="0000FF"/>
                    </a:solidFill>
                  </a:rPr>
                  <a:t>s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rgbClr val="0000FF"/>
                    </a:solidFill>
                  </a:rPr>
                  <a:t>a</a:t>
                </a:r>
                <a:r>
                  <a:rPr lang="en-US" dirty="0"/>
                  <a:t> and not on any other past actions or states</a:t>
                </a:r>
              </a:p>
              <a:p>
                <a:pPr lvl="1"/>
                <a:r>
                  <a:rPr lang="en-US" b="1" dirty="0"/>
                  <a:t>Reward function</a:t>
                </a:r>
                <a:r>
                  <a:rPr lang="en-US" dirty="0">
                    <a:solidFill>
                      <a:srgbClr val="FF00FF"/>
                    </a:solidFill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</a:rPr>
                  <a:t>R(s)</a:t>
                </a:r>
              </a:p>
              <a:p>
                <a:r>
                  <a:rPr lang="en-US" sz="2400" b="1" dirty="0"/>
                  <a:t>Policy – the “solution” to the MDP:</a:t>
                </a:r>
                <a:r>
                  <a:rPr lang="en-US" sz="2400" dirty="0"/>
                  <a:t> </a:t>
                </a:r>
              </a:p>
              <a:p>
                <a:pPr lvl="1"/>
                <a:r>
                  <a:rPr lang="en-US" sz="2000" dirty="0">
                    <a:solidFill>
                      <a:srgbClr val="0000FF"/>
                    </a:solidFill>
                    <a:sym typeface="Symbol"/>
                  </a:rPr>
                  <a:t>(s)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∈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A</m:t>
                    </m:r>
                    <m:r>
                      <a:rPr lang="en-US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(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s</m:t>
                    </m:r>
                    <m:r>
                      <a:rPr lang="en-US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sz="2000" dirty="0"/>
                  <a:t>: the action that an agent takes in any given state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2600" y="1143000"/>
                <a:ext cx="8686800" cy="5257800"/>
              </a:xfrm>
              <a:blipFill rotWithShape="0">
                <a:blip r:embed="rId3"/>
                <a:stretch>
                  <a:fillRect l="-982" t="-1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13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we will look at how to “solve” MDPs, or find the optimal policy when the transition model and the reward function are known</a:t>
            </a:r>
          </a:p>
          <a:p>
            <a:r>
              <a:rPr lang="en-US" dirty="0"/>
              <a:t>Second, we will consider </a:t>
            </a:r>
            <a:r>
              <a:rPr lang="en-US" b="1" dirty="0"/>
              <a:t>reinforcement learning</a:t>
            </a:r>
            <a:r>
              <a:rPr lang="en-US" dirty="0"/>
              <a:t>, where we don’t know the rules of the environment or the consequences of our actions</a:t>
            </a:r>
          </a:p>
        </p:txBody>
      </p:sp>
    </p:spTree>
    <p:extLst>
      <p:ext uri="{BB962C8B-B14F-4D97-AF65-F5344CB8AC3E}">
        <p14:creationId xmlns:p14="http://schemas.microsoft.com/office/powerpoint/2010/main" val="295353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92162"/>
          </a:xfrm>
        </p:spPr>
        <p:txBody>
          <a:bodyPr/>
          <a:lstStyle/>
          <a:p>
            <a:r>
              <a:rPr lang="en-US" dirty="0"/>
              <a:t>Game show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r>
              <a:rPr lang="en-US" dirty="0"/>
              <a:t>A series of questions with increasing level of difficulty and increasing payoff</a:t>
            </a:r>
          </a:p>
          <a:p>
            <a:r>
              <a:rPr lang="en-US" dirty="0"/>
              <a:t>Decision: at each step, take your earnings and quit, or go for the next question</a:t>
            </a:r>
          </a:p>
          <a:p>
            <a:pPr lvl="1"/>
            <a:r>
              <a:rPr lang="en-US" dirty="0"/>
              <a:t>If you answer wrong, you lose everything</a:t>
            </a:r>
          </a:p>
        </p:txBody>
      </p:sp>
      <p:sp>
        <p:nvSpPr>
          <p:cNvPr id="5" name="Oval 4"/>
          <p:cNvSpPr/>
          <p:nvPr/>
        </p:nvSpPr>
        <p:spPr>
          <a:xfrm>
            <a:off x="1752600" y="43434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90800" y="4724400"/>
            <a:ext cx="12954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2477294" y="5067300"/>
            <a:ext cx="685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962400" y="43434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Q2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800600" y="4724400"/>
            <a:ext cx="12954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4687094" y="5067300"/>
            <a:ext cx="685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172200" y="43434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Q3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10400" y="4724400"/>
            <a:ext cx="12954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6896894" y="5067300"/>
            <a:ext cx="685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382000" y="43434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Q4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220200" y="4724400"/>
            <a:ext cx="12954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9106694" y="5067300"/>
            <a:ext cx="685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3848894" y="5676106"/>
            <a:ext cx="990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6133306" y="5676106"/>
            <a:ext cx="990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8343105" y="5676106"/>
            <a:ext cx="990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71801" y="4416624"/>
            <a:ext cx="724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Correct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438400" y="5420380"/>
            <a:ext cx="889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Incorrect:</a:t>
            </a:r>
          </a:p>
          <a:p>
            <a:pPr algn="ctr"/>
            <a:r>
              <a:rPr lang="en-US" sz="1400" dirty="0"/>
              <a:t>$0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05401" y="4406444"/>
            <a:ext cx="724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Correct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72000" y="5410200"/>
            <a:ext cx="889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Incorrect:</a:t>
            </a:r>
          </a:p>
          <a:p>
            <a:pPr algn="ctr"/>
            <a:r>
              <a:rPr lang="en-US" sz="1400" dirty="0"/>
              <a:t>$0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82020" y="618238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Quit:</a:t>
            </a:r>
          </a:p>
          <a:p>
            <a:pPr algn="ctr"/>
            <a:r>
              <a:rPr lang="en-US" sz="1400" dirty="0"/>
              <a:t>$100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64012" y="4406444"/>
            <a:ext cx="724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Correct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30611" y="5410200"/>
            <a:ext cx="889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Incorrect:</a:t>
            </a:r>
          </a:p>
          <a:p>
            <a:pPr algn="ctr"/>
            <a:r>
              <a:rPr lang="en-US" sz="1400" dirty="0"/>
              <a:t>$0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15528" y="6182380"/>
            <a:ext cx="686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Quit:</a:t>
            </a:r>
          </a:p>
          <a:p>
            <a:pPr algn="ctr"/>
            <a:r>
              <a:rPr lang="en-US" sz="1400" dirty="0"/>
              <a:t>$1,100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618342" y="4191000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Correct:</a:t>
            </a:r>
          </a:p>
          <a:p>
            <a:pPr algn="ctr"/>
            <a:r>
              <a:rPr lang="en-US" sz="1400" dirty="0"/>
              <a:t>$61,100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084941" y="5410200"/>
            <a:ext cx="889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Incorrect:</a:t>
            </a:r>
          </a:p>
          <a:p>
            <a:pPr algn="ctr"/>
            <a:r>
              <a:rPr lang="en-US" sz="1400" dirty="0"/>
              <a:t>$0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46467" y="6182380"/>
            <a:ext cx="777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Quit:</a:t>
            </a:r>
          </a:p>
          <a:p>
            <a:pPr algn="ctr"/>
            <a:r>
              <a:rPr lang="en-US" sz="1400" dirty="0"/>
              <a:t>$11,100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667036" y="3810000"/>
            <a:ext cx="1076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$100 question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10001" y="3810000"/>
            <a:ext cx="1076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$1,000 question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086636" y="3810000"/>
            <a:ext cx="1076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$10,000 question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96436" y="3810000"/>
            <a:ext cx="1076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$50,000 question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88424A-E52B-CD4C-BB4E-4748C477F713}"/>
              </a:ext>
            </a:extLst>
          </p:cNvPr>
          <p:cNvSpPr txBox="1"/>
          <p:nvPr/>
        </p:nvSpPr>
        <p:spPr>
          <a:xfrm>
            <a:off x="9994670" y="468838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712C038-8929-8645-9ACF-9BA11546577F}"/>
              </a:ext>
            </a:extLst>
          </p:cNvPr>
          <p:cNvSpPr txBox="1"/>
          <p:nvPr/>
        </p:nvSpPr>
        <p:spPr>
          <a:xfrm>
            <a:off x="9465428" y="510678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9/10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FB3E09-AB4C-BE41-BA4C-B882795AB973}"/>
              </a:ext>
            </a:extLst>
          </p:cNvPr>
          <p:cNvSpPr txBox="1"/>
          <p:nvPr/>
        </p:nvSpPr>
        <p:spPr>
          <a:xfrm>
            <a:off x="7736375" y="467452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D4C1C8-57E7-E742-9559-659094B747FC}"/>
              </a:ext>
            </a:extLst>
          </p:cNvPr>
          <p:cNvSpPr txBox="1"/>
          <p:nvPr/>
        </p:nvSpPr>
        <p:spPr>
          <a:xfrm>
            <a:off x="7207133" y="509293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FEF477-B5D2-C048-AEA4-1BADE614993A}"/>
              </a:ext>
            </a:extLst>
          </p:cNvPr>
          <p:cNvSpPr txBox="1"/>
          <p:nvPr/>
        </p:nvSpPr>
        <p:spPr>
          <a:xfrm>
            <a:off x="5544582" y="469392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D831B3-068B-2B44-B98C-8D9EE6F45276}"/>
              </a:ext>
            </a:extLst>
          </p:cNvPr>
          <p:cNvSpPr txBox="1"/>
          <p:nvPr/>
        </p:nvSpPr>
        <p:spPr>
          <a:xfrm>
            <a:off x="5015340" y="511233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381945B-5CC7-EA48-A636-C1F2418A1875}"/>
              </a:ext>
            </a:extLst>
          </p:cNvPr>
          <p:cNvSpPr txBox="1"/>
          <p:nvPr/>
        </p:nvSpPr>
        <p:spPr>
          <a:xfrm>
            <a:off x="3253041" y="468007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0C717E-7C0C-CA4C-98D5-5F2EEF08BB53}"/>
              </a:ext>
            </a:extLst>
          </p:cNvPr>
          <p:cNvSpPr txBox="1"/>
          <p:nvPr/>
        </p:nvSpPr>
        <p:spPr>
          <a:xfrm>
            <a:off x="2806924" y="509847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99/100</a:t>
            </a:r>
          </a:p>
        </p:txBody>
      </p:sp>
    </p:spTree>
    <p:extLst>
      <p:ext uri="{BB962C8B-B14F-4D97-AF65-F5344CB8AC3E}">
        <p14:creationId xmlns:p14="http://schemas.microsoft.com/office/powerpoint/2010/main" val="289935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92162"/>
          </a:xfrm>
        </p:spPr>
        <p:txBody>
          <a:bodyPr/>
          <a:lstStyle/>
          <a:p>
            <a:r>
              <a:rPr lang="en-US" dirty="0"/>
              <a:t>Game show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r>
              <a:rPr lang="en-US" sz="2400" dirty="0"/>
              <a:t>Consider $50,000 question</a:t>
            </a:r>
          </a:p>
          <a:p>
            <a:pPr lvl="1"/>
            <a:r>
              <a:rPr lang="en-US" dirty="0"/>
              <a:t>Probability of guessing correctly: 1/10</a:t>
            </a:r>
          </a:p>
          <a:p>
            <a:pPr lvl="1"/>
            <a:r>
              <a:rPr lang="en-US" dirty="0"/>
              <a:t>Quit or go for the question?</a:t>
            </a:r>
          </a:p>
          <a:p>
            <a:r>
              <a:rPr lang="en-US" sz="2400" dirty="0"/>
              <a:t>What is the expected payoff for continuing?</a:t>
            </a:r>
          </a:p>
          <a:p>
            <a:pPr lvl="1">
              <a:buNone/>
            </a:pPr>
            <a:r>
              <a:rPr lang="en-US" dirty="0"/>
              <a:t>0.1 * 61,100 + 0.9 * 0 = 6,110</a:t>
            </a:r>
          </a:p>
          <a:p>
            <a:pPr marL="342900" lvl="1" indent="-342900">
              <a:buFontTx/>
              <a:buChar char="•"/>
            </a:pPr>
            <a:r>
              <a:rPr lang="en-US" dirty="0"/>
              <a:t>What is the optimal decision?</a:t>
            </a:r>
          </a:p>
        </p:txBody>
      </p:sp>
      <p:sp>
        <p:nvSpPr>
          <p:cNvPr id="5" name="Oval 4"/>
          <p:cNvSpPr/>
          <p:nvPr/>
        </p:nvSpPr>
        <p:spPr>
          <a:xfrm>
            <a:off x="1752600" y="43434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90800" y="4724400"/>
            <a:ext cx="12954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2477294" y="5067300"/>
            <a:ext cx="685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962400" y="43434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800600" y="4724400"/>
            <a:ext cx="12954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4687094" y="5067300"/>
            <a:ext cx="685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172200" y="43434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Q3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010400" y="4724400"/>
            <a:ext cx="12954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6896894" y="5067300"/>
            <a:ext cx="685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382000" y="43434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Q4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9220200" y="4724400"/>
            <a:ext cx="12954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9106694" y="5067300"/>
            <a:ext cx="685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848894" y="5676106"/>
            <a:ext cx="990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6133306" y="5676106"/>
            <a:ext cx="990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8343105" y="5676106"/>
            <a:ext cx="990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71801" y="4416624"/>
            <a:ext cx="724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Correct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38400" y="5420380"/>
            <a:ext cx="889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Incorrect:</a:t>
            </a:r>
          </a:p>
          <a:p>
            <a:pPr algn="ctr"/>
            <a:r>
              <a:rPr lang="en-US" sz="1400" dirty="0"/>
              <a:t>$0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05401" y="4406444"/>
            <a:ext cx="724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Correct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72000" y="5410200"/>
            <a:ext cx="889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Incorrect:</a:t>
            </a:r>
          </a:p>
          <a:p>
            <a:pPr algn="ctr"/>
            <a:r>
              <a:rPr lang="en-US" sz="1400" dirty="0"/>
              <a:t>$0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82020" y="618238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Quit:</a:t>
            </a:r>
          </a:p>
          <a:p>
            <a:pPr algn="ctr"/>
            <a:r>
              <a:rPr lang="en-US" sz="1400" dirty="0"/>
              <a:t>$100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64012" y="4406444"/>
            <a:ext cx="724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Correct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30611" y="5410200"/>
            <a:ext cx="889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Incorrect:</a:t>
            </a:r>
          </a:p>
          <a:p>
            <a:pPr algn="ctr"/>
            <a:r>
              <a:rPr lang="en-US" sz="1400" dirty="0"/>
              <a:t>$0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15528" y="6182380"/>
            <a:ext cx="686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Quit:</a:t>
            </a:r>
          </a:p>
          <a:p>
            <a:pPr algn="ctr"/>
            <a:r>
              <a:rPr lang="en-US" sz="1400" dirty="0"/>
              <a:t>$1,100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618342" y="4191000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Correct:</a:t>
            </a:r>
          </a:p>
          <a:p>
            <a:pPr algn="ctr"/>
            <a:r>
              <a:rPr lang="en-US" sz="1400" dirty="0"/>
              <a:t>$61,100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084941" y="5410200"/>
            <a:ext cx="889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Incorrect:</a:t>
            </a:r>
          </a:p>
          <a:p>
            <a:pPr algn="ctr"/>
            <a:r>
              <a:rPr lang="en-US" sz="1400" dirty="0"/>
              <a:t>$0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446467" y="6182380"/>
            <a:ext cx="777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Quit:</a:t>
            </a:r>
          </a:p>
          <a:p>
            <a:pPr algn="ctr"/>
            <a:r>
              <a:rPr lang="en-US" sz="1400" dirty="0"/>
              <a:t>$11,100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67036" y="3810000"/>
            <a:ext cx="1076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$100 question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10001" y="3810000"/>
            <a:ext cx="1076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$1,000 question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86636" y="3810000"/>
            <a:ext cx="1076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$10,000 question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296436" y="3810000"/>
            <a:ext cx="1076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$50,000 question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23063B1-547E-6542-BBC4-F9269A6541DF}"/>
              </a:ext>
            </a:extLst>
          </p:cNvPr>
          <p:cNvCxnSpPr/>
          <p:nvPr/>
        </p:nvCxnSpPr>
        <p:spPr>
          <a:xfrm rot="5400000">
            <a:off x="9062356" y="5056221"/>
            <a:ext cx="685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C02A795-CA50-D84B-97B7-C6792A8DBF8A}"/>
              </a:ext>
            </a:extLst>
          </p:cNvPr>
          <p:cNvSpPr txBox="1"/>
          <p:nvPr/>
        </p:nvSpPr>
        <p:spPr>
          <a:xfrm>
            <a:off x="9950332" y="4677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68EF86-6E21-1542-9DE9-B8976B693C11}"/>
              </a:ext>
            </a:extLst>
          </p:cNvPr>
          <p:cNvSpPr txBox="1"/>
          <p:nvPr/>
        </p:nvSpPr>
        <p:spPr>
          <a:xfrm>
            <a:off x="9421090" y="509570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9/10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35FFD53-3334-BB4A-9277-039B81488A04}"/>
              </a:ext>
            </a:extLst>
          </p:cNvPr>
          <p:cNvCxnSpPr/>
          <p:nvPr/>
        </p:nvCxnSpPr>
        <p:spPr>
          <a:xfrm rot="5400000">
            <a:off x="2477294" y="5067300"/>
            <a:ext cx="685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3DC2D6C-5D31-014C-A7D7-B24E0E7C1AF3}"/>
              </a:ext>
            </a:extLst>
          </p:cNvPr>
          <p:cNvSpPr txBox="1"/>
          <p:nvPr/>
        </p:nvSpPr>
        <p:spPr>
          <a:xfrm>
            <a:off x="3253041" y="468007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A2F4FF-B765-3F4F-B7BD-A2AF5BC1F272}"/>
              </a:ext>
            </a:extLst>
          </p:cNvPr>
          <p:cNvSpPr txBox="1"/>
          <p:nvPr/>
        </p:nvSpPr>
        <p:spPr>
          <a:xfrm>
            <a:off x="2806924" y="509847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99/100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AD7EEC4-D894-D34C-971A-715DF99D79FE}"/>
              </a:ext>
            </a:extLst>
          </p:cNvPr>
          <p:cNvCxnSpPr/>
          <p:nvPr/>
        </p:nvCxnSpPr>
        <p:spPr>
          <a:xfrm rot="5400000">
            <a:off x="4687094" y="5067300"/>
            <a:ext cx="685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A92A074-2E12-A545-AD6F-BC2F5D3E83CC}"/>
              </a:ext>
            </a:extLst>
          </p:cNvPr>
          <p:cNvSpPr txBox="1"/>
          <p:nvPr/>
        </p:nvSpPr>
        <p:spPr>
          <a:xfrm>
            <a:off x="5544582" y="469392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498E3A-4678-B34D-A07C-B1874C678AF5}"/>
              </a:ext>
            </a:extLst>
          </p:cNvPr>
          <p:cNvSpPr txBox="1"/>
          <p:nvPr/>
        </p:nvSpPr>
        <p:spPr>
          <a:xfrm>
            <a:off x="5015340" y="511233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1/4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542B62-FF6A-D743-ADA1-A76843E6F73F}"/>
              </a:ext>
            </a:extLst>
          </p:cNvPr>
          <p:cNvCxnSpPr/>
          <p:nvPr/>
        </p:nvCxnSpPr>
        <p:spPr>
          <a:xfrm rot="5400000">
            <a:off x="6896894" y="5067300"/>
            <a:ext cx="685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5A1FF09-F138-0F42-A12B-0E578BCE0D33}"/>
              </a:ext>
            </a:extLst>
          </p:cNvPr>
          <p:cNvSpPr txBox="1"/>
          <p:nvPr/>
        </p:nvSpPr>
        <p:spPr>
          <a:xfrm>
            <a:off x="7736375" y="467452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279C5C-CFB3-114D-9DFA-4C657D2829A9}"/>
              </a:ext>
            </a:extLst>
          </p:cNvPr>
          <p:cNvSpPr txBox="1"/>
          <p:nvPr/>
        </p:nvSpPr>
        <p:spPr>
          <a:xfrm>
            <a:off x="7207133" y="509293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2495467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92162"/>
          </a:xfrm>
        </p:spPr>
        <p:txBody>
          <a:bodyPr/>
          <a:lstStyle/>
          <a:p>
            <a:r>
              <a:rPr lang="en-US" dirty="0"/>
              <a:t>Game show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2743201"/>
          </a:xfrm>
        </p:spPr>
        <p:txBody>
          <a:bodyPr/>
          <a:lstStyle/>
          <a:p>
            <a:r>
              <a:rPr lang="en-US" sz="2400" dirty="0"/>
              <a:t>What should we do in Q3?</a:t>
            </a:r>
          </a:p>
          <a:p>
            <a:pPr lvl="1"/>
            <a:r>
              <a:rPr lang="en-US" sz="2000" dirty="0"/>
              <a:t>Payoff for quitting: $1,100</a:t>
            </a:r>
          </a:p>
          <a:p>
            <a:pPr lvl="1"/>
            <a:r>
              <a:rPr lang="en-US" sz="2000" dirty="0"/>
              <a:t>Payoff for continuing: 0.5 * $11,100 = $5,550</a:t>
            </a:r>
          </a:p>
          <a:p>
            <a:r>
              <a:rPr lang="en-US" sz="2400" dirty="0"/>
              <a:t>What about Q2?</a:t>
            </a:r>
          </a:p>
          <a:p>
            <a:pPr lvl="1"/>
            <a:r>
              <a:rPr lang="en-US" sz="2000" dirty="0"/>
              <a:t>$100 for quitting vs. $4,162 for continuing</a:t>
            </a:r>
          </a:p>
          <a:p>
            <a:r>
              <a:rPr lang="en-US" sz="2400" dirty="0"/>
              <a:t>What about Q1?</a:t>
            </a:r>
          </a:p>
        </p:txBody>
      </p:sp>
      <p:sp>
        <p:nvSpPr>
          <p:cNvPr id="5" name="Oval 4"/>
          <p:cNvSpPr/>
          <p:nvPr/>
        </p:nvSpPr>
        <p:spPr>
          <a:xfrm>
            <a:off x="1752600" y="43434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90800" y="4724400"/>
            <a:ext cx="12954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2477294" y="5067300"/>
            <a:ext cx="685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962400" y="43434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800600" y="4724400"/>
            <a:ext cx="12954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4687094" y="5067300"/>
            <a:ext cx="685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172200" y="43434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Q3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010400" y="4724400"/>
            <a:ext cx="12954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6896894" y="5067300"/>
            <a:ext cx="685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382000" y="43434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Q4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9220200" y="4724400"/>
            <a:ext cx="12954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9106694" y="5067300"/>
            <a:ext cx="685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848894" y="5676106"/>
            <a:ext cx="990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6133306" y="5676106"/>
            <a:ext cx="990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8343105" y="5676106"/>
            <a:ext cx="990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71801" y="4416624"/>
            <a:ext cx="724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Correct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38400" y="5420380"/>
            <a:ext cx="889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Incorrect:</a:t>
            </a:r>
          </a:p>
          <a:p>
            <a:pPr algn="ctr"/>
            <a:r>
              <a:rPr lang="en-US" sz="1400" dirty="0"/>
              <a:t>$0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05401" y="4406444"/>
            <a:ext cx="724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Correct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72000" y="5410200"/>
            <a:ext cx="889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Incorrect:</a:t>
            </a:r>
          </a:p>
          <a:p>
            <a:pPr algn="ctr"/>
            <a:r>
              <a:rPr lang="en-US" sz="1400" dirty="0"/>
              <a:t>$0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82020" y="618238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Quit:</a:t>
            </a:r>
          </a:p>
          <a:p>
            <a:pPr algn="ctr"/>
            <a:r>
              <a:rPr lang="en-US" sz="1400" dirty="0"/>
              <a:t>$100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64012" y="4406444"/>
            <a:ext cx="724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Correct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30611" y="5410200"/>
            <a:ext cx="889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Incorrect:</a:t>
            </a:r>
          </a:p>
          <a:p>
            <a:pPr algn="ctr"/>
            <a:r>
              <a:rPr lang="en-US" sz="1400" dirty="0"/>
              <a:t>$0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15528" y="6182380"/>
            <a:ext cx="686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Quit:</a:t>
            </a:r>
          </a:p>
          <a:p>
            <a:pPr algn="ctr"/>
            <a:r>
              <a:rPr lang="en-US" sz="1400" dirty="0"/>
              <a:t>$1,100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618342" y="4191000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Correct:</a:t>
            </a:r>
          </a:p>
          <a:p>
            <a:pPr algn="ctr"/>
            <a:r>
              <a:rPr lang="en-US" sz="1400" dirty="0"/>
              <a:t>$61,100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084941" y="5410200"/>
            <a:ext cx="889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Incorrect:</a:t>
            </a:r>
          </a:p>
          <a:p>
            <a:pPr algn="ctr"/>
            <a:r>
              <a:rPr lang="en-US" sz="1400" dirty="0"/>
              <a:t>$0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446467" y="6182380"/>
            <a:ext cx="777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Quit:</a:t>
            </a:r>
          </a:p>
          <a:p>
            <a:pPr algn="ctr"/>
            <a:r>
              <a:rPr lang="en-US" sz="1400" dirty="0"/>
              <a:t>$11,100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67036" y="3810000"/>
            <a:ext cx="1076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$100 question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10001" y="3810000"/>
            <a:ext cx="1076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$1,000 question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86636" y="3810000"/>
            <a:ext cx="1076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$10,000 question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296436" y="3810000"/>
            <a:ext cx="1076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$50,000 question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229600" y="3502224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FF"/>
                </a:solidFill>
              </a:rPr>
              <a:t>U = $11,100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96001" y="3502224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FF"/>
                </a:solidFill>
              </a:rPr>
              <a:t>U = $5,550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86201" y="3502224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FF"/>
                </a:solidFill>
              </a:rPr>
              <a:t>U = $4,162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52601" y="3502224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FF"/>
                </a:solidFill>
              </a:rPr>
              <a:t>U = $3,746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CFD1DB0-9241-DC4E-ABA2-78D75A588E4C}"/>
              </a:ext>
            </a:extLst>
          </p:cNvPr>
          <p:cNvCxnSpPr/>
          <p:nvPr/>
        </p:nvCxnSpPr>
        <p:spPr>
          <a:xfrm rot="5400000">
            <a:off x="9062363" y="5056221"/>
            <a:ext cx="685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950487C-A1F2-DC45-B200-09F82B7D5CD4}"/>
              </a:ext>
            </a:extLst>
          </p:cNvPr>
          <p:cNvSpPr txBox="1"/>
          <p:nvPr/>
        </p:nvSpPr>
        <p:spPr>
          <a:xfrm>
            <a:off x="9950339" y="4677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EC8633-CB82-0844-BFBE-E76A8A3511EF}"/>
              </a:ext>
            </a:extLst>
          </p:cNvPr>
          <p:cNvSpPr txBox="1"/>
          <p:nvPr/>
        </p:nvSpPr>
        <p:spPr>
          <a:xfrm>
            <a:off x="9421097" y="509570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9/10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A26C252-446F-2148-AC30-BF90D3C914E9}"/>
              </a:ext>
            </a:extLst>
          </p:cNvPr>
          <p:cNvCxnSpPr/>
          <p:nvPr/>
        </p:nvCxnSpPr>
        <p:spPr>
          <a:xfrm rot="5400000">
            <a:off x="2477294" y="5067300"/>
            <a:ext cx="685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001C21C-6532-9C43-9ECD-0E9BD4DC3ED2}"/>
              </a:ext>
            </a:extLst>
          </p:cNvPr>
          <p:cNvSpPr txBox="1"/>
          <p:nvPr/>
        </p:nvSpPr>
        <p:spPr>
          <a:xfrm>
            <a:off x="3253041" y="468007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B46A00-9793-7446-9F9D-BA8F7BDAEE78}"/>
              </a:ext>
            </a:extLst>
          </p:cNvPr>
          <p:cNvSpPr txBox="1"/>
          <p:nvPr/>
        </p:nvSpPr>
        <p:spPr>
          <a:xfrm>
            <a:off x="2806924" y="509847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99/100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6075454-C1EC-2E4C-86F9-FE89EED1B420}"/>
              </a:ext>
            </a:extLst>
          </p:cNvPr>
          <p:cNvCxnSpPr/>
          <p:nvPr/>
        </p:nvCxnSpPr>
        <p:spPr>
          <a:xfrm rot="5400000">
            <a:off x="4687094" y="5067300"/>
            <a:ext cx="685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1F793F2-B6E0-4C42-A40E-2790CCFAE874}"/>
              </a:ext>
            </a:extLst>
          </p:cNvPr>
          <p:cNvSpPr txBox="1"/>
          <p:nvPr/>
        </p:nvSpPr>
        <p:spPr>
          <a:xfrm>
            <a:off x="5544582" y="469392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9DD6B8-4E41-1844-8B2D-13C975697066}"/>
              </a:ext>
            </a:extLst>
          </p:cNvPr>
          <p:cNvSpPr txBox="1"/>
          <p:nvPr/>
        </p:nvSpPr>
        <p:spPr>
          <a:xfrm>
            <a:off x="5015340" y="511233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1/4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4AFAD1D-718E-B34D-96FB-01D6C83078E9}"/>
              </a:ext>
            </a:extLst>
          </p:cNvPr>
          <p:cNvCxnSpPr/>
          <p:nvPr/>
        </p:nvCxnSpPr>
        <p:spPr>
          <a:xfrm rot="5400000">
            <a:off x="6896894" y="5067300"/>
            <a:ext cx="685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39B718F-9ADB-224B-986D-82B9A3EB2C40}"/>
              </a:ext>
            </a:extLst>
          </p:cNvPr>
          <p:cNvSpPr txBox="1"/>
          <p:nvPr/>
        </p:nvSpPr>
        <p:spPr>
          <a:xfrm>
            <a:off x="7736375" y="467452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007009-606B-A145-8F88-55F3B84AD7D7}"/>
              </a:ext>
            </a:extLst>
          </p:cNvPr>
          <p:cNvSpPr txBox="1"/>
          <p:nvPr/>
        </p:nvSpPr>
        <p:spPr>
          <a:xfrm>
            <a:off x="7207133" y="509293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367999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0" grpId="0"/>
      <p:bldP spid="41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world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82" y="1524000"/>
            <a:ext cx="4606613" cy="3323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805" y="1215776"/>
            <a:ext cx="6014714" cy="4118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05000" y="5029200"/>
            <a:ext cx="3200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75" indent="-3175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kern="0" dirty="0"/>
              <a:t>R(s) = -0.04 for every non-terminal state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705600" y="301376"/>
            <a:ext cx="3200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75" indent="-3175"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kern="0" dirty="0"/>
              <a:t>Transition model: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358880" y="3567702"/>
            <a:ext cx="6194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75" indent="-3175"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b="1" kern="0" dirty="0"/>
              <a:t>0.8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0117940" y="3567702"/>
            <a:ext cx="6194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75" indent="-3175"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b="1" kern="0" dirty="0"/>
              <a:t>0.1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7000592" y="3567702"/>
            <a:ext cx="6194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75" indent="-3175"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b="1" kern="0" dirty="0"/>
              <a:t>0.1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52366" y="6581002"/>
            <a:ext cx="2073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P. </a:t>
            </a:r>
            <a:r>
              <a:rPr lang="en-US" sz="1200" dirty="0" err="1"/>
              <a:t>Abbeel</a:t>
            </a:r>
            <a:r>
              <a:rPr lang="en-US" sz="1200" dirty="0"/>
              <a:t> and D. Klein </a:t>
            </a:r>
          </a:p>
        </p:txBody>
      </p:sp>
    </p:spTree>
    <p:extLst>
      <p:ext uri="{BB962C8B-B14F-4D97-AF65-F5344CB8AC3E}">
        <p14:creationId xmlns:p14="http://schemas.microsoft.com/office/powerpoint/2010/main" val="2793727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Policy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2133600"/>
            <a:ext cx="3761594" cy="2713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352366" y="6581002"/>
            <a:ext cx="2073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P. </a:t>
            </a:r>
            <a:r>
              <a:rPr lang="en-US" sz="1200" dirty="0" err="1"/>
              <a:t>Abbeel</a:t>
            </a:r>
            <a:r>
              <a:rPr lang="en-US" sz="1200" dirty="0"/>
              <a:t> and D. Klein </a:t>
            </a: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578" y="2123580"/>
            <a:ext cx="4651823" cy="272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867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1489</Words>
  <Application>Microsoft Macintosh PowerPoint</Application>
  <PresentationFormat>Widescreen</PresentationFormat>
  <Paragraphs>296</Paragraphs>
  <Slides>26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Equation</vt:lpstr>
      <vt:lpstr>CS440/ECE448 Lecture 21: Markov Decision Processes</vt:lpstr>
      <vt:lpstr>Markov Decision Processes</vt:lpstr>
      <vt:lpstr>Markov Decision Processes</vt:lpstr>
      <vt:lpstr>Overview</vt:lpstr>
      <vt:lpstr>Game show</vt:lpstr>
      <vt:lpstr>Game show</vt:lpstr>
      <vt:lpstr>Game show</vt:lpstr>
      <vt:lpstr>Grid world</vt:lpstr>
      <vt:lpstr>Goal: Policy</vt:lpstr>
      <vt:lpstr>Grid world</vt:lpstr>
      <vt:lpstr>Grid world</vt:lpstr>
      <vt:lpstr>Grid world</vt:lpstr>
      <vt:lpstr>Solving MDPs</vt:lpstr>
      <vt:lpstr>Maximizing expected utility</vt:lpstr>
      <vt:lpstr>Utilities of state sequences</vt:lpstr>
      <vt:lpstr>Utilities of states</vt:lpstr>
      <vt:lpstr>Finding the utilities of states</vt:lpstr>
      <vt:lpstr>The Bellman equation</vt:lpstr>
      <vt:lpstr>The Bellman equation</vt:lpstr>
      <vt:lpstr>Method 1: Value iteration</vt:lpstr>
      <vt:lpstr>Value iteration</vt:lpstr>
      <vt:lpstr>Value iteration</vt:lpstr>
      <vt:lpstr>Method 2: Policy iteration</vt:lpstr>
      <vt:lpstr>Method 2, Step 1: Policy evaluation</vt:lpstr>
      <vt:lpstr>Method 2, Step 2: Policy improvement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CS440/ECE448 Lecture 25: Markov Decision Processes</dc:title>
  <dc:creator>Mark Hasegawa-Johnson</dc:creator>
  <cp:lastModifiedBy>Hasegawa-Johnson, Mark Allan</cp:lastModifiedBy>
  <cp:revision>12</cp:revision>
  <cp:lastPrinted>2018-04-03T19:37:03Z</cp:lastPrinted>
  <dcterms:created xsi:type="dcterms:W3CDTF">2017-11-28T03:25:28Z</dcterms:created>
  <dcterms:modified xsi:type="dcterms:W3CDTF">2019-03-27T12:47:20Z</dcterms:modified>
</cp:coreProperties>
</file>