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Roboto Mono Thin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Bree Serif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Thin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RobotoMonoThin-italic.fntdata"/><Relationship Id="rId27" Type="http://schemas.openxmlformats.org/officeDocument/2006/relationships/font" Target="fonts/RobotoMonoTh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Th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7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reeSerif-regular.fntdata"/><Relationship Id="rId15" Type="http://schemas.openxmlformats.org/officeDocument/2006/relationships/font" Target="fonts/RobotoBlack-bold.fntdata"/><Relationship Id="rId14" Type="http://schemas.openxmlformats.org/officeDocument/2006/relationships/slide" Target="slides/slide10.xml"/><Relationship Id="rId17" Type="http://schemas.openxmlformats.org/officeDocument/2006/relationships/font" Target="fonts/RobotoThin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f602c5fc0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f602c5fc0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bb3dc62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bb3dc62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f602c5fc0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f602c5fc0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f602c5fc0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f602c5fc0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f602c5fc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f602c5fc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4f602c5fc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4f602c5fc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f602c5fc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f602c5f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4679200" y="1126575"/>
            <a:ext cx="4320000" cy="24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accent1"/>
                </a:solidFill>
              </a:rPr>
              <a:t>REDUÇÃO DAS FILAS DO TRANSPORTE DE APOIO</a:t>
            </a:r>
            <a:endParaRPr sz="330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869525" y="363290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Miguel Avila Mattos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Vítor de Melo Mandowski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3658325" y="1740550"/>
            <a:ext cx="59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C++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2492036" y="4558950"/>
            <a:ext cx="309449" cy="314940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rgbClr val="091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"/>
          <p:cNvSpPr/>
          <p:nvPr/>
        </p:nvSpPr>
        <p:spPr>
          <a:xfrm>
            <a:off x="4350875" y="807350"/>
            <a:ext cx="4280586" cy="3440117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OBRIGADO!</a:t>
            </a:r>
            <a:endParaRPr/>
          </a:p>
        </p:txBody>
      </p:sp>
      <p:sp>
        <p:nvSpPr>
          <p:cNvPr id="429" name="Google Shape;429;p27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ALGUMA</a:t>
            </a:r>
            <a:r>
              <a:rPr lang="es" sz="1600"/>
              <a:t> PERGUNTA</a:t>
            </a:r>
            <a:r>
              <a:rPr lang="es" sz="1600"/>
              <a:t>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0" name="Google Shape;430;p27"/>
          <p:cNvSpPr/>
          <p:nvPr/>
        </p:nvSpPr>
        <p:spPr>
          <a:xfrm>
            <a:off x="1818831" y="3238622"/>
            <a:ext cx="371785" cy="369974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rgbClr val="091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27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432" name="Google Shape;432;p27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27"/>
          <p:cNvSpPr txBox="1"/>
          <p:nvPr/>
        </p:nvSpPr>
        <p:spPr>
          <a:xfrm>
            <a:off x="1320625" y="680725"/>
            <a:ext cx="87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C++</a:t>
            </a:r>
            <a:endParaRPr sz="23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1850011" y="3266137"/>
            <a:ext cx="309449" cy="314940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rgbClr val="091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63" y="2587975"/>
            <a:ext cx="3871074" cy="2555525"/>
          </a:xfrm>
          <a:prstGeom prst="rect">
            <a:avLst/>
          </a:prstGeom>
          <a:noFill/>
          <a:ln>
            <a:noFill/>
          </a:ln>
          <a:effectLst>
            <a:outerShdw blurRad="514350" rotWithShape="0" algn="bl" dir="3360000" dist="95250">
              <a:srgbClr val="212121">
                <a:alpha val="56000"/>
              </a:srgbClr>
            </a:outerShdw>
          </a:effectLst>
        </p:spPr>
      </p:pic>
      <p:pic>
        <p:nvPicPr>
          <p:cNvPr id="210" name="Google Shape;210;p19"/>
          <p:cNvPicPr preferRelativeResize="0"/>
          <p:nvPr/>
        </p:nvPicPr>
        <p:blipFill rotWithShape="1">
          <a:blip r:embed="rId4">
            <a:alphaModFix/>
          </a:blip>
          <a:srcRect b="25870" l="4148" r="15921" t="-25870"/>
          <a:stretch/>
        </p:blipFill>
        <p:spPr>
          <a:xfrm flipH="1">
            <a:off x="4598600" y="2011775"/>
            <a:ext cx="454540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025" y="4642675"/>
            <a:ext cx="500825" cy="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525" y="4678338"/>
            <a:ext cx="429500" cy="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642676"/>
            <a:ext cx="553526" cy="5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/>
        </p:nvSpPr>
        <p:spPr>
          <a:xfrm>
            <a:off x="630300" y="903575"/>
            <a:ext cx="7883400" cy="1108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85800" rotWithShape="0" algn="bl" dist="9525">
              <a:srgbClr val="FF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Desenvolver soluções para minimizar o tempo de espera pelos ônibus de apoio da UFPEL</a:t>
            </a:r>
            <a:endParaRPr sz="3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Desenvolver soluções para minimizar o tempo de espera pelos ônibus de apoio da UFPEL</a:t>
            </a:r>
            <a:endParaRPr/>
          </a:p>
        </p:txBody>
      </p:sp>
      <p:sp>
        <p:nvSpPr>
          <p:cNvPr id="220" name="Google Shape;220;p20"/>
          <p:cNvSpPr txBox="1"/>
          <p:nvPr>
            <p:ph type="ctrTitle"/>
          </p:nvPr>
        </p:nvSpPr>
        <p:spPr>
          <a:xfrm>
            <a:off x="3818600" y="3568625"/>
            <a:ext cx="150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Controle de Demanda</a:t>
            </a:r>
            <a:endParaRPr sz="1600"/>
          </a:p>
        </p:txBody>
      </p:sp>
      <p:sp>
        <p:nvSpPr>
          <p:cNvPr id="221" name="Google Shape;221;p20"/>
          <p:cNvSpPr txBox="1"/>
          <p:nvPr>
            <p:ph idx="5" type="ctrTitle"/>
          </p:nvPr>
        </p:nvSpPr>
        <p:spPr>
          <a:xfrm>
            <a:off x="1594644" y="35686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Sincronia dos Horários</a:t>
            </a:r>
            <a:endParaRPr sz="1600"/>
          </a:p>
        </p:txBody>
      </p:sp>
      <p:sp>
        <p:nvSpPr>
          <p:cNvPr id="222" name="Google Shape;222;p20"/>
          <p:cNvSpPr/>
          <p:nvPr/>
        </p:nvSpPr>
        <p:spPr>
          <a:xfrm>
            <a:off x="1916500" y="3140312"/>
            <a:ext cx="1432353" cy="275589"/>
          </a:xfrm>
          <a:custGeom>
            <a:rect b="b" l="l" r="r" t="t"/>
            <a:pathLst>
              <a:path extrusionOk="0" h="14659" w="76189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2118344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2613395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2268942" y="2012352"/>
            <a:ext cx="727410" cy="641042"/>
          </a:xfrm>
          <a:custGeom>
            <a:rect b="b" l="l" r="r" t="t"/>
            <a:pathLst>
              <a:path extrusionOk="0" h="34098" w="38692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2177636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4057680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3855009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4551923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4207470" y="2012389"/>
            <a:ext cx="727410" cy="641005"/>
          </a:xfrm>
          <a:custGeom>
            <a:rect b="b" l="l" r="r" t="t"/>
            <a:pathLst>
              <a:path extrusionOk="0" h="34096" w="38692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116163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5793536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5990605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6490450" y="2264371"/>
            <a:ext cx="40063" cy="916068"/>
          </a:xfrm>
          <a:custGeom>
            <a:rect b="b" l="l" r="r" t="t"/>
            <a:pathLst>
              <a:path extrusionOk="0" h="48727" w="2131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6147595" y="2012389"/>
            <a:ext cx="725812" cy="641005"/>
          </a:xfrm>
          <a:custGeom>
            <a:rect b="b" l="l" r="r" t="t"/>
            <a:pathLst>
              <a:path extrusionOk="0" h="34096" w="38607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6056289" y="1992067"/>
            <a:ext cx="794695" cy="682102"/>
          </a:xfrm>
          <a:custGeom>
            <a:rect b="b" l="l" r="r" t="t"/>
            <a:pathLst>
              <a:path extrusionOk="0" h="36282" w="42271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0"/>
          <p:cNvSpPr txBox="1"/>
          <p:nvPr>
            <p:ph type="ctrTitle"/>
          </p:nvPr>
        </p:nvSpPr>
        <p:spPr>
          <a:xfrm>
            <a:off x="5769450" y="3568625"/>
            <a:ext cx="150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Localização Real Time</a:t>
            </a:r>
            <a:endParaRPr sz="1600"/>
          </a:p>
        </p:txBody>
      </p:sp>
      <p:grpSp>
        <p:nvGrpSpPr>
          <p:cNvPr id="239" name="Google Shape;239;p20"/>
          <p:cNvGrpSpPr/>
          <p:nvPr/>
        </p:nvGrpSpPr>
        <p:grpSpPr>
          <a:xfrm>
            <a:off x="6363666" y="2163253"/>
            <a:ext cx="298169" cy="339253"/>
            <a:chOff x="1529350" y="258825"/>
            <a:chExt cx="423475" cy="481825"/>
          </a:xfrm>
        </p:grpSpPr>
        <p:sp>
          <p:nvSpPr>
            <p:cNvPr id="240" name="Google Shape;240;p20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2" name="Google Shape;242;p20"/>
          <p:cNvGrpSpPr/>
          <p:nvPr/>
        </p:nvGrpSpPr>
        <p:grpSpPr>
          <a:xfrm>
            <a:off x="2417896" y="2147442"/>
            <a:ext cx="429504" cy="370879"/>
            <a:chOff x="-42651700" y="3217825"/>
            <a:chExt cx="367600" cy="317425"/>
          </a:xfrm>
        </p:grpSpPr>
        <p:sp>
          <p:nvSpPr>
            <p:cNvPr id="243" name="Google Shape;243;p20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0"/>
          <p:cNvGrpSpPr/>
          <p:nvPr/>
        </p:nvGrpSpPr>
        <p:grpSpPr>
          <a:xfrm>
            <a:off x="4408848" y="2123052"/>
            <a:ext cx="319874" cy="419623"/>
            <a:chOff x="-3365275" y="3253275"/>
            <a:chExt cx="222150" cy="291425"/>
          </a:xfrm>
        </p:grpSpPr>
        <p:sp>
          <p:nvSpPr>
            <p:cNvPr id="248" name="Google Shape;248;p20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" name="Google Shape;2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025" y="4642675"/>
            <a:ext cx="500825" cy="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25" y="4678338"/>
            <a:ext cx="429500" cy="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42676"/>
            <a:ext cx="553526" cy="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/>
          <p:nvPr/>
        </p:nvSpPr>
        <p:spPr>
          <a:xfrm>
            <a:off x="4057694" y="2814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4208292" y="413852"/>
            <a:ext cx="727410" cy="641042"/>
          </a:xfrm>
          <a:custGeom>
            <a:rect b="b" l="l" r="r" t="t"/>
            <a:pathLst>
              <a:path extrusionOk="0" h="34098" w="38692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4116986" y="3935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21"/>
          <p:cNvGrpSpPr/>
          <p:nvPr/>
        </p:nvGrpSpPr>
        <p:grpSpPr>
          <a:xfrm>
            <a:off x="4357246" y="548942"/>
            <a:ext cx="429504" cy="370879"/>
            <a:chOff x="-42651700" y="3217825"/>
            <a:chExt cx="367600" cy="317425"/>
          </a:xfrm>
        </p:grpSpPr>
        <p:sp>
          <p:nvSpPr>
            <p:cNvPr id="261" name="Google Shape;261;p21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1"/>
          <p:cNvSpPr/>
          <p:nvPr/>
        </p:nvSpPr>
        <p:spPr>
          <a:xfrm>
            <a:off x="4319855" y="2355773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465025" y="2434716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5852046" y="1518240"/>
            <a:ext cx="2455740" cy="2059143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1"/>
          <p:cNvGrpSpPr/>
          <p:nvPr/>
        </p:nvGrpSpPr>
        <p:grpSpPr>
          <a:xfrm>
            <a:off x="139594" y="1778174"/>
            <a:ext cx="3152332" cy="1587150"/>
            <a:chOff x="3358415" y="3361302"/>
            <a:chExt cx="2363244" cy="1024695"/>
          </a:xfrm>
        </p:grpSpPr>
        <p:grpSp>
          <p:nvGrpSpPr>
            <p:cNvPr id="269" name="Google Shape;269;p21"/>
            <p:cNvGrpSpPr/>
            <p:nvPr/>
          </p:nvGrpSpPr>
          <p:grpSpPr>
            <a:xfrm>
              <a:off x="3358415" y="3361302"/>
              <a:ext cx="441300" cy="1024695"/>
              <a:chOff x="3358415" y="3361302"/>
              <a:chExt cx="441300" cy="1024695"/>
            </a:xfrm>
          </p:grpSpPr>
          <p:sp>
            <p:nvSpPr>
              <p:cNvPr id="270" name="Google Shape;270;p21"/>
              <p:cNvSpPr/>
              <p:nvPr/>
            </p:nvSpPr>
            <p:spPr>
              <a:xfrm>
                <a:off x="3358415" y="3361302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3358415" y="4071866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3358415" y="4249497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21"/>
            <p:cNvGrpSpPr/>
            <p:nvPr/>
          </p:nvGrpSpPr>
          <p:grpSpPr>
            <a:xfrm>
              <a:off x="3838901" y="3361302"/>
              <a:ext cx="441300" cy="1024695"/>
              <a:chOff x="3838901" y="3361302"/>
              <a:chExt cx="441300" cy="1024695"/>
            </a:xfrm>
          </p:grpSpPr>
          <p:sp>
            <p:nvSpPr>
              <p:cNvPr id="277" name="Google Shape;277;p21"/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3838901" y="4071866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3838901" y="4249497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21"/>
            <p:cNvGrpSpPr/>
            <p:nvPr/>
          </p:nvGrpSpPr>
          <p:grpSpPr>
            <a:xfrm>
              <a:off x="4319387" y="3361302"/>
              <a:ext cx="441300" cy="1024695"/>
              <a:chOff x="4319387" y="3361302"/>
              <a:chExt cx="441300" cy="1024695"/>
            </a:xfrm>
          </p:grpSpPr>
          <p:sp>
            <p:nvSpPr>
              <p:cNvPr id="284" name="Google Shape;284;p21"/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4319387" y="4071866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4319387" y="4249497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21"/>
            <p:cNvGrpSpPr/>
            <p:nvPr/>
          </p:nvGrpSpPr>
          <p:grpSpPr>
            <a:xfrm>
              <a:off x="4799873" y="3361302"/>
              <a:ext cx="441300" cy="1024695"/>
              <a:chOff x="4799873" y="3361302"/>
              <a:chExt cx="441300" cy="1024695"/>
            </a:xfrm>
          </p:grpSpPr>
          <p:sp>
            <p:nvSpPr>
              <p:cNvPr id="291" name="Google Shape;291;p21"/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4799873" y="4071866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4799873" y="4249497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21"/>
            <p:cNvGrpSpPr/>
            <p:nvPr/>
          </p:nvGrpSpPr>
          <p:grpSpPr>
            <a:xfrm>
              <a:off x="5280360" y="3361302"/>
              <a:ext cx="441300" cy="1024695"/>
              <a:chOff x="5280360" y="3361302"/>
              <a:chExt cx="441300" cy="1024695"/>
            </a:xfrm>
          </p:grpSpPr>
          <p:sp>
            <p:nvSpPr>
              <p:cNvPr id="298" name="Google Shape;298;p21"/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1"/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5280360" y="4071866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5280360" y="4249497"/>
                <a:ext cx="441300" cy="136500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04" name="Google Shape;304;p21"/>
          <p:cNvCxnSpPr/>
          <p:nvPr/>
        </p:nvCxnSpPr>
        <p:spPr>
          <a:xfrm flipH="1" rot="10800000">
            <a:off x="3358589" y="2565447"/>
            <a:ext cx="894600" cy="1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1"/>
          <p:cNvCxnSpPr/>
          <p:nvPr/>
        </p:nvCxnSpPr>
        <p:spPr>
          <a:xfrm>
            <a:off x="4828150" y="2566325"/>
            <a:ext cx="1000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1"/>
          <p:cNvSpPr txBox="1"/>
          <p:nvPr/>
        </p:nvSpPr>
        <p:spPr>
          <a:xfrm>
            <a:off x="511100" y="1207025"/>
            <a:ext cx="234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Horários</a:t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025" y="4642675"/>
            <a:ext cx="500825" cy="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25" y="4678338"/>
            <a:ext cx="429500" cy="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42676"/>
            <a:ext cx="553526" cy="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025" y="4642675"/>
            <a:ext cx="500825" cy="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25" y="4678338"/>
            <a:ext cx="429500" cy="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42676"/>
            <a:ext cx="553526" cy="5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2"/>
          <p:cNvSpPr/>
          <p:nvPr/>
        </p:nvSpPr>
        <p:spPr>
          <a:xfrm>
            <a:off x="5464037" y="2007273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5592399" y="2139430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5223211" y="3734378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5592399" y="3319430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5730916" y="2340231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5808440" y="2431736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6088026" y="3133250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6147759" y="3208224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6147759" y="3308624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5767773" y="3133250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5830042" y="3242394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6271036" y="2890522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6271036" y="2698616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6975099" y="2699891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7167000" y="2779950"/>
            <a:ext cx="629821" cy="682475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7175245" y="2825347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grpSp>
        <p:nvGrpSpPr>
          <p:cNvPr id="333" name="Google Shape;333;p22"/>
          <p:cNvGrpSpPr/>
          <p:nvPr/>
        </p:nvGrpSpPr>
        <p:grpSpPr>
          <a:xfrm>
            <a:off x="7300672" y="2972512"/>
            <a:ext cx="368623" cy="329104"/>
            <a:chOff x="1869175" y="3274825"/>
            <a:chExt cx="1567275" cy="1571650"/>
          </a:xfrm>
        </p:grpSpPr>
        <p:sp>
          <p:nvSpPr>
            <p:cNvPr id="334" name="Google Shape;334;p22"/>
            <p:cNvSpPr/>
            <p:nvPr/>
          </p:nvSpPr>
          <p:spPr>
            <a:xfrm>
              <a:off x="2698025" y="4003000"/>
              <a:ext cx="738425" cy="840575"/>
            </a:xfrm>
            <a:custGeom>
              <a:rect b="b" l="l" r="r" t="t"/>
              <a:pathLst>
                <a:path extrusionOk="0" h="33623" w="29537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869175" y="4003000"/>
              <a:ext cx="738400" cy="843475"/>
            </a:xfrm>
            <a:custGeom>
              <a:rect b="b" l="l" r="r" t="t"/>
              <a:pathLst>
                <a:path extrusionOk="0" h="33739" w="29536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2191675" y="3274825"/>
              <a:ext cx="919350" cy="1014225"/>
            </a:xfrm>
            <a:custGeom>
              <a:rect b="b" l="l" r="r" t="t"/>
              <a:pathLst>
                <a:path extrusionOk="0" h="40569" w="36774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22"/>
          <p:cNvSpPr txBox="1"/>
          <p:nvPr/>
        </p:nvSpPr>
        <p:spPr>
          <a:xfrm>
            <a:off x="1940850" y="275550"/>
            <a:ext cx="5262300" cy="892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85800" rotWithShape="0" algn="bl" dist="9525">
              <a:srgbClr val="FF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Construção de um banco de dados do fluxo dos ônibus</a:t>
            </a:r>
            <a:r>
              <a:rPr lang="es" sz="23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23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4393175" y="2696800"/>
            <a:ext cx="728100" cy="4296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800" y="2067213"/>
            <a:ext cx="3236252" cy="18016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>
              <a:schemeClr val="accent1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/>
          <p:nvPr/>
        </p:nvSpPr>
        <p:spPr>
          <a:xfrm>
            <a:off x="623925" y="804725"/>
            <a:ext cx="4889507" cy="378421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8280000" dist="123825">
              <a:srgbClr val="00C3B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849" y="1094756"/>
            <a:ext cx="4299470" cy="2593393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00125" rotWithShape="0" algn="bl">
              <a:srgbClr val="FF00FF">
                <a:alpha val="80000"/>
              </a:srgbClr>
            </a:outerShdw>
          </a:effectLst>
        </p:spPr>
      </p:pic>
      <p:sp>
        <p:nvSpPr>
          <p:cNvPr id="346" name="Google Shape;346;p23"/>
          <p:cNvSpPr txBox="1"/>
          <p:nvPr/>
        </p:nvSpPr>
        <p:spPr>
          <a:xfrm>
            <a:off x="5752438" y="1471713"/>
            <a:ext cx="2925300" cy="2308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85800" rotWithShape="0" algn="bl" dist="9525">
              <a:srgbClr val="FF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Protótipo desenvolvido do algoritmo de otimização de filas do transporte de apoio da UFPEL</a:t>
            </a:r>
            <a:endParaRPr sz="23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025" y="4642675"/>
            <a:ext cx="500825" cy="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25" y="4678338"/>
            <a:ext cx="429500" cy="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42676"/>
            <a:ext cx="553526" cy="5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3"/>
          <p:cNvSpPr/>
          <p:nvPr/>
        </p:nvSpPr>
        <p:spPr>
          <a:xfrm>
            <a:off x="6700780" y="319463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6850570" y="451864"/>
            <a:ext cx="727410" cy="641005"/>
          </a:xfrm>
          <a:custGeom>
            <a:rect b="b" l="l" r="r" t="t"/>
            <a:pathLst>
              <a:path extrusionOk="0" h="34096" w="38692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6759263" y="431542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23"/>
          <p:cNvGrpSpPr/>
          <p:nvPr/>
        </p:nvGrpSpPr>
        <p:grpSpPr>
          <a:xfrm>
            <a:off x="7051948" y="562527"/>
            <a:ext cx="319874" cy="419623"/>
            <a:chOff x="-3365275" y="3253275"/>
            <a:chExt cx="222150" cy="291425"/>
          </a:xfrm>
        </p:grpSpPr>
        <p:sp>
          <p:nvSpPr>
            <p:cNvPr id="354" name="Google Shape;354;p23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985" y="1674800"/>
            <a:ext cx="4884024" cy="346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24"/>
          <p:cNvGrpSpPr/>
          <p:nvPr/>
        </p:nvGrpSpPr>
        <p:grpSpPr>
          <a:xfrm>
            <a:off x="1575400" y="3446805"/>
            <a:ext cx="854783" cy="534617"/>
            <a:chOff x="-1199300" y="3279250"/>
            <a:chExt cx="293025" cy="206400"/>
          </a:xfrm>
        </p:grpSpPr>
        <p:sp>
          <p:nvSpPr>
            <p:cNvPr id="362" name="Google Shape;362;p24"/>
            <p:cNvSpPr/>
            <p:nvPr/>
          </p:nvSpPr>
          <p:spPr>
            <a:xfrm>
              <a:off x="-1183550" y="3395050"/>
              <a:ext cx="261525" cy="90600"/>
            </a:xfrm>
            <a:custGeom>
              <a:rect b="b" l="l" r="r" t="t"/>
              <a:pathLst>
                <a:path extrusionOk="0" h="3624" w="10461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-1184325" y="3279250"/>
              <a:ext cx="261500" cy="129400"/>
            </a:xfrm>
            <a:custGeom>
              <a:rect b="b" l="l" r="r" t="t"/>
              <a:pathLst>
                <a:path extrusionOk="0" h="5176" w="1046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-1199300" y="3294225"/>
              <a:ext cx="90600" cy="175650"/>
            </a:xfrm>
            <a:custGeom>
              <a:rect b="b" l="l" r="r" t="t"/>
              <a:pathLst>
                <a:path extrusionOk="0" h="7026" w="3624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-996875" y="3294225"/>
              <a:ext cx="90600" cy="177225"/>
            </a:xfrm>
            <a:custGeom>
              <a:rect b="b" l="l" r="r" t="t"/>
              <a:pathLst>
                <a:path extrusionOk="0" h="7089" w="3624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6" name="Google Shape;366;p24"/>
          <p:cNvCxnSpPr/>
          <p:nvPr/>
        </p:nvCxnSpPr>
        <p:spPr>
          <a:xfrm rot="10800000">
            <a:off x="2565000" y="3795150"/>
            <a:ext cx="1587600" cy="69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7" name="Google Shape;367;p24"/>
          <p:cNvGrpSpPr/>
          <p:nvPr/>
        </p:nvGrpSpPr>
        <p:grpSpPr>
          <a:xfrm>
            <a:off x="2379343" y="1250636"/>
            <a:ext cx="728616" cy="608979"/>
            <a:chOff x="5660400" y="238125"/>
            <a:chExt cx="481825" cy="481825"/>
          </a:xfrm>
        </p:grpSpPr>
        <p:sp>
          <p:nvSpPr>
            <p:cNvPr id="368" name="Google Shape;368;p24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370" name="Google Shape;370;p24"/>
          <p:cNvCxnSpPr/>
          <p:nvPr/>
        </p:nvCxnSpPr>
        <p:spPr>
          <a:xfrm flipH="1">
            <a:off x="2064625" y="1924825"/>
            <a:ext cx="641700" cy="136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1" name="Google Shape;371;p24"/>
          <p:cNvGrpSpPr/>
          <p:nvPr/>
        </p:nvGrpSpPr>
        <p:grpSpPr>
          <a:xfrm rot="5400068">
            <a:off x="590881" y="1223174"/>
            <a:ext cx="608997" cy="663888"/>
            <a:chOff x="4727025" y="1332775"/>
            <a:chExt cx="59900" cy="69625"/>
          </a:xfrm>
        </p:grpSpPr>
        <p:sp>
          <p:nvSpPr>
            <p:cNvPr id="372" name="Google Shape;372;p24"/>
            <p:cNvSpPr/>
            <p:nvPr/>
          </p:nvSpPr>
          <p:spPr>
            <a:xfrm>
              <a:off x="4727025" y="1332775"/>
              <a:ext cx="36450" cy="33200"/>
            </a:xfrm>
            <a:custGeom>
              <a:rect b="b" l="l" r="r" t="t"/>
              <a:pathLst>
                <a:path extrusionOk="0" h="1328" w="1458">
                  <a:moveTo>
                    <a:pt x="1047" y="1"/>
                  </a:moveTo>
                  <a:lnTo>
                    <a:pt x="1047" y="188"/>
                  </a:lnTo>
                  <a:cubicBezTo>
                    <a:pt x="484" y="289"/>
                    <a:pt x="51" y="758"/>
                    <a:pt x="1" y="1328"/>
                  </a:cubicBezTo>
                  <a:lnTo>
                    <a:pt x="477" y="1328"/>
                  </a:lnTo>
                  <a:cubicBezTo>
                    <a:pt x="527" y="1018"/>
                    <a:pt x="751" y="765"/>
                    <a:pt x="1047" y="679"/>
                  </a:cubicBezTo>
                  <a:lnTo>
                    <a:pt x="1047" y="845"/>
                  </a:lnTo>
                  <a:lnTo>
                    <a:pt x="1458" y="433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4750475" y="1369025"/>
              <a:ext cx="36450" cy="33375"/>
            </a:xfrm>
            <a:custGeom>
              <a:rect b="b" l="l" r="r" t="t"/>
              <a:pathLst>
                <a:path extrusionOk="0" h="1335" w="1458">
                  <a:moveTo>
                    <a:pt x="974" y="0"/>
                  </a:moveTo>
                  <a:cubicBezTo>
                    <a:pt x="931" y="311"/>
                    <a:pt x="707" y="570"/>
                    <a:pt x="404" y="657"/>
                  </a:cubicBezTo>
                  <a:lnTo>
                    <a:pt x="404" y="491"/>
                  </a:lnTo>
                  <a:lnTo>
                    <a:pt x="0" y="902"/>
                  </a:lnTo>
                  <a:lnTo>
                    <a:pt x="404" y="1335"/>
                  </a:lnTo>
                  <a:lnTo>
                    <a:pt x="404" y="1140"/>
                  </a:lnTo>
                  <a:cubicBezTo>
                    <a:pt x="967" y="1039"/>
                    <a:pt x="1400" y="577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4" name="Google Shape;374;p24"/>
          <p:cNvCxnSpPr/>
          <p:nvPr/>
        </p:nvCxnSpPr>
        <p:spPr>
          <a:xfrm flipH="1" rot="10800000">
            <a:off x="1417600" y="1544325"/>
            <a:ext cx="859200" cy="2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4"/>
          <p:cNvSpPr/>
          <p:nvPr/>
        </p:nvSpPr>
        <p:spPr>
          <a:xfrm>
            <a:off x="2847700" y="1663725"/>
            <a:ext cx="216600" cy="195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 txBox="1"/>
          <p:nvPr/>
        </p:nvSpPr>
        <p:spPr>
          <a:xfrm>
            <a:off x="4705488" y="308171"/>
            <a:ext cx="3993000" cy="892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85800" rotWithShape="0" algn="bl" dist="9525">
              <a:srgbClr val="FF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Demonstrativo do funcionamento prático</a:t>
            </a:r>
            <a:endParaRPr sz="23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77" name="Google Shape;3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025" y="4642675"/>
            <a:ext cx="500825" cy="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25" y="4678338"/>
            <a:ext cx="429500" cy="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42676"/>
            <a:ext cx="553526" cy="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/>
          <p:nvPr/>
        </p:nvSpPr>
        <p:spPr>
          <a:xfrm>
            <a:off x="4230075" y="532825"/>
            <a:ext cx="4099812" cy="4338431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560000" dist="180975">
              <a:srgbClr val="00C3B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6252553" y="2737218"/>
            <a:ext cx="1023600" cy="840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25"/>
          <p:cNvCxnSpPr/>
          <p:nvPr/>
        </p:nvCxnSpPr>
        <p:spPr>
          <a:xfrm>
            <a:off x="6255559" y="2882576"/>
            <a:ext cx="1017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5"/>
          <p:cNvCxnSpPr/>
          <p:nvPr/>
        </p:nvCxnSpPr>
        <p:spPr>
          <a:xfrm>
            <a:off x="6255559" y="2983070"/>
            <a:ext cx="1017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5"/>
          <p:cNvCxnSpPr/>
          <p:nvPr/>
        </p:nvCxnSpPr>
        <p:spPr>
          <a:xfrm>
            <a:off x="6255559" y="3079008"/>
            <a:ext cx="1017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5"/>
          <p:cNvCxnSpPr/>
          <p:nvPr/>
        </p:nvCxnSpPr>
        <p:spPr>
          <a:xfrm>
            <a:off x="6255559" y="3157466"/>
            <a:ext cx="1017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5"/>
          <p:cNvCxnSpPr/>
          <p:nvPr/>
        </p:nvCxnSpPr>
        <p:spPr>
          <a:xfrm>
            <a:off x="6255559" y="3239688"/>
            <a:ext cx="1017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5"/>
          <p:cNvCxnSpPr/>
          <p:nvPr/>
        </p:nvCxnSpPr>
        <p:spPr>
          <a:xfrm>
            <a:off x="6255559" y="3317330"/>
            <a:ext cx="1017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5"/>
          <p:cNvCxnSpPr/>
          <p:nvPr/>
        </p:nvCxnSpPr>
        <p:spPr>
          <a:xfrm>
            <a:off x="6255559" y="3385861"/>
            <a:ext cx="1017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5"/>
          <p:cNvCxnSpPr/>
          <p:nvPr/>
        </p:nvCxnSpPr>
        <p:spPr>
          <a:xfrm>
            <a:off x="6255559" y="3463384"/>
            <a:ext cx="1017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4" name="Google Shape;3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53" y="818159"/>
            <a:ext cx="3619858" cy="309396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957263" rotWithShape="0" algn="bl">
              <a:srgbClr val="FF00FF">
                <a:alpha val="85000"/>
              </a:srgbClr>
            </a:outerShdw>
          </a:effectLst>
        </p:spPr>
      </p:pic>
      <p:sp>
        <p:nvSpPr>
          <p:cNvPr id="395" name="Google Shape;395;p25"/>
          <p:cNvSpPr txBox="1"/>
          <p:nvPr/>
        </p:nvSpPr>
        <p:spPr>
          <a:xfrm>
            <a:off x="532825" y="1210738"/>
            <a:ext cx="2925300" cy="2308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85800" rotWithShape="0" algn="bl" dist="9525">
              <a:srgbClr val="FF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Protótipo desenvolvido do aplicativo de localização Real Time dos ônibus da UFPEL</a:t>
            </a:r>
            <a:endParaRPr sz="23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96" name="Google Shape;3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025" y="4642675"/>
            <a:ext cx="500825" cy="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25" y="4678338"/>
            <a:ext cx="429500" cy="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42676"/>
            <a:ext cx="553526" cy="5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5"/>
          <p:cNvSpPr/>
          <p:nvPr/>
        </p:nvSpPr>
        <p:spPr>
          <a:xfrm>
            <a:off x="1481168" y="183613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1638158" y="316014"/>
            <a:ext cx="725812" cy="641005"/>
          </a:xfrm>
          <a:custGeom>
            <a:rect b="b" l="l" r="r" t="t"/>
            <a:pathLst>
              <a:path extrusionOk="0" h="34096" w="38607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1546851" y="295692"/>
            <a:ext cx="794695" cy="682102"/>
          </a:xfrm>
          <a:custGeom>
            <a:rect b="b" l="l" r="r" t="t"/>
            <a:pathLst>
              <a:path extrusionOk="0" h="36282" w="42271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25"/>
          <p:cNvGrpSpPr/>
          <p:nvPr/>
        </p:nvGrpSpPr>
        <p:grpSpPr>
          <a:xfrm>
            <a:off x="1854228" y="466878"/>
            <a:ext cx="298169" cy="339253"/>
            <a:chOff x="1529350" y="258825"/>
            <a:chExt cx="423475" cy="481825"/>
          </a:xfrm>
        </p:grpSpPr>
        <p:sp>
          <p:nvSpPr>
            <p:cNvPr id="403" name="Google Shape;403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7325" y="1040350"/>
            <a:ext cx="3607725" cy="36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6"/>
          <p:cNvPicPr preferRelativeResize="0"/>
          <p:nvPr/>
        </p:nvPicPr>
        <p:blipFill rotWithShape="1">
          <a:blip r:embed="rId4">
            <a:alphaModFix/>
          </a:blip>
          <a:srcRect b="12349" l="0" r="0" t="0"/>
          <a:stretch/>
        </p:blipFill>
        <p:spPr>
          <a:xfrm>
            <a:off x="412725" y="1348200"/>
            <a:ext cx="1509825" cy="144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26"/>
          <p:cNvCxnSpPr/>
          <p:nvPr/>
        </p:nvCxnSpPr>
        <p:spPr>
          <a:xfrm>
            <a:off x="1946475" y="1174413"/>
            <a:ext cx="4227900" cy="19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412" name="Google Shape;4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175" y="1724275"/>
            <a:ext cx="1826734" cy="2239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26"/>
          <p:cNvCxnSpPr/>
          <p:nvPr/>
        </p:nvCxnSpPr>
        <p:spPr>
          <a:xfrm flipH="1" rot="10800000">
            <a:off x="1922550" y="3446975"/>
            <a:ext cx="4362900" cy="10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4" name="Google Shape;414;p26"/>
          <p:cNvSpPr txBox="1"/>
          <p:nvPr/>
        </p:nvSpPr>
        <p:spPr>
          <a:xfrm>
            <a:off x="4705488" y="308171"/>
            <a:ext cx="3993000" cy="892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85800" rotWithShape="0" algn="bl" dist="9525">
              <a:srgbClr val="FF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Demonstrativo do funcionamento prático</a:t>
            </a:r>
            <a:endParaRPr sz="23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15" name="Google Shape;41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450" y="2797250"/>
            <a:ext cx="1509825" cy="15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6"/>
          <p:cNvSpPr/>
          <p:nvPr/>
        </p:nvSpPr>
        <p:spPr>
          <a:xfrm>
            <a:off x="661150" y="3142650"/>
            <a:ext cx="913500" cy="1212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"/>
          <p:cNvSpPr/>
          <p:nvPr/>
        </p:nvSpPr>
        <p:spPr>
          <a:xfrm>
            <a:off x="661150" y="3729850"/>
            <a:ext cx="913500" cy="30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6"/>
          <p:cNvSpPr/>
          <p:nvPr/>
        </p:nvSpPr>
        <p:spPr>
          <a:xfrm>
            <a:off x="661150" y="3425300"/>
            <a:ext cx="913500" cy="30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9250" y="2794675"/>
            <a:ext cx="83300" cy="15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3025" y="4642675"/>
            <a:ext cx="500825" cy="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525" y="4678338"/>
            <a:ext cx="429500" cy="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4642676"/>
            <a:ext cx="553526" cy="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