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propose to use a solution that combines machine learning-based failure detection</a:t>
            </a:r>
            <a:endParaRPr/>
          </a:p>
          <a:p>
            <a:pPr indent="0" lvl="0" marL="0">
              <a:spcBef>
                <a:spcPts val="0"/>
              </a:spcBef>
              <a:spcAft>
                <a:spcPts val="0"/>
              </a:spcAft>
              <a:buNone/>
            </a:pPr>
            <a:r>
              <a:rPr lang="en"/>
              <a:t>With abnormality detection designed by human experts</a:t>
            </a:r>
            <a:endParaRPr/>
          </a:p>
          <a:p>
            <a:pPr indent="0" lvl="0" marL="0">
              <a:spcBef>
                <a:spcPts val="0"/>
              </a:spcBef>
              <a:spcAft>
                <a:spcPts val="0"/>
              </a:spcAft>
              <a:buNone/>
            </a:pPr>
            <a:r>
              <a:rPr lang="en"/>
              <a:t>There are two models that could be used in this situation, the mlp and lstm model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alg might not perform well when data is different from traning data</a:t>
            </a:r>
            <a:endParaRPr/>
          </a:p>
          <a:p>
            <a:pPr indent="0" lvl="0" marL="0">
              <a:spcBef>
                <a:spcPts val="0"/>
              </a:spcBef>
              <a:spcAft>
                <a:spcPts val="0"/>
              </a:spcAft>
              <a:buNone/>
            </a:pPr>
            <a:r>
              <a:rPr lang="en"/>
              <a:t>So abnormality detection that uses hand-picked features and trending detection designed by hu</a:t>
            </a:r>
            <a:endParaRPr/>
          </a:p>
          <a:p>
            <a:pPr indent="0" lvl="0" marL="0" rtl="0">
              <a:spcBef>
                <a:spcPts val="0"/>
              </a:spcBef>
              <a:spcAft>
                <a:spcPts val="0"/>
              </a:spcAft>
              <a:buNone/>
            </a:pPr>
            <a:r>
              <a:rPr lang="en"/>
              <a:t>Could be a reliable supplement method for machine learning algorithms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quality of colletected data and enterprise infrastructure need to be improved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redictivesolutions.com" TargetMode="External"/><Relationship Id="rId4" Type="http://schemas.openxmlformats.org/officeDocument/2006/relationships/hyperlink" Target="http://www.ehstoday.com/predictive-analytics-safety" TargetMode="External"/><Relationship Id="rId5" Type="http://schemas.openxmlformats.org/officeDocument/2006/relationships/hyperlink" Target="http://www.asse.org/assets/1/7/WR_PredictiveAnalytics_1114.pdf" TargetMode="External"/><Relationship Id="rId6" Type="http://schemas.openxmlformats.org/officeDocument/2006/relationships/hyperlink" Target="https://www.predictivesafety.com" TargetMode="External"/><Relationship Id="rId7" Type="http://schemas.openxmlformats.org/officeDocument/2006/relationships/hyperlink" Target="http://www.arbill.com/arbill-safety-blog/reduce-workplace-injuries-with-predictive-analyt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arbill.com/vanta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reuters.com/brandfeatures/venture-capital/article?id=1793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owler.com/company/predictivesolutions#overview" TargetMode="External"/><Relationship Id="rId4" Type="http://schemas.openxmlformats.org/officeDocument/2006/relationships/hyperlink" Target="http://www.orbisresearch.com/reports/index/predictive-analytics-global-market-outlook-2017-2023" TargetMode="External"/><Relationship Id="rId5" Type="http://schemas.openxmlformats.org/officeDocument/2006/relationships/hyperlink" Target="http://www.strategyr.com/MarketResearch/Predictive_Analytics_Market_Trend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25"/>
            <a:ext cx="6727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Predictive Analytics Solution</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Shangwu Yao</a:t>
            </a:r>
            <a:endParaRPr/>
          </a:p>
          <a:p>
            <a:pPr indent="0" lvl="0" marL="0">
              <a:spcBef>
                <a:spcPts val="0"/>
              </a:spcBef>
              <a:spcAft>
                <a:spcPts val="0"/>
              </a:spcAft>
              <a:buNone/>
            </a:pPr>
            <a:r>
              <a:rPr lang="en"/>
              <a:t>April 28,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336" name="Shape 3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Predictive Solutions: </a:t>
            </a:r>
            <a:r>
              <a:rPr lang="en" u="sng">
                <a:solidFill>
                  <a:schemeClr val="hlink"/>
                </a:solidFill>
                <a:hlinkClick r:id="rId3"/>
              </a:rPr>
              <a:t>https://www.predictivesolutions.com</a:t>
            </a:r>
            <a:endParaRPr/>
          </a:p>
          <a:p>
            <a:pPr indent="0" lvl="0" marL="0">
              <a:spcBef>
                <a:spcPts val="1600"/>
              </a:spcBef>
              <a:spcAft>
                <a:spcPts val="0"/>
              </a:spcAft>
              <a:buNone/>
            </a:pPr>
            <a:r>
              <a:rPr lang="en"/>
              <a:t>[2] </a:t>
            </a:r>
            <a:r>
              <a:rPr lang="en"/>
              <a:t>Griffin Schultz. </a:t>
            </a:r>
            <a:r>
              <a:rPr i="1" lang="en" u="sng">
                <a:solidFill>
                  <a:schemeClr val="hlink"/>
                </a:solidFill>
                <a:hlinkClick r:id="rId4"/>
              </a:rPr>
              <a:t>Advanced and Predictive Analytics in Safety: Are They Worth The Investment?</a:t>
            </a:r>
            <a:r>
              <a:rPr lang="en"/>
              <a:t> In EHSToday, 2013.</a:t>
            </a:r>
            <a:endParaRPr/>
          </a:p>
          <a:p>
            <a:pPr indent="0" lvl="0" marL="0">
              <a:spcBef>
                <a:spcPts val="1600"/>
              </a:spcBef>
              <a:spcAft>
                <a:spcPts val="0"/>
              </a:spcAft>
              <a:buNone/>
            </a:pPr>
            <a:r>
              <a:rPr lang="en"/>
              <a:t>[3] Elliot Laratonda. </a:t>
            </a:r>
            <a:r>
              <a:rPr i="1" lang="en" u="sng">
                <a:solidFill>
                  <a:schemeClr val="hlink"/>
                </a:solidFill>
                <a:hlinkClick r:id="rId5"/>
              </a:rPr>
              <a:t>Predictive Analytics Using Leading Indicators to Prevent the Next Injury</a:t>
            </a:r>
            <a:r>
              <a:rPr lang="en"/>
              <a:t>. </a:t>
            </a:r>
            <a:r>
              <a:rPr lang="en"/>
              <a:t>ASSE, </a:t>
            </a:r>
            <a:r>
              <a:rPr lang="en"/>
              <a:t>2014.</a:t>
            </a:r>
            <a:endParaRPr/>
          </a:p>
          <a:p>
            <a:pPr indent="0" lvl="0" marL="0">
              <a:spcBef>
                <a:spcPts val="1600"/>
              </a:spcBef>
              <a:spcAft>
                <a:spcPts val="0"/>
              </a:spcAft>
              <a:buNone/>
            </a:pPr>
            <a:r>
              <a:rPr lang="en"/>
              <a:t>[4] Predictive Safety: </a:t>
            </a:r>
            <a:r>
              <a:rPr lang="en" u="sng">
                <a:solidFill>
                  <a:schemeClr val="hlink"/>
                </a:solidFill>
                <a:hlinkClick r:id="rId6"/>
              </a:rPr>
              <a:t>https://www.predictivesafety.com</a:t>
            </a:r>
            <a:endParaRPr/>
          </a:p>
          <a:p>
            <a:pPr indent="0" lvl="0" marL="0">
              <a:spcBef>
                <a:spcPts val="1600"/>
              </a:spcBef>
              <a:spcAft>
                <a:spcPts val="1600"/>
              </a:spcAft>
              <a:buNone/>
            </a:pPr>
            <a:r>
              <a:rPr lang="en"/>
              <a:t>[5] </a:t>
            </a:r>
            <a:r>
              <a:rPr lang="en"/>
              <a:t>JULIE COPELAND. </a:t>
            </a:r>
            <a:r>
              <a:rPr i="1" lang="en" u="sng">
                <a:solidFill>
                  <a:schemeClr val="hlink"/>
                </a:solidFill>
                <a:hlinkClick r:id="rId7"/>
              </a:rPr>
              <a:t>REDUCE WORKPLACE INJURIES WITH PREDICTIVE ANALYTICS.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42" name="Shape 3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 Arbill: </a:t>
            </a:r>
            <a:r>
              <a:rPr lang="en" u="sng">
                <a:solidFill>
                  <a:schemeClr val="hlink"/>
                </a:solidFill>
                <a:hlinkClick r:id="rId3"/>
              </a:rPr>
              <a:t>http://www.arbill.com/vantage</a:t>
            </a:r>
            <a:endParaRPr/>
          </a:p>
          <a:p>
            <a:pPr indent="0" lvl="0" marL="0">
              <a:spcBef>
                <a:spcPts val="1600"/>
              </a:spcBef>
              <a:spcAft>
                <a:spcPts val="0"/>
              </a:spcAft>
              <a:buNone/>
            </a:pPr>
            <a:r>
              <a:rPr lang="en"/>
              <a:t>[7] Sepp Hochreiter and J ̈urgen Schmidhuber.  Long short-term memory.Neural  computation,  9(8):1735–1780, 1997.</a:t>
            </a:r>
            <a:endParaRPr/>
          </a:p>
          <a:p>
            <a:pPr indent="0" lvl="0" marL="0">
              <a:spcBef>
                <a:spcPts val="1600"/>
              </a:spcBef>
              <a:spcAft>
                <a:spcPts val="0"/>
              </a:spcAft>
              <a:buNone/>
            </a:pPr>
            <a:r>
              <a:rPr lang="en"/>
              <a:t>[8] J.A.K. Suykens and J. Vandewalle.  Least squares support vector machine classifiers.Neural ProcessingLetters, 9(3):293–300, Jun 1999.</a:t>
            </a:r>
            <a:endParaRPr/>
          </a:p>
          <a:p>
            <a:pPr indent="0" lvl="0" marL="0" rtl="0">
              <a:spcBef>
                <a:spcPts val="1600"/>
              </a:spcBef>
              <a:spcAft>
                <a:spcPts val="1600"/>
              </a:spcAft>
              <a:buNone/>
            </a:pPr>
            <a:r>
              <a:rPr lang="en"/>
              <a:t>[9] Pedro F Felzenszwalb, Ross B Girshick, David McAllester, and Deva Ramanan.  Object detection withdiscriminatively trained part-based models.IEEE transactions on pattern analysis and machine intelli-gence, 32(9):1627–1645, 2010.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48" name="Shape 34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 Ross Girshick.  Fast r-cnn.arXiv preprint arXiv:1504.08083, 2015.</a:t>
            </a:r>
            <a:endParaRPr/>
          </a:p>
          <a:p>
            <a:pPr indent="0" lvl="0" marL="0">
              <a:spcBef>
                <a:spcPts val="1600"/>
              </a:spcBef>
              <a:spcAft>
                <a:spcPts val="0"/>
              </a:spcAft>
              <a:buNone/>
            </a:pPr>
            <a:r>
              <a:rPr lang="en"/>
              <a:t>[11]  Abhinav Shrivastava, Abhinav Gupta, and Ross Girshick.  Training region-based object detectors withonline hard example mining.  InProceedings  of  the  IEEE  Conference  on  Computer  Vision  and  PatternRecognition, pages 761–769, 2016.</a:t>
            </a:r>
            <a:endParaRPr/>
          </a:p>
          <a:p>
            <a:pPr indent="0" lvl="0" marL="0">
              <a:spcBef>
                <a:spcPts val="1600"/>
              </a:spcBef>
              <a:spcAft>
                <a:spcPts val="0"/>
              </a:spcAft>
              <a:buNone/>
            </a:pPr>
            <a:r>
              <a:rPr lang="en"/>
              <a:t>[12]  Thomas G. Dietterich.  Ensemble methods in machine learning.  InMultiple  Classifier  Systems,  pages1–15, Berlin, Heidelberg, 2000. Springer Berlin Heidelberg</a:t>
            </a:r>
            <a:endParaRPr/>
          </a:p>
          <a:p>
            <a:pPr indent="0" lvl="0" marL="0" rtl="0">
              <a:spcBef>
                <a:spcPts val="1600"/>
              </a:spcBef>
              <a:spcAft>
                <a:spcPts val="1600"/>
              </a:spcAft>
              <a:buNone/>
            </a:pPr>
            <a:r>
              <a:rPr lang="en"/>
              <a:t>[13] Hector Costello. </a:t>
            </a:r>
            <a:r>
              <a:rPr i="1" lang="en" u="sng">
                <a:solidFill>
                  <a:schemeClr val="hlink"/>
                </a:solidFill>
                <a:hlinkClick r:id="rId3"/>
              </a:rPr>
              <a:t>Global Predictive Analytics Market 2017 Statistics, Facts and Figures, Share, Segmentation and Forecast by 2023</a:t>
            </a:r>
            <a:r>
              <a:rPr lang="en"/>
              <a:t>. Orbis Research, 2017.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54" name="Shape 3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[14] </a:t>
            </a:r>
            <a:r>
              <a:rPr lang="en" u="sng">
                <a:solidFill>
                  <a:schemeClr val="hlink"/>
                </a:solidFill>
                <a:hlinkClick r:id="rId3"/>
              </a:rPr>
              <a:t>Predictive Solutions Competitors, Revenue, Number of Employees, Funding and Acquisitions</a:t>
            </a:r>
            <a:endParaRPr/>
          </a:p>
          <a:p>
            <a:pPr indent="0" lvl="0" marL="0">
              <a:spcBef>
                <a:spcPts val="1600"/>
              </a:spcBef>
              <a:spcAft>
                <a:spcPts val="0"/>
              </a:spcAft>
              <a:buNone/>
            </a:pPr>
            <a:r>
              <a:rPr lang="en"/>
              <a:t>[15] </a:t>
            </a:r>
            <a:r>
              <a:rPr lang="en" u="sng">
                <a:solidFill>
                  <a:schemeClr val="hlink"/>
                </a:solidFill>
                <a:hlinkClick r:id="rId4"/>
              </a:rPr>
              <a:t>Predictive Analytics-Global Market Outlook (2017-2023)</a:t>
            </a:r>
            <a:endParaRPr/>
          </a:p>
          <a:p>
            <a:pPr indent="0" lvl="0" marL="0">
              <a:spcBef>
                <a:spcPts val="1600"/>
              </a:spcBef>
              <a:spcAft>
                <a:spcPts val="0"/>
              </a:spcAft>
              <a:buNone/>
            </a:pPr>
            <a:r>
              <a:rPr lang="en"/>
              <a:t>[16] </a:t>
            </a:r>
            <a:r>
              <a:rPr lang="en" u="sng">
                <a:solidFill>
                  <a:schemeClr val="hlink"/>
                </a:solidFill>
                <a:hlinkClick r:id="rId5"/>
              </a:rPr>
              <a:t>Predictive Analytics Market Trends</a:t>
            </a:r>
            <a:endParaRPr/>
          </a:p>
          <a:p>
            <a:pPr indent="0" lvl="0" mar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 Challenges</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current MSA products have not incorporated predictive analytics solutions</a:t>
            </a:r>
            <a:endParaRPr/>
          </a:p>
          <a:p>
            <a:pPr indent="-311150" lvl="0" marL="457200" rtl="0">
              <a:spcBef>
                <a:spcPts val="0"/>
              </a:spcBef>
              <a:spcAft>
                <a:spcPts val="0"/>
              </a:spcAft>
              <a:buSzPts val="1300"/>
              <a:buChar char="●"/>
            </a:pPr>
            <a:r>
              <a:rPr lang="en"/>
              <a:t>Competitors have already notice this business opportunities:</a:t>
            </a:r>
            <a:endParaRPr/>
          </a:p>
          <a:p>
            <a:pPr indent="-298450" lvl="1" marL="914400" rtl="0">
              <a:spcBef>
                <a:spcPts val="0"/>
              </a:spcBef>
              <a:spcAft>
                <a:spcPts val="0"/>
              </a:spcAft>
              <a:buSzPts val="1100"/>
              <a:buChar char="○"/>
            </a:pPr>
            <a:r>
              <a:rPr lang="en"/>
              <a:t>Predictive Solutions [1, 2, 3]</a:t>
            </a:r>
            <a:endParaRPr/>
          </a:p>
          <a:p>
            <a:pPr indent="-298450" lvl="1" marL="914400" rtl="0">
              <a:spcBef>
                <a:spcPts val="0"/>
              </a:spcBef>
              <a:spcAft>
                <a:spcPts val="0"/>
              </a:spcAft>
              <a:buSzPts val="1100"/>
              <a:buChar char="○"/>
            </a:pPr>
            <a:r>
              <a:rPr lang="en"/>
              <a:t>Predictive Safety [4]</a:t>
            </a:r>
            <a:endParaRPr/>
          </a:p>
          <a:p>
            <a:pPr indent="-298450" lvl="1" marL="914400" rtl="0">
              <a:spcBef>
                <a:spcPts val="0"/>
              </a:spcBef>
              <a:spcAft>
                <a:spcPts val="0"/>
              </a:spcAft>
              <a:buSzPts val="1100"/>
              <a:buChar char="○"/>
            </a:pPr>
            <a:r>
              <a:rPr lang="en"/>
              <a:t>Arbill [5, 6]</a:t>
            </a:r>
            <a:endParaRPr/>
          </a:p>
          <a:p>
            <a:pPr indent="-311150" lvl="0" marL="457200" rtl="0">
              <a:spcBef>
                <a:spcPts val="0"/>
              </a:spcBef>
              <a:spcAft>
                <a:spcPts val="0"/>
              </a:spcAft>
              <a:buSzPts val="1300"/>
              <a:buChar char="●"/>
            </a:pPr>
            <a:r>
              <a:rPr lang="en"/>
              <a:t>The data collected currently are insufficient for advanced analytics (especially for predictive analytics applications).</a:t>
            </a:r>
            <a:endParaRPr/>
          </a:p>
          <a:p>
            <a:pPr indent="-311150" lvl="0" marL="457200" rtl="0">
              <a:spcBef>
                <a:spcPts val="0"/>
              </a:spcBef>
              <a:spcAft>
                <a:spcPts val="0"/>
              </a:spcAft>
              <a:buSzPts val="1300"/>
              <a:buChar char="●"/>
            </a:pPr>
            <a:r>
              <a:rPr lang="en"/>
              <a:t>Accuracy and reliability requirements for predictive analytics</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a:t>
            </a:r>
            <a:endParaRPr/>
          </a:p>
          <a:p>
            <a:pPr indent="0" lvl="0" marL="0">
              <a:spcBef>
                <a:spcPts val="0"/>
              </a:spcBef>
              <a:spcAft>
                <a:spcPts val="0"/>
              </a:spcAft>
              <a:buNone/>
            </a:pPr>
            <a:r>
              <a:rPr lang="en" sz="1600"/>
              <a:t>Machine learning-based failure detection</a:t>
            </a:r>
            <a:endParaRPr sz="1600"/>
          </a:p>
        </p:txBody>
      </p:sp>
      <p:sp>
        <p:nvSpPr>
          <p:cNvPr id="290" name="Shape 290"/>
          <p:cNvSpPr txBox="1"/>
          <p:nvPr>
            <p:ph idx="1" type="body"/>
          </p:nvPr>
        </p:nvSpPr>
        <p:spPr>
          <a:xfrm>
            <a:off x="1303800" y="1990050"/>
            <a:ext cx="35124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Learning from past experiences without human supervision</a:t>
            </a:r>
            <a:endParaRPr/>
          </a:p>
          <a:p>
            <a:pPr indent="-311150" lvl="0" marL="457200" rtl="0">
              <a:spcBef>
                <a:spcPts val="0"/>
              </a:spcBef>
              <a:spcAft>
                <a:spcPts val="0"/>
              </a:spcAft>
              <a:buSzPts val="1300"/>
              <a:buChar char="●"/>
            </a:pPr>
            <a:r>
              <a:rPr lang="en"/>
              <a:t>Can match human experts performance with enough training data</a:t>
            </a:r>
            <a:endParaRPr/>
          </a:p>
          <a:p>
            <a:pPr indent="0" lvl="0" marL="0">
              <a:spcBef>
                <a:spcPts val="1600"/>
              </a:spcBef>
              <a:spcAft>
                <a:spcPts val="0"/>
              </a:spcAft>
              <a:buNone/>
            </a:pPr>
            <a:r>
              <a:rPr lang="en"/>
              <a:t>Approach #1: Using Deep Neural Networks</a:t>
            </a:r>
            <a:endParaRPr/>
          </a:p>
          <a:p>
            <a:pPr indent="-311150" lvl="0" marL="457200" rtl="0">
              <a:spcBef>
                <a:spcPts val="1600"/>
              </a:spcBef>
              <a:spcAft>
                <a:spcPts val="0"/>
              </a:spcAft>
              <a:buSzPts val="1300"/>
              <a:buChar char="●"/>
            </a:pPr>
            <a:r>
              <a:rPr b="1" lang="en"/>
              <a:t>Input</a:t>
            </a:r>
            <a:r>
              <a:rPr lang="en"/>
              <a:t>: a fixed window of information in several consecutive time steps</a:t>
            </a:r>
            <a:endParaRPr/>
          </a:p>
          <a:p>
            <a:pPr indent="-311150" lvl="0" marL="457200" rtl="0">
              <a:spcBef>
                <a:spcPts val="0"/>
              </a:spcBef>
              <a:spcAft>
                <a:spcPts val="0"/>
              </a:spcAft>
              <a:buSzPts val="1300"/>
              <a:buChar char="●"/>
            </a:pPr>
            <a:r>
              <a:rPr b="1" lang="en"/>
              <a:t>Output</a:t>
            </a:r>
            <a:r>
              <a:rPr lang="en"/>
              <a:t>: probability of triggering an alarm in the recent future (hazardous level)</a:t>
            </a:r>
            <a:endParaRPr/>
          </a:p>
        </p:txBody>
      </p:sp>
      <p:pic>
        <p:nvPicPr>
          <p:cNvPr id="291" name="Shape 291"/>
          <p:cNvPicPr preferRelativeResize="0"/>
          <p:nvPr/>
        </p:nvPicPr>
        <p:blipFill>
          <a:blip r:embed="rId3">
            <a:alphaModFix/>
          </a:blip>
          <a:stretch>
            <a:fillRect/>
          </a:stretch>
        </p:blipFill>
        <p:spPr>
          <a:xfrm>
            <a:off x="5064843" y="1990051"/>
            <a:ext cx="3757757" cy="254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a:t>
            </a:r>
            <a:endParaRPr/>
          </a:p>
          <a:p>
            <a:pPr indent="0" lvl="0" marL="0" rtl="0">
              <a:spcBef>
                <a:spcPts val="0"/>
              </a:spcBef>
              <a:spcAft>
                <a:spcPts val="0"/>
              </a:spcAft>
              <a:buNone/>
            </a:pPr>
            <a:r>
              <a:rPr lang="en" sz="1600"/>
              <a:t>Machine learning-based failure detection</a:t>
            </a:r>
            <a:endParaRPr sz="1600"/>
          </a:p>
        </p:txBody>
      </p:sp>
      <p:pic>
        <p:nvPicPr>
          <p:cNvPr id="297" name="Shape 297"/>
          <p:cNvPicPr preferRelativeResize="0"/>
          <p:nvPr/>
        </p:nvPicPr>
        <p:blipFill>
          <a:blip r:embed="rId3">
            <a:alphaModFix/>
          </a:blip>
          <a:stretch>
            <a:fillRect/>
          </a:stretch>
        </p:blipFill>
        <p:spPr>
          <a:xfrm>
            <a:off x="5154100" y="2572600"/>
            <a:ext cx="3663499" cy="1376476"/>
          </a:xfrm>
          <a:prstGeom prst="rect">
            <a:avLst/>
          </a:prstGeom>
          <a:noFill/>
          <a:ln>
            <a:noFill/>
          </a:ln>
        </p:spPr>
      </p:pic>
      <p:sp>
        <p:nvSpPr>
          <p:cNvPr id="298" name="Shape 298"/>
          <p:cNvSpPr txBox="1"/>
          <p:nvPr>
            <p:ph idx="1" type="body"/>
          </p:nvPr>
        </p:nvSpPr>
        <p:spPr>
          <a:xfrm>
            <a:off x="1303800" y="1990050"/>
            <a:ext cx="35124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Learning from past experiences without human supervision</a:t>
            </a:r>
            <a:endParaRPr/>
          </a:p>
          <a:p>
            <a:pPr indent="-311150" lvl="0" marL="457200" rtl="0">
              <a:spcBef>
                <a:spcPts val="0"/>
              </a:spcBef>
              <a:spcAft>
                <a:spcPts val="0"/>
              </a:spcAft>
              <a:buSzPts val="1300"/>
              <a:buChar char="●"/>
            </a:pPr>
            <a:r>
              <a:rPr lang="en"/>
              <a:t>Can match human experts performance with enough training data</a:t>
            </a:r>
            <a:endParaRPr/>
          </a:p>
          <a:p>
            <a:pPr indent="0" lvl="0" marL="0" rtl="0">
              <a:spcBef>
                <a:spcPts val="1600"/>
              </a:spcBef>
              <a:spcAft>
                <a:spcPts val="0"/>
              </a:spcAft>
              <a:buNone/>
            </a:pPr>
            <a:r>
              <a:rPr lang="en"/>
              <a:t>Approach #2: Using LSTM</a:t>
            </a:r>
            <a:endParaRPr/>
          </a:p>
          <a:p>
            <a:pPr indent="-311150" lvl="0" marL="457200" rtl="0">
              <a:spcBef>
                <a:spcPts val="1600"/>
              </a:spcBef>
              <a:spcAft>
                <a:spcPts val="0"/>
              </a:spcAft>
              <a:buSzPts val="1300"/>
              <a:buChar char="●"/>
            </a:pPr>
            <a:r>
              <a:rPr b="1" lang="en"/>
              <a:t>Input</a:t>
            </a:r>
            <a:r>
              <a:rPr lang="en"/>
              <a:t>: </a:t>
            </a:r>
            <a:r>
              <a:rPr lang="en"/>
              <a:t>average and peak gas level and temperature at different time steps</a:t>
            </a:r>
            <a:endParaRPr/>
          </a:p>
          <a:p>
            <a:pPr indent="-311150" lvl="0" marL="457200" rtl="0">
              <a:spcBef>
                <a:spcPts val="0"/>
              </a:spcBef>
              <a:spcAft>
                <a:spcPts val="0"/>
              </a:spcAft>
              <a:buSzPts val="1300"/>
              <a:buChar char="●"/>
            </a:pPr>
            <a:r>
              <a:rPr b="1" lang="en"/>
              <a:t>Output</a:t>
            </a:r>
            <a:r>
              <a:rPr lang="en"/>
              <a:t>: whether the alarm will be triggered or not at what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Solution</a:t>
            </a:r>
            <a:endParaRPr/>
          </a:p>
          <a:p>
            <a:pPr indent="0" lvl="0" marL="0" rtl="0">
              <a:spcBef>
                <a:spcPts val="0"/>
              </a:spcBef>
              <a:spcAft>
                <a:spcPts val="0"/>
              </a:spcAft>
              <a:buNone/>
            </a:pPr>
            <a:r>
              <a:rPr lang="en" sz="1600"/>
              <a:t>Abnormality detection</a:t>
            </a:r>
            <a:endParaRPr sz="1600"/>
          </a:p>
        </p:txBody>
      </p:sp>
      <p:sp>
        <p:nvSpPr>
          <p:cNvPr id="304" name="Shape 304"/>
          <p:cNvSpPr txBox="1"/>
          <p:nvPr>
            <p:ph idx="1" type="body"/>
          </p:nvPr>
        </p:nvSpPr>
        <p:spPr>
          <a:xfrm>
            <a:off x="1303800" y="1990050"/>
            <a:ext cx="35124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Approach #1</a:t>
            </a:r>
            <a:r>
              <a:rPr lang="en"/>
              <a:t>: H</a:t>
            </a:r>
            <a:r>
              <a:rPr lang="en"/>
              <a:t>and-picked Features</a:t>
            </a:r>
            <a:endParaRPr/>
          </a:p>
          <a:p>
            <a:pPr indent="-311150" lvl="0" marL="457200" rtl="0">
              <a:spcBef>
                <a:spcPts val="1600"/>
              </a:spcBef>
              <a:spcAft>
                <a:spcPts val="0"/>
              </a:spcAft>
              <a:buSzPts val="1300"/>
              <a:buChar char="●"/>
            </a:pPr>
            <a:r>
              <a:rPr lang="en"/>
              <a:t>Experts pick key indicators of </a:t>
            </a:r>
            <a:r>
              <a:rPr lang="en"/>
              <a:t>abnormality</a:t>
            </a:r>
            <a:endParaRPr/>
          </a:p>
          <a:p>
            <a:pPr indent="-311150" lvl="0" marL="457200" rtl="0">
              <a:spcBef>
                <a:spcPts val="0"/>
              </a:spcBef>
              <a:spcAft>
                <a:spcPts val="0"/>
              </a:spcAft>
              <a:buSzPts val="1300"/>
              <a:buChar char="●"/>
            </a:pPr>
            <a:r>
              <a:rPr lang="en"/>
              <a:t>Constantly detect the level of abnormalities</a:t>
            </a:r>
            <a:endParaRPr/>
          </a:p>
          <a:p>
            <a:pPr indent="-311150" lvl="0" marL="457200" rtl="0">
              <a:spcBef>
                <a:spcPts val="0"/>
              </a:spcBef>
              <a:spcAft>
                <a:spcPts val="0"/>
              </a:spcAft>
              <a:buSzPts val="1300"/>
              <a:buChar char="●"/>
            </a:pPr>
            <a:r>
              <a:rPr lang="en"/>
              <a:t>A sharp rise or drop of those values might indicate a sudden change in the environment, which could lead to accidents</a:t>
            </a:r>
            <a:endParaRPr/>
          </a:p>
        </p:txBody>
      </p:sp>
      <p:sp>
        <p:nvSpPr>
          <p:cNvPr id="305" name="Shape 305"/>
          <p:cNvSpPr txBox="1"/>
          <p:nvPr>
            <p:ph idx="1" type="body"/>
          </p:nvPr>
        </p:nvSpPr>
        <p:spPr>
          <a:xfrm>
            <a:off x="5089375" y="1990050"/>
            <a:ext cx="35124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Approach #2: Trending Detection</a:t>
            </a:r>
            <a:endParaRPr/>
          </a:p>
          <a:p>
            <a:pPr indent="-311150" lvl="0" marL="457200" rtl="0">
              <a:spcBef>
                <a:spcPts val="1600"/>
              </a:spcBef>
              <a:spcAft>
                <a:spcPts val="0"/>
              </a:spcAft>
              <a:buSzPts val="1300"/>
              <a:buChar char="●"/>
            </a:pPr>
            <a:r>
              <a:rPr lang="en"/>
              <a:t>A</a:t>
            </a:r>
            <a:r>
              <a:rPr lang="en"/>
              <a:t> steady increase or decrease of gas level might be another sign of upcoming hazards</a:t>
            </a:r>
            <a:endParaRPr/>
          </a:p>
          <a:p>
            <a:pPr indent="-311150" lvl="0" marL="457200" rtl="0">
              <a:spcBef>
                <a:spcPts val="0"/>
              </a:spcBef>
              <a:spcAft>
                <a:spcPts val="0"/>
              </a:spcAft>
              <a:buSzPts val="1300"/>
              <a:buChar char="●"/>
            </a:pPr>
            <a:r>
              <a:rPr lang="en"/>
              <a:t>A machine learning model (predictor) can simulate the trend forwards to indicate if there is an abnormality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Solution</a:t>
            </a:r>
            <a:endParaRPr/>
          </a:p>
          <a:p>
            <a:pPr indent="0" lvl="0" marL="0" rtl="0">
              <a:spcBef>
                <a:spcPts val="0"/>
              </a:spcBef>
              <a:spcAft>
                <a:spcPts val="0"/>
              </a:spcAft>
              <a:buNone/>
            </a:pPr>
            <a:r>
              <a:rPr lang="en" sz="1600"/>
              <a:t>Better Sensor Data and Enterprise Infrastructure</a:t>
            </a:r>
            <a:endParaRPr sz="1600"/>
          </a:p>
        </p:txBody>
      </p:sp>
      <p:sp>
        <p:nvSpPr>
          <p:cNvPr id="311" name="Shape 311"/>
          <p:cNvSpPr txBox="1"/>
          <p:nvPr>
            <p:ph idx="1" type="body"/>
          </p:nvPr>
        </p:nvSpPr>
        <p:spPr>
          <a:xfrm>
            <a:off x="1303800" y="1990050"/>
            <a:ext cx="35124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Improving Collected Data</a:t>
            </a:r>
            <a:endParaRPr/>
          </a:p>
          <a:p>
            <a:pPr indent="-311150" lvl="0" marL="457200" rtl="0">
              <a:spcBef>
                <a:spcPts val="1600"/>
              </a:spcBef>
              <a:spcAft>
                <a:spcPts val="0"/>
              </a:spcAft>
              <a:buSzPts val="1300"/>
              <a:buChar char="●"/>
            </a:pPr>
            <a:r>
              <a:rPr lang="en"/>
              <a:t>Data shall be collected with lowest level of information (e.g. raw sensor readings with continuous values, leave the post-processing to the software);</a:t>
            </a:r>
            <a:endParaRPr/>
          </a:p>
          <a:p>
            <a:pPr indent="-311150" lvl="0" marL="457200" rtl="0">
              <a:spcBef>
                <a:spcPts val="0"/>
              </a:spcBef>
              <a:spcAft>
                <a:spcPts val="0"/>
              </a:spcAft>
              <a:buSzPts val="1300"/>
              <a:buChar char="●"/>
            </a:pPr>
            <a:r>
              <a:rPr lang="en"/>
              <a:t>It will be helpful to include location data in </a:t>
            </a:r>
            <a:r>
              <a:rPr b="1" lang="en"/>
              <a:t>periodic</a:t>
            </a:r>
            <a:r>
              <a:rPr lang="en"/>
              <a:t> in each reading, so as to facilitate location-based predictive.</a:t>
            </a:r>
            <a:endParaRPr/>
          </a:p>
        </p:txBody>
      </p:sp>
      <p:sp>
        <p:nvSpPr>
          <p:cNvPr id="312" name="Shape 312"/>
          <p:cNvSpPr txBox="1"/>
          <p:nvPr>
            <p:ph idx="1" type="body"/>
          </p:nvPr>
        </p:nvSpPr>
        <p:spPr>
          <a:xfrm>
            <a:off x="5089375" y="1990050"/>
            <a:ext cx="35124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Improving Enterprise </a:t>
            </a:r>
            <a:r>
              <a:rPr lang="en"/>
              <a:t>Infrastructure</a:t>
            </a:r>
            <a:endParaRPr/>
          </a:p>
          <a:p>
            <a:pPr indent="-311150" lvl="0" marL="457200" rtl="0">
              <a:spcBef>
                <a:spcPts val="1600"/>
              </a:spcBef>
              <a:spcAft>
                <a:spcPts val="0"/>
              </a:spcAft>
              <a:buSzPts val="1300"/>
              <a:buChar char="●"/>
            </a:pPr>
            <a:r>
              <a:rPr lang="en"/>
              <a:t>Building a data center that store all data from gas detectors over the world;</a:t>
            </a:r>
            <a:endParaRPr/>
          </a:p>
          <a:p>
            <a:pPr indent="-311150" lvl="0" marL="457200" rtl="0">
              <a:spcBef>
                <a:spcPts val="0"/>
              </a:spcBef>
              <a:spcAft>
                <a:spcPts val="0"/>
              </a:spcAft>
              <a:buSzPts val="1300"/>
              <a:buChar char="●"/>
            </a:pPr>
            <a:r>
              <a:rPr lang="en"/>
              <a:t>Provide open APIs (at least internally) for data access, isolating the data from applications, so that different groups of engineers can access and process the data simultaneously.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Go-to-Market Strategy</a:t>
            </a:r>
            <a:endParaRPr/>
          </a:p>
        </p:txBody>
      </p:sp>
      <p:sp>
        <p:nvSpPr>
          <p:cNvPr id="318" name="Shape 3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Branding</a:t>
            </a:r>
            <a:r>
              <a:rPr lang="en"/>
              <a:t>: Startup a subsidiary predictive analytics company under MSA, with a fresh and energetic appearance to bring impact to the (traditional) industry;</a:t>
            </a:r>
            <a:endParaRPr/>
          </a:p>
          <a:p>
            <a:pPr indent="-311150" lvl="0" marL="457200" rtl="0">
              <a:spcBef>
                <a:spcPts val="0"/>
              </a:spcBef>
              <a:spcAft>
                <a:spcPts val="0"/>
              </a:spcAft>
              <a:buSzPts val="1300"/>
              <a:buChar char="●"/>
            </a:pPr>
            <a:r>
              <a:rPr b="1" lang="en"/>
              <a:t>Demoing</a:t>
            </a:r>
            <a:r>
              <a:rPr lang="en"/>
              <a:t>: Setup a dedicated </a:t>
            </a:r>
            <a:r>
              <a:rPr lang="en"/>
              <a:t>team with </a:t>
            </a:r>
            <a:r>
              <a:rPr lang="en"/>
              <a:t>marketing and technical professionals to reach out to different companies with need for gas detection, and present (awesome) demos to them, inferring the great amount of potential risks and hazards that can be mitigated by the solution and thus the cost saved by it;</a:t>
            </a:r>
            <a:endParaRPr/>
          </a:p>
          <a:p>
            <a:pPr indent="-311150" lvl="0" marL="457200" rtl="0">
              <a:spcBef>
                <a:spcPts val="0"/>
              </a:spcBef>
              <a:spcAft>
                <a:spcPts val="0"/>
              </a:spcAft>
              <a:buSzPts val="1300"/>
              <a:buChar char="●"/>
            </a:pPr>
            <a:r>
              <a:rPr b="1" lang="en"/>
              <a:t>Like-a-</a:t>
            </a:r>
            <a:r>
              <a:rPr b="1" lang="en"/>
              <a:t>Startup</a:t>
            </a:r>
            <a:r>
              <a:rPr lang="en"/>
              <a:t>: Run the subsidiary company like a startup, recruiting talents and attracting venture; work with the investors besides MSA on marketing strategy;</a:t>
            </a:r>
            <a:endParaRPr/>
          </a:p>
          <a:p>
            <a:pPr indent="-311150" lvl="0" marL="457200">
              <a:spcBef>
                <a:spcPts val="0"/>
              </a:spcBef>
              <a:spcAft>
                <a:spcPts val="0"/>
              </a:spcAft>
              <a:buSzPts val="1300"/>
              <a:buChar char="●"/>
            </a:pPr>
            <a:r>
              <a:rPr b="1" lang="en"/>
              <a:t>Event Marketing</a:t>
            </a:r>
            <a:r>
              <a:rPr lang="en"/>
              <a:t>: Create or capture the opportunities of events that best show the potential of this product in saving lives, preventing </a:t>
            </a:r>
            <a:r>
              <a:rPr lang="en"/>
              <a:t>disasters and reducing cost.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Revenue Projection</a:t>
            </a:r>
            <a:endParaRPr/>
          </a:p>
        </p:txBody>
      </p:sp>
      <p:sp>
        <p:nvSpPr>
          <p:cNvPr id="324" name="Shape 3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According to Stratistics MRC, the Global Predictive Analytics market is expected to grow from $3.89 billion in 2016 to reach $14.95 billion by 2023 with a CAGR of 21.2%. </a:t>
            </a:r>
            <a:r>
              <a:rPr lang="en"/>
              <a:t>[13, 15]</a:t>
            </a:r>
            <a:endParaRPr/>
          </a:p>
          <a:p>
            <a:pPr indent="0" lvl="0" marL="0">
              <a:spcBef>
                <a:spcPts val="1600"/>
              </a:spcBef>
              <a:spcAft>
                <a:spcPts val="0"/>
              </a:spcAft>
              <a:buNone/>
            </a:pPr>
            <a:r>
              <a:rPr lang="en"/>
              <a:t>According to Owler [14], a competitor in the same domain created an estimated revenue of $31.8M per year. So it is projected that this product has the potential to bring similar amount of revenue 2~3 years after released to the market.</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330" name="Shape 330"/>
          <p:cNvSpPr txBox="1"/>
          <p:nvPr>
            <p:ph idx="1" type="body"/>
          </p:nvPr>
        </p:nvSpPr>
        <p:spPr>
          <a:xfrm>
            <a:off x="1303800" y="1990050"/>
            <a:ext cx="7030500" cy="213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Accuracy and reliability are the two most important considerations in predictive analytics for gas-related safety hazards</a:t>
            </a:r>
            <a:endParaRPr/>
          </a:p>
          <a:p>
            <a:pPr indent="-311150" lvl="0" marL="457200">
              <a:spcBef>
                <a:spcPts val="0"/>
              </a:spcBef>
              <a:spcAft>
                <a:spcPts val="0"/>
              </a:spcAft>
              <a:buSzPts val="1300"/>
              <a:buChar char="●"/>
            </a:pPr>
            <a:r>
              <a:rPr lang="en"/>
              <a:t>I presented a reliable method that combines abnormality detection and machine learning-based hazard prediction algorithms</a:t>
            </a:r>
            <a:endParaRPr/>
          </a:p>
          <a:p>
            <a:pPr indent="-311150" lvl="0" marL="457200" rtl="0">
              <a:spcBef>
                <a:spcPts val="0"/>
              </a:spcBef>
              <a:spcAft>
                <a:spcPts val="0"/>
              </a:spcAft>
              <a:buSzPts val="1300"/>
              <a:buChar char="●"/>
            </a:pPr>
            <a:r>
              <a:rPr lang="en"/>
              <a:t>Machine learning models such as Multi-layer perceptron and Long short-term memory could be used to incorporate temporal information</a:t>
            </a:r>
            <a:endParaRPr/>
          </a:p>
          <a:p>
            <a:pPr indent="-311150" lvl="0" marL="457200" rtl="0">
              <a:spcBef>
                <a:spcPts val="0"/>
              </a:spcBef>
              <a:spcAft>
                <a:spcPts val="0"/>
              </a:spcAft>
              <a:buSzPts val="1300"/>
              <a:buChar char="●"/>
            </a:pPr>
            <a:r>
              <a:rPr lang="en"/>
              <a:t>It is projected that the predictive analytics solution can generate a decent amount revenue for the MSA company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