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7"/>
  </p:notesMasterIdLst>
  <p:sldIdLst>
    <p:sldId id="256" r:id="rId2"/>
    <p:sldId id="258" r:id="rId3"/>
    <p:sldId id="268" r:id="rId4"/>
    <p:sldId id="271" r:id="rId5"/>
    <p:sldId id="269" r:id="rId6"/>
    <p:sldId id="270" r:id="rId7"/>
    <p:sldId id="262" r:id="rId8"/>
    <p:sldId id="263" r:id="rId9"/>
    <p:sldId id="260" r:id="rId10"/>
    <p:sldId id="261" r:id="rId11"/>
    <p:sldId id="264" r:id="rId12"/>
    <p:sldId id="265" r:id="rId13"/>
    <p:sldId id="266" r:id="rId14"/>
    <p:sldId id="267"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42" d="100"/>
          <a:sy n="4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B1A717-A0F4-488F-B4D2-DD6D5D9545FA}" type="datetimeFigureOut">
              <a:rPr lang="en-US" smtClean="0"/>
              <a:pPr/>
              <a:t>10/28/2018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12BC0-CD53-482B-8FAA-E0610D1DA8EE}" type="slidenum">
              <a:rPr lang="en-US" smtClean="0"/>
              <a:pPr/>
              <a:t>‹#›</a:t>
            </a:fld>
            <a:endParaRPr lang="en-US" dirty="0"/>
          </a:p>
        </p:txBody>
      </p:sp>
    </p:spTree>
    <p:extLst>
      <p:ext uri="{BB962C8B-B14F-4D97-AF65-F5344CB8AC3E}">
        <p14:creationId xmlns:p14="http://schemas.microsoft.com/office/powerpoint/2010/main" val="3241297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https://www.nhp.gov.in/Immunization_ms</a:t>
            </a:r>
            <a:endParaRPr lang="en-US" dirty="0"/>
          </a:p>
        </p:txBody>
      </p:sp>
      <p:sp>
        <p:nvSpPr>
          <p:cNvPr id="4" name="Slide Number Placeholder 3"/>
          <p:cNvSpPr>
            <a:spLocks noGrp="1"/>
          </p:cNvSpPr>
          <p:nvPr>
            <p:ph type="sldNum" sz="quarter" idx="10"/>
          </p:nvPr>
        </p:nvSpPr>
        <p:spPr/>
        <p:txBody>
          <a:bodyPr/>
          <a:lstStyle/>
          <a:p>
            <a:fld id="{26712BC0-CD53-482B-8FAA-E0610D1DA8EE}" type="slidenum">
              <a:rPr lang="en-US" smtClean="0"/>
              <a:pPr/>
              <a:t>2</a:t>
            </a:fld>
            <a:endParaRPr lang="en-US" dirty="0"/>
          </a:p>
        </p:txBody>
      </p:sp>
    </p:spTree>
    <p:extLst>
      <p:ext uri="{BB962C8B-B14F-4D97-AF65-F5344CB8AC3E}">
        <p14:creationId xmlns:p14="http://schemas.microsoft.com/office/powerpoint/2010/main" val="404362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http://unicef.in/Whatwedo/3/Immunization</a:t>
            </a:r>
            <a:endParaRPr lang="en-US" dirty="0"/>
          </a:p>
        </p:txBody>
      </p:sp>
      <p:sp>
        <p:nvSpPr>
          <p:cNvPr id="4" name="Slide Number Placeholder 3"/>
          <p:cNvSpPr>
            <a:spLocks noGrp="1"/>
          </p:cNvSpPr>
          <p:nvPr>
            <p:ph type="sldNum" sz="quarter" idx="10"/>
          </p:nvPr>
        </p:nvSpPr>
        <p:spPr/>
        <p:txBody>
          <a:bodyPr/>
          <a:lstStyle/>
          <a:p>
            <a:fld id="{26712BC0-CD53-482B-8FAA-E0610D1DA8EE}" type="slidenum">
              <a:rPr lang="en-US" smtClean="0"/>
              <a:pPr/>
              <a:t>7</a:t>
            </a:fld>
            <a:endParaRPr lang="en-US" dirty="0"/>
          </a:p>
        </p:txBody>
      </p:sp>
    </p:spTree>
    <p:extLst>
      <p:ext uri="{BB962C8B-B14F-4D97-AF65-F5344CB8AC3E}">
        <p14:creationId xmlns:p14="http://schemas.microsoft.com/office/powerpoint/2010/main" val="416734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http://ns.umich.edu/new/releases/23958-most-kids-in-india-lack-timely-vaccinations</a:t>
            </a:r>
            <a:endParaRPr lang="en-US" dirty="0"/>
          </a:p>
        </p:txBody>
      </p:sp>
      <p:sp>
        <p:nvSpPr>
          <p:cNvPr id="4" name="Slide Number Placeholder 3"/>
          <p:cNvSpPr>
            <a:spLocks noGrp="1"/>
          </p:cNvSpPr>
          <p:nvPr>
            <p:ph type="sldNum" sz="quarter" idx="10"/>
          </p:nvPr>
        </p:nvSpPr>
        <p:spPr/>
        <p:txBody>
          <a:bodyPr/>
          <a:lstStyle/>
          <a:p>
            <a:fld id="{26712BC0-CD53-482B-8FAA-E0610D1DA8EE}" type="slidenum">
              <a:rPr lang="en-US" smtClean="0"/>
              <a:pPr/>
              <a:t>8</a:t>
            </a:fld>
            <a:endParaRPr lang="en-US" dirty="0"/>
          </a:p>
        </p:txBody>
      </p:sp>
    </p:spTree>
    <p:extLst>
      <p:ext uri="{BB962C8B-B14F-4D97-AF65-F5344CB8AC3E}">
        <p14:creationId xmlns:p14="http://schemas.microsoft.com/office/powerpoint/2010/main" val="269254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0819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10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3395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33506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2429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6926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766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8730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1177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2664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0826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5342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endParaRPr lang="en-US" dirty="0"/>
          </a:p>
        </p:txBody>
      </p:sp>
      <p:sp>
        <p:nvSpPr>
          <p:cNvPr id="5" name="Rectangle 4"/>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2"/>
          <a:srcRect/>
          <a:stretch>
            <a:fillRect/>
          </a:stretch>
        </p:blipFill>
        <p:spPr bwMode="auto">
          <a:xfrm>
            <a:off x="0" y="914400"/>
            <a:ext cx="4078546" cy="4629150"/>
          </a:xfrm>
          <a:prstGeom prst="rect">
            <a:avLst/>
          </a:prstGeom>
          <a:noFill/>
          <a:ln w="9525">
            <a:noFill/>
            <a:miter lim="800000"/>
            <a:headEnd/>
            <a:tailEnd/>
          </a:ln>
          <a:effectLst/>
        </p:spPr>
      </p:pic>
      <p:sp>
        <p:nvSpPr>
          <p:cNvPr id="9" name="Title 1"/>
          <p:cNvSpPr txBox="1">
            <a:spLocks/>
          </p:cNvSpPr>
          <p:nvPr/>
        </p:nvSpPr>
        <p:spPr>
          <a:xfrm>
            <a:off x="3886200" y="609600"/>
            <a:ext cx="4876800" cy="5334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0" b="1" i="0" u="none" strike="noStrike" kern="1200" cap="none" spc="0" normalizeH="0" baseline="0" noProof="0" dirty="0" smtClean="0">
                <a:ln>
                  <a:noFill/>
                </a:ln>
                <a:solidFill>
                  <a:srgbClr val="FF0000"/>
                </a:solidFill>
                <a:effectLst/>
                <a:uLnTx/>
                <a:uFillTx/>
                <a:latin typeface="Times New Roman" panose="02020603050405020304" pitchFamily="18" charset="0"/>
                <a:ea typeface="+mj-ea"/>
                <a:cs typeface="Times New Roman" panose="02020603050405020304" pitchFamily="18" charset="0"/>
              </a:rPr>
              <a:t>Baby</a:t>
            </a:r>
            <a:r>
              <a:rPr kumimoji="0" lang="en-US" sz="12000" b="1" i="0" u="none" strike="noStrike" kern="1200" cap="none" spc="0" normalizeH="0" noProof="0" dirty="0" smtClean="0">
                <a:ln>
                  <a:noFill/>
                </a:ln>
                <a:solidFill>
                  <a:srgbClr val="FF0000"/>
                </a:solidFill>
                <a:effectLst/>
                <a:uLnTx/>
                <a:uFillTx/>
                <a:latin typeface="Times New Roman" panose="02020603050405020304" pitchFamily="18" charset="0"/>
                <a:ea typeface="+mj-ea"/>
                <a:cs typeface="Times New Roman" panose="02020603050405020304" pitchFamily="18" charset="0"/>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12000" b="1" baseline="0" dirty="0" smtClean="0">
                <a:solidFill>
                  <a:srgbClr val="FF0000"/>
                </a:solidFill>
                <a:latin typeface="Times New Roman" panose="02020603050405020304" pitchFamily="18" charset="0"/>
                <a:ea typeface="+mj-ea"/>
                <a:cs typeface="Times New Roman" panose="02020603050405020304" pitchFamily="18" charset="0"/>
              </a:rPr>
              <a:t>Care</a:t>
            </a:r>
            <a:endParaRPr kumimoji="0" lang="en-US" sz="120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626892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latin typeface="Times New Roman" panose="02020603050405020304" pitchFamily="18" charset="0"/>
                <a:cs typeface="Times New Roman" panose="02020603050405020304" pitchFamily="18" charset="0"/>
              </a:rPr>
              <a:t>Scheduler</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81200"/>
            <a:ext cx="8229600" cy="4525963"/>
          </a:xfrm>
        </p:spPr>
        <p:txBody>
          <a:bodyPr>
            <a:normAutofit/>
          </a:bodyPr>
          <a:lstStyle/>
          <a:p>
            <a:r>
              <a:rPr lang="en-US" sz="2400" dirty="0" smtClean="0">
                <a:solidFill>
                  <a:srgbClr val="FF0000"/>
                </a:solidFill>
                <a:latin typeface="Times New Roman" panose="02020603050405020304" pitchFamily="18" charset="0"/>
                <a:cs typeface="Times New Roman" panose="02020603050405020304" pitchFamily="18" charset="0"/>
              </a:rPr>
              <a:t>Get a general downloadable vaccine schedule containing the general duration of vaccines with their specific doses or get a specific vaccine schedule for your infant depending on her/his date of birth without any registration.</a:t>
            </a:r>
          </a:p>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This way parents can easily track the vaccine requirements for their infants.  </a:t>
            </a:r>
          </a:p>
          <a:p>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7764"/>
            <a:ext cx="1676400" cy="1476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089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latin typeface="Times New Roman" panose="02020603050405020304" pitchFamily="18" charset="0"/>
                <a:cs typeface="Times New Roman" panose="02020603050405020304" pitchFamily="18" charset="0"/>
              </a:rPr>
              <a:t>Locator</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133600"/>
            <a:ext cx="8229600" cy="4525963"/>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Locate service provides </a:t>
            </a:r>
            <a:r>
              <a:rPr lang="en-US" sz="2400" dirty="0" smtClean="0">
                <a:solidFill>
                  <a:srgbClr val="FF0000"/>
                </a:solidFill>
                <a:latin typeface="Times New Roman" panose="02020603050405020304" pitchFamily="18" charset="0"/>
                <a:cs typeface="Times New Roman" panose="02020603050405020304" pitchFamily="18" charset="0"/>
              </a:rPr>
              <a:t>user with </a:t>
            </a:r>
            <a:r>
              <a:rPr lang="en-US" sz="2400" dirty="0">
                <a:solidFill>
                  <a:srgbClr val="FF0000"/>
                </a:solidFill>
                <a:latin typeface="Times New Roman" panose="02020603050405020304" pitchFamily="18" charset="0"/>
                <a:cs typeface="Times New Roman" panose="02020603050405020304" pitchFamily="18" charset="0"/>
              </a:rPr>
              <a:t>the location of either, the nearest vaccination points near </a:t>
            </a:r>
            <a:r>
              <a:rPr lang="en-US" sz="2400" dirty="0" smtClean="0">
                <a:solidFill>
                  <a:srgbClr val="FF0000"/>
                </a:solidFill>
                <a:latin typeface="Times New Roman" panose="02020603050405020304" pitchFamily="18" charset="0"/>
                <a:cs typeface="Times New Roman" panose="02020603050405020304" pitchFamily="18" charset="0"/>
              </a:rPr>
              <a:t>their GPS </a:t>
            </a:r>
            <a:r>
              <a:rPr lang="en-US" sz="2400" dirty="0">
                <a:solidFill>
                  <a:srgbClr val="FF0000"/>
                </a:solidFill>
                <a:latin typeface="Times New Roman" panose="02020603050405020304" pitchFamily="18" charset="0"/>
                <a:cs typeface="Times New Roman" panose="02020603050405020304" pitchFamily="18" charset="0"/>
              </a:rPr>
              <a:t>location, or of vaccination </a:t>
            </a:r>
            <a:r>
              <a:rPr lang="en-US" sz="2400" dirty="0" smtClean="0">
                <a:solidFill>
                  <a:srgbClr val="FF0000"/>
                </a:solidFill>
                <a:latin typeface="Times New Roman" panose="02020603050405020304" pitchFamily="18" charset="0"/>
                <a:cs typeface="Times New Roman" panose="02020603050405020304" pitchFamily="18" charset="0"/>
              </a:rPr>
              <a:t>points anywhere </a:t>
            </a:r>
            <a:r>
              <a:rPr lang="en-US" sz="2400" dirty="0">
                <a:solidFill>
                  <a:srgbClr val="FF0000"/>
                </a:solidFill>
                <a:latin typeface="Times New Roman" panose="02020603050405020304" pitchFamily="18" charset="0"/>
                <a:cs typeface="Times New Roman" panose="02020603050405020304" pitchFamily="18" charset="0"/>
              </a:rPr>
              <a:t>in the city where </a:t>
            </a:r>
            <a:r>
              <a:rPr lang="en-US" sz="2400" dirty="0" smtClean="0">
                <a:solidFill>
                  <a:srgbClr val="FF0000"/>
                </a:solidFill>
                <a:latin typeface="Times New Roman" panose="02020603050405020304" pitchFamily="18" charset="0"/>
                <a:cs typeface="Times New Roman" panose="02020603050405020304" pitchFamily="18" charset="0"/>
              </a:rPr>
              <a:t>they can </a:t>
            </a:r>
            <a:r>
              <a:rPr lang="en-US" sz="2400" dirty="0">
                <a:solidFill>
                  <a:srgbClr val="FF0000"/>
                </a:solidFill>
                <a:latin typeface="Times New Roman" panose="02020603050405020304" pitchFamily="18" charset="0"/>
                <a:cs typeface="Times New Roman" panose="02020603050405020304" pitchFamily="18" charset="0"/>
              </a:rPr>
              <a:t>get </a:t>
            </a:r>
            <a:r>
              <a:rPr lang="en-US" sz="2400" dirty="0" smtClean="0">
                <a:solidFill>
                  <a:srgbClr val="FF0000"/>
                </a:solidFill>
                <a:latin typeface="Times New Roman" panose="02020603050405020304" pitchFamily="18" charset="0"/>
                <a:cs typeface="Times New Roman" panose="02020603050405020304" pitchFamily="18" charset="0"/>
              </a:rPr>
              <a:t>their children </a:t>
            </a:r>
            <a:r>
              <a:rPr lang="en-US" sz="2400" dirty="0">
                <a:solidFill>
                  <a:srgbClr val="FF0000"/>
                </a:solidFill>
                <a:latin typeface="Times New Roman" panose="02020603050405020304" pitchFamily="18" charset="0"/>
                <a:cs typeface="Times New Roman" panose="02020603050405020304" pitchFamily="18" charset="0"/>
              </a:rPr>
              <a:t>vaccinated</a:t>
            </a:r>
            <a:r>
              <a:rPr lang="en-US" sz="2400" dirty="0" smtClean="0">
                <a:solidFill>
                  <a:srgbClr val="FF0000"/>
                </a:solidFill>
                <a:latin typeface="Times New Roman" panose="02020603050405020304" pitchFamily="18" charset="0"/>
                <a:cs typeface="Times New Roman" panose="02020603050405020304" pitchFamily="18"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8545"/>
            <a:ext cx="1600200" cy="1584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829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Phone Message Reminder</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2133600"/>
            <a:ext cx="8229600" cy="4525963"/>
          </a:xfrm>
        </p:spPr>
        <p:txBody>
          <a:bodyPr>
            <a:normAutofit/>
          </a:bodyPr>
          <a:lstStyle/>
          <a:p>
            <a:pPr algn="just"/>
            <a:r>
              <a:rPr lang="en-US" sz="2400" dirty="0" smtClean="0">
                <a:solidFill>
                  <a:srgbClr val="FF0000"/>
                </a:solidFill>
                <a:latin typeface="Times New Roman" panose="02020603050405020304" pitchFamily="18" charset="0"/>
                <a:cs typeface="Times New Roman" panose="02020603050405020304" pitchFamily="18" charset="0"/>
              </a:rPr>
              <a:t>Phone message Reminder system provides user an SMS reminder service and helps them to make sure their children get all necessary vaccinations by sending them reminder SMS on their registered phone no. prior to the scheduled vaccination date.</a:t>
            </a:r>
          </a:p>
          <a:p>
            <a:pPr algn="just"/>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This way children will not miss the essential timely vaccines. </a:t>
            </a:r>
          </a:p>
          <a:p>
            <a:endParaRPr lang="en-US" sz="24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792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Live Doc Talk</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722437"/>
            <a:ext cx="8458200" cy="5135563"/>
          </a:xfrm>
        </p:spPr>
        <p:txBody>
          <a:bodyPr>
            <a:normAutofit/>
          </a:bodyPr>
          <a:lstStyle/>
          <a:p>
            <a:r>
              <a:rPr lang="en-US" sz="2400" dirty="0" smtClean="0">
                <a:solidFill>
                  <a:srgbClr val="FF0000"/>
                </a:solidFill>
                <a:latin typeface="Times New Roman" pitchFamily="18" charset="0"/>
                <a:cs typeface="Times New Roman" pitchFamily="18" charset="0"/>
              </a:rPr>
              <a:t>This feature allows Parents to chat with doctors </a:t>
            </a:r>
            <a:r>
              <a:rPr lang="en-US" sz="2400" dirty="0" smtClean="0">
                <a:solidFill>
                  <a:srgbClr val="FF0000"/>
                </a:solidFill>
                <a:latin typeface="Times New Roman" pitchFamily="18" charset="0"/>
                <a:cs typeface="Times New Roman" pitchFamily="18" charset="0"/>
              </a:rPr>
              <a:t>about </a:t>
            </a:r>
            <a:r>
              <a:rPr lang="en-US" sz="2400" dirty="0" smtClean="0">
                <a:solidFill>
                  <a:srgbClr val="FF0000"/>
                </a:solidFill>
                <a:latin typeface="Times New Roman" pitchFamily="18" charset="0"/>
                <a:cs typeface="Times New Roman" pitchFamily="18" charset="0"/>
              </a:rPr>
              <a:t>their Baby’s Vaccines.  Get personalized advice from verified doctors anytime. </a:t>
            </a:r>
          </a:p>
          <a:p>
            <a:r>
              <a:rPr lang="en-US" sz="2400" dirty="0" smtClean="0">
                <a:solidFill>
                  <a:srgbClr val="FF0000"/>
                </a:solidFill>
                <a:latin typeface="Times New Roman" pitchFamily="18" charset="0"/>
                <a:cs typeface="Times New Roman" pitchFamily="18" charset="0"/>
              </a:rPr>
              <a:t>This feature is built upon Telegram Bot. </a:t>
            </a:r>
            <a:endParaRPr lang="en-US" sz="2400" dirty="0">
              <a:solidFill>
                <a:srgbClr val="FF0000"/>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856"/>
            <a:ext cx="1600200" cy="147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2851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News Section	</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352819"/>
            <a:ext cx="8229600" cy="4525963"/>
          </a:xfrm>
        </p:spPr>
        <p:txBody>
          <a:bodyPr>
            <a:normAutofit/>
          </a:bodyPr>
          <a:lstStyle/>
          <a:p>
            <a:pPr algn="just"/>
            <a:r>
              <a:rPr lang="en-US" sz="2400" dirty="0" smtClean="0">
                <a:solidFill>
                  <a:srgbClr val="FF0000"/>
                </a:solidFill>
                <a:latin typeface="Times New Roman" panose="02020603050405020304" pitchFamily="18" charset="0"/>
                <a:cs typeface="Times New Roman" panose="02020603050405020304" pitchFamily="18" charset="0"/>
              </a:rPr>
              <a:t>Stay abreast with latest news related to vaccines and immunization. Learn about latest disease outbreaks around the globe and also the miraculous vaccine discoveries from around the world.</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0"/>
            <a:ext cx="1600200" cy="173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532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14600"/>
            <a:ext cx="8229600" cy="1143000"/>
          </a:xfrm>
        </p:spPr>
        <p:txBody>
          <a:bodyPr/>
          <a:lstStyle/>
          <a:p>
            <a:r>
              <a:rPr lang="en-US" dirty="0" smtClean="0">
                <a:solidFill>
                  <a:srgbClr val="FF0000"/>
                </a:solidFill>
                <a:latin typeface="Times New Roman" pitchFamily="18" charset="0"/>
                <a:cs typeface="Times New Roman" pitchFamily="18" charset="0"/>
              </a:rPr>
              <a:t>Thank You </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US" sz="4000" b="1" dirty="0" smtClean="0">
                <a:solidFill>
                  <a:srgbClr val="FF0000"/>
                </a:solidFill>
                <a:latin typeface="Times New Roman" panose="02020603050405020304" pitchFamily="18" charset="0"/>
                <a:cs typeface="Times New Roman" panose="02020603050405020304" pitchFamily="18" charset="0"/>
              </a:rPr>
              <a:t>Problem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38200" y="4495800"/>
            <a:ext cx="6781800" cy="457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838200" y="5334000"/>
            <a:ext cx="8001000" cy="838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200" y="1371600"/>
            <a:ext cx="8458200" cy="4876800"/>
          </a:xfrm>
        </p:spPr>
        <p:txBody>
          <a:bodyPr>
            <a:normAutofit/>
          </a:bodyPr>
          <a:lstStyle/>
          <a:p>
            <a:pPr algn="just"/>
            <a:r>
              <a:rPr lang="en-US" sz="2400" dirty="0" smtClean="0">
                <a:solidFill>
                  <a:srgbClr val="FF0000"/>
                </a:solidFill>
                <a:latin typeface="Times New Roman" panose="02020603050405020304" pitchFamily="18" charset="0"/>
                <a:cs typeface="Times New Roman" panose="02020603050405020304" pitchFamily="18" charset="0"/>
              </a:rPr>
              <a:t>Live births in India annually : 27 million</a:t>
            </a:r>
          </a:p>
          <a:p>
            <a:pPr algn="just"/>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Infant Mortality Rate (India): </a:t>
            </a:r>
            <a:r>
              <a:rPr lang="en-US" sz="2400" dirty="0">
                <a:solidFill>
                  <a:srgbClr val="FF0000"/>
                </a:solidFill>
                <a:latin typeface="Times New Roman" panose="02020603050405020304" pitchFamily="18" charset="0"/>
                <a:cs typeface="Times New Roman" panose="02020603050405020304" pitchFamily="18" charset="0"/>
              </a:rPr>
              <a:t>40.5 deaths/1,000 live births</a:t>
            </a:r>
          </a:p>
          <a:p>
            <a:pPr marL="0" indent="0" algn="just">
              <a:buNone/>
            </a:pPr>
            <a:r>
              <a:rPr lang="en-US" sz="2400" dirty="0" smtClean="0">
                <a:solidFill>
                  <a:srgbClr val="FF0000"/>
                </a:solidFill>
                <a:latin typeface="Times New Roman" panose="02020603050405020304" pitchFamily="18" charset="0"/>
                <a:cs typeface="Times New Roman" panose="02020603050405020304" pitchFamily="18" charset="0"/>
              </a:rPr>
              <a:t>     Infant Mortality Rate (World ): 32 deaths/1,000 live births</a:t>
            </a:r>
          </a:p>
          <a:p>
            <a:pPr marL="0" indent="0" algn="just">
              <a:buNone/>
            </a:pP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a:solidFill>
                  <a:srgbClr val="FF0000"/>
                </a:solidFill>
                <a:latin typeface="Times New Roman" panose="02020603050405020304" pitchFamily="18" charset="0"/>
                <a:cs typeface="Times New Roman" panose="02020603050405020304" pitchFamily="18" charset="0"/>
              </a:rPr>
              <a:t>Under five mortality rate : 5 </a:t>
            </a:r>
            <a:r>
              <a:rPr lang="en-US" sz="2400" dirty="0" smtClean="0">
                <a:solidFill>
                  <a:srgbClr val="FF0000"/>
                </a:solidFill>
                <a:latin typeface="Times New Roman" panose="02020603050405020304" pitchFamily="18" charset="0"/>
                <a:cs typeface="Times New Roman" panose="02020603050405020304" pitchFamily="18" charset="0"/>
              </a:rPr>
              <a:t>million</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Deaths due </a:t>
            </a:r>
            <a:r>
              <a:rPr lang="en-US" sz="2400" dirty="0">
                <a:solidFill>
                  <a:srgbClr val="FF0000"/>
                </a:solidFill>
                <a:latin typeface="Times New Roman" panose="02020603050405020304" pitchFamily="18" charset="0"/>
                <a:cs typeface="Times New Roman" panose="02020603050405020304" pitchFamily="18" charset="0"/>
              </a:rPr>
              <a:t>to vaccine preventable </a:t>
            </a:r>
            <a:r>
              <a:rPr lang="en-US" sz="2400" dirty="0" smtClean="0">
                <a:solidFill>
                  <a:srgbClr val="FF0000"/>
                </a:solidFill>
                <a:latin typeface="Times New Roman" panose="02020603050405020304" pitchFamily="18" charset="0"/>
                <a:cs typeface="Times New Roman" panose="02020603050405020304" pitchFamily="18" charset="0"/>
              </a:rPr>
              <a:t>diseases : 1 million</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Children </a:t>
            </a:r>
            <a:r>
              <a:rPr lang="en-US" sz="2400" dirty="0">
                <a:solidFill>
                  <a:srgbClr val="FF0000"/>
                </a:solidFill>
                <a:latin typeface="Times New Roman" panose="02020603050405020304" pitchFamily="18" charset="0"/>
                <a:cs typeface="Times New Roman" panose="02020603050405020304" pitchFamily="18" charset="0"/>
              </a:rPr>
              <a:t> unimmunized or partially immunized against vaccine-preventable </a:t>
            </a:r>
            <a:r>
              <a:rPr lang="en-US" sz="2400" dirty="0" smtClean="0">
                <a:solidFill>
                  <a:srgbClr val="FF0000"/>
                </a:solidFill>
                <a:latin typeface="Times New Roman" panose="02020603050405020304" pitchFamily="18" charset="0"/>
                <a:cs typeface="Times New Roman" panose="02020603050405020304" pitchFamily="18" charset="0"/>
              </a:rPr>
              <a:t>diseases : 8.9 million</a:t>
            </a:r>
          </a:p>
          <a:p>
            <a:pPr algn="just"/>
            <a:endParaRPr lang="en-US" sz="2400" dirty="0" smtClean="0">
              <a:solidFill>
                <a:srgbClr val="FF0000"/>
              </a:solidFill>
              <a:latin typeface="Times New Roman" panose="02020603050405020304" pitchFamily="18" charset="0"/>
              <a:cs typeface="Times New Roman" panose="02020603050405020304" pitchFamily="18" charset="0"/>
            </a:endParaRPr>
          </a:p>
          <a:p>
            <a:pPr algn="just"/>
            <a:endParaRPr lang="en-US" sz="2400" dirty="0" smtClean="0">
              <a:solidFill>
                <a:srgbClr val="FF0000"/>
              </a:solidFill>
              <a:latin typeface="Times New Roman" panose="02020603050405020304" pitchFamily="18" charset="0"/>
              <a:cs typeface="Times New Roman" panose="02020603050405020304" pitchFamily="18" charset="0"/>
            </a:endParaRPr>
          </a:p>
          <a:p>
            <a:pPr algn="just"/>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777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r>
              <a:rPr lang="en-US" sz="2000" dirty="0" smtClean="0">
                <a:solidFill>
                  <a:srgbClr val="FF0000"/>
                </a:solidFill>
                <a:latin typeface="Times New Roman" panose="02020603050405020304" pitchFamily="18" charset="0"/>
                <a:cs typeface="Times New Roman" panose="02020603050405020304" pitchFamily="18" charset="0"/>
              </a:rPr>
              <a:t>Percentage of Children (Age 12-23 Months) Not Received Any Vaccination</a:t>
            </a: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98" t="6094" r="2098" b="2713"/>
          <a:stretch/>
        </p:blipFill>
        <p:spPr bwMode="auto">
          <a:xfrm>
            <a:off x="990600" y="533399"/>
            <a:ext cx="7181962" cy="6243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2002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0"/>
            <a:ext cx="9144000" cy="6885709"/>
            <a:chOff x="0" y="0"/>
            <a:chExt cx="9144000" cy="6885709"/>
          </a:xfrm>
        </p:grpSpPr>
        <p:sp>
          <p:nvSpPr>
            <p:cNvPr id="6" name="Rectangle 5"/>
            <p:cNvSpPr/>
            <p:nvPr/>
          </p:nvSpPr>
          <p:spPr>
            <a:xfrm>
              <a:off x="0" y="0"/>
              <a:ext cx="9144000" cy="6885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75488"/>
              <a:ext cx="6858000" cy="6410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p:nvPr>
        </p:nvSpPr>
        <p:spPr>
          <a:xfrm>
            <a:off x="609600" y="-152400"/>
            <a:ext cx="8229600" cy="762000"/>
          </a:xfrm>
        </p:spPr>
        <p:txBody>
          <a:bodyPr>
            <a:normAutofit/>
          </a:bodyPr>
          <a:lstStyle/>
          <a:p>
            <a:r>
              <a:rPr lang="en-US" sz="2800" dirty="0" smtClean="0">
                <a:solidFill>
                  <a:srgbClr val="FF0000"/>
                </a:solidFill>
                <a:latin typeface="Times New Roman" panose="02020603050405020304" pitchFamily="18" charset="0"/>
                <a:cs typeface="Times New Roman" panose="02020603050405020304" pitchFamily="18" charset="0"/>
              </a:rPr>
              <a:t>Vaccine-preventable diseases</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374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36" y="-34636"/>
            <a:ext cx="8025039"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9602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9" y="0"/>
            <a:ext cx="8991600" cy="6894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7968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anose="02020603050405020304" pitchFamily="18" charset="0"/>
                <a:cs typeface="Times New Roman" panose="02020603050405020304" pitchFamily="18" charset="0"/>
              </a:rPr>
              <a:t>Why are people not immunizing their children?</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600200"/>
            <a:ext cx="8229600" cy="4906963"/>
          </a:xfrm>
        </p:spPr>
        <p:txBody>
          <a:bodyPr>
            <a:normAutofit/>
          </a:bodyPr>
          <a:lstStyle/>
          <a:p>
            <a:r>
              <a:rPr lang="en-US" sz="2400" dirty="0" smtClean="0">
                <a:solidFill>
                  <a:srgbClr val="FF0000"/>
                </a:solidFill>
                <a:latin typeface="Times New Roman" panose="02020603050405020304" pitchFamily="18" charset="0"/>
                <a:cs typeface="Times New Roman" panose="02020603050405020304" pitchFamily="18" charset="0"/>
              </a:rPr>
              <a:t>People unaware of need for immunization</a:t>
            </a:r>
          </a:p>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Place/time of vaccination unknown/inconvenient</a:t>
            </a:r>
          </a:p>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Long </a:t>
            </a:r>
            <a:r>
              <a:rPr lang="en-US" sz="2400" dirty="0">
                <a:solidFill>
                  <a:srgbClr val="FF0000"/>
                </a:solidFill>
                <a:latin typeface="Times New Roman" panose="02020603050405020304" pitchFamily="18" charset="0"/>
                <a:cs typeface="Times New Roman" panose="02020603050405020304" pitchFamily="18" charset="0"/>
              </a:rPr>
              <a:t>waiting time for </a:t>
            </a:r>
            <a:r>
              <a:rPr lang="en-US" sz="2400" dirty="0" smtClean="0">
                <a:solidFill>
                  <a:srgbClr val="FF0000"/>
                </a:solidFill>
                <a:latin typeface="Times New Roman" panose="02020603050405020304" pitchFamily="18" charset="0"/>
                <a:cs typeface="Times New Roman" panose="02020603050405020304" pitchFamily="18" charset="0"/>
              </a:rPr>
              <a:t>vaccines</a:t>
            </a:r>
          </a:p>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Fear of side effects</a:t>
            </a:r>
          </a:p>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No </a:t>
            </a:r>
            <a:r>
              <a:rPr lang="en-US" sz="2400" dirty="0">
                <a:solidFill>
                  <a:srgbClr val="FF0000"/>
                </a:solidFill>
                <a:latin typeface="Times New Roman" panose="02020603050405020304" pitchFamily="18" charset="0"/>
                <a:cs typeface="Times New Roman" panose="02020603050405020304" pitchFamily="18" charset="0"/>
              </a:rPr>
              <a:t>faith in </a:t>
            </a:r>
            <a:r>
              <a:rPr lang="en-US" sz="2400" dirty="0" smtClean="0">
                <a:solidFill>
                  <a:srgbClr val="FF0000"/>
                </a:solidFill>
                <a:latin typeface="Times New Roman" panose="02020603050405020304" pitchFamily="18" charset="0"/>
                <a:cs typeface="Times New Roman" panose="02020603050405020304" pitchFamily="18" charset="0"/>
              </a:rPr>
              <a:t>immunization</a:t>
            </a:r>
          </a:p>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Absence of vaccines </a:t>
            </a:r>
            <a:r>
              <a:rPr lang="en-US" sz="2400" dirty="0" smtClean="0">
                <a:solidFill>
                  <a:srgbClr val="FF0000"/>
                </a:solidFill>
                <a:latin typeface="Times New Roman" panose="02020603050405020304" pitchFamily="18" charset="0"/>
                <a:cs typeface="Times New Roman" panose="02020603050405020304" pitchFamily="18" charset="0"/>
              </a:rPr>
              <a:t>at vaccination </a:t>
            </a:r>
            <a:r>
              <a:rPr lang="en-US" sz="2400" dirty="0" smtClean="0">
                <a:solidFill>
                  <a:srgbClr val="FF0000"/>
                </a:solidFill>
                <a:latin typeface="Times New Roman" panose="02020603050405020304" pitchFamily="18" charset="0"/>
                <a:cs typeface="Times New Roman" panose="02020603050405020304" pitchFamily="18" charset="0"/>
              </a:rPr>
              <a:t>centres</a:t>
            </a:r>
            <a:r>
              <a:rPr lang="en-US" sz="2400" dirty="0" smtClean="0">
                <a:solidFill>
                  <a:srgbClr val="FF0000"/>
                </a:solidFill>
                <a:latin typeface="Times New Roman" panose="02020603050405020304" pitchFamily="18" charset="0"/>
                <a:cs typeface="Times New Roman" panose="02020603050405020304" pitchFamily="18" charset="0"/>
              </a:rPr>
              <a:t> </a:t>
            </a: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smtClean="0">
              <a:solidFill>
                <a:srgbClr val="FF0000"/>
              </a:solidFill>
              <a:latin typeface="Times New Roman" panose="02020603050405020304" pitchFamily="18" charset="0"/>
              <a:cs typeface="Times New Roman" panose="02020603050405020304" pitchFamily="18" charset="0"/>
            </a:endParaRPr>
          </a:p>
          <a:p>
            <a:endParaRPr lang="en-US" sz="2400" dirty="0" smtClean="0">
              <a:solidFill>
                <a:srgbClr val="FF0000"/>
              </a:solidFill>
              <a:latin typeface="Times New Roman" panose="02020603050405020304" pitchFamily="18" charset="0"/>
              <a:cs typeface="Times New Roman" panose="02020603050405020304" pitchFamily="18" charset="0"/>
            </a:endParaRPr>
          </a:p>
          <a:p>
            <a:endParaRPr lang="en-US" sz="2400" dirty="0" smtClean="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568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Why we are here?</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smtClean="0">
                <a:solidFill>
                  <a:srgbClr val="FF0000"/>
                </a:solidFill>
                <a:latin typeface="Times New Roman" panose="02020603050405020304" pitchFamily="18" charset="0"/>
                <a:cs typeface="Times New Roman" panose="02020603050405020304" pitchFamily="18" charset="0"/>
              </a:rPr>
              <a:t>Parents forget/miss the date of vaccination.</a:t>
            </a:r>
          </a:p>
          <a:p>
            <a:pPr algn="just"/>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Parents unable to locate vaccination </a:t>
            </a:r>
            <a:r>
              <a:rPr lang="en-US" sz="2400" dirty="0" smtClean="0">
                <a:solidFill>
                  <a:srgbClr val="FF0000"/>
                </a:solidFill>
                <a:latin typeface="Times New Roman" panose="02020603050405020304" pitchFamily="18" charset="0"/>
                <a:cs typeface="Times New Roman" panose="02020603050405020304" pitchFamily="18" charset="0"/>
              </a:rPr>
              <a:t>center </a:t>
            </a:r>
            <a:r>
              <a:rPr lang="en-US" sz="2400" dirty="0" smtClean="0">
                <a:solidFill>
                  <a:srgbClr val="FF0000"/>
                </a:solidFill>
                <a:latin typeface="Times New Roman" panose="02020603050405020304" pitchFamily="18" charset="0"/>
                <a:cs typeface="Times New Roman" panose="02020603050405020304" pitchFamily="18" charset="0"/>
              </a:rPr>
              <a:t>near them.</a:t>
            </a:r>
          </a:p>
          <a:p>
            <a:pPr algn="just"/>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Parents are unaware about the vaccine requirements for their child.</a:t>
            </a:r>
          </a:p>
          <a:p>
            <a:pPr algn="just"/>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a:solidFill>
                  <a:srgbClr val="FF0000"/>
                </a:solidFill>
                <a:latin typeface="Times New Roman" panose="02020603050405020304" pitchFamily="18" charset="0"/>
                <a:cs typeface="Times New Roman" panose="02020603050405020304" pitchFamily="18" charset="0"/>
              </a:rPr>
              <a:t>Parents missing follow-up vaccination </a:t>
            </a: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Parents caught up in work and cannot take child for vaccination during the day.</a:t>
            </a:r>
          </a:p>
        </p:txBody>
      </p:sp>
    </p:spTree>
    <p:extLst>
      <p:ext uri="{BB962C8B-B14F-4D97-AF65-F5344CB8AC3E}">
        <p14:creationId xmlns:p14="http://schemas.microsoft.com/office/powerpoint/2010/main" val="1193909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Times New Roman" panose="02020603050405020304" pitchFamily="18" charset="0"/>
                <a:cs typeface="Times New Roman" panose="02020603050405020304" pitchFamily="18" charset="0"/>
              </a:rPr>
              <a:t>Reminder System</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57400"/>
            <a:ext cx="8229600" cy="4525963"/>
          </a:xfrm>
        </p:spPr>
        <p:txBody>
          <a:bodyPr>
            <a:normAutofit/>
          </a:bodyPr>
          <a:lstStyle/>
          <a:p>
            <a:pPr algn="just"/>
            <a:r>
              <a:rPr lang="en-US" sz="2400" dirty="0" smtClean="0">
                <a:solidFill>
                  <a:srgbClr val="FF0000"/>
                </a:solidFill>
                <a:latin typeface="Times New Roman" panose="02020603050405020304" pitchFamily="18" charset="0"/>
                <a:cs typeface="Times New Roman" panose="02020603050405020304" pitchFamily="18" charset="0"/>
              </a:rPr>
              <a:t>Reminder system</a:t>
            </a:r>
            <a:r>
              <a:rPr lang="en-US" sz="2400" dirty="0">
                <a:solidFill>
                  <a:srgbClr val="FF0000"/>
                </a:solidFill>
                <a:latin typeface="Times New Roman" panose="02020603050405020304" pitchFamily="18" charset="0"/>
                <a:cs typeface="Times New Roman" panose="02020603050405020304" pitchFamily="18" charset="0"/>
              </a:rPr>
              <a:t> provides </a:t>
            </a:r>
            <a:r>
              <a:rPr lang="en-US" sz="2400" dirty="0" smtClean="0">
                <a:solidFill>
                  <a:srgbClr val="FF0000"/>
                </a:solidFill>
                <a:latin typeface="Times New Roman" panose="02020603050405020304" pitchFamily="18" charset="0"/>
                <a:cs typeface="Times New Roman" panose="02020603050405020304" pitchFamily="18" charset="0"/>
              </a:rPr>
              <a:t>user an Email reminder service and </a:t>
            </a:r>
            <a:r>
              <a:rPr lang="en-US" sz="2400" dirty="0">
                <a:solidFill>
                  <a:srgbClr val="FF0000"/>
                </a:solidFill>
                <a:latin typeface="Times New Roman" panose="02020603050405020304" pitchFamily="18" charset="0"/>
                <a:cs typeface="Times New Roman" panose="02020603050405020304" pitchFamily="18" charset="0"/>
              </a:rPr>
              <a:t>helps </a:t>
            </a:r>
            <a:r>
              <a:rPr lang="en-US" sz="2400" dirty="0" smtClean="0">
                <a:solidFill>
                  <a:srgbClr val="FF0000"/>
                </a:solidFill>
                <a:latin typeface="Times New Roman" panose="02020603050405020304" pitchFamily="18" charset="0"/>
                <a:cs typeface="Times New Roman" panose="02020603050405020304" pitchFamily="18" charset="0"/>
              </a:rPr>
              <a:t>them to </a:t>
            </a:r>
            <a:r>
              <a:rPr lang="en-US" sz="2400" dirty="0">
                <a:solidFill>
                  <a:srgbClr val="FF0000"/>
                </a:solidFill>
                <a:latin typeface="Times New Roman" panose="02020603050405020304" pitchFamily="18" charset="0"/>
                <a:cs typeface="Times New Roman" panose="02020603050405020304" pitchFamily="18" charset="0"/>
              </a:rPr>
              <a:t>make sure </a:t>
            </a:r>
            <a:r>
              <a:rPr lang="en-US" sz="2400" dirty="0" smtClean="0">
                <a:solidFill>
                  <a:srgbClr val="FF0000"/>
                </a:solidFill>
                <a:latin typeface="Times New Roman" panose="02020603050405020304" pitchFamily="18" charset="0"/>
                <a:cs typeface="Times New Roman" panose="02020603050405020304" pitchFamily="18" charset="0"/>
              </a:rPr>
              <a:t>their children get </a:t>
            </a:r>
            <a:r>
              <a:rPr lang="en-US" sz="2400" dirty="0">
                <a:solidFill>
                  <a:srgbClr val="FF0000"/>
                </a:solidFill>
                <a:latin typeface="Times New Roman" panose="02020603050405020304" pitchFamily="18" charset="0"/>
                <a:cs typeface="Times New Roman" panose="02020603050405020304" pitchFamily="18" charset="0"/>
              </a:rPr>
              <a:t>all necessary vaccinations by sending </a:t>
            </a:r>
            <a:r>
              <a:rPr lang="en-US" sz="2400" dirty="0" smtClean="0">
                <a:solidFill>
                  <a:srgbClr val="FF0000"/>
                </a:solidFill>
                <a:latin typeface="Times New Roman" panose="02020603050405020304" pitchFamily="18" charset="0"/>
                <a:cs typeface="Times New Roman" panose="02020603050405020304" pitchFamily="18" charset="0"/>
              </a:rPr>
              <a:t>them reminder Emails on their registered email </a:t>
            </a:r>
            <a:r>
              <a:rPr lang="en-US" sz="2400" dirty="0">
                <a:solidFill>
                  <a:srgbClr val="FF0000"/>
                </a:solidFill>
                <a:latin typeface="Times New Roman" panose="02020603050405020304" pitchFamily="18" charset="0"/>
                <a:cs typeface="Times New Roman" panose="02020603050405020304" pitchFamily="18" charset="0"/>
              </a:rPr>
              <a:t>id prior to the scheduled vaccination date</a:t>
            </a:r>
            <a:r>
              <a:rPr lang="en-US" sz="2400" dirty="0" smtClean="0">
                <a:solidFill>
                  <a:srgbClr val="FF0000"/>
                </a:solidFill>
                <a:latin typeface="Times New Roman" panose="02020603050405020304" pitchFamily="18" charset="0"/>
                <a:cs typeface="Times New Roman" panose="02020603050405020304" pitchFamily="18" charset="0"/>
              </a:rPr>
              <a:t>.</a:t>
            </a:r>
          </a:p>
          <a:p>
            <a:pPr algn="just"/>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smtClean="0">
                <a:solidFill>
                  <a:srgbClr val="FF0000"/>
                </a:solidFill>
                <a:latin typeface="Times New Roman" panose="02020603050405020304" pitchFamily="18" charset="0"/>
                <a:cs typeface="Times New Roman" panose="02020603050405020304" pitchFamily="18" charset="0"/>
              </a:rPr>
              <a:t>This way children will not miss the essential timely vaccines. </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0411"/>
            <a:ext cx="1600200" cy="1411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4734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TotalTime>
  <Words>275</Words>
  <Application>Microsoft Office PowerPoint</Application>
  <PresentationFormat>On-screen Show (4:3)</PresentationFormat>
  <Paragraphs>68</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Problem</vt:lpstr>
      <vt:lpstr>Percentage of Children (Age 12-23 Months) Not Received Any Vaccination</vt:lpstr>
      <vt:lpstr>Vaccine-preventable diseases</vt:lpstr>
      <vt:lpstr>PowerPoint Presentation</vt:lpstr>
      <vt:lpstr>PowerPoint Presentation</vt:lpstr>
      <vt:lpstr>Why are people not immunizing their children?</vt:lpstr>
      <vt:lpstr>Why we are here?</vt:lpstr>
      <vt:lpstr>Reminder System</vt:lpstr>
      <vt:lpstr>Scheduler</vt:lpstr>
      <vt:lpstr>Locator</vt:lpstr>
      <vt:lpstr>Phone Message Reminder</vt:lpstr>
      <vt:lpstr>Live Doc Talk</vt:lpstr>
      <vt:lpstr>News Section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VARDAAN</dc:title>
  <dc:creator>Aniruddha Bhandari</dc:creator>
  <cp:lastModifiedBy>jatin sharma</cp:lastModifiedBy>
  <cp:revision>116</cp:revision>
  <dcterms:created xsi:type="dcterms:W3CDTF">2006-08-16T00:00:00Z</dcterms:created>
  <dcterms:modified xsi:type="dcterms:W3CDTF">2018-10-28T02:50:43Z</dcterms:modified>
</cp:coreProperties>
</file>