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20"/>
  </p:notesMasterIdLst>
  <p:handoutMasterIdLst>
    <p:handoutMasterId r:id="rId21"/>
  </p:handoutMasterIdLst>
  <p:sldIdLst>
    <p:sldId id="491" r:id="rId6"/>
    <p:sldId id="469" r:id="rId7"/>
    <p:sldId id="472" r:id="rId8"/>
    <p:sldId id="492" r:id="rId9"/>
    <p:sldId id="494" r:id="rId10"/>
    <p:sldId id="488" r:id="rId11"/>
    <p:sldId id="489" r:id="rId12"/>
    <p:sldId id="499" r:id="rId13"/>
    <p:sldId id="490" r:id="rId14"/>
    <p:sldId id="495" r:id="rId15"/>
    <p:sldId id="496" r:id="rId16"/>
    <p:sldId id="497" r:id="rId17"/>
    <p:sldId id="498" r:id="rId18"/>
    <p:sldId id="481" r:id="rId19"/>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76" autoAdjust="0"/>
  </p:normalViewPr>
  <p:slideViewPr>
    <p:cSldViewPr snapToGrid="0">
      <p:cViewPr varScale="1">
        <p:scale>
          <a:sx n="137" d="100"/>
          <a:sy n="137" d="100"/>
        </p:scale>
        <p:origin x="168" y="120"/>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3</a:t>
            </a:fld>
            <a:endParaRPr lang="en-US" dirty="0"/>
          </a:p>
        </p:txBody>
      </p:sp>
    </p:spTree>
    <p:extLst>
      <p:ext uri="{BB962C8B-B14F-4D97-AF65-F5344CB8AC3E}">
        <p14:creationId xmlns:p14="http://schemas.microsoft.com/office/powerpoint/2010/main" val="220681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p14="http://schemas.microsoft.com/office/powerpoint/2010/main" val="135734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9</a:t>
            </a:fld>
            <a:endParaRPr lang="en-US" dirty="0"/>
          </a:p>
        </p:txBody>
      </p:sp>
    </p:spTree>
    <p:extLst>
      <p:ext uri="{BB962C8B-B14F-4D97-AF65-F5344CB8AC3E}">
        <p14:creationId xmlns:p14="http://schemas.microsoft.com/office/powerpoint/2010/main" val="358451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BLUETRON</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descr="A picture containing drawing, light, clock&#10;&#10;Description automatically generated">
            <a:extLst>
              <a:ext uri="{FF2B5EF4-FFF2-40B4-BE49-F238E27FC236}">
                <a16:creationId xmlns:a16="http://schemas.microsoft.com/office/drawing/2014/main" id="{1FC3CA14-5DC6-40E9-88FB-CEF17A0D5BE7}"/>
              </a:ext>
            </a:extLst>
          </p:cNvPr>
          <p:cNvPicPr>
            <a:picLocks noChangeAspect="1"/>
          </p:cNvPicPr>
          <p:nvPr/>
        </p:nvPicPr>
        <p:blipFill>
          <a:blip r:embed="rId4"/>
          <a:stretch>
            <a:fillRect/>
          </a:stretch>
        </p:blipFill>
        <p:spPr>
          <a:xfrm>
            <a:off x="7079105" y="3902905"/>
            <a:ext cx="1828800" cy="648929"/>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Screenshots(Workflow Dashboard)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1126845"/>
            <a:ext cx="8058148" cy="3424642"/>
          </a:xfrm>
          <a:prstGeom prst="rect">
            <a:avLst/>
          </a:prstGeom>
        </p:spPr>
      </p:pic>
    </p:spTree>
    <p:extLst>
      <p:ext uri="{BB962C8B-B14F-4D97-AF65-F5344CB8AC3E}">
        <p14:creationId xmlns:p14="http://schemas.microsoft.com/office/powerpoint/2010/main" val="152930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Screenshots(Processor Console)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8" y="1126845"/>
            <a:ext cx="8067675" cy="3690381"/>
          </a:xfrm>
          <a:prstGeom prst="rect">
            <a:avLst/>
          </a:prstGeom>
        </p:spPr>
      </p:pic>
    </p:spTree>
    <p:extLst>
      <p:ext uri="{BB962C8B-B14F-4D97-AF65-F5344CB8AC3E}">
        <p14:creationId xmlns:p14="http://schemas.microsoft.com/office/powerpoint/2010/main" val="17580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Screenshots(Running Workflow)</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8" y="1126844"/>
            <a:ext cx="8067675" cy="3424643"/>
          </a:xfrm>
          <a:prstGeom prst="rect">
            <a:avLst/>
          </a:prstGeom>
        </p:spPr>
      </p:pic>
    </p:spTree>
    <p:extLst>
      <p:ext uri="{BB962C8B-B14F-4D97-AF65-F5344CB8AC3E}">
        <p14:creationId xmlns:p14="http://schemas.microsoft.com/office/powerpoint/2010/main" val="375854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Screenshots(Completed Tasks of Workflow)</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1126844"/>
            <a:ext cx="8058147" cy="3424643"/>
          </a:xfrm>
          <a:prstGeom prst="rect">
            <a:avLst/>
          </a:prstGeom>
        </p:spPr>
      </p:pic>
    </p:spTree>
    <p:extLst>
      <p:ext uri="{BB962C8B-B14F-4D97-AF65-F5344CB8AC3E}">
        <p14:creationId xmlns:p14="http://schemas.microsoft.com/office/powerpoint/2010/main" val="202225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endParaRPr lang="en-US" sz="1400" i="1" dirty="0"/>
          </a:p>
          <a:p>
            <a:pPr marL="285750" indent="-285750" algn="just">
              <a:buFont typeface="Arial" panose="020B0604020202020204" pitchFamily="34" charset="0"/>
              <a:buChar char="•"/>
            </a:pPr>
            <a:r>
              <a:rPr lang="en-US" sz="1400" i="1" dirty="0"/>
              <a:t>Many complicated systems (like Media file processing, Data processing) need their data or process to be in a specific state, or tasks to be running at specific times. While we can use tools like </a:t>
            </a:r>
            <a:r>
              <a:rPr lang="en-US" sz="1400" i="1" dirty="0" err="1"/>
              <a:t>Cron</a:t>
            </a:r>
            <a:r>
              <a:rPr lang="en-US" sz="1400" i="1" dirty="0"/>
              <a:t> to schedule tasks, the implicit dependencies between different tasks may quickly become unmanageable. By explicitly defining how our tasks depend on each other in the same place you define when they should run, it becomes much easier to work out where something went wrong. </a:t>
            </a:r>
          </a:p>
          <a:p>
            <a:pPr algn="just"/>
            <a:endParaRPr lang="en-US" sz="1400" i="1" dirty="0"/>
          </a:p>
          <a:p>
            <a:pPr algn="l"/>
            <a:endParaRPr lang="en-US" sz="1100" dirty="0"/>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8161" y="2079211"/>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42925" y="2448544"/>
            <a:ext cx="8067675" cy="232993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a:p>
            <a:pPr algn="l"/>
            <a:endParaRPr lang="en-US" sz="1100" dirty="0"/>
          </a:p>
          <a:p>
            <a:pPr algn="l"/>
            <a:endParaRPr lang="en-US" sz="1100" dirty="0"/>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509468"/>
            <a:ext cx="8067675" cy="1556657"/>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lgn="just">
              <a:buFont typeface="Arial" panose="020B0604020202020204" pitchFamily="34" charset="0"/>
              <a:buChar char="•"/>
            </a:pPr>
            <a:r>
              <a:rPr lang="en-US" i="1" dirty="0"/>
              <a:t>In the solution approach we are going to dissolve the microservice dependencies while building, deploying and running state of a container holds the microservice runtime. </a:t>
            </a:r>
          </a:p>
          <a:p>
            <a:pPr marL="285750" indent="-285750" algn="just">
              <a:buFont typeface="Arial" panose="020B0604020202020204" pitchFamily="34" charset="0"/>
              <a:buChar char="•"/>
            </a:pPr>
            <a:r>
              <a:rPr lang="en-US" i="1" dirty="0"/>
              <a:t>Suppose we have 3 Microservices and each microservice have a dependency with the state of previous deployment and depending upon the execution status of the previous container’s deployment we may have dynamic deployment dependencies in the pipeline. </a:t>
            </a:r>
          </a:p>
          <a:p>
            <a:pPr marL="285750" indent="-285750" algn="just">
              <a:buFont typeface="Arial" panose="020B0604020202020204" pitchFamily="34" charset="0"/>
              <a:buChar char="•"/>
            </a:pPr>
            <a:r>
              <a:rPr lang="en-US" i="1" dirty="0"/>
              <a:t>In order to solute this we will create a container dynamic workflow engine, where we will create multiple container dependencies and using a workflow counter algorithm, we will resolve the sequential, or parallel execution of dynamic containers for a complex application with event-based scheduling.</a:t>
            </a:r>
            <a:endParaRPr lang="en-IN" i="1" dirty="0"/>
          </a:p>
        </p:txBody>
      </p:sp>
      <p:graphicFrame>
        <p:nvGraphicFramePr>
          <p:cNvPr id="11" name="Table 10">
            <a:extLst>
              <a:ext uri="{FF2B5EF4-FFF2-40B4-BE49-F238E27FC236}">
                <a16:creationId xmlns:a16="http://schemas.microsoft.com/office/drawing/2014/main" id="{7C121E25-A3A8-4E10-A9DE-DB1D47957EEC}"/>
              </a:ext>
            </a:extLst>
          </p:cNvPr>
          <p:cNvGraphicFramePr>
            <a:graphicFrameLocks noGrp="1"/>
          </p:cNvGraphicFramePr>
          <p:nvPr>
            <p:extLst>
              <p:ext uri="{D42A27DB-BD31-4B8C-83A1-F6EECF244321}">
                <p14:modId xmlns:p14="http://schemas.microsoft.com/office/powerpoint/2010/main" val="856540406"/>
              </p:ext>
            </p:extLst>
          </p:nvPr>
        </p:nvGraphicFramePr>
        <p:xfrm>
          <a:off x="2533796" y="2469506"/>
          <a:ext cx="4760464" cy="2308972"/>
        </p:xfrm>
        <a:graphic>
          <a:graphicData uri="http://schemas.openxmlformats.org/drawingml/2006/table">
            <a:tbl>
              <a:tblPr firstRow="1" firstCol="1" bandRow="1">
                <a:tableStyleId>{5C22544A-7EE6-4342-B048-85BDC9FD1C3A}</a:tableStyleId>
              </a:tblPr>
              <a:tblGrid>
                <a:gridCol w="2705380">
                  <a:extLst>
                    <a:ext uri="{9D8B030D-6E8A-4147-A177-3AD203B41FA5}">
                      <a16:colId xmlns:a16="http://schemas.microsoft.com/office/drawing/2014/main" val="3562126869"/>
                    </a:ext>
                  </a:extLst>
                </a:gridCol>
                <a:gridCol w="2055084">
                  <a:extLst>
                    <a:ext uri="{9D8B030D-6E8A-4147-A177-3AD203B41FA5}">
                      <a16:colId xmlns:a16="http://schemas.microsoft.com/office/drawing/2014/main" val="3102194647"/>
                    </a:ext>
                  </a:extLst>
                </a:gridCol>
              </a:tblGrid>
              <a:tr h="172667">
                <a:tc>
                  <a:txBody>
                    <a:bodyPr/>
                    <a:lstStyle/>
                    <a:p>
                      <a:pPr algn="l" rtl="0" fontAlgn="ctr"/>
                      <a:r>
                        <a:rPr lang="en-IN" sz="1200" u="none" strike="noStrike">
                          <a:effectLst/>
                        </a:rPr>
                        <a:t>Tools</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Provider</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11640445"/>
                  </a:ext>
                </a:extLst>
              </a:tr>
              <a:tr h="172667">
                <a:tc>
                  <a:txBody>
                    <a:bodyPr/>
                    <a:lstStyle/>
                    <a:p>
                      <a:pPr algn="l" rtl="0" fontAlgn="ctr"/>
                      <a:r>
                        <a:rPr lang="en-IN" sz="1200" u="none" strike="noStrike">
                          <a:effectLst/>
                        </a:rPr>
                        <a:t>Kubernetes:1.17</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0872191"/>
                  </a:ext>
                </a:extLst>
              </a:tr>
              <a:tr h="172667">
                <a:tc>
                  <a:txBody>
                    <a:bodyPr/>
                    <a:lstStyle/>
                    <a:p>
                      <a:pPr algn="l" rtl="0" fontAlgn="ctr"/>
                      <a:r>
                        <a:rPr lang="en-IN" sz="1200" u="none" strike="noStrike">
                          <a:effectLst/>
                        </a:rPr>
                        <a:t>Argo : v2.2.1</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32054403"/>
                  </a:ext>
                </a:extLst>
              </a:tr>
              <a:tr h="172667">
                <a:tc>
                  <a:txBody>
                    <a:bodyPr/>
                    <a:lstStyle/>
                    <a:p>
                      <a:pPr algn="l" rtl="0" fontAlgn="ctr"/>
                      <a:r>
                        <a:rPr lang="en-IN" sz="1200" u="none" strike="noStrike">
                          <a:effectLst/>
                        </a:rPr>
                        <a:t>Java: 1.8</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12742198"/>
                  </a:ext>
                </a:extLst>
              </a:tr>
              <a:tr h="172667">
                <a:tc>
                  <a:txBody>
                    <a:bodyPr/>
                    <a:lstStyle/>
                    <a:p>
                      <a:pPr algn="l" rtl="0" fontAlgn="ctr"/>
                      <a:r>
                        <a:rPr lang="en-IN" sz="1200" u="none" strike="noStrike">
                          <a:effectLst/>
                        </a:rPr>
                        <a:t>portainer: 2.0.0</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7997270"/>
                  </a:ext>
                </a:extLst>
              </a:tr>
              <a:tr h="172667">
                <a:tc>
                  <a:txBody>
                    <a:bodyPr/>
                    <a:lstStyle/>
                    <a:p>
                      <a:pPr algn="l" rtl="0" fontAlgn="ctr"/>
                      <a:r>
                        <a:rPr lang="en-IN" sz="1200" u="none" strike="noStrike">
                          <a:effectLst/>
                        </a:rPr>
                        <a:t>Linux: debian, alpine</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93936803"/>
                  </a:ext>
                </a:extLst>
              </a:tr>
              <a:tr h="192461">
                <a:tc>
                  <a:txBody>
                    <a:bodyPr/>
                    <a:lstStyle/>
                    <a:p>
                      <a:pPr algn="l" rtl="0" fontAlgn="ctr"/>
                      <a:r>
                        <a:rPr lang="en-IN" sz="1200" u="none" strike="noStrike">
                          <a:effectLst/>
                        </a:rPr>
                        <a:t>Docker: 19.03.6-ce, build 369ce74</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07294118"/>
                  </a:ext>
                </a:extLst>
              </a:tr>
              <a:tr h="172667">
                <a:tc>
                  <a:txBody>
                    <a:bodyPr/>
                    <a:lstStyle/>
                    <a:p>
                      <a:pPr algn="l" rtl="0" fontAlgn="ctr"/>
                      <a:r>
                        <a:rPr lang="en-IN" sz="1200" u="none" strike="noStrike">
                          <a:effectLst/>
                        </a:rPr>
                        <a:t>Containerd: 1.3.4</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38137443"/>
                  </a:ext>
                </a:extLst>
              </a:tr>
              <a:tr h="172667">
                <a:tc>
                  <a:txBody>
                    <a:bodyPr/>
                    <a:lstStyle/>
                    <a:p>
                      <a:pPr algn="l" rtl="0" fontAlgn="ctr"/>
                      <a:r>
                        <a:rPr lang="en-IN" sz="1200" u="none" strike="noStrike">
                          <a:effectLst/>
                        </a:rPr>
                        <a:t>Python: 3.6</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4845659"/>
                  </a:ext>
                </a:extLst>
              </a:tr>
              <a:tr h="172667">
                <a:tc>
                  <a:txBody>
                    <a:bodyPr/>
                    <a:lstStyle/>
                    <a:p>
                      <a:pPr algn="l" rtl="0" fontAlgn="ctr"/>
                      <a:r>
                        <a:rPr lang="en-IN" sz="1200" u="none" strike="noStrike">
                          <a:effectLst/>
                        </a:rPr>
                        <a:t>Bash: 4.1</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66606384"/>
                  </a:ext>
                </a:extLst>
              </a:tr>
              <a:tr h="172667">
                <a:tc>
                  <a:txBody>
                    <a:bodyPr/>
                    <a:lstStyle/>
                    <a:p>
                      <a:pPr algn="l" rtl="0" fontAlgn="ctr"/>
                      <a:r>
                        <a:rPr lang="en-IN" sz="1200" u="none" strike="noStrike">
                          <a:effectLst/>
                        </a:rPr>
                        <a:t>Openebs: 2.0.0</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IN" sz="1200" u="none" strike="noStrike">
                          <a:effectLst/>
                        </a:rPr>
                        <a:t>Open Source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5802741"/>
                  </a:ext>
                </a:extLst>
              </a:tr>
              <a:tr h="192461">
                <a:tc>
                  <a:txBody>
                    <a:bodyPr/>
                    <a:lstStyle/>
                    <a:p>
                      <a:pPr algn="l" rtl="0" fontAlgn="ctr"/>
                      <a:r>
                        <a:rPr lang="en-IN" sz="1200" u="none" strike="noStrike">
                          <a:effectLst/>
                        </a:rPr>
                        <a:t>Infrastructure Nodes</a:t>
                      </a:r>
                      <a:endParaRPr lang="en-IN" sz="12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n-US" sz="1200" u="none" strike="noStrike" dirty="0">
                          <a:effectLst/>
                        </a:rPr>
                        <a:t>IBM Cloud Stack / Open Source</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99669030"/>
                  </a:ext>
                </a:extLst>
              </a:tr>
            </a:tbl>
          </a:graphicData>
        </a:graphic>
      </p:graphicFrame>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698015"/>
            <a:ext cx="8067675" cy="3876766"/>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US" sz="1400" b="1" u="sng" dirty="0"/>
              <a:t>Use Cases</a:t>
            </a:r>
          </a:p>
          <a:p>
            <a:pPr marL="285750" indent="-285750" algn="just">
              <a:buFont typeface="Arial" panose="020B0604020202020204" pitchFamily="34" charset="0"/>
              <a:buChar char="•"/>
            </a:pPr>
            <a:r>
              <a:rPr lang="en-IN" i="1" dirty="0"/>
              <a:t>Processes/tasks where input for a task depends on the outcome of the previous process and this is true for all the subsequent tasks/jobs in the complete pipelined workflow.</a:t>
            </a:r>
          </a:p>
          <a:p>
            <a:pPr marL="285750" indent="-285750" algn="just">
              <a:buFont typeface="Arial" panose="020B0604020202020204" pitchFamily="34" charset="0"/>
              <a:buChar char="•"/>
            </a:pPr>
            <a:r>
              <a:rPr lang="en-IN" i="1" dirty="0"/>
              <a:t>Complex jobs with both Parallel and Sequential steps and dependencies.</a:t>
            </a:r>
          </a:p>
          <a:p>
            <a:pPr marL="285750" indent="-285750" algn="just">
              <a:buFont typeface="Arial" panose="020B0604020202020204" pitchFamily="34" charset="0"/>
              <a:buChar char="•"/>
            </a:pPr>
            <a:r>
              <a:rPr lang="en-IN" i="1" dirty="0"/>
              <a:t>Time/Event Based execution of workflows.</a:t>
            </a:r>
          </a:p>
          <a:p>
            <a:pPr algn="just"/>
            <a:r>
              <a:rPr lang="en-IN" sz="1400" b="1" u="sng" dirty="0"/>
              <a:t>Business Value of the solution</a:t>
            </a:r>
          </a:p>
          <a:p>
            <a:pPr marL="285750" indent="-285750" algn="just">
              <a:buFont typeface="Arial" panose="020B0604020202020204" pitchFamily="34" charset="0"/>
              <a:buChar char="•"/>
            </a:pPr>
            <a:r>
              <a:rPr lang="en-US" i="1" dirty="0"/>
              <a:t>For this workflow engine, we have used “Argo” an opensource initiative. Which is a container-native workflow engine for Kubernetes </a:t>
            </a:r>
            <a:r>
              <a:rPr lang="en-IN" i="1" dirty="0"/>
              <a:t>that enables the implementation of each step in a workflow as a container.</a:t>
            </a:r>
          </a:p>
          <a:p>
            <a:pPr marL="285750" indent="-285750" algn="just">
              <a:buFont typeface="Arial" panose="020B0604020202020204" pitchFamily="34" charset="0"/>
              <a:buChar char="•"/>
            </a:pPr>
            <a:r>
              <a:rPr lang="en-IN" i="1" dirty="0"/>
              <a:t>It provides simple, flexible mechanisms for specifying constraints between the steps in a workflow and artifact management for linking the output of any step as an input to subsequent steps.</a:t>
            </a:r>
          </a:p>
          <a:p>
            <a:pPr marL="285750" indent="-285750" algn="just">
              <a:buFont typeface="Arial" panose="020B0604020202020204" pitchFamily="34" charset="0"/>
              <a:buChar char="•"/>
            </a:pPr>
            <a:r>
              <a:rPr lang="en-US" i="1" dirty="0"/>
              <a:t>Dynamic utilization of infrastructure resource stacks and allocating it on requirement basis will prune the extra infrastructure provisioning cost.</a:t>
            </a:r>
            <a:endParaRPr lang="en-IN" i="1" dirty="0"/>
          </a:p>
          <a:p>
            <a:pPr marL="285750" indent="-285750" algn="just">
              <a:buFont typeface="Arial" panose="020B0604020202020204" pitchFamily="34" charset="0"/>
              <a:buChar char="•"/>
            </a:pPr>
            <a:r>
              <a:rPr lang="en-US" i="1" dirty="0"/>
              <a:t>With the suggested workflow it makes easy to specify, schedule and coordinate the running of complex workflows and applications on Kubernetes. This solution can be heavily utilized for container native platform where CI/CD orchestration is dynamically going to be managed with multiple independent/dependent process stacks </a:t>
            </a:r>
            <a:r>
              <a:rPr lang="en-IN" i="1" dirty="0"/>
              <a:t>and policies.</a:t>
            </a:r>
          </a:p>
          <a:p>
            <a:pPr marL="285750" indent="-285750" algn="just">
              <a:buFont typeface="Arial" panose="020B0604020202020204" pitchFamily="34" charset="0"/>
              <a:buChar char="•"/>
            </a:pPr>
            <a:r>
              <a:rPr lang="en-US" i="1" dirty="0"/>
              <a:t>Using these procedures, we’ll also spend less time setting up new tasks, fitting them into our existing workflows, and spinning up hardware to run them on requirement basis in an auto-scaling topology. Legacy job schedulers with Kubernetes job and wondering how to write sequential jobs as a Kubernetes job.</a:t>
            </a:r>
          </a:p>
          <a:p>
            <a:pPr marL="285750" indent="-285750" algn="just">
              <a:buFont typeface="Arial" panose="020B0604020202020204" pitchFamily="34" charset="0"/>
              <a:buChar char="•"/>
            </a:pPr>
            <a:r>
              <a:rPr lang="en-US" i="1" dirty="0"/>
              <a:t>We can codify the complete CI/CD strategies and organization’s container native PAAS platform with a simple piece of workflow template.</a:t>
            </a:r>
          </a:p>
          <a:p>
            <a:pPr marL="285750" indent="-285750" algn="just">
              <a:buFont typeface="Arial" panose="020B0604020202020204" pitchFamily="34" charset="0"/>
              <a:buChar char="•"/>
            </a:pPr>
            <a:endParaRPr lang="en-IN" i="1" dirty="0"/>
          </a:p>
          <a:p>
            <a:pPr marL="285750" indent="-285750" algn="just">
              <a:buFont typeface="Arial" panose="020B0604020202020204" pitchFamily="34" charset="0"/>
              <a:buChar char="•"/>
            </a:pPr>
            <a:endParaRPr lang="en-IN" i="1" dirty="0"/>
          </a:p>
          <a:p>
            <a:pPr algn="just"/>
            <a:endParaRPr lang="en-IN" dirty="0"/>
          </a:p>
          <a:p>
            <a:pPr marL="285750" indent="-285750" algn="just">
              <a:buFont typeface="Arial" panose="020B0604020202020204" pitchFamily="34" charset="0"/>
              <a:buChar char="•"/>
            </a:pPr>
            <a:endParaRPr lang="en-IN" sz="1400" b="1" u="sng" dirty="0"/>
          </a:p>
          <a:p>
            <a:pPr algn="just"/>
            <a:endParaRPr lang="en-US" sz="1400" b="1" u="sng"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4"/>
            <a:ext cx="8067675" cy="4348715"/>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IN" sz="1400" b="1" i="1" dirty="0"/>
              <a:t>Solution Architecture Diagram</a:t>
            </a:r>
          </a:p>
        </p:txBody>
      </p:sp>
      <p:pic>
        <p:nvPicPr>
          <p:cNvPr id="4" name="Picture 3"/>
          <p:cNvPicPr/>
          <p:nvPr/>
        </p:nvPicPr>
        <p:blipFill>
          <a:blip r:embed="rId2"/>
          <a:stretch>
            <a:fillRect/>
          </a:stretch>
        </p:blipFill>
        <p:spPr>
          <a:xfrm>
            <a:off x="1023257" y="1032192"/>
            <a:ext cx="7043057" cy="3681322"/>
          </a:xfrm>
          <a:prstGeom prst="rect">
            <a:avLst/>
          </a:prstGeom>
        </p:spPr>
      </p:pic>
    </p:spTree>
    <p:extLst>
      <p:ext uri="{BB962C8B-B14F-4D97-AF65-F5344CB8AC3E}">
        <p14:creationId xmlns:p14="http://schemas.microsoft.com/office/powerpoint/2010/main" val="199946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4"/>
            <a:ext cx="8067675" cy="4348715"/>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r>
              <a:rPr lang="en-US" sz="1400" i="1" dirty="0"/>
              <a:t>The solution have a Front End which would be an application running on the Kubernetes pod. The user would provide an input in the form of an excel workbook which may contain numerous sheets. Once the excel workbook with data is added, the Front-end application calls a Java spring boot Microservice and sends the input as excel file.</a:t>
            </a:r>
          </a:p>
          <a:p>
            <a:pPr marL="171450" indent="-171450" algn="just">
              <a:buFont typeface="Arial" panose="020B0604020202020204" pitchFamily="34" charset="0"/>
              <a:buChar char="•"/>
            </a:pPr>
            <a:r>
              <a:rPr lang="en-US" sz="1400" i="1" dirty="0"/>
              <a:t>The Microservice validates the input file and sends the total number of sheets present in the workbook as a response to the front-end application.</a:t>
            </a:r>
          </a:p>
          <a:p>
            <a:pPr marL="171450" indent="-171450" algn="just">
              <a:buFont typeface="Arial" panose="020B0604020202020204" pitchFamily="34" charset="0"/>
              <a:buChar char="•"/>
            </a:pPr>
            <a:r>
              <a:rPr lang="en-US" sz="1400" i="1" dirty="0"/>
              <a:t>The microservice then triggers the workflow engine with the input excel file as an argument to the automation script. The workflow engine counts the number of sheets and depending on that it calls the Kubernetes API to start the workload in Acyclic Engine.</a:t>
            </a:r>
            <a:endParaRPr lang="en-IN" sz="1400" i="1" dirty="0"/>
          </a:p>
          <a:p>
            <a:pPr marL="171450" indent="-171450" algn="just">
              <a:buFont typeface="Arial" panose="020B0604020202020204" pitchFamily="34" charset="0"/>
              <a:buChar char="•"/>
            </a:pPr>
            <a:r>
              <a:rPr lang="en-US" sz="1400" i="1" dirty="0"/>
              <a:t>The Acyclic Engine  manages the load and the intrinsic dependencies between the process and thereby the containers.</a:t>
            </a:r>
          </a:p>
          <a:p>
            <a:pPr marL="171450" indent="-171450" algn="just">
              <a:buFont typeface="Arial" panose="020B0604020202020204" pitchFamily="34" charset="0"/>
              <a:buChar char="•"/>
            </a:pPr>
            <a:r>
              <a:rPr lang="en-US" sz="1400" i="1" dirty="0"/>
              <a:t>The Parallelism counter starts assigning tasks to the Steps Engine which would eventually create containers to be created dynamically for the workload and should accomplish the job in parallel.</a:t>
            </a:r>
          </a:p>
          <a:p>
            <a:pPr marL="171450" indent="-171450" algn="just">
              <a:buFont typeface="Arial" panose="020B0604020202020204" pitchFamily="34" charset="0"/>
              <a:buChar char="•"/>
            </a:pPr>
            <a:r>
              <a:rPr lang="en-US" sz="1400" i="1" dirty="0"/>
              <a:t>Once these parallel running containers who executed individual piece of task of processing </a:t>
            </a:r>
            <a:r>
              <a:rPr lang="en-US" sz="1400" i="1" dirty="0" err="1"/>
              <a:t>xls</a:t>
            </a:r>
            <a:r>
              <a:rPr lang="en-US" sz="1400" i="1" dirty="0"/>
              <a:t> to csv  gets completed. The merger container comes into place.</a:t>
            </a:r>
          </a:p>
          <a:p>
            <a:pPr marL="171450" indent="-171450" algn="just">
              <a:buFont typeface="Arial" panose="020B0604020202020204" pitchFamily="34" charset="0"/>
              <a:buChar char="•"/>
            </a:pPr>
            <a:r>
              <a:rPr lang="en-US" sz="1400" i="1" dirty="0"/>
              <a:t>The merge container basically merges all the csv to a combined csv file which holds all the processed raw data of input </a:t>
            </a:r>
            <a:r>
              <a:rPr lang="en-US" sz="1400" i="1" dirty="0" err="1"/>
              <a:t>xls</a:t>
            </a:r>
            <a:r>
              <a:rPr lang="en-US" sz="1400" i="1" dirty="0"/>
              <a:t> file.</a:t>
            </a:r>
            <a:endParaRPr lang="en-IN" sz="1400" i="1" dirty="0"/>
          </a:p>
          <a:p>
            <a:pPr marL="171450" indent="-171450" algn="just">
              <a:buFont typeface="Arial" panose="020B0604020202020204" pitchFamily="34" charset="0"/>
              <a:buChar char="•"/>
            </a:pPr>
            <a:r>
              <a:rPr lang="en-US" sz="1400" i="1" dirty="0"/>
              <a:t>The user will be acknowledged with the absolute path of the processed csv files available in the container backed storage.</a:t>
            </a:r>
            <a:endParaRPr lang="en-IN" sz="1400" i="1" dirty="0"/>
          </a:p>
        </p:txBody>
      </p:sp>
    </p:spTree>
    <p:extLst>
      <p:ext uri="{BB962C8B-B14F-4D97-AF65-F5344CB8AC3E}">
        <p14:creationId xmlns:p14="http://schemas.microsoft.com/office/powerpoint/2010/main" val="39277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867298"/>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just"/>
            <a:r>
              <a:rPr lang="en-US" sz="1400" b="1" u="sng" dirty="0"/>
              <a:t>Challenges</a:t>
            </a:r>
          </a:p>
          <a:p>
            <a:pPr algn="just"/>
            <a:endParaRPr lang="en-US" sz="1400" b="1" u="sng" dirty="0"/>
          </a:p>
          <a:p>
            <a:pPr marL="285750" indent="-285750" algn="just">
              <a:buFont typeface="Arial" panose="020B0604020202020204" pitchFamily="34" charset="0"/>
              <a:buChar char="•"/>
            </a:pPr>
            <a:r>
              <a:rPr lang="en-IN" i="1" dirty="0"/>
              <a:t>Identifying the right tool among various available open source solutions like tekton, spinnaker, argo etc.</a:t>
            </a:r>
          </a:p>
          <a:p>
            <a:pPr marL="285750" indent="-285750" algn="just">
              <a:buFont typeface="Arial" panose="020B0604020202020204" pitchFamily="34" charset="0"/>
              <a:buChar char="•"/>
            </a:pPr>
            <a:r>
              <a:rPr lang="en-IN" i="1" dirty="0"/>
              <a:t>Identifying the use case how to use </a:t>
            </a:r>
            <a:r>
              <a:rPr lang="en-IN" i="1" dirty="0" err="1"/>
              <a:t>hostpath</a:t>
            </a:r>
            <a:r>
              <a:rPr lang="en-IN" i="1" dirty="0"/>
              <a:t> volume with different tools when there is a diversified set of container executors available in the Kubernetes cluster.</a:t>
            </a:r>
          </a:p>
          <a:p>
            <a:pPr marL="285750" indent="-285750" algn="just">
              <a:buFont typeface="Arial" panose="020B0604020202020204" pitchFamily="34" charset="0"/>
              <a:buChar char="•"/>
            </a:pPr>
            <a:r>
              <a:rPr lang="en-IN" i="1" dirty="0"/>
              <a:t>Setting up the required applications/tools in the most resource effective manner thereby making the final solution as lightweight and fast as possible.</a:t>
            </a:r>
          </a:p>
          <a:p>
            <a:pPr marL="285750" indent="-285750" algn="just">
              <a:buFont typeface="Arial" panose="020B0604020202020204" pitchFamily="34" charset="0"/>
              <a:buChar char="•"/>
            </a:pPr>
            <a:r>
              <a:rPr lang="en-IN" i="1" dirty="0"/>
              <a:t>Creating the lightweight images which would run on dynamic requirement basis.</a:t>
            </a:r>
          </a:p>
          <a:p>
            <a:pPr marL="285750" indent="-285750" algn="just">
              <a:buFont typeface="Arial" panose="020B0604020202020204" pitchFamily="34" charset="0"/>
              <a:buChar char="•"/>
            </a:pPr>
            <a:r>
              <a:rPr lang="en-IN" i="1" dirty="0"/>
              <a:t>Integrating shared storage across containers in IBM Kubernetes cluster (Lite account)</a:t>
            </a:r>
          </a:p>
          <a:p>
            <a:pPr marL="285750" indent="-285750" algn="just">
              <a:buFont typeface="Arial" panose="020B0604020202020204" pitchFamily="34" charset="0"/>
              <a:buChar char="•"/>
            </a:pPr>
            <a:endParaRPr lang="en-IN" b="1" i="1" u="sng" dirty="0"/>
          </a:p>
          <a:p>
            <a:pPr algn="just"/>
            <a:endParaRPr lang="en-IN" b="1" i="1" u="sng" dirty="0"/>
          </a:p>
          <a:p>
            <a:pPr algn="just"/>
            <a:r>
              <a:rPr lang="en-IN" sz="1400" b="1" u="sng" dirty="0"/>
              <a:t>Learnings</a:t>
            </a:r>
          </a:p>
          <a:p>
            <a:pPr algn="just"/>
            <a:endParaRPr lang="en-IN" sz="1400" b="1" i="1" u="sng" dirty="0"/>
          </a:p>
          <a:p>
            <a:pPr marL="285750" indent="-285750" algn="just">
              <a:buFont typeface="Arial" panose="020B0604020202020204" pitchFamily="34" charset="0"/>
              <a:buChar char="•"/>
            </a:pPr>
            <a:r>
              <a:rPr lang="en-IN" i="1" dirty="0"/>
              <a:t>New tools and policies that can be applied to achieve a container-native solution.</a:t>
            </a:r>
          </a:p>
          <a:p>
            <a:pPr marL="285750" indent="-285750" algn="just">
              <a:buFont typeface="Arial" panose="020B0604020202020204" pitchFamily="34" charset="0"/>
              <a:buChar char="•"/>
            </a:pPr>
            <a:r>
              <a:rPr lang="en-IN" i="1" dirty="0"/>
              <a:t>IBM cloud and the various tools and solutions that is available in the cloud environment.</a:t>
            </a:r>
          </a:p>
          <a:p>
            <a:pPr marL="285750" indent="-285750" algn="just">
              <a:buFont typeface="Arial" panose="020B0604020202020204" pitchFamily="34" charset="0"/>
              <a:buChar char="•"/>
            </a:pPr>
            <a:r>
              <a:rPr lang="en-IN" i="1" dirty="0"/>
              <a:t>Working with IBM cloud to host our solution.</a:t>
            </a:r>
          </a:p>
          <a:p>
            <a:pPr marL="285750" indent="-285750" algn="just">
              <a:buFont typeface="Arial" panose="020B0604020202020204" pitchFamily="34" charset="0"/>
              <a:buChar char="•"/>
            </a:pPr>
            <a:r>
              <a:rPr lang="en-IN" i="1" dirty="0"/>
              <a:t>Possibility of finding solutions to technological problems even in the time of pandemic.</a:t>
            </a:r>
          </a:p>
          <a:p>
            <a:pPr marL="285750" indent="-285750" algn="just">
              <a:buFont typeface="Arial" panose="020B0604020202020204" pitchFamily="34" charset="0"/>
              <a:buChar char="•"/>
            </a:pPr>
            <a:r>
              <a:rPr lang="en-IN" i="1" dirty="0"/>
              <a:t>Team coordination and motivation that was achieved despite daily tasks and personal constraints.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US" sz="1400" b="1" u="sng" dirty="0"/>
          </a:p>
        </p:txBody>
      </p:sp>
    </p:spTree>
    <p:extLst>
      <p:ext uri="{BB962C8B-B14F-4D97-AF65-F5344CB8AC3E}">
        <p14:creationId xmlns:p14="http://schemas.microsoft.com/office/powerpoint/2010/main" val="364542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D5B0DF-8DE8-4B71-A5B3-ABAD426B6B3C}"/>
              </a:ext>
            </a:extLst>
          </p:cNvPr>
          <p:cNvSpPr>
            <a:spLocks noGrp="1"/>
          </p:cNvSpPr>
          <p:nvPr>
            <p:ph type="sldNum" sz="quarter" idx="12"/>
          </p:nvPr>
        </p:nvSpPr>
        <p:spPr/>
        <p:txBody>
          <a:bodyPr/>
          <a:lstStyle/>
          <a:p>
            <a:fld id="{E2AE00C7-03E7-4577-B962-8354EB140FE3}" type="slidenum">
              <a:rPr lang="en-US" smtClean="0"/>
              <a:pPr/>
              <a:t>8</a:t>
            </a:fld>
            <a:endParaRPr lang="en-US" dirty="0"/>
          </a:p>
        </p:txBody>
      </p:sp>
      <p:pic>
        <p:nvPicPr>
          <p:cNvPr id="4" name="Picture 3">
            <a:extLst>
              <a:ext uri="{FF2B5EF4-FFF2-40B4-BE49-F238E27FC236}">
                <a16:creationId xmlns:a16="http://schemas.microsoft.com/office/drawing/2014/main" id="{42B979D2-BEED-49B1-BDA7-9A8717400023}"/>
              </a:ext>
            </a:extLst>
          </p:cNvPr>
          <p:cNvPicPr>
            <a:picLocks noChangeAspect="1"/>
          </p:cNvPicPr>
          <p:nvPr/>
        </p:nvPicPr>
        <p:blipFill>
          <a:blip r:embed="rId2"/>
          <a:stretch>
            <a:fillRect/>
          </a:stretch>
        </p:blipFill>
        <p:spPr>
          <a:xfrm>
            <a:off x="254775" y="1385381"/>
            <a:ext cx="8634449" cy="2372737"/>
          </a:xfrm>
          <a:prstGeom prst="rect">
            <a:avLst/>
          </a:prstGeom>
        </p:spPr>
      </p:pic>
      <p:sp>
        <p:nvSpPr>
          <p:cNvPr id="5" name="TextBox 4">
            <a:extLst>
              <a:ext uri="{FF2B5EF4-FFF2-40B4-BE49-F238E27FC236}">
                <a16:creationId xmlns:a16="http://schemas.microsoft.com/office/drawing/2014/main" id="{76D38362-0A3E-41B8-87C1-46862116FD03}"/>
              </a:ext>
            </a:extLst>
          </p:cNvPr>
          <p:cNvSpPr txBox="1"/>
          <p:nvPr/>
        </p:nvSpPr>
        <p:spPr>
          <a:xfrm>
            <a:off x="375401" y="696143"/>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Screenshots(The Frontend) </a:t>
            </a:r>
          </a:p>
        </p:txBody>
      </p:sp>
    </p:spTree>
    <p:extLst>
      <p:ext uri="{BB962C8B-B14F-4D97-AF65-F5344CB8AC3E}">
        <p14:creationId xmlns:p14="http://schemas.microsoft.com/office/powerpoint/2010/main" val="31059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Screenshots(Workflow Process)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1126845"/>
            <a:ext cx="8067675" cy="34246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just">
              <a:buFont typeface="Arial" panose="020B0604020202020204" pitchFamily="34" charset="0"/>
              <a:buChar char="•"/>
            </a:pPr>
            <a:endParaRPr lang="en-IN" sz="11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25" y="1126845"/>
            <a:ext cx="8058148" cy="3424642"/>
          </a:xfrm>
          <a:prstGeom prst="rect">
            <a:avLst/>
          </a:prstGeom>
        </p:spPr>
      </p:pic>
    </p:spTree>
    <p:extLst>
      <p:ext uri="{BB962C8B-B14F-4D97-AF65-F5344CB8AC3E}">
        <p14:creationId xmlns:p14="http://schemas.microsoft.com/office/powerpoint/2010/main" val="2442003819"/>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559248-63FA-4C6E-A37D-96FF4426E5C5}">
  <ds:schemaRefs>
    <ds:schemaRef ds:uri="http://schemas.microsoft.com/office/2006/metadata/properties"/>
    <ds:schemaRef ds:uri="http://purl.org/dc/dcmitype/"/>
    <ds:schemaRef ds:uri="http://schemas.microsoft.com/office/2006/documentManagement/types"/>
    <ds:schemaRef ds:uri="http://purl.org/dc/terms/"/>
    <ds:schemaRef ds:uri="http://purl.org/dc/elements/1.1/"/>
    <ds:schemaRef ds:uri="59adf32a-ef96-4ec2-94c8-876cf435d4ef"/>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13263</TotalTime>
  <Words>1029</Words>
  <Application>Microsoft Office PowerPoint</Application>
  <PresentationFormat>On-screen Show (16:9)</PresentationFormat>
  <Paragraphs>92</Paragraphs>
  <Slides>14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Bodoni MT Black</vt:lpstr>
      <vt:lpstr>Calibri</vt:lpstr>
      <vt:lpstr>Calibri Light</vt:lpstr>
      <vt:lpstr>Castellar</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Pravat Bhusan Parida</cp:lastModifiedBy>
  <cp:revision>426</cp:revision>
  <cp:lastPrinted>2015-11-28T12:28:20Z</cp:lastPrinted>
  <dcterms:created xsi:type="dcterms:W3CDTF">2018-05-11T06:04:00Z</dcterms:created>
  <dcterms:modified xsi:type="dcterms:W3CDTF">2020-09-07T03:22:08Z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