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7" r:id="rId4"/>
    <p:sldId id="266" r:id="rId5"/>
    <p:sldId id="260" r:id="rId6"/>
    <p:sldId id="261" r:id="rId7"/>
    <p:sldId id="267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5" r:id="rId19"/>
    <p:sldId id="286" r:id="rId20"/>
    <p:sldId id="280" r:id="rId21"/>
    <p:sldId id="287" r:id="rId22"/>
    <p:sldId id="288" r:id="rId23"/>
    <p:sldId id="290" r:id="rId24"/>
    <p:sldId id="289" r:id="rId25"/>
    <p:sldId id="284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96F2"/>
    <a:srgbClr val="1582D2"/>
    <a:srgbClr val="198FE3"/>
    <a:srgbClr val="1090D3"/>
    <a:srgbClr val="108DCF"/>
    <a:srgbClr val="1499DD"/>
    <a:srgbClr val="16A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67"/>
    <p:restoredTop sz="93022"/>
  </p:normalViewPr>
  <p:slideViewPr>
    <p:cSldViewPr snapToGrid="0" snapToObjects="1">
      <p:cViewPr>
        <p:scale>
          <a:sx n="100" d="100"/>
          <a:sy n="100" d="100"/>
        </p:scale>
        <p:origin x="34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E66E2-6563-4914-877E-48AE5752BDE7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AFC20-3B04-48D0-8F76-C15FDB891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03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AFC20-3B04-48D0-8F76-C15FDB891B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AFC20-3B04-48D0-8F76-C15FDB891B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06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AFC20-3B04-48D0-8F76-C15FDB891B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2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5F6-43D3-4247-A320-5080F1587815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E221-EA8B-D34A-BC3E-CEF01221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5F6-43D3-4247-A320-5080F1587815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E221-EA8B-D34A-BC3E-CEF01221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5F6-43D3-4247-A320-5080F1587815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E221-EA8B-D34A-BC3E-CEF01221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5F6-43D3-4247-A320-5080F1587815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E221-EA8B-D34A-BC3E-CEF01221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5F6-43D3-4247-A320-5080F1587815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E221-EA8B-D34A-BC3E-CEF01221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5F6-43D3-4247-A320-5080F1587815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E221-EA8B-D34A-BC3E-CEF01221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5F6-43D3-4247-A320-5080F1587815}" type="datetimeFigureOut">
              <a:rPr lang="en-US" smtClean="0"/>
              <a:t>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E221-EA8B-D34A-BC3E-CEF01221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5F6-43D3-4247-A320-5080F1587815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E221-EA8B-D34A-BC3E-CEF01221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5F6-43D3-4247-A320-5080F1587815}" type="datetimeFigureOut">
              <a:rPr lang="en-US" smtClean="0"/>
              <a:t>1/28/18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E221-EA8B-D34A-BC3E-CEF01221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5F6-43D3-4247-A320-5080F1587815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E221-EA8B-D34A-BC3E-CEF01221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5F6-43D3-4247-A320-5080F1587815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E221-EA8B-D34A-BC3E-CEF01221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98FE3"/>
            </a:gs>
            <a:gs pos="50000">
              <a:srgbClr val="198FE3"/>
            </a:gs>
            <a:gs pos="100000">
              <a:srgbClr val="1896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0D5F6-43D3-4247-A320-5080F1587815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1E221-EA8B-D34A-BC3E-CEF012217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98FE3"/>
            </a:gs>
            <a:gs pos="50000">
              <a:srgbClr val="198FE3"/>
            </a:gs>
            <a:gs pos="100000">
              <a:srgbClr val="1896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1600"/>
            <a:ext cx="9144000" cy="1346200"/>
          </a:xfrm>
        </p:spPr>
        <p:txBody>
          <a:bodyPr/>
          <a:lstStyle/>
          <a:p>
            <a:r>
              <a:rPr lang="en-US" dirty="0" smtClean="0"/>
              <a:t>Intelligent Decision Making System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35" y="2715419"/>
            <a:ext cx="5010130" cy="14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0368"/>
            <a:ext cx="10515600" cy="207139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What can it do?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34909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80931"/>
          </a:xfrm>
          <a:prstGeom prst="rect">
            <a:avLst/>
          </a:prstGeom>
          <a:solidFill>
            <a:srgbClr val="1896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273"/>
            <a:ext cx="10515600" cy="10077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204"/>
            <a:ext cx="10515600" cy="4590759"/>
          </a:xfrm>
        </p:spPr>
        <p:txBody>
          <a:bodyPr anchor="ctr">
            <a:normAutofit/>
          </a:bodyPr>
          <a:lstStyle/>
          <a:p>
            <a:pPr marL="0" lvl="0" indent="0" algn="ctr" fontAlgn="base">
              <a:buNone/>
            </a:pPr>
            <a:r>
              <a:rPr lang="en-US" sz="3600" dirty="0" smtClean="0">
                <a:solidFill>
                  <a:srgbClr val="1582D2"/>
                </a:solidFill>
              </a:rPr>
              <a:t>Export the most important factors that push certain groups of people towards acquiring new insurance plans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938" y="509218"/>
            <a:ext cx="1364124" cy="3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26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0368"/>
            <a:ext cx="10515600" cy="207139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What can it do?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6130372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80931"/>
          </a:xfrm>
          <a:prstGeom prst="rect">
            <a:avLst/>
          </a:prstGeom>
          <a:solidFill>
            <a:srgbClr val="1896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273"/>
            <a:ext cx="10515600" cy="10077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204"/>
            <a:ext cx="10515600" cy="4590759"/>
          </a:xfrm>
        </p:spPr>
        <p:txBody>
          <a:bodyPr anchor="ctr">
            <a:normAutofit/>
          </a:bodyPr>
          <a:lstStyle/>
          <a:p>
            <a:pPr marL="0" lvl="0" indent="0" algn="ctr" fontAlgn="base">
              <a:buNone/>
            </a:pPr>
            <a:r>
              <a:rPr lang="en-US" sz="3600" dirty="0" smtClean="0">
                <a:solidFill>
                  <a:srgbClr val="1582D2"/>
                </a:solidFill>
              </a:rPr>
              <a:t>Smart recommendations from machine learning models for aiding to better approach customers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938" y="509218"/>
            <a:ext cx="1364124" cy="3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97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0368"/>
            <a:ext cx="10515600" cy="207139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What can it do?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8050782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80931"/>
          </a:xfrm>
          <a:prstGeom prst="rect">
            <a:avLst/>
          </a:prstGeom>
          <a:solidFill>
            <a:srgbClr val="1896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273"/>
            <a:ext cx="10515600" cy="10077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204"/>
            <a:ext cx="10515600" cy="4590759"/>
          </a:xfrm>
        </p:spPr>
        <p:txBody>
          <a:bodyPr anchor="ctr">
            <a:normAutofit/>
          </a:bodyPr>
          <a:lstStyle/>
          <a:p>
            <a:pPr marL="0" lvl="0" indent="0" algn="ctr" fontAlgn="base">
              <a:buNone/>
            </a:pPr>
            <a:r>
              <a:rPr lang="en-US" sz="3600" dirty="0" smtClean="0">
                <a:solidFill>
                  <a:srgbClr val="1582D2"/>
                </a:solidFill>
              </a:rPr>
              <a:t>Analyze customer portfolio, visualize several statistics and display useful information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938" y="509218"/>
            <a:ext cx="1364124" cy="3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61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0368"/>
            <a:ext cx="10515600" cy="207139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What can it do?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0935185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80931"/>
          </a:xfrm>
          <a:prstGeom prst="rect">
            <a:avLst/>
          </a:prstGeom>
          <a:solidFill>
            <a:srgbClr val="1896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273"/>
            <a:ext cx="10515600" cy="10077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204"/>
            <a:ext cx="10515600" cy="4590759"/>
          </a:xfrm>
        </p:spPr>
        <p:txBody>
          <a:bodyPr anchor="ctr">
            <a:normAutofit/>
          </a:bodyPr>
          <a:lstStyle/>
          <a:p>
            <a:pPr marL="0" lvl="0" indent="0" algn="ctr" fontAlgn="base">
              <a:buNone/>
            </a:pPr>
            <a:r>
              <a:rPr lang="en-US" sz="3600" dirty="0" smtClean="0">
                <a:solidFill>
                  <a:srgbClr val="1582D2"/>
                </a:solidFill>
              </a:rPr>
              <a:t>Generate Intelligence to improve customer approach</a:t>
            </a:r>
            <a:endParaRPr lang="en-US" sz="3600" dirty="0" smtClean="0">
              <a:solidFill>
                <a:srgbClr val="1582D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938" y="509218"/>
            <a:ext cx="1364124" cy="3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83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0368"/>
            <a:ext cx="10515600" cy="207139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What can it do?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0194817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80931"/>
          </a:xfrm>
          <a:prstGeom prst="rect">
            <a:avLst/>
          </a:prstGeom>
          <a:solidFill>
            <a:srgbClr val="1896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273"/>
            <a:ext cx="10515600" cy="10077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204"/>
            <a:ext cx="10515600" cy="4590759"/>
          </a:xfrm>
        </p:spPr>
        <p:txBody>
          <a:bodyPr anchor="ctr">
            <a:normAutofit/>
          </a:bodyPr>
          <a:lstStyle/>
          <a:p>
            <a:pPr marL="0" lvl="0" indent="0" algn="ctr" fontAlgn="base">
              <a:buNone/>
            </a:pPr>
            <a:r>
              <a:rPr lang="en-US" sz="3600" dirty="0" smtClean="0">
                <a:solidFill>
                  <a:srgbClr val="1582D2"/>
                </a:solidFill>
              </a:rPr>
              <a:t>Create a behavioral model of customers and their friends with the use of deep learning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938" y="509218"/>
            <a:ext cx="1364124" cy="3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55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40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0368"/>
            <a:ext cx="10515600" cy="112981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What do we achieve?</a:t>
            </a: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201771"/>
            <a:ext cx="10515600" cy="1129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600" b="1" dirty="0" smtClean="0"/>
              <a:t>increase amount of cross-sales</a:t>
            </a:r>
            <a:endParaRPr lang="en-US" sz="36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201771"/>
            <a:ext cx="10515600" cy="1129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600" b="1" dirty="0" smtClean="0"/>
              <a:t>better understand certain population groups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1975615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365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5500"/>
            <a:ext cx="10515600" cy="5351463"/>
          </a:xfrm>
        </p:spPr>
        <p:txBody>
          <a:bodyPr anchor="ctr"/>
          <a:lstStyle/>
          <a:p>
            <a:pPr>
              <a:buFont typeface="Wingdings" charset="2"/>
              <a:buChar char="§"/>
            </a:pPr>
            <a:r>
              <a:rPr lang="en-US" dirty="0" smtClean="0"/>
              <a:t> Dataset	</a:t>
            </a:r>
            <a:r>
              <a:rPr lang="en-US" dirty="0"/>
              <a:t>	</a:t>
            </a:r>
            <a:r>
              <a:rPr lang="en-US" dirty="0" err="1" smtClean="0"/>
              <a:t>Kaggle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United </a:t>
            </a:r>
            <a:r>
              <a:rPr lang="en-US" dirty="0"/>
              <a:t>States </a:t>
            </a:r>
            <a:r>
              <a:rPr lang="en-US" dirty="0" smtClean="0"/>
              <a:t>Bank</a:t>
            </a:r>
            <a:br>
              <a:rPr lang="en-US" dirty="0" smtClean="0"/>
            </a:br>
            <a:r>
              <a:rPr lang="en-US" dirty="0" smtClean="0"/>
              <a:t>			5000 entries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 Frameworks	SCIKIT-Learn, Machine Learning in Python</a:t>
            </a:r>
            <a:br>
              <a:rPr lang="en-US" dirty="0" smtClean="0"/>
            </a:br>
            <a:r>
              <a:rPr lang="en-US" dirty="0" smtClean="0"/>
              <a:t>				</a:t>
            </a:r>
            <a:r>
              <a:rPr lang="en-US" sz="2400" dirty="0" smtClean="0"/>
              <a:t>Gradient Boosting Decision Tree Algorithm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Bootstrap Framework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 Platform		Web Based Technologies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sz="2400" dirty="0"/>
              <a:t>	</a:t>
            </a:r>
            <a:r>
              <a:rPr lang="en-US" sz="2400" dirty="0" smtClean="0"/>
              <a:t>HTML, CSS, JQuery, </a:t>
            </a:r>
            <a:r>
              <a:rPr lang="en-US" sz="2400" dirty="0" err="1" smtClean="0"/>
              <a:t>HighCharts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66407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Perspective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067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3900"/>
            <a:ext cx="10515600" cy="5453063"/>
          </a:xfrm>
        </p:spPr>
        <p:txBody>
          <a:bodyPr anchor="ctr"/>
          <a:lstStyle/>
          <a:p>
            <a:pPr>
              <a:buFont typeface="Wingdings" charset="2"/>
              <a:buChar char="§"/>
            </a:pPr>
            <a:r>
              <a:rPr lang="en-US" dirty="0" smtClean="0"/>
              <a:t> Advisor as a new start-up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 Advisor as a Service (SAAS)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 Advisor interests insurance companies and individual brokers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 Revenue from subscriptions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20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1600"/>
            <a:ext cx="9144000" cy="1346200"/>
          </a:xfrm>
        </p:spPr>
        <p:txBody>
          <a:bodyPr/>
          <a:lstStyle/>
          <a:p>
            <a:r>
              <a:rPr lang="en-US" dirty="0" smtClean="0"/>
              <a:t>Intelligent Decision Making System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35" y="2715419"/>
            <a:ext cx="5010130" cy="14684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35" y="4584700"/>
            <a:ext cx="4453152" cy="3367902"/>
          </a:xfrm>
          <a:prstGeom prst="snip1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86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886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Feel free to ask </a:t>
            </a:r>
            <a:r>
              <a:rPr lang="en-US" smtClean="0"/>
              <a:t>any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512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98FE3"/>
            </a:gs>
            <a:gs pos="50000">
              <a:srgbClr val="198FE3"/>
            </a:gs>
            <a:gs pos="100000">
              <a:srgbClr val="1896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1600"/>
            <a:ext cx="9144000" cy="1346200"/>
          </a:xfrm>
        </p:spPr>
        <p:txBody>
          <a:bodyPr/>
          <a:lstStyle/>
          <a:p>
            <a:r>
              <a:rPr lang="en-US" dirty="0" smtClean="0"/>
              <a:t>Intelligent Decision Making System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35" y="2715419"/>
            <a:ext cx="5010130" cy="14684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35" y="4584700"/>
            <a:ext cx="4453152" cy="3367902"/>
          </a:xfrm>
          <a:prstGeom prst="snip1Rect">
            <a:avLst/>
          </a:prstGeom>
        </p:spPr>
      </p:pic>
    </p:spTree>
    <p:extLst>
      <p:ext uri="{BB962C8B-B14F-4D97-AF65-F5344CB8AC3E}">
        <p14:creationId xmlns:p14="http://schemas.microsoft.com/office/powerpoint/2010/main" val="589673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5331"/>
            <a:ext cx="10515600" cy="207139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L</a:t>
            </a:r>
            <a:r>
              <a:rPr lang="en-US" sz="4000" dirty="0" smtClean="0"/>
              <a:t>arge </a:t>
            </a:r>
            <a:r>
              <a:rPr lang="en-US" sz="4000" dirty="0" smtClean="0"/>
              <a:t>amount of unexploited data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155560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5331"/>
            <a:ext cx="10515600" cy="207139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What pushes certain groups towards new insurance plans?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08059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5331"/>
            <a:ext cx="10515600" cy="207139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F</a:t>
            </a:r>
            <a:r>
              <a:rPr lang="en-US" sz="4000" dirty="0" smtClean="0"/>
              <a:t>lawed </a:t>
            </a:r>
            <a:r>
              <a:rPr lang="en-US" sz="4000" dirty="0" smtClean="0"/>
              <a:t>customer approach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0813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5331"/>
            <a:ext cx="10515600" cy="207139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How to solve it?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704319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31029"/>
            <a:ext cx="10515600" cy="207139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Create </a:t>
            </a:r>
            <a:r>
              <a:rPr lang="en-US" sz="4000" dirty="0"/>
              <a:t>an Intelligent </a:t>
            </a:r>
            <a:r>
              <a:rPr lang="en-US" sz="4000" dirty="0" smtClean="0"/>
              <a:t>System which aids in Decision </a:t>
            </a:r>
            <a:r>
              <a:rPr lang="en-US" sz="4000" dirty="0"/>
              <a:t>Making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249425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27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0368"/>
            <a:ext cx="10515600" cy="207139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What can it do?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40601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80931"/>
          </a:xfrm>
          <a:prstGeom prst="rect">
            <a:avLst/>
          </a:prstGeom>
          <a:solidFill>
            <a:srgbClr val="1896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273"/>
            <a:ext cx="10515600" cy="10077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204"/>
            <a:ext cx="10515600" cy="459075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600" dirty="0">
                <a:solidFill>
                  <a:srgbClr val="1582D2"/>
                </a:solidFill>
              </a:rPr>
              <a:t>Autonomous decision making knowledge</a:t>
            </a:r>
            <a:r>
              <a:rPr lang="el-GR" sz="3600" dirty="0">
                <a:solidFill>
                  <a:srgbClr val="1582D2"/>
                </a:solidFill>
              </a:rPr>
              <a:t> </a:t>
            </a:r>
            <a:r>
              <a:rPr lang="en-US" sz="3600" dirty="0" smtClean="0">
                <a:solidFill>
                  <a:srgbClr val="1582D2"/>
                </a:solidFill>
              </a:rPr>
              <a:t>with the creation of a reliable model that integrates machine learning</a:t>
            </a:r>
            <a:endParaRPr lang="en-US" sz="3600" dirty="0">
              <a:solidFill>
                <a:srgbClr val="1582D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938" y="509218"/>
            <a:ext cx="1364124" cy="3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06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208</Words>
  <Application>Microsoft Macintosh PowerPoint</Application>
  <PresentationFormat>Widescreen</PresentationFormat>
  <Paragraphs>39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Wingdings</vt:lpstr>
      <vt:lpstr>Arial</vt:lpstr>
      <vt:lpstr>Office Theme</vt:lpstr>
      <vt:lpstr>PowerPoint Presentation</vt:lpstr>
      <vt:lpstr>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Technical Details</vt:lpstr>
      <vt:lpstr>PowerPoint Presentation</vt:lpstr>
      <vt:lpstr>Business Perspective</vt:lpstr>
      <vt:lpstr>PowerPoint Presentation</vt:lpstr>
      <vt:lpstr>PowerPoint Presentation</vt:lpstr>
      <vt:lpstr>Demo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Κυριάκος Κυριάκου</dc:creator>
  <cp:lastModifiedBy>Κυριάκος Κυριάκου</cp:lastModifiedBy>
  <cp:revision>60</cp:revision>
  <dcterms:created xsi:type="dcterms:W3CDTF">2018-01-27T15:38:26Z</dcterms:created>
  <dcterms:modified xsi:type="dcterms:W3CDTF">2018-01-28T12:55:42Z</dcterms:modified>
</cp:coreProperties>
</file>