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91" r:id="rId3"/>
    <p:sldId id="258" r:id="rId4"/>
    <p:sldId id="257" r:id="rId5"/>
    <p:sldId id="266" r:id="rId6"/>
    <p:sldId id="260" r:id="rId7"/>
    <p:sldId id="261" r:id="rId8"/>
    <p:sldId id="267" r:id="rId9"/>
    <p:sldId id="270" r:id="rId10"/>
    <p:sldId id="271" r:id="rId11"/>
    <p:sldId id="273" r:id="rId12"/>
    <p:sldId id="275" r:id="rId13"/>
    <p:sldId id="277" r:id="rId14"/>
    <p:sldId id="286" r:id="rId15"/>
    <p:sldId id="280" r:id="rId16"/>
    <p:sldId id="287" r:id="rId17"/>
    <p:sldId id="288" r:id="rId18"/>
    <p:sldId id="290" r:id="rId19"/>
    <p:sldId id="289" r:id="rId20"/>
    <p:sldId id="284"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96F2"/>
    <a:srgbClr val="1582D2"/>
    <a:srgbClr val="198FE3"/>
    <a:srgbClr val="1090D3"/>
    <a:srgbClr val="108DCF"/>
    <a:srgbClr val="1499DD"/>
    <a:srgbClr val="16A2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7"/>
    <p:restoredTop sz="93022"/>
  </p:normalViewPr>
  <p:slideViewPr>
    <p:cSldViewPr snapToGrid="0" snapToObjects="1">
      <p:cViewPr>
        <p:scale>
          <a:sx n="100" d="100"/>
          <a:sy n="100" d="100"/>
        </p:scale>
        <p:origin x="344" y="5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E66E2-6563-4914-877E-48AE5752BDE7}" type="datetimeFigureOut">
              <a:rPr lang="en-US" smtClean="0"/>
              <a:t>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AFC20-3B04-48D0-8F76-C15FDB891BC6}" type="slidenum">
              <a:rPr lang="en-US" smtClean="0"/>
              <a:t>‹#›</a:t>
            </a:fld>
            <a:endParaRPr lang="en-US"/>
          </a:p>
        </p:txBody>
      </p:sp>
    </p:spTree>
    <p:extLst>
      <p:ext uri="{BB962C8B-B14F-4D97-AF65-F5344CB8AC3E}">
        <p14:creationId xmlns:p14="http://schemas.microsoft.com/office/powerpoint/2010/main" val="397620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a:t>
            </a:fld>
            <a:endParaRPr lang="en-US"/>
          </a:p>
        </p:txBody>
      </p:sp>
    </p:spTree>
    <p:extLst>
      <p:ext uri="{BB962C8B-B14F-4D97-AF65-F5344CB8AC3E}">
        <p14:creationId xmlns:p14="http://schemas.microsoft.com/office/powerpoint/2010/main" val="159263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Να</a:t>
            </a:r>
            <a:r>
              <a:rPr lang="el-GR" baseline="0" dirty="0" smtClean="0"/>
              <a:t> μπορεί να γίνουν έξυπνες συστάσεις από τα μοντέλα μηχανικής μάθησης ως προς την προσέγγιση καταναλωτών (πχ. προτιμότερη ώρα και μέσο επικοινωνίας για συγκεκριμένο καταναλωτή)</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12</a:t>
            </a:fld>
            <a:endParaRPr lang="en-US"/>
          </a:p>
        </p:txBody>
      </p:sp>
    </p:spTree>
    <p:extLst>
      <p:ext uri="{BB962C8B-B14F-4D97-AF65-F5344CB8AC3E}">
        <p14:creationId xmlns:p14="http://schemas.microsoft.com/office/powerpoint/2010/main" val="65532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Ανάλυση και γραφική αναπαράσταση πελατολογίου για κάθε ασφαλιστή.</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13</a:t>
            </a:fld>
            <a:endParaRPr lang="en-US"/>
          </a:p>
        </p:txBody>
      </p:sp>
    </p:spTree>
    <p:extLst>
      <p:ext uri="{BB962C8B-B14F-4D97-AF65-F5344CB8AC3E}">
        <p14:creationId xmlns:p14="http://schemas.microsoft.com/office/powerpoint/2010/main" val="1110267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Μια</a:t>
            </a:r>
            <a:r>
              <a:rPr lang="el-GR" baseline="0" dirty="0" smtClean="0"/>
              <a:t> εξαιρετικά ενδιαφέρον δυνατότητα είναι η δημιουργία </a:t>
            </a:r>
            <a:r>
              <a:rPr lang="el-GR" baseline="0" dirty="0" err="1" smtClean="0"/>
              <a:t>συμπεριφορικού</a:t>
            </a:r>
            <a:r>
              <a:rPr lang="el-GR" baseline="0" dirty="0" smtClean="0"/>
              <a:t> μοντέλου των πελατών και των φίλων τους με τη χρήση μεθοδολογιών </a:t>
            </a:r>
            <a:r>
              <a:rPr lang="en-US" baseline="0" dirty="0" smtClean="0"/>
              <a:t>Deep Learning.</a:t>
            </a:r>
            <a:br>
              <a:rPr lang="en-US" baseline="0" dirty="0" smtClean="0"/>
            </a:br>
            <a:r>
              <a:rPr lang="en-US" baseline="0" dirty="0" smtClean="0"/>
              <a:t/>
            </a:r>
            <a:br>
              <a:rPr lang="en-US" baseline="0" dirty="0" smtClean="0"/>
            </a:br>
            <a:r>
              <a:rPr lang="el-GR" baseline="0" dirty="0" smtClean="0"/>
              <a:t>Θα δούμε στη συνέχεια περισσότερες λεπτομέρειες.</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14</a:t>
            </a:fld>
            <a:endParaRPr lang="en-US"/>
          </a:p>
        </p:txBody>
      </p:sp>
    </p:spTree>
    <p:extLst>
      <p:ext uri="{BB962C8B-B14F-4D97-AF65-F5344CB8AC3E}">
        <p14:creationId xmlns:p14="http://schemas.microsoft.com/office/powerpoint/2010/main" val="50027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Τι</a:t>
            </a:r>
            <a:r>
              <a:rPr lang="el-GR" baseline="0" dirty="0" smtClean="0"/>
              <a:t> πετυχαίνουμε;</a:t>
            </a:r>
          </a:p>
          <a:p>
            <a:endParaRPr lang="el-GR" baseline="0" dirty="0" smtClean="0"/>
          </a:p>
          <a:p>
            <a:r>
              <a:rPr lang="el-GR" baseline="0" dirty="0" smtClean="0"/>
              <a:t>- Να αυξήσουμε τον αριθμό των </a:t>
            </a:r>
            <a:r>
              <a:rPr lang="en-US" baseline="0" dirty="0" smtClean="0"/>
              <a:t>cross-sales</a:t>
            </a:r>
          </a:p>
          <a:p>
            <a:r>
              <a:rPr lang="en-US" baseline="0" dirty="0" smtClean="0"/>
              <a:t>- </a:t>
            </a:r>
            <a:r>
              <a:rPr lang="el-GR" baseline="0" dirty="0" smtClean="0"/>
              <a:t>Να βοηθήσουμε στην κατανόηση συγκεκριμένων μερίδων του πληθυσμού όσο αφορά τον τομέα της ασφάλισης</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15</a:t>
            </a:fld>
            <a:endParaRPr lang="en-US"/>
          </a:p>
        </p:txBody>
      </p:sp>
    </p:spTree>
    <p:extLst>
      <p:ext uri="{BB962C8B-B14F-4D97-AF65-F5344CB8AC3E}">
        <p14:creationId xmlns:p14="http://schemas.microsoft.com/office/powerpoint/2010/main" val="1961305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16</a:t>
            </a:fld>
            <a:endParaRPr lang="en-US"/>
          </a:p>
        </p:txBody>
      </p:sp>
    </p:spTree>
    <p:extLst>
      <p:ext uri="{BB962C8B-B14F-4D97-AF65-F5344CB8AC3E}">
        <p14:creationId xmlns:p14="http://schemas.microsoft.com/office/powerpoint/2010/main" val="679850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1. παγκόσμιο επίπεδο</a:t>
            </a:r>
          </a:p>
          <a:p>
            <a:r>
              <a:rPr lang="el-GR" dirty="0" smtClean="0"/>
              <a:t>2. </a:t>
            </a:r>
            <a:r>
              <a:rPr lang="en-US" dirty="0" smtClean="0"/>
              <a:t>platform</a:t>
            </a:r>
            <a:r>
              <a:rPr lang="en-US" baseline="0" dirty="0" smtClean="0"/>
              <a:t>  &amp; </a:t>
            </a:r>
            <a:r>
              <a:rPr lang="en-US" baseline="0" dirty="0" err="1" smtClean="0"/>
              <a:t>RESTFul</a:t>
            </a:r>
            <a:r>
              <a:rPr lang="en-US" baseline="0" dirty="0" smtClean="0"/>
              <a:t> API</a:t>
            </a:r>
            <a:endParaRPr lang="el-GR" dirty="0" smtClean="0"/>
          </a:p>
          <a:p>
            <a:r>
              <a:rPr lang="el-GR" dirty="0" smtClean="0"/>
              <a:t>3.</a:t>
            </a:r>
            <a:r>
              <a:rPr lang="el-GR" baseline="0" dirty="0" smtClean="0"/>
              <a:t> απευθύνεται τόσο στις ασφαλιστικές εταιρίες, όσο και στους ανεξάρτητους </a:t>
            </a:r>
            <a:r>
              <a:rPr lang="en-US" baseline="0" dirty="0" smtClean="0"/>
              <a:t>brokers</a:t>
            </a:r>
          </a:p>
          <a:p>
            <a:r>
              <a:rPr lang="en-US" dirty="0" smtClean="0"/>
              <a:t>4. </a:t>
            </a:r>
            <a:r>
              <a:rPr lang="el-GR" dirty="0" smtClean="0"/>
              <a:t>τα έσοδα ενός τέτοιου είδους</a:t>
            </a:r>
            <a:r>
              <a:rPr lang="el-GR" baseline="0" dirty="0" smtClean="0"/>
              <a:t> </a:t>
            </a:r>
            <a:r>
              <a:rPr lang="en-US" baseline="0" dirty="0" smtClean="0"/>
              <a:t>start-up </a:t>
            </a:r>
            <a:r>
              <a:rPr lang="el-GR" baseline="0" dirty="0" smtClean="0"/>
              <a:t>θα προέρχονται από διάφορα </a:t>
            </a:r>
            <a:r>
              <a:rPr lang="en-US" baseline="0" dirty="0" smtClean="0"/>
              <a:t>subscriptions </a:t>
            </a:r>
            <a:r>
              <a:rPr lang="el-GR" baseline="0" dirty="0" smtClean="0"/>
              <a:t>πλάνα</a:t>
            </a:r>
            <a:endParaRPr lang="el-GR" dirty="0" smtClean="0"/>
          </a:p>
        </p:txBody>
      </p:sp>
      <p:sp>
        <p:nvSpPr>
          <p:cNvPr id="4" name="Slide Number Placeholder 3"/>
          <p:cNvSpPr>
            <a:spLocks noGrp="1"/>
          </p:cNvSpPr>
          <p:nvPr>
            <p:ph type="sldNum" sz="quarter" idx="10"/>
          </p:nvPr>
        </p:nvSpPr>
        <p:spPr/>
        <p:txBody>
          <a:bodyPr/>
          <a:lstStyle/>
          <a:p>
            <a:fld id="{3ECAFC20-3B04-48D0-8F76-C15FDB891BC6}" type="slidenum">
              <a:rPr lang="en-US" smtClean="0"/>
              <a:t>19</a:t>
            </a:fld>
            <a:endParaRPr lang="en-US"/>
          </a:p>
        </p:txBody>
      </p:sp>
    </p:spTree>
    <p:extLst>
      <p:ext uri="{BB962C8B-B14F-4D97-AF65-F5344CB8AC3E}">
        <p14:creationId xmlns:p14="http://schemas.microsoft.com/office/powerpoint/2010/main" val="381787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20</a:t>
            </a:fld>
            <a:endParaRPr lang="en-US"/>
          </a:p>
        </p:txBody>
      </p:sp>
    </p:spTree>
    <p:extLst>
      <p:ext uri="{BB962C8B-B14F-4D97-AF65-F5344CB8AC3E}">
        <p14:creationId xmlns:p14="http://schemas.microsoft.com/office/powerpoint/2010/main" val="166574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l-GR" dirty="0" smtClean="0"/>
              <a:t>Εποχή των </a:t>
            </a:r>
            <a:r>
              <a:rPr lang="en-US" dirty="0" smtClean="0"/>
              <a:t>big data</a:t>
            </a:r>
          </a:p>
          <a:p>
            <a:pPr marL="171450" indent="-171450">
              <a:buFont typeface="Arial" charset="0"/>
              <a:buChar char="•"/>
            </a:pPr>
            <a:r>
              <a:rPr lang="el-GR" dirty="0" smtClean="0"/>
              <a:t>Ασφαλιστικές εταιρίες</a:t>
            </a:r>
            <a:r>
              <a:rPr lang="el-GR" baseline="0" dirty="0" smtClean="0"/>
              <a:t> </a:t>
            </a:r>
            <a:r>
              <a:rPr lang="mr-IN" baseline="0" dirty="0" smtClean="0"/>
              <a:t>–</a:t>
            </a:r>
            <a:r>
              <a:rPr lang="el-GR" baseline="0" dirty="0" smtClean="0"/>
              <a:t> μεγάλο όγκο δεδομένων</a:t>
            </a:r>
            <a:r>
              <a:rPr lang="mr-IN" baseline="0" dirty="0" smtClean="0"/>
              <a:t>–</a:t>
            </a:r>
            <a:r>
              <a:rPr lang="el-GR" baseline="0" dirty="0" smtClean="0"/>
              <a:t> αξιοποίηση του </a:t>
            </a:r>
            <a:r>
              <a:rPr lang="en-US" baseline="0" dirty="0" smtClean="0"/>
              <a:t>full</a:t>
            </a:r>
            <a:r>
              <a:rPr lang="el-GR" baseline="0" dirty="0" smtClean="0"/>
              <a:t> των δυνατοτήτων τους</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4</a:t>
            </a:fld>
            <a:endParaRPr lang="en-US"/>
          </a:p>
        </p:txBody>
      </p:sp>
    </p:spTree>
    <p:extLst>
      <p:ext uri="{BB962C8B-B14F-4D97-AF65-F5344CB8AC3E}">
        <p14:creationId xmlns:p14="http://schemas.microsoft.com/office/powerpoint/2010/main" val="203609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l-GR" dirty="0" smtClean="0"/>
          </a:p>
          <a:p>
            <a:pPr marL="171450" indent="-171450">
              <a:buFont typeface="Arial" charset="0"/>
              <a:buChar char="•"/>
            </a:pPr>
            <a:r>
              <a:rPr lang="el-GR" baseline="0" dirty="0" smtClean="0"/>
              <a:t>Για παράδειγμα, μέσα από την εκμετάλλευση των δεδομένων αυτών, μπορούμε να απαντήσουμε σε ερωτήματα όπως:</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l-GR" dirty="0" smtClean="0"/>
              <a:t>Τί ωθεί συγκεκριμένες μερίδες πληθυσμού στο να συμφωνήσουν σε</a:t>
            </a:r>
            <a:r>
              <a:rPr lang="el-GR" baseline="0" dirty="0" smtClean="0"/>
              <a:t> καινούρια ασφαλιστικά πλάνα;</a:t>
            </a:r>
          </a:p>
          <a:p>
            <a:pPr marL="171450" indent="-171450">
              <a:buFont typeface="Arial" charset="0"/>
              <a:buChar char="•"/>
            </a:pPr>
            <a:endParaRPr lang="el-GR" baseline="0" dirty="0" smtClean="0"/>
          </a:p>
        </p:txBody>
      </p:sp>
      <p:sp>
        <p:nvSpPr>
          <p:cNvPr id="4" name="Slide Number Placeholder 3"/>
          <p:cNvSpPr>
            <a:spLocks noGrp="1"/>
          </p:cNvSpPr>
          <p:nvPr>
            <p:ph type="sldNum" sz="quarter" idx="10"/>
          </p:nvPr>
        </p:nvSpPr>
        <p:spPr/>
        <p:txBody>
          <a:bodyPr/>
          <a:lstStyle/>
          <a:p>
            <a:fld id="{3ECAFC20-3B04-48D0-8F76-C15FDB891BC6}" type="slidenum">
              <a:rPr lang="en-US" smtClean="0"/>
              <a:t>5</a:t>
            </a:fld>
            <a:endParaRPr lang="en-US"/>
          </a:p>
        </p:txBody>
      </p:sp>
    </p:spTree>
    <p:extLst>
      <p:ext uri="{BB962C8B-B14F-4D97-AF65-F5344CB8AC3E}">
        <p14:creationId xmlns:p14="http://schemas.microsoft.com/office/powerpoint/2010/main" val="103900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l-GR" dirty="0" smtClean="0"/>
              <a:t>Η εμπειρία μέχρι στιγμής έχει δείξει</a:t>
            </a:r>
            <a:r>
              <a:rPr lang="el-GR" baseline="0" dirty="0" smtClean="0"/>
              <a:t> πως η πλειοψηφία των καταναλωτών περιμένει μέχρι την </a:t>
            </a:r>
            <a:r>
              <a:rPr lang="el-GR" baseline="0" dirty="0" err="1" smtClean="0"/>
              <a:t>υστάτη</a:t>
            </a:r>
            <a:r>
              <a:rPr lang="el-GR" baseline="0" dirty="0" smtClean="0"/>
              <a:t> στιγμή για να προμηθευτούν κάποιο ασφαλιστικό σχέδιο, γι' αυτό το βάρος στην προσέγγιση του καταναλωτή πέφτει στον ίδιο τον ασφαλιστή.</a:t>
            </a:r>
          </a:p>
          <a:p>
            <a:pPr marL="171450" indent="-171450">
              <a:buFont typeface="Arial" charset="0"/>
              <a:buChar char="•"/>
            </a:pPr>
            <a:r>
              <a:rPr lang="el-GR" baseline="0" dirty="0" smtClean="0"/>
              <a:t>ΑΛΛΆ, ο τρόπος με τον οποίο ο ασφαλιστής προσεγγίζει συνήθως τους πελάτες, μπορεί να είναι κάπως εσφαλμένος η </a:t>
            </a:r>
            <a:r>
              <a:rPr lang="el-GR" baseline="0" dirty="0" err="1" smtClean="0"/>
              <a:t>ελλειπής</a:t>
            </a:r>
            <a:r>
              <a:rPr lang="el-GR" baseline="0" dirty="0" smtClean="0"/>
              <a:t>.</a:t>
            </a:r>
          </a:p>
        </p:txBody>
      </p:sp>
      <p:sp>
        <p:nvSpPr>
          <p:cNvPr id="4" name="Slide Number Placeholder 3"/>
          <p:cNvSpPr>
            <a:spLocks noGrp="1"/>
          </p:cNvSpPr>
          <p:nvPr>
            <p:ph type="sldNum" sz="quarter" idx="10"/>
          </p:nvPr>
        </p:nvSpPr>
        <p:spPr/>
        <p:txBody>
          <a:bodyPr/>
          <a:lstStyle/>
          <a:p>
            <a:fld id="{3ECAFC20-3B04-48D0-8F76-C15FDB891BC6}" type="slidenum">
              <a:rPr lang="en-US" smtClean="0"/>
              <a:t>6</a:t>
            </a:fld>
            <a:endParaRPr lang="en-US"/>
          </a:p>
        </p:txBody>
      </p:sp>
    </p:spTree>
    <p:extLst>
      <p:ext uri="{BB962C8B-B14F-4D97-AF65-F5344CB8AC3E}">
        <p14:creationId xmlns:p14="http://schemas.microsoft.com/office/powerpoint/2010/main" val="134160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l-GR" dirty="0" smtClean="0"/>
              <a:t>Πώς μπορούμε λοιπόν να επιλύσουμε τέτοιου είδους προβλήματα με ένα πιο ευφυές και</a:t>
            </a:r>
            <a:r>
              <a:rPr lang="el-GR" baseline="0" dirty="0" smtClean="0"/>
              <a:t> </a:t>
            </a:r>
            <a:r>
              <a:rPr lang="el-GR" baseline="0" dirty="0" err="1" smtClean="0"/>
              <a:t>στοχευμένο</a:t>
            </a:r>
            <a:r>
              <a:rPr lang="el-GR" baseline="0" dirty="0" smtClean="0"/>
              <a:t> τρόπο;</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7</a:t>
            </a:fld>
            <a:endParaRPr lang="en-US"/>
          </a:p>
        </p:txBody>
      </p:sp>
    </p:spTree>
    <p:extLst>
      <p:ext uri="{BB962C8B-B14F-4D97-AF65-F5344CB8AC3E}">
        <p14:creationId xmlns:p14="http://schemas.microsoft.com/office/powerpoint/2010/main" val="40020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Με</a:t>
            </a:r>
            <a:r>
              <a:rPr lang="el-GR" baseline="0" dirty="0" smtClean="0"/>
              <a:t> την εισαγωγή ενός ευφυούς συστήματος το οποίο θα βοηθά τον ασφαλιστή στη λήψη αποφάσεων.</a:t>
            </a:r>
          </a:p>
          <a:p>
            <a:endParaRPr lang="el-GR" baseline="0" dirty="0" smtClean="0"/>
          </a:p>
          <a:p>
            <a:r>
              <a:rPr lang="el-GR" baseline="0" dirty="0" smtClean="0"/>
              <a:t>Το σύστημα αυτό χρησιμοποιεί έξυπνα μοντέλα μηχανικής μάθησης τα οποία αναλύουν όγκο από δεδομένα πελατολογίου και αντλούν αξία από αυτά τα δεδομένα με απώτερο στόχο να καθοδηγήσουν τον οποιοδήποτε ασφαλιστή ως προς τον καταλληλότερο τρόπο προσέγγισης συγκεκριμένων ομάδων καταναλωτών.</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8</a:t>
            </a:fld>
            <a:endParaRPr lang="en-US"/>
          </a:p>
        </p:txBody>
      </p:sp>
    </p:spTree>
    <p:extLst>
      <p:ext uri="{BB962C8B-B14F-4D97-AF65-F5344CB8AC3E}">
        <p14:creationId xmlns:p14="http://schemas.microsoft.com/office/powerpoint/2010/main" val="1856928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9</a:t>
            </a:fld>
            <a:endParaRPr lang="en-US"/>
          </a:p>
        </p:txBody>
      </p:sp>
    </p:spTree>
    <p:extLst>
      <p:ext uri="{BB962C8B-B14F-4D97-AF65-F5344CB8AC3E}">
        <p14:creationId xmlns:p14="http://schemas.microsoft.com/office/powerpoint/2010/main" val="1817129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Άρα το σύστημά μας αυτό έχει</a:t>
            </a:r>
            <a:r>
              <a:rPr lang="el-GR" baseline="0" dirty="0" smtClean="0"/>
              <a:t> την ικανότητα αυτοματοποιημένα να αντλεί αξία από την πληροφορία με την χρήση μηχανικής μάθησης για υποβοήθηση του </a:t>
            </a:r>
            <a:r>
              <a:rPr lang="en-US" baseline="0" dirty="0" smtClean="0"/>
              <a:t>decision making.</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10</a:t>
            </a:fld>
            <a:endParaRPr lang="en-US"/>
          </a:p>
        </p:txBody>
      </p:sp>
    </p:spTree>
    <p:extLst>
      <p:ext uri="{BB962C8B-B14F-4D97-AF65-F5344CB8AC3E}">
        <p14:creationId xmlns:p14="http://schemas.microsoft.com/office/powerpoint/2010/main" val="138366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Μπορεί να εξάγει τους</a:t>
            </a:r>
            <a:r>
              <a:rPr lang="el-GR" baseline="0" dirty="0" smtClean="0"/>
              <a:t> πιο σημαντικούς που ενδεχομένως επηρεάζουν την ενδεχόμενη ασφάλιση ενός καταναλωτή, δυνατότητα διαχωρισμού και φιλτραρίσματος για </a:t>
            </a:r>
            <a:r>
              <a:rPr lang="el-GR" baseline="0" dirty="0" err="1" smtClean="0"/>
              <a:t>στοχευμένες</a:t>
            </a:r>
            <a:r>
              <a:rPr lang="el-GR" baseline="0" dirty="0" smtClean="0"/>
              <a:t> ομάδες του πληθυσμού (πχ. </a:t>
            </a:r>
            <a:r>
              <a:rPr lang="en-US" baseline="0" dirty="0" smtClean="0"/>
              <a:t>Millennials)</a:t>
            </a:r>
            <a:endParaRPr lang="en-US" dirty="0"/>
          </a:p>
        </p:txBody>
      </p:sp>
      <p:sp>
        <p:nvSpPr>
          <p:cNvPr id="4" name="Slide Number Placeholder 3"/>
          <p:cNvSpPr>
            <a:spLocks noGrp="1"/>
          </p:cNvSpPr>
          <p:nvPr>
            <p:ph type="sldNum" sz="quarter" idx="10"/>
          </p:nvPr>
        </p:nvSpPr>
        <p:spPr/>
        <p:txBody>
          <a:bodyPr/>
          <a:lstStyle/>
          <a:p>
            <a:fld id="{3ECAFC20-3B04-48D0-8F76-C15FDB891BC6}" type="slidenum">
              <a:rPr lang="en-US" smtClean="0"/>
              <a:t>11</a:t>
            </a:fld>
            <a:endParaRPr lang="en-US"/>
          </a:p>
        </p:txBody>
      </p:sp>
    </p:spTree>
    <p:extLst>
      <p:ext uri="{BB962C8B-B14F-4D97-AF65-F5344CB8AC3E}">
        <p14:creationId xmlns:p14="http://schemas.microsoft.com/office/powerpoint/2010/main" val="109782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F0D5F6-43D3-4247-A320-5080F158781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D5F6-43D3-4247-A320-5080F158781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D5F6-43D3-4247-A320-5080F158781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D5F6-43D3-4247-A320-5080F158781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0D5F6-43D3-4247-A320-5080F1587815}"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F0D5F6-43D3-4247-A320-5080F1587815}"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F0D5F6-43D3-4247-A320-5080F1587815}" type="datetimeFigureOut">
              <a:rPr lang="en-US" smtClean="0"/>
              <a:t>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F0D5F6-43D3-4247-A320-5080F1587815}" type="datetimeFigureOut">
              <a:rPr lang="en-US" smtClean="0"/>
              <a:t>1/28/18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0D5F6-43D3-4247-A320-5080F1587815}" type="datetimeFigureOut">
              <a:rPr lang="en-US" smtClean="0"/>
              <a:t>1/28/18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0D5F6-43D3-4247-A320-5080F1587815}"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0D5F6-43D3-4247-A320-5080F1587815}"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1E221-EA8B-D34A-BC3E-CEF012217DAE}"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198FE3"/>
            </a:gs>
            <a:gs pos="50000">
              <a:srgbClr val="198FE3"/>
            </a:gs>
            <a:gs pos="100000">
              <a:srgbClr val="1896F2"/>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0D5F6-43D3-4247-A320-5080F1587815}" type="datetimeFigureOut">
              <a:rPr lang="en-US" smtClean="0"/>
              <a:t>1/28/18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1E221-EA8B-D34A-BC3E-CEF012217DAE}" type="slidenum">
              <a:rPr lang="en-US" smtClean="0"/>
              <a:t>‹#›</a:t>
            </a:fld>
            <a:endParaRPr lang="en-US"/>
          </a:p>
        </p:txBody>
      </p:sp>
    </p:spTree>
    <p:extLst>
      <p:ext uri="{BB962C8B-B14F-4D97-AF65-F5344CB8AC3E}">
        <p14:creationId xmlns:p14="http://schemas.microsoft.com/office/powerpoint/2010/main" val="123380552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e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98FE3"/>
            </a:gs>
            <a:gs pos="50000">
              <a:srgbClr val="198FE3"/>
            </a:gs>
            <a:gs pos="100000">
              <a:srgbClr val="1896F2"/>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911600"/>
            <a:ext cx="9144000" cy="1346200"/>
          </a:xfrm>
        </p:spPr>
        <p:txBody>
          <a:bodyPr/>
          <a:lstStyle/>
          <a:p>
            <a:r>
              <a:rPr lang="en-US" dirty="0" smtClean="0"/>
              <a:t>Intelligent Decision Making System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35" y="2715419"/>
            <a:ext cx="5010130" cy="1468438"/>
          </a:xfrm>
          <a:prstGeom prst="rect">
            <a:avLst/>
          </a:prstGeom>
        </p:spPr>
      </p:pic>
    </p:spTree>
    <p:extLst>
      <p:ext uri="{BB962C8B-B14F-4D97-AF65-F5344CB8AC3E}">
        <p14:creationId xmlns:p14="http://schemas.microsoft.com/office/powerpoint/2010/main" val="7691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380931"/>
          </a:xfrm>
          <a:prstGeom prst="rect">
            <a:avLst/>
          </a:prstGeom>
          <a:solidFill>
            <a:srgbClr val="1896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5273"/>
            <a:ext cx="10515600" cy="1007707"/>
          </a:xfrm>
        </p:spPr>
        <p:txBody>
          <a:bodyPr/>
          <a:lstStyle/>
          <a:p>
            <a:endParaRPr lang="en-US" dirty="0"/>
          </a:p>
        </p:txBody>
      </p:sp>
      <p:sp>
        <p:nvSpPr>
          <p:cNvPr id="3" name="Content Placeholder 2"/>
          <p:cNvSpPr>
            <a:spLocks noGrp="1"/>
          </p:cNvSpPr>
          <p:nvPr>
            <p:ph idx="1"/>
          </p:nvPr>
        </p:nvSpPr>
        <p:spPr>
          <a:xfrm>
            <a:off x="838200" y="1586204"/>
            <a:ext cx="10515600" cy="4590759"/>
          </a:xfrm>
        </p:spPr>
        <p:txBody>
          <a:bodyPr anchor="ctr">
            <a:normAutofit/>
          </a:bodyPr>
          <a:lstStyle/>
          <a:p>
            <a:pPr marL="0" indent="0" algn="ctr">
              <a:buNone/>
            </a:pPr>
            <a:r>
              <a:rPr lang="en-GB" sz="3600" dirty="0">
                <a:solidFill>
                  <a:srgbClr val="1582D2"/>
                </a:solidFill>
              </a:rPr>
              <a:t>Autonomous decision making knowledge</a:t>
            </a:r>
            <a:r>
              <a:rPr lang="el-GR" sz="3600" dirty="0">
                <a:solidFill>
                  <a:srgbClr val="1582D2"/>
                </a:solidFill>
              </a:rPr>
              <a:t> </a:t>
            </a:r>
            <a:r>
              <a:rPr lang="en-US" sz="3600" dirty="0" smtClean="0">
                <a:solidFill>
                  <a:srgbClr val="1582D2"/>
                </a:solidFill>
              </a:rPr>
              <a:t>with the creation of a reliable model that integrates machine learning</a:t>
            </a:r>
            <a:endParaRPr lang="en-US" sz="3600" dirty="0">
              <a:solidFill>
                <a:srgbClr val="1582D2"/>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938" y="509218"/>
            <a:ext cx="1364124" cy="399816"/>
          </a:xfrm>
          <a:prstGeom prst="rect">
            <a:avLst/>
          </a:prstGeom>
        </p:spPr>
      </p:pic>
    </p:spTree>
    <p:extLst>
      <p:ext uri="{BB962C8B-B14F-4D97-AF65-F5344CB8AC3E}">
        <p14:creationId xmlns:p14="http://schemas.microsoft.com/office/powerpoint/2010/main" val="170300611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380931"/>
          </a:xfrm>
          <a:prstGeom prst="rect">
            <a:avLst/>
          </a:prstGeom>
          <a:solidFill>
            <a:srgbClr val="1896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5273"/>
            <a:ext cx="10515600" cy="1007707"/>
          </a:xfrm>
        </p:spPr>
        <p:txBody>
          <a:bodyPr/>
          <a:lstStyle/>
          <a:p>
            <a:endParaRPr lang="en-US" dirty="0"/>
          </a:p>
        </p:txBody>
      </p:sp>
      <p:sp>
        <p:nvSpPr>
          <p:cNvPr id="3" name="Content Placeholder 2"/>
          <p:cNvSpPr>
            <a:spLocks noGrp="1"/>
          </p:cNvSpPr>
          <p:nvPr>
            <p:ph idx="1"/>
          </p:nvPr>
        </p:nvSpPr>
        <p:spPr>
          <a:xfrm>
            <a:off x="838200" y="1586204"/>
            <a:ext cx="10515600" cy="4590759"/>
          </a:xfrm>
        </p:spPr>
        <p:txBody>
          <a:bodyPr anchor="ctr">
            <a:normAutofit/>
          </a:bodyPr>
          <a:lstStyle/>
          <a:p>
            <a:pPr marL="0" lvl="0" indent="0" algn="ctr" fontAlgn="base">
              <a:buNone/>
            </a:pPr>
            <a:r>
              <a:rPr lang="en-US" sz="3600" dirty="0" smtClean="0">
                <a:solidFill>
                  <a:srgbClr val="1582D2"/>
                </a:solidFill>
              </a:rPr>
              <a:t>Export the most important factors that </a:t>
            </a:r>
            <a:r>
              <a:rPr lang="en-US" sz="3600" dirty="0" smtClean="0">
                <a:solidFill>
                  <a:srgbClr val="1582D2"/>
                </a:solidFill>
              </a:rPr>
              <a:t>attract certain </a:t>
            </a:r>
            <a:r>
              <a:rPr lang="en-US" sz="3600" dirty="0" smtClean="0">
                <a:solidFill>
                  <a:srgbClr val="1582D2"/>
                </a:solidFill>
              </a:rPr>
              <a:t>groups of people towards acquiring new insurance plans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938" y="509218"/>
            <a:ext cx="1364124" cy="399816"/>
          </a:xfrm>
          <a:prstGeom prst="rect">
            <a:avLst/>
          </a:prstGeom>
        </p:spPr>
      </p:pic>
    </p:spTree>
    <p:extLst>
      <p:ext uri="{BB962C8B-B14F-4D97-AF65-F5344CB8AC3E}">
        <p14:creationId xmlns:p14="http://schemas.microsoft.com/office/powerpoint/2010/main" val="1767126075"/>
      </p:ext>
    </p:extLst>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380931"/>
          </a:xfrm>
          <a:prstGeom prst="rect">
            <a:avLst/>
          </a:prstGeom>
          <a:solidFill>
            <a:srgbClr val="1896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5273"/>
            <a:ext cx="10515600" cy="1007707"/>
          </a:xfrm>
        </p:spPr>
        <p:txBody>
          <a:bodyPr/>
          <a:lstStyle/>
          <a:p>
            <a:endParaRPr lang="en-US" dirty="0"/>
          </a:p>
        </p:txBody>
      </p:sp>
      <p:sp>
        <p:nvSpPr>
          <p:cNvPr id="3" name="Content Placeholder 2"/>
          <p:cNvSpPr>
            <a:spLocks noGrp="1"/>
          </p:cNvSpPr>
          <p:nvPr>
            <p:ph idx="1"/>
          </p:nvPr>
        </p:nvSpPr>
        <p:spPr>
          <a:xfrm>
            <a:off x="838200" y="1586204"/>
            <a:ext cx="10515600" cy="4590759"/>
          </a:xfrm>
        </p:spPr>
        <p:txBody>
          <a:bodyPr anchor="ctr">
            <a:normAutofit/>
          </a:bodyPr>
          <a:lstStyle/>
          <a:p>
            <a:pPr marL="0" lvl="0" indent="0" algn="ctr" fontAlgn="base">
              <a:buNone/>
            </a:pPr>
            <a:r>
              <a:rPr lang="en-US" sz="3600" dirty="0" smtClean="0">
                <a:solidFill>
                  <a:srgbClr val="1582D2"/>
                </a:solidFill>
              </a:rPr>
              <a:t>Smart recommendations from machine learning models for aiding to better approach customers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938" y="509218"/>
            <a:ext cx="1364124" cy="399816"/>
          </a:xfrm>
          <a:prstGeom prst="rect">
            <a:avLst/>
          </a:prstGeom>
        </p:spPr>
      </p:pic>
    </p:spTree>
    <p:extLst>
      <p:ext uri="{BB962C8B-B14F-4D97-AF65-F5344CB8AC3E}">
        <p14:creationId xmlns:p14="http://schemas.microsoft.com/office/powerpoint/2010/main" val="1940397489"/>
      </p:ext>
    </p:extLst>
  </p:cSld>
  <p:clrMapOvr>
    <a:masterClrMapping/>
  </p:clrMapOvr>
  <p:transition>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380931"/>
          </a:xfrm>
          <a:prstGeom prst="rect">
            <a:avLst/>
          </a:prstGeom>
          <a:solidFill>
            <a:srgbClr val="1896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5273"/>
            <a:ext cx="10515600" cy="1007707"/>
          </a:xfrm>
        </p:spPr>
        <p:txBody>
          <a:bodyPr/>
          <a:lstStyle/>
          <a:p>
            <a:endParaRPr lang="en-US" dirty="0"/>
          </a:p>
        </p:txBody>
      </p:sp>
      <p:sp>
        <p:nvSpPr>
          <p:cNvPr id="3" name="Content Placeholder 2"/>
          <p:cNvSpPr>
            <a:spLocks noGrp="1"/>
          </p:cNvSpPr>
          <p:nvPr>
            <p:ph idx="1"/>
          </p:nvPr>
        </p:nvSpPr>
        <p:spPr>
          <a:xfrm>
            <a:off x="838200" y="1586204"/>
            <a:ext cx="10515600" cy="4590759"/>
          </a:xfrm>
        </p:spPr>
        <p:txBody>
          <a:bodyPr anchor="ctr">
            <a:normAutofit/>
          </a:bodyPr>
          <a:lstStyle/>
          <a:p>
            <a:pPr marL="0" lvl="0" indent="0" algn="ctr" fontAlgn="base">
              <a:buNone/>
            </a:pPr>
            <a:r>
              <a:rPr lang="en-US" sz="3600" dirty="0" smtClean="0">
                <a:solidFill>
                  <a:srgbClr val="1582D2"/>
                </a:solidFill>
              </a:rPr>
              <a:t>Analyze customer portfolio, visualize several statistics and display useful information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938" y="509218"/>
            <a:ext cx="1364124" cy="399816"/>
          </a:xfrm>
          <a:prstGeom prst="rect">
            <a:avLst/>
          </a:prstGeom>
        </p:spPr>
      </p:pic>
    </p:spTree>
    <p:extLst>
      <p:ext uri="{BB962C8B-B14F-4D97-AF65-F5344CB8AC3E}">
        <p14:creationId xmlns:p14="http://schemas.microsoft.com/office/powerpoint/2010/main" val="4084161484"/>
      </p:ext>
    </p:extLst>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380931"/>
          </a:xfrm>
          <a:prstGeom prst="rect">
            <a:avLst/>
          </a:prstGeom>
          <a:solidFill>
            <a:srgbClr val="1896F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05273"/>
            <a:ext cx="10515600" cy="1007707"/>
          </a:xfrm>
        </p:spPr>
        <p:txBody>
          <a:bodyPr/>
          <a:lstStyle/>
          <a:p>
            <a:endParaRPr lang="en-US" dirty="0"/>
          </a:p>
        </p:txBody>
      </p:sp>
      <p:sp>
        <p:nvSpPr>
          <p:cNvPr id="3" name="Content Placeholder 2"/>
          <p:cNvSpPr>
            <a:spLocks noGrp="1"/>
          </p:cNvSpPr>
          <p:nvPr>
            <p:ph idx="1"/>
          </p:nvPr>
        </p:nvSpPr>
        <p:spPr>
          <a:xfrm>
            <a:off x="838200" y="1586204"/>
            <a:ext cx="10515600" cy="4590759"/>
          </a:xfrm>
        </p:spPr>
        <p:txBody>
          <a:bodyPr anchor="ctr">
            <a:normAutofit/>
          </a:bodyPr>
          <a:lstStyle/>
          <a:p>
            <a:pPr marL="0" lvl="0" indent="0" algn="ctr" fontAlgn="base">
              <a:buNone/>
            </a:pPr>
            <a:r>
              <a:rPr lang="en-US" sz="3600" dirty="0" smtClean="0">
                <a:solidFill>
                  <a:srgbClr val="1582D2"/>
                </a:solidFill>
              </a:rPr>
              <a:t>Create a behavioral model of customers and their friends with the use of deep learning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938" y="509218"/>
            <a:ext cx="1364124" cy="399816"/>
          </a:xfrm>
          <a:prstGeom prst="rect">
            <a:avLst/>
          </a:prstGeom>
        </p:spPr>
      </p:pic>
    </p:spTree>
    <p:extLst>
      <p:ext uri="{BB962C8B-B14F-4D97-AF65-F5344CB8AC3E}">
        <p14:creationId xmlns:p14="http://schemas.microsoft.com/office/powerpoint/2010/main" val="543955076"/>
      </p:ext>
    </p:extLst>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50368"/>
            <a:ext cx="10515600" cy="1129810"/>
          </a:xfrm>
        </p:spPr>
        <p:txBody>
          <a:bodyPr anchor="ctr">
            <a:normAutofit/>
          </a:bodyPr>
          <a:lstStyle/>
          <a:p>
            <a:pPr marL="0" indent="0" algn="ctr">
              <a:buNone/>
            </a:pPr>
            <a:r>
              <a:rPr lang="en-US" sz="4000" dirty="0" smtClean="0"/>
              <a:t>What do we achieve?</a:t>
            </a:r>
            <a:endParaRPr lang="en-US" sz="4000" dirty="0"/>
          </a:p>
        </p:txBody>
      </p:sp>
      <p:sp>
        <p:nvSpPr>
          <p:cNvPr id="4" name="Content Placeholder 2"/>
          <p:cNvSpPr txBox="1">
            <a:spLocks/>
          </p:cNvSpPr>
          <p:nvPr/>
        </p:nvSpPr>
        <p:spPr>
          <a:xfrm>
            <a:off x="838200" y="3201771"/>
            <a:ext cx="10515600" cy="1129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3600" b="1" dirty="0" smtClean="0"/>
              <a:t>increase amount of cross-sales</a:t>
            </a:r>
            <a:endParaRPr lang="en-US" sz="3600" b="1" dirty="0"/>
          </a:p>
        </p:txBody>
      </p:sp>
      <p:sp>
        <p:nvSpPr>
          <p:cNvPr id="5" name="Content Placeholder 2"/>
          <p:cNvSpPr txBox="1">
            <a:spLocks/>
          </p:cNvSpPr>
          <p:nvPr/>
        </p:nvSpPr>
        <p:spPr>
          <a:xfrm>
            <a:off x="838200" y="3201771"/>
            <a:ext cx="10515600" cy="112981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sz="3600" b="1" dirty="0" smtClean="0"/>
              <a:t>better understand certain population groups</a:t>
            </a:r>
            <a:endParaRPr lang="en-US" sz="3600" b="1" dirty="0"/>
          </a:p>
        </p:txBody>
      </p:sp>
    </p:spTree>
    <p:extLst>
      <p:ext uri="{BB962C8B-B14F-4D97-AF65-F5344CB8AC3E}">
        <p14:creationId xmlns:p14="http://schemas.microsoft.com/office/powerpoint/2010/main" val="221975615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anim calcmode="lin" valueType="num">
                                      <p:cBhvr>
                                        <p:cTn id="8"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0" nodeType="clickEffect">
                                  <p:stCondLst>
                                    <p:cond delay="0"/>
                                  </p:stCondLst>
                                  <p:childTnLst>
                                    <p:animEffect transition="out" filter="fade">
                                      <p:cBhvr>
                                        <p:cTn id="13" dur="250"/>
                                        <p:tgtEl>
                                          <p:spTgt spid="4">
                                            <p:txEl>
                                              <p:pRg st="0" end="0"/>
                                            </p:txEl>
                                          </p:spTgt>
                                        </p:tgtEl>
                                      </p:cBhvr>
                                    </p:animEffect>
                                    <p:anim calcmode="lin" valueType="num">
                                      <p:cBhvr>
                                        <p:cTn id="14" dur="250"/>
                                        <p:tgtEl>
                                          <p:spTgt spid="4">
                                            <p:txEl>
                                              <p:pRg st="0" end="0"/>
                                            </p:txEl>
                                          </p:spTgt>
                                        </p:tgtEl>
                                        <p:attrNameLst>
                                          <p:attrName>ppt_x</p:attrName>
                                        </p:attrNameLst>
                                      </p:cBhvr>
                                      <p:tavLst>
                                        <p:tav tm="0">
                                          <p:val>
                                            <p:strVal val="ppt_x"/>
                                          </p:val>
                                        </p:tav>
                                        <p:tav tm="100000">
                                          <p:val>
                                            <p:strVal val="ppt_x"/>
                                          </p:val>
                                        </p:tav>
                                      </p:tavLst>
                                    </p:anim>
                                    <p:anim calcmode="lin" valueType="num">
                                      <p:cBhvr>
                                        <p:cTn id="15" dur="250"/>
                                        <p:tgtEl>
                                          <p:spTgt spid="4">
                                            <p:txEl>
                                              <p:pRg st="0" end="0"/>
                                            </p:txEl>
                                          </p:spTgt>
                                        </p:tgtEl>
                                        <p:attrNameLst>
                                          <p:attrName>ppt_y</p:attrName>
                                        </p:attrNameLst>
                                      </p:cBhvr>
                                      <p:tavLst>
                                        <p:tav tm="0">
                                          <p:val>
                                            <p:strVal val="ppt_y"/>
                                          </p:val>
                                        </p:tav>
                                        <p:tav tm="100000">
                                          <p:val>
                                            <p:strVal val="ppt_y-.1"/>
                                          </p:val>
                                        </p:tav>
                                      </p:tavLst>
                                    </p:anim>
                                    <p:set>
                                      <p:cBhvr>
                                        <p:cTn id="16" dur="1" fill="hold">
                                          <p:stCondLst>
                                            <p:cond delay="249"/>
                                          </p:stCondLst>
                                        </p:cTn>
                                        <p:tgtEl>
                                          <p:spTgt spid="4">
                                            <p:txEl>
                                              <p:pRg st="0" end="0"/>
                                            </p:txEl>
                                          </p:spTgt>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anim calcmode="lin" valueType="num">
                                      <p:cBhvr>
                                        <p:cTn id="20" dur="250" fill="hold"/>
                                        <p:tgtEl>
                                          <p:spTgt spid="5"/>
                                        </p:tgtEl>
                                        <p:attrNameLst>
                                          <p:attrName>ppt_x</p:attrName>
                                        </p:attrNameLst>
                                      </p:cBhvr>
                                      <p:tavLst>
                                        <p:tav tm="0">
                                          <p:val>
                                            <p:strVal val="#ppt_x"/>
                                          </p:val>
                                        </p:tav>
                                        <p:tav tm="100000">
                                          <p:val>
                                            <p:strVal val="#ppt_x"/>
                                          </p:val>
                                        </p:tav>
                                      </p:tavLst>
                                    </p:anim>
                                    <p:anim calcmode="lin" valueType="num">
                                      <p:cBhvr>
                                        <p:cTn id="21"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783656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5500"/>
            <a:ext cx="10515600" cy="5351463"/>
          </a:xfrm>
        </p:spPr>
        <p:txBody>
          <a:bodyPr anchor="ctr"/>
          <a:lstStyle/>
          <a:p>
            <a:pPr>
              <a:buFont typeface="Wingdings" charset="2"/>
              <a:buChar char="§"/>
            </a:pPr>
            <a:r>
              <a:rPr lang="en-US" dirty="0" smtClean="0"/>
              <a:t> Dataset	</a:t>
            </a:r>
            <a:r>
              <a:rPr lang="en-US" dirty="0"/>
              <a:t>	</a:t>
            </a:r>
            <a:r>
              <a:rPr lang="en-US" dirty="0" err="1" smtClean="0"/>
              <a:t>Kaggle</a:t>
            </a:r>
            <a:r>
              <a:rPr lang="en-US" dirty="0" smtClean="0"/>
              <a:t/>
            </a:r>
            <a:br>
              <a:rPr lang="en-US" dirty="0" smtClean="0"/>
            </a:br>
            <a:r>
              <a:rPr lang="en-US" dirty="0" smtClean="0"/>
              <a:t>			United </a:t>
            </a:r>
            <a:r>
              <a:rPr lang="en-US" dirty="0"/>
              <a:t>States </a:t>
            </a:r>
            <a:r>
              <a:rPr lang="en-US" dirty="0" smtClean="0"/>
              <a:t>Bank</a:t>
            </a:r>
            <a:br>
              <a:rPr lang="en-US" dirty="0" smtClean="0"/>
            </a:br>
            <a:r>
              <a:rPr lang="en-US" dirty="0" smtClean="0"/>
              <a:t>			5000 entries</a:t>
            </a:r>
          </a:p>
          <a:p>
            <a:pPr>
              <a:buFont typeface="Wingdings" charset="2"/>
              <a:buChar char="§"/>
            </a:pPr>
            <a:r>
              <a:rPr lang="en-US" dirty="0" smtClean="0"/>
              <a:t> Frameworks	SCIKIT-Learn, Machine Learning in Python</a:t>
            </a:r>
            <a:br>
              <a:rPr lang="en-US" dirty="0" smtClean="0"/>
            </a:br>
            <a:r>
              <a:rPr lang="en-US" dirty="0" smtClean="0"/>
              <a:t>				</a:t>
            </a:r>
            <a:r>
              <a:rPr lang="en-US" sz="2400" dirty="0" smtClean="0"/>
              <a:t>Gradient Boosting Decision Tree Algorithm</a:t>
            </a:r>
            <a:r>
              <a:rPr lang="en-US" dirty="0" smtClean="0"/>
              <a:t/>
            </a:r>
            <a:br>
              <a:rPr lang="en-US" dirty="0" smtClean="0"/>
            </a:br>
            <a:r>
              <a:rPr lang="en-US" dirty="0" smtClean="0"/>
              <a:t>			Bootstrap Framework</a:t>
            </a:r>
          </a:p>
          <a:p>
            <a:pPr>
              <a:buFont typeface="Wingdings" charset="2"/>
              <a:buChar char="§"/>
            </a:pPr>
            <a:r>
              <a:rPr lang="en-US" dirty="0" smtClean="0"/>
              <a:t> Platform		Web Based Technologies</a:t>
            </a:r>
            <a:br>
              <a:rPr lang="en-US" dirty="0" smtClean="0"/>
            </a:br>
            <a:r>
              <a:rPr lang="en-US" dirty="0" smtClean="0"/>
              <a:t>			</a:t>
            </a:r>
            <a:r>
              <a:rPr lang="en-US" sz="2400" dirty="0"/>
              <a:t>	</a:t>
            </a:r>
            <a:r>
              <a:rPr lang="en-US" sz="2400" dirty="0" smtClean="0"/>
              <a:t>HTML, CSS, JQuery, </a:t>
            </a:r>
            <a:r>
              <a:rPr lang="en-US" sz="2400" dirty="0" err="1" smtClean="0"/>
              <a:t>HighCharts</a:t>
            </a:r>
            <a:r>
              <a:rPr lang="en-US" sz="2400" dirty="0" smtClean="0"/>
              <a:t/>
            </a:r>
            <a:br>
              <a:rPr lang="en-US" sz="2400" dirty="0" smtClean="0"/>
            </a:br>
            <a:endParaRPr lang="en-US" sz="2400" dirty="0" smtClean="0"/>
          </a:p>
        </p:txBody>
      </p:sp>
    </p:spTree>
    <p:extLst>
      <p:ext uri="{BB962C8B-B14F-4D97-AF65-F5344CB8AC3E}">
        <p14:creationId xmlns:p14="http://schemas.microsoft.com/office/powerpoint/2010/main" val="16664071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Perspective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620678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900"/>
            <a:ext cx="10515600" cy="5453063"/>
          </a:xfrm>
        </p:spPr>
        <p:txBody>
          <a:bodyPr anchor="ctr"/>
          <a:lstStyle/>
          <a:p>
            <a:pPr>
              <a:buFont typeface="Wingdings" charset="2"/>
              <a:buChar char="§"/>
            </a:pPr>
            <a:r>
              <a:rPr lang="en-US" dirty="0" smtClean="0"/>
              <a:t> Advisor as a new start-up</a:t>
            </a:r>
          </a:p>
          <a:p>
            <a:pPr>
              <a:buFont typeface="Wingdings" charset="2"/>
              <a:buChar char="§"/>
            </a:pPr>
            <a:r>
              <a:rPr lang="en-US" dirty="0" smtClean="0"/>
              <a:t> Advisor as a Service (SAAS)</a:t>
            </a:r>
          </a:p>
          <a:p>
            <a:pPr>
              <a:buFont typeface="Wingdings" charset="2"/>
              <a:buChar char="§"/>
            </a:pPr>
            <a:r>
              <a:rPr lang="en-US" dirty="0" smtClean="0"/>
              <a:t> Advisor interests insurance companies and individual brokers</a:t>
            </a:r>
          </a:p>
          <a:p>
            <a:pPr>
              <a:buFont typeface="Wingdings" charset="2"/>
              <a:buChar char="§"/>
            </a:pPr>
            <a:r>
              <a:rPr lang="en-US" dirty="0" smtClean="0"/>
              <a:t> Revenue from subscriptions</a:t>
            </a:r>
            <a:endParaRPr lang="en-US" dirty="0"/>
          </a:p>
        </p:txBody>
      </p:sp>
    </p:spTree>
    <p:extLst>
      <p:ext uri="{BB962C8B-B14F-4D97-AF65-F5344CB8AC3E}">
        <p14:creationId xmlns:p14="http://schemas.microsoft.com/office/powerpoint/2010/main" val="1325720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Ali </a:t>
            </a:r>
            <a:r>
              <a:rPr lang="en-GB" dirty="0" err="1" smtClean="0"/>
              <a:t>Zavra</a:t>
            </a:r>
            <a:r>
              <a:rPr lang="en-GB" dirty="0" smtClean="0"/>
              <a:t>™</a:t>
            </a:r>
            <a:endParaRPr lang="en-GB" dirty="0"/>
          </a:p>
        </p:txBody>
      </p:sp>
      <p:grpSp>
        <p:nvGrpSpPr>
          <p:cNvPr id="8" name="Group 7"/>
          <p:cNvGrpSpPr/>
          <p:nvPr/>
        </p:nvGrpSpPr>
        <p:grpSpPr>
          <a:xfrm>
            <a:off x="435773" y="1690688"/>
            <a:ext cx="7214936" cy="3917809"/>
            <a:chOff x="2207568" y="1624171"/>
            <a:chExt cx="7214936" cy="3917809"/>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9572" t="-787" r="7092" b="46587"/>
            <a:stretch/>
          </p:blipFill>
          <p:spPr>
            <a:xfrm>
              <a:off x="2458265" y="1628800"/>
              <a:ext cx="2810974" cy="2852936"/>
            </a:xfrm>
            <a:prstGeom prst="ellipse">
              <a:avLst/>
            </a:prstGeom>
          </p:spPr>
        </p:pic>
        <p:sp>
          <p:nvSpPr>
            <p:cNvPr id="5" name="TextBox 4"/>
            <p:cNvSpPr txBox="1"/>
            <p:nvPr/>
          </p:nvSpPr>
          <p:spPr>
            <a:xfrm>
              <a:off x="2207568" y="4618650"/>
              <a:ext cx="3312368" cy="923330"/>
            </a:xfrm>
            <a:prstGeom prst="rect">
              <a:avLst/>
            </a:prstGeom>
            <a:noFill/>
          </p:spPr>
          <p:txBody>
            <a:bodyPr wrap="square" rtlCol="0">
              <a:spAutoFit/>
            </a:bodyPr>
            <a:lstStyle/>
            <a:p>
              <a:pPr algn="ctr"/>
              <a:r>
                <a:rPr lang="en-US" dirty="0" smtClean="0"/>
                <a:t>Giorgos Demosthenous</a:t>
              </a:r>
              <a:br>
                <a:rPr lang="en-US" dirty="0" smtClean="0"/>
              </a:br>
              <a:r>
                <a:rPr lang="en-US" b="1" dirty="0" smtClean="0"/>
                <a:t>MSc. Intelligent Systems Researcher</a:t>
              </a:r>
              <a:endParaRPr lang="en-US" b="1"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600" t="26776" r="14602" b="18625"/>
            <a:stretch/>
          </p:blipFill>
          <p:spPr>
            <a:xfrm>
              <a:off x="6335223" y="1624171"/>
              <a:ext cx="2862194" cy="2862194"/>
            </a:xfrm>
            <a:prstGeom prst="ellipse">
              <a:avLst/>
            </a:prstGeom>
          </p:spPr>
        </p:pic>
        <p:sp>
          <p:nvSpPr>
            <p:cNvPr id="7" name="TextBox 6"/>
            <p:cNvSpPr txBox="1"/>
            <p:nvPr/>
          </p:nvSpPr>
          <p:spPr>
            <a:xfrm>
              <a:off x="6110136" y="4618650"/>
              <a:ext cx="3312368" cy="923330"/>
            </a:xfrm>
            <a:prstGeom prst="rect">
              <a:avLst/>
            </a:prstGeom>
            <a:noFill/>
          </p:spPr>
          <p:txBody>
            <a:bodyPr wrap="square" rtlCol="0">
              <a:spAutoFit/>
            </a:bodyPr>
            <a:lstStyle/>
            <a:p>
              <a:pPr algn="ctr"/>
              <a:r>
                <a:rPr lang="en-US" dirty="0" smtClean="0"/>
                <a:t>Kyriakos Kyriakou</a:t>
              </a:r>
              <a:br>
                <a:rPr lang="en-US" dirty="0" smtClean="0"/>
              </a:br>
              <a:r>
                <a:rPr lang="en-US" b="1" dirty="0" smtClean="0"/>
                <a:t>MSc. Computer Science Researcher</a:t>
              </a:r>
              <a:endParaRPr lang="en-US" b="1" dirty="0"/>
            </a:p>
          </p:txBody>
        </p:sp>
      </p:grpSp>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7200"/>
                    </a14:imgEffect>
                    <a14:imgEffect>
                      <a14:brightnessContrast bright="20000"/>
                    </a14:imgEffect>
                  </a14:imgLayer>
                </a14:imgProps>
              </a:ext>
            </a:extLst>
          </a:blip>
          <a:srcRect l="29711" t="32699" r="51333" b="41631"/>
          <a:stretch/>
        </p:blipFill>
        <p:spPr>
          <a:xfrm>
            <a:off x="8491606" y="1736800"/>
            <a:ext cx="2862194" cy="2906882"/>
          </a:xfrm>
          <a:prstGeom prst="ellipse">
            <a:avLst/>
          </a:prstGeom>
        </p:spPr>
      </p:pic>
      <p:sp>
        <p:nvSpPr>
          <p:cNvPr id="10" name="TextBox 9"/>
          <p:cNvSpPr txBox="1"/>
          <p:nvPr/>
        </p:nvSpPr>
        <p:spPr>
          <a:xfrm>
            <a:off x="8240909" y="4685167"/>
            <a:ext cx="3312368" cy="923330"/>
          </a:xfrm>
          <a:prstGeom prst="rect">
            <a:avLst/>
          </a:prstGeom>
          <a:noFill/>
        </p:spPr>
        <p:txBody>
          <a:bodyPr wrap="square" rtlCol="0">
            <a:spAutoFit/>
          </a:bodyPr>
          <a:lstStyle/>
          <a:p>
            <a:pPr algn="ctr"/>
            <a:r>
              <a:rPr lang="en-US" dirty="0" err="1" smtClean="0"/>
              <a:t>Giorgos</a:t>
            </a:r>
            <a:r>
              <a:rPr lang="en-US" dirty="0" smtClean="0"/>
              <a:t> </a:t>
            </a:r>
            <a:r>
              <a:rPr lang="en-US" dirty="0" err="1" smtClean="0"/>
              <a:t>Papanastasiou</a:t>
            </a:r>
            <a:r>
              <a:rPr lang="en-US" dirty="0" smtClean="0"/>
              <a:t/>
            </a:r>
            <a:br>
              <a:rPr lang="en-US" dirty="0" smtClean="0"/>
            </a:br>
            <a:r>
              <a:rPr lang="en-US" b="1" dirty="0"/>
              <a:t>B</a:t>
            </a:r>
            <a:r>
              <a:rPr lang="en-US" b="1" dirty="0" smtClean="0"/>
              <a:t>Sc. Computer Science Student</a:t>
            </a:r>
            <a:endParaRPr lang="en-US" b="1" dirty="0"/>
          </a:p>
        </p:txBody>
      </p:sp>
    </p:spTree>
    <p:extLst>
      <p:ext uri="{BB962C8B-B14F-4D97-AF65-F5344CB8AC3E}">
        <p14:creationId xmlns:p14="http://schemas.microsoft.com/office/powerpoint/2010/main" val="694583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911600"/>
            <a:ext cx="9144000" cy="1346200"/>
          </a:xfrm>
        </p:spPr>
        <p:txBody>
          <a:bodyPr/>
          <a:lstStyle/>
          <a:p>
            <a:r>
              <a:rPr lang="en-US" dirty="0" smtClean="0"/>
              <a:t>Intelligent Decision Making System</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35" y="2715419"/>
            <a:ext cx="5010130" cy="146843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0935" y="4584700"/>
            <a:ext cx="4453152" cy="3367902"/>
          </a:xfrm>
          <a:prstGeom prst="snip1Rect">
            <a:avLst/>
          </a:prstGeom>
        </p:spPr>
      </p:pic>
    </p:spTree>
    <p:extLst>
      <p:ext uri="{BB962C8B-B14F-4D97-AF65-F5344CB8AC3E}">
        <p14:creationId xmlns:p14="http://schemas.microsoft.com/office/powerpoint/2010/main" val="2145586676"/>
      </p:ext>
    </p:extLst>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childTnLst>
                                </p:cTn>
                              </p:par>
                            </p:childTnLst>
                          </p:cTn>
                        </p:par>
                        <p:par>
                          <p:cTn id="12" fill="hold">
                            <p:stCondLst>
                              <p:cond delay="500"/>
                            </p:stCondLst>
                            <p:childTnLst>
                              <p:par>
                                <p:cTn id="13" presetID="3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6088611"/>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Feel free to ask </a:t>
            </a:r>
            <a:r>
              <a:rPr lang="en-US" smtClean="0"/>
              <a:t>any questions</a:t>
            </a:r>
            <a:endParaRPr lang="en-US" dirty="0"/>
          </a:p>
        </p:txBody>
      </p:sp>
    </p:spTree>
    <p:extLst>
      <p:ext uri="{BB962C8B-B14F-4D97-AF65-F5344CB8AC3E}">
        <p14:creationId xmlns:p14="http://schemas.microsoft.com/office/powerpoint/2010/main" val="3157451257"/>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98FE3"/>
            </a:gs>
            <a:gs pos="50000">
              <a:srgbClr val="198FE3"/>
            </a:gs>
            <a:gs pos="100000">
              <a:srgbClr val="1896F2"/>
            </a:gs>
          </a:gsLst>
          <a:lin ang="54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911600"/>
            <a:ext cx="9144000" cy="1346200"/>
          </a:xfrm>
        </p:spPr>
        <p:txBody>
          <a:bodyPr/>
          <a:lstStyle/>
          <a:p>
            <a:r>
              <a:rPr lang="en-US" dirty="0" smtClean="0"/>
              <a:t>Intelligent Decision Making System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935" y="2715419"/>
            <a:ext cx="5010130" cy="14684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35" y="4584700"/>
            <a:ext cx="4453152" cy="3367902"/>
          </a:xfrm>
          <a:prstGeom prst="snip1Rect">
            <a:avLst/>
          </a:prstGeom>
        </p:spPr>
      </p:pic>
    </p:spTree>
    <p:extLst>
      <p:ext uri="{BB962C8B-B14F-4D97-AF65-F5344CB8AC3E}">
        <p14:creationId xmlns:p14="http://schemas.microsoft.com/office/powerpoint/2010/main" val="58967355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childTnLst>
                                </p:cTn>
                              </p:par>
                            </p:childTnLst>
                          </p:cTn>
                        </p:par>
                        <p:par>
                          <p:cTn id="12" fill="hold">
                            <p:stCondLst>
                              <p:cond delay="500"/>
                            </p:stCondLst>
                            <p:childTnLst>
                              <p:par>
                                <p:cTn id="13" presetID="3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414004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95331"/>
            <a:ext cx="10515600" cy="2071396"/>
          </a:xfrm>
        </p:spPr>
        <p:txBody>
          <a:bodyPr anchor="ctr">
            <a:normAutofit/>
          </a:bodyPr>
          <a:lstStyle/>
          <a:p>
            <a:pPr marL="0" indent="0" algn="ctr">
              <a:buNone/>
            </a:pPr>
            <a:r>
              <a:rPr lang="en-US" sz="4000" dirty="0"/>
              <a:t>L</a:t>
            </a:r>
            <a:r>
              <a:rPr lang="en-US" sz="4000" dirty="0" smtClean="0"/>
              <a:t>arge </a:t>
            </a:r>
            <a:r>
              <a:rPr lang="en-US" sz="4000" dirty="0" smtClean="0"/>
              <a:t>amount of unexploited data</a:t>
            </a:r>
            <a:endParaRPr lang="en-US" sz="4000" dirty="0"/>
          </a:p>
        </p:txBody>
      </p:sp>
    </p:spTree>
    <p:extLst>
      <p:ext uri="{BB962C8B-B14F-4D97-AF65-F5344CB8AC3E}">
        <p14:creationId xmlns:p14="http://schemas.microsoft.com/office/powerpoint/2010/main" val="201555608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95331"/>
            <a:ext cx="10515600" cy="2071396"/>
          </a:xfrm>
        </p:spPr>
        <p:txBody>
          <a:bodyPr anchor="ctr">
            <a:normAutofit/>
          </a:bodyPr>
          <a:lstStyle/>
          <a:p>
            <a:pPr marL="0" indent="0" algn="ctr">
              <a:buNone/>
            </a:pPr>
            <a:r>
              <a:rPr lang="en-US" sz="4000" dirty="0" smtClean="0"/>
              <a:t>What pushes certain groups towards new insurance plans?</a:t>
            </a:r>
            <a:endParaRPr lang="en-US" sz="4000" dirty="0"/>
          </a:p>
        </p:txBody>
      </p:sp>
    </p:spTree>
    <p:extLst>
      <p:ext uri="{BB962C8B-B14F-4D97-AF65-F5344CB8AC3E}">
        <p14:creationId xmlns:p14="http://schemas.microsoft.com/office/powerpoint/2010/main" val="380805945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95331"/>
            <a:ext cx="10515600" cy="2071396"/>
          </a:xfrm>
        </p:spPr>
        <p:txBody>
          <a:bodyPr anchor="ctr">
            <a:normAutofit/>
          </a:bodyPr>
          <a:lstStyle/>
          <a:p>
            <a:pPr marL="0" indent="0" algn="ctr">
              <a:buNone/>
            </a:pPr>
            <a:r>
              <a:rPr lang="en-US" sz="4000" dirty="0"/>
              <a:t>F</a:t>
            </a:r>
            <a:r>
              <a:rPr lang="en-US" sz="4000" dirty="0" smtClean="0"/>
              <a:t>lawed </a:t>
            </a:r>
            <a:r>
              <a:rPr lang="en-US" sz="4000" dirty="0" smtClean="0"/>
              <a:t>customer approach</a:t>
            </a:r>
            <a:endParaRPr lang="en-US" sz="4000" dirty="0"/>
          </a:p>
        </p:txBody>
      </p:sp>
    </p:spTree>
    <p:extLst>
      <p:ext uri="{BB962C8B-B14F-4D97-AF65-F5344CB8AC3E}">
        <p14:creationId xmlns:p14="http://schemas.microsoft.com/office/powerpoint/2010/main" val="42081327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95331"/>
            <a:ext cx="10515600" cy="2071396"/>
          </a:xfrm>
        </p:spPr>
        <p:txBody>
          <a:bodyPr anchor="ctr">
            <a:normAutofit/>
          </a:bodyPr>
          <a:lstStyle/>
          <a:p>
            <a:pPr marL="0" indent="0" algn="ctr">
              <a:buNone/>
            </a:pPr>
            <a:r>
              <a:rPr lang="en-US" sz="4000" b="1" dirty="0" smtClean="0"/>
              <a:t>How to solve it?</a:t>
            </a:r>
            <a:endParaRPr lang="en-US" sz="4000" b="1" dirty="0"/>
          </a:p>
        </p:txBody>
      </p:sp>
    </p:spTree>
    <p:extLst>
      <p:ext uri="{BB962C8B-B14F-4D97-AF65-F5344CB8AC3E}">
        <p14:creationId xmlns:p14="http://schemas.microsoft.com/office/powerpoint/2010/main" val="3370431933"/>
      </p:ext>
    </p:extLst>
  </p:cSld>
  <p:clrMapOvr>
    <a:masterClrMapping/>
  </p:clrMapOvr>
  <mc:AlternateContent xmlns:mc="http://schemas.openxmlformats.org/markup-compatibility/2006">
    <mc:Choice xmlns:p15="http://schemas.microsoft.com/office/powerpoint/2012/main" Requires="p15">
      <p:transition spd="slow">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31029"/>
            <a:ext cx="10515600" cy="2071396"/>
          </a:xfrm>
        </p:spPr>
        <p:txBody>
          <a:bodyPr anchor="ctr">
            <a:normAutofit/>
          </a:bodyPr>
          <a:lstStyle/>
          <a:p>
            <a:pPr marL="0" indent="0" algn="ctr">
              <a:buNone/>
            </a:pPr>
            <a:r>
              <a:rPr lang="en-US" sz="4000" dirty="0" smtClean="0"/>
              <a:t>Create </a:t>
            </a:r>
            <a:r>
              <a:rPr lang="en-US" sz="4000" dirty="0"/>
              <a:t>an Intelligent </a:t>
            </a:r>
            <a:r>
              <a:rPr lang="en-US" sz="4000" dirty="0" smtClean="0"/>
              <a:t>System which aids in Decision </a:t>
            </a:r>
            <a:r>
              <a:rPr lang="en-US" sz="4000" dirty="0"/>
              <a:t>Making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159" y="1249425"/>
            <a:ext cx="2539682" cy="2539682"/>
          </a:xfrm>
          <a:prstGeom prst="rect">
            <a:avLst/>
          </a:prstGeom>
        </p:spPr>
      </p:pic>
    </p:spTree>
    <p:extLst>
      <p:ext uri="{BB962C8B-B14F-4D97-AF65-F5344CB8AC3E}">
        <p14:creationId xmlns:p14="http://schemas.microsoft.com/office/powerpoint/2010/main" val="3651027956"/>
      </p:ext>
    </p:extLst>
  </p:cSld>
  <p:clrMapOvr>
    <a:masterClrMapping/>
  </p:clrMapOvr>
  <mc:AlternateContent xmlns:mc="http://schemas.openxmlformats.org/markup-compatibility/2006">
    <mc:Choice xmlns:p14="http://schemas.microsoft.com/office/powerpoint/2010/main" Requires="p14">
      <p:transition spd="slow">
        <p14:reveal thruBlk="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50368"/>
            <a:ext cx="10515600" cy="2071396"/>
          </a:xfrm>
        </p:spPr>
        <p:txBody>
          <a:bodyPr anchor="ctr">
            <a:normAutofit/>
          </a:bodyPr>
          <a:lstStyle/>
          <a:p>
            <a:pPr marL="0" indent="0" algn="ctr">
              <a:buNone/>
            </a:pPr>
            <a:r>
              <a:rPr lang="en-US" sz="4000" dirty="0" smtClean="0"/>
              <a:t>What can it do?</a:t>
            </a:r>
            <a:endParaRPr lang="en-US" sz="4000" dirty="0"/>
          </a:p>
        </p:txBody>
      </p:sp>
    </p:spTree>
    <p:extLst>
      <p:ext uri="{BB962C8B-B14F-4D97-AF65-F5344CB8AC3E}">
        <p14:creationId xmlns:p14="http://schemas.microsoft.com/office/powerpoint/2010/main" val="394060152"/>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555</Words>
  <Application>Microsoft Macintosh PowerPoint</Application>
  <PresentationFormat>Widescreen</PresentationFormat>
  <Paragraphs>74</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Mangal</vt:lpstr>
      <vt:lpstr>Wingdings</vt:lpstr>
      <vt:lpstr>Arial</vt:lpstr>
      <vt:lpstr>Office Theme</vt:lpstr>
      <vt:lpstr>PowerPoint Presentation</vt:lpstr>
      <vt:lpstr>Ali Zavra™</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Details</vt:lpstr>
      <vt:lpstr>PowerPoint Presentation</vt:lpstr>
      <vt:lpstr>Business Perspective</vt:lpstr>
      <vt:lpstr>PowerPoint Presentation</vt:lpstr>
      <vt:lpstr>PowerPoint Presentation</vt:lpstr>
      <vt:lpstr>Demo</vt:lpstr>
      <vt:lpstr>Thank You</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Κυριάκος Κυριάκου</dc:creator>
  <cp:lastModifiedBy>Κυριάκος Κυριάκου</cp:lastModifiedBy>
  <cp:revision>69</cp:revision>
  <dcterms:created xsi:type="dcterms:W3CDTF">2018-01-27T15:38:26Z</dcterms:created>
  <dcterms:modified xsi:type="dcterms:W3CDTF">2018-01-28T13:57:33Z</dcterms:modified>
</cp:coreProperties>
</file>