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5" r:id="rId9"/>
    <p:sldId id="266" r:id="rId10"/>
    <p:sldId id="264" r:id="rId11"/>
    <p:sldId id="268" r:id="rId12"/>
    <p:sldId id="262" r:id="rId13"/>
    <p:sldId id="267" r:id="rId14"/>
  </p:sldIdLst>
  <p:sldSz cx="9144000" cy="6858000" type="screen4x3"/>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6"/>
  </p:normalViewPr>
  <p:slideViewPr>
    <p:cSldViewPr>
      <p:cViewPr varScale="1">
        <p:scale>
          <a:sx n="139" d="100"/>
          <a:sy n="139" d="100"/>
        </p:scale>
        <p:origin x="1648" y="5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74AF76-4879-437E-81EE-2A93A41A7625}" type="doc">
      <dgm:prSet loTypeId="urn:microsoft.com/office/officeart/2005/8/layout/cycle8" loCatId="cycle" qsTypeId="urn:microsoft.com/office/officeart/2005/8/quickstyle/simple4" qsCatId="simple" csTypeId="urn:microsoft.com/office/officeart/2005/8/colors/colorful1" csCatId="colorful"/>
      <dgm:spPr/>
      <dgm:t>
        <a:bodyPr/>
        <a:lstStyle/>
        <a:p>
          <a:endParaRPr lang="en-US"/>
        </a:p>
      </dgm:t>
    </dgm:pt>
    <dgm:pt modelId="{55FE13A0-D087-453F-BCAB-50A0F985E1E9}">
      <dgm:prSet/>
      <dgm:spPr/>
      <dgm:t>
        <a:bodyPr/>
        <a:lstStyle/>
        <a:p>
          <a:r>
            <a:rPr lang="en-US" b="0" i="0"/>
            <a:t>Get New customers</a:t>
          </a:r>
          <a:endParaRPr lang="en-US"/>
        </a:p>
      </dgm:t>
    </dgm:pt>
    <dgm:pt modelId="{CD5BB60D-14EA-4B14-810C-82C1916477AD}" type="parTrans" cxnId="{5003B08D-E2CF-4285-8FAB-788D30927EED}">
      <dgm:prSet/>
      <dgm:spPr/>
      <dgm:t>
        <a:bodyPr/>
        <a:lstStyle/>
        <a:p>
          <a:endParaRPr lang="en-US"/>
        </a:p>
      </dgm:t>
    </dgm:pt>
    <dgm:pt modelId="{25C0FFF2-53F2-4E0A-8E53-451A8E070B58}" type="sibTrans" cxnId="{5003B08D-E2CF-4285-8FAB-788D30927EED}">
      <dgm:prSet/>
      <dgm:spPr/>
      <dgm:t>
        <a:bodyPr/>
        <a:lstStyle/>
        <a:p>
          <a:endParaRPr lang="en-US"/>
        </a:p>
      </dgm:t>
    </dgm:pt>
    <dgm:pt modelId="{ECD779EE-CEA7-438F-AD6C-AA5A3250CDCC}">
      <dgm:prSet/>
      <dgm:spPr/>
      <dgm:t>
        <a:bodyPr/>
        <a:lstStyle/>
        <a:p>
          <a:r>
            <a:rPr lang="en-US" b="0" i="0"/>
            <a:t>Customer satisfaction</a:t>
          </a:r>
          <a:endParaRPr lang="en-US"/>
        </a:p>
      </dgm:t>
    </dgm:pt>
    <dgm:pt modelId="{4D24DC31-5FEC-4CFC-857F-16F8D6E3B140}" type="parTrans" cxnId="{03BEE15C-48B2-4C33-B6E3-ED75E58FC298}">
      <dgm:prSet/>
      <dgm:spPr/>
      <dgm:t>
        <a:bodyPr/>
        <a:lstStyle/>
        <a:p>
          <a:endParaRPr lang="en-US"/>
        </a:p>
      </dgm:t>
    </dgm:pt>
    <dgm:pt modelId="{094E2656-EEB3-49A8-B930-2E92B2EF71C9}" type="sibTrans" cxnId="{03BEE15C-48B2-4C33-B6E3-ED75E58FC298}">
      <dgm:prSet/>
      <dgm:spPr/>
      <dgm:t>
        <a:bodyPr/>
        <a:lstStyle/>
        <a:p>
          <a:endParaRPr lang="en-US"/>
        </a:p>
      </dgm:t>
    </dgm:pt>
    <dgm:pt modelId="{B0EF09B2-85EC-4EE6-97EC-335C8ADC21C3}">
      <dgm:prSet/>
      <dgm:spPr/>
      <dgm:t>
        <a:bodyPr/>
        <a:lstStyle/>
        <a:p>
          <a:r>
            <a:rPr lang="en-US" b="0" i="0"/>
            <a:t>Get the whole family of the current customer</a:t>
          </a:r>
          <a:endParaRPr lang="en-US"/>
        </a:p>
      </dgm:t>
    </dgm:pt>
    <dgm:pt modelId="{0158F1FB-542E-4D04-956E-BD005B0618D7}" type="parTrans" cxnId="{FF0EDAF3-5187-4A3E-A920-2552FEF77A2B}">
      <dgm:prSet/>
      <dgm:spPr/>
      <dgm:t>
        <a:bodyPr/>
        <a:lstStyle/>
        <a:p>
          <a:endParaRPr lang="en-US"/>
        </a:p>
      </dgm:t>
    </dgm:pt>
    <dgm:pt modelId="{FB8DB944-76B6-4637-92AA-83711BE10394}" type="sibTrans" cxnId="{FF0EDAF3-5187-4A3E-A920-2552FEF77A2B}">
      <dgm:prSet/>
      <dgm:spPr/>
      <dgm:t>
        <a:bodyPr/>
        <a:lstStyle/>
        <a:p>
          <a:endParaRPr lang="en-US"/>
        </a:p>
      </dgm:t>
    </dgm:pt>
    <dgm:pt modelId="{C4BBE251-8B5A-4A56-9680-5097DD8DF959}">
      <dgm:prSet/>
      <dgm:spPr/>
      <dgm:t>
        <a:bodyPr/>
        <a:lstStyle/>
        <a:p>
          <a:r>
            <a:rPr lang="en-US" b="0" i="0"/>
            <a:t>Keep your customers satisfy and increase your customers.</a:t>
          </a:r>
          <a:endParaRPr lang="en-US"/>
        </a:p>
      </dgm:t>
    </dgm:pt>
    <dgm:pt modelId="{A5399994-D444-4BC7-BB19-61FB631BA623}" type="parTrans" cxnId="{E19C3ACE-3727-4822-B80D-6FE30ADDE6A8}">
      <dgm:prSet/>
      <dgm:spPr/>
      <dgm:t>
        <a:bodyPr/>
        <a:lstStyle/>
        <a:p>
          <a:endParaRPr lang="en-US"/>
        </a:p>
      </dgm:t>
    </dgm:pt>
    <dgm:pt modelId="{93CC4102-A970-4CED-9983-D36DFE7A8657}" type="sibTrans" cxnId="{E19C3ACE-3727-4822-B80D-6FE30ADDE6A8}">
      <dgm:prSet/>
      <dgm:spPr/>
      <dgm:t>
        <a:bodyPr/>
        <a:lstStyle/>
        <a:p>
          <a:endParaRPr lang="en-US"/>
        </a:p>
      </dgm:t>
    </dgm:pt>
    <dgm:pt modelId="{D31ADF45-5F50-4A3E-8EB0-81BD4D60020B}">
      <dgm:prSet/>
      <dgm:spPr/>
      <dgm:t>
        <a:bodyPr/>
        <a:lstStyle/>
        <a:p>
          <a:r>
            <a:rPr lang="en-US" b="0" i="0"/>
            <a:t>Make them to make new and more plans.</a:t>
          </a:r>
          <a:endParaRPr lang="en-US"/>
        </a:p>
      </dgm:t>
    </dgm:pt>
    <dgm:pt modelId="{00530185-3F9B-4ADC-AC36-FC869DB8E5DD}" type="parTrans" cxnId="{2BC87D63-1CC0-45A7-887C-175C7B93F432}">
      <dgm:prSet/>
      <dgm:spPr/>
      <dgm:t>
        <a:bodyPr/>
        <a:lstStyle/>
        <a:p>
          <a:endParaRPr lang="en-US"/>
        </a:p>
      </dgm:t>
    </dgm:pt>
    <dgm:pt modelId="{B7361D23-A251-401C-B31E-D1C2563C3071}" type="sibTrans" cxnId="{2BC87D63-1CC0-45A7-887C-175C7B93F432}">
      <dgm:prSet/>
      <dgm:spPr/>
      <dgm:t>
        <a:bodyPr/>
        <a:lstStyle/>
        <a:p>
          <a:endParaRPr lang="en-US"/>
        </a:p>
      </dgm:t>
    </dgm:pt>
    <dgm:pt modelId="{98B141B8-B750-4668-AE6B-7EF34D989371}" type="pres">
      <dgm:prSet presAssocID="{DB74AF76-4879-437E-81EE-2A93A41A7625}" presName="compositeShape" presStyleCnt="0">
        <dgm:presLayoutVars>
          <dgm:chMax val="7"/>
          <dgm:dir/>
          <dgm:resizeHandles val="exact"/>
        </dgm:presLayoutVars>
      </dgm:prSet>
      <dgm:spPr/>
    </dgm:pt>
    <dgm:pt modelId="{83FA9CB4-46FF-43EB-A82D-0408A84FB5FB}" type="pres">
      <dgm:prSet presAssocID="{DB74AF76-4879-437E-81EE-2A93A41A7625}" presName="wedge1" presStyleLbl="node1" presStyleIdx="0" presStyleCnt="5"/>
      <dgm:spPr/>
    </dgm:pt>
    <dgm:pt modelId="{52DB5BE8-A9E6-45F5-B25F-88EA0CC06C5D}" type="pres">
      <dgm:prSet presAssocID="{DB74AF76-4879-437E-81EE-2A93A41A7625}" presName="dummy1a" presStyleCnt="0"/>
      <dgm:spPr/>
    </dgm:pt>
    <dgm:pt modelId="{CD261B2A-BA40-406C-8DD9-D9AEB4AA5FD6}" type="pres">
      <dgm:prSet presAssocID="{DB74AF76-4879-437E-81EE-2A93A41A7625}" presName="dummy1b" presStyleCnt="0"/>
      <dgm:spPr/>
    </dgm:pt>
    <dgm:pt modelId="{DEFD6216-5441-4527-BD55-3CE8FFF3D10F}" type="pres">
      <dgm:prSet presAssocID="{DB74AF76-4879-437E-81EE-2A93A41A7625}" presName="wedge1Tx" presStyleLbl="node1" presStyleIdx="0" presStyleCnt="5">
        <dgm:presLayoutVars>
          <dgm:chMax val="0"/>
          <dgm:chPref val="0"/>
          <dgm:bulletEnabled val="1"/>
        </dgm:presLayoutVars>
      </dgm:prSet>
      <dgm:spPr/>
    </dgm:pt>
    <dgm:pt modelId="{C78F96F1-72AE-4765-97CA-E01265A944E2}" type="pres">
      <dgm:prSet presAssocID="{DB74AF76-4879-437E-81EE-2A93A41A7625}" presName="wedge2" presStyleLbl="node1" presStyleIdx="1" presStyleCnt="5"/>
      <dgm:spPr/>
    </dgm:pt>
    <dgm:pt modelId="{4D6811D4-6B18-4AF8-8B34-89B3E0552741}" type="pres">
      <dgm:prSet presAssocID="{DB74AF76-4879-437E-81EE-2A93A41A7625}" presName="dummy2a" presStyleCnt="0"/>
      <dgm:spPr/>
    </dgm:pt>
    <dgm:pt modelId="{C40251F2-F597-46EB-B6E7-C7F5E486D311}" type="pres">
      <dgm:prSet presAssocID="{DB74AF76-4879-437E-81EE-2A93A41A7625}" presName="dummy2b" presStyleCnt="0"/>
      <dgm:spPr/>
    </dgm:pt>
    <dgm:pt modelId="{3281F71F-DA65-4CB8-8161-B5316DFFA146}" type="pres">
      <dgm:prSet presAssocID="{DB74AF76-4879-437E-81EE-2A93A41A7625}" presName="wedge2Tx" presStyleLbl="node1" presStyleIdx="1" presStyleCnt="5">
        <dgm:presLayoutVars>
          <dgm:chMax val="0"/>
          <dgm:chPref val="0"/>
          <dgm:bulletEnabled val="1"/>
        </dgm:presLayoutVars>
      </dgm:prSet>
      <dgm:spPr/>
    </dgm:pt>
    <dgm:pt modelId="{4A1F14F8-4BCE-4AA1-BE8F-E42BB83FBE00}" type="pres">
      <dgm:prSet presAssocID="{DB74AF76-4879-437E-81EE-2A93A41A7625}" presName="wedge3" presStyleLbl="node1" presStyleIdx="2" presStyleCnt="5"/>
      <dgm:spPr/>
    </dgm:pt>
    <dgm:pt modelId="{F82039FB-37C6-4249-8BCB-F128A5824A37}" type="pres">
      <dgm:prSet presAssocID="{DB74AF76-4879-437E-81EE-2A93A41A7625}" presName="dummy3a" presStyleCnt="0"/>
      <dgm:spPr/>
    </dgm:pt>
    <dgm:pt modelId="{3715591A-B6EB-4744-8E58-8F2AA11F3A41}" type="pres">
      <dgm:prSet presAssocID="{DB74AF76-4879-437E-81EE-2A93A41A7625}" presName="dummy3b" presStyleCnt="0"/>
      <dgm:spPr/>
    </dgm:pt>
    <dgm:pt modelId="{43CE2A72-F09F-4F49-BDE9-937A6ABE0410}" type="pres">
      <dgm:prSet presAssocID="{DB74AF76-4879-437E-81EE-2A93A41A7625}" presName="wedge3Tx" presStyleLbl="node1" presStyleIdx="2" presStyleCnt="5">
        <dgm:presLayoutVars>
          <dgm:chMax val="0"/>
          <dgm:chPref val="0"/>
          <dgm:bulletEnabled val="1"/>
        </dgm:presLayoutVars>
      </dgm:prSet>
      <dgm:spPr/>
    </dgm:pt>
    <dgm:pt modelId="{AEBF37B3-4CA8-4526-B030-73974A6CB927}" type="pres">
      <dgm:prSet presAssocID="{DB74AF76-4879-437E-81EE-2A93A41A7625}" presName="wedge4" presStyleLbl="node1" presStyleIdx="3" presStyleCnt="5"/>
      <dgm:spPr/>
    </dgm:pt>
    <dgm:pt modelId="{E009FC79-2720-4B75-87DB-CD7B92FF2E02}" type="pres">
      <dgm:prSet presAssocID="{DB74AF76-4879-437E-81EE-2A93A41A7625}" presName="dummy4a" presStyleCnt="0"/>
      <dgm:spPr/>
    </dgm:pt>
    <dgm:pt modelId="{BFFD5EE8-0A12-4436-9ACE-142CE9CC7E7D}" type="pres">
      <dgm:prSet presAssocID="{DB74AF76-4879-437E-81EE-2A93A41A7625}" presName="dummy4b" presStyleCnt="0"/>
      <dgm:spPr/>
    </dgm:pt>
    <dgm:pt modelId="{F0CE1DC1-48BB-421D-9145-ACE09D510DCE}" type="pres">
      <dgm:prSet presAssocID="{DB74AF76-4879-437E-81EE-2A93A41A7625}" presName="wedge4Tx" presStyleLbl="node1" presStyleIdx="3" presStyleCnt="5">
        <dgm:presLayoutVars>
          <dgm:chMax val="0"/>
          <dgm:chPref val="0"/>
          <dgm:bulletEnabled val="1"/>
        </dgm:presLayoutVars>
      </dgm:prSet>
      <dgm:spPr/>
    </dgm:pt>
    <dgm:pt modelId="{84176291-82BF-4251-954F-9535BCD4103B}" type="pres">
      <dgm:prSet presAssocID="{DB74AF76-4879-437E-81EE-2A93A41A7625}" presName="wedge5" presStyleLbl="node1" presStyleIdx="4" presStyleCnt="5"/>
      <dgm:spPr/>
    </dgm:pt>
    <dgm:pt modelId="{4ED792CE-8E8F-4C0B-A463-6098395854DD}" type="pres">
      <dgm:prSet presAssocID="{DB74AF76-4879-437E-81EE-2A93A41A7625}" presName="dummy5a" presStyleCnt="0"/>
      <dgm:spPr/>
    </dgm:pt>
    <dgm:pt modelId="{D458F688-8182-41FF-849E-33CAF9775AFD}" type="pres">
      <dgm:prSet presAssocID="{DB74AF76-4879-437E-81EE-2A93A41A7625}" presName="dummy5b" presStyleCnt="0"/>
      <dgm:spPr/>
    </dgm:pt>
    <dgm:pt modelId="{F78AEC99-BEDA-4BCD-884F-E1A58351DA1A}" type="pres">
      <dgm:prSet presAssocID="{DB74AF76-4879-437E-81EE-2A93A41A7625}" presName="wedge5Tx" presStyleLbl="node1" presStyleIdx="4" presStyleCnt="5">
        <dgm:presLayoutVars>
          <dgm:chMax val="0"/>
          <dgm:chPref val="0"/>
          <dgm:bulletEnabled val="1"/>
        </dgm:presLayoutVars>
      </dgm:prSet>
      <dgm:spPr/>
    </dgm:pt>
    <dgm:pt modelId="{C289C96E-626A-44C6-9DAD-5C9E159F3998}" type="pres">
      <dgm:prSet presAssocID="{25C0FFF2-53F2-4E0A-8E53-451A8E070B58}" presName="arrowWedge1" presStyleLbl="fgSibTrans2D1" presStyleIdx="0" presStyleCnt="5"/>
      <dgm:spPr/>
    </dgm:pt>
    <dgm:pt modelId="{9612E35B-401E-4703-A13F-6B12144F1F28}" type="pres">
      <dgm:prSet presAssocID="{094E2656-EEB3-49A8-B930-2E92B2EF71C9}" presName="arrowWedge2" presStyleLbl="fgSibTrans2D1" presStyleIdx="1" presStyleCnt="5"/>
      <dgm:spPr/>
    </dgm:pt>
    <dgm:pt modelId="{8A6A27F5-6982-4C76-894E-854254A5383F}" type="pres">
      <dgm:prSet presAssocID="{FB8DB944-76B6-4637-92AA-83711BE10394}" presName="arrowWedge3" presStyleLbl="fgSibTrans2D1" presStyleIdx="2" presStyleCnt="5"/>
      <dgm:spPr/>
    </dgm:pt>
    <dgm:pt modelId="{4B83D508-7355-4A0E-B31B-FC6C1AF3528E}" type="pres">
      <dgm:prSet presAssocID="{93CC4102-A970-4CED-9983-D36DFE7A8657}" presName="arrowWedge4" presStyleLbl="fgSibTrans2D1" presStyleIdx="3" presStyleCnt="5"/>
      <dgm:spPr/>
    </dgm:pt>
    <dgm:pt modelId="{3855E865-924B-4B3E-82A5-896011B5A807}" type="pres">
      <dgm:prSet presAssocID="{B7361D23-A251-401C-B31E-D1C2563C3071}" presName="arrowWedge5" presStyleLbl="fgSibTrans2D1" presStyleIdx="4" presStyleCnt="5"/>
      <dgm:spPr/>
    </dgm:pt>
  </dgm:ptLst>
  <dgm:cxnLst>
    <dgm:cxn modelId="{52B96D08-46F7-4151-B0AD-91890194A846}" type="presOf" srcId="{B0EF09B2-85EC-4EE6-97EC-335C8ADC21C3}" destId="{43CE2A72-F09F-4F49-BDE9-937A6ABE0410}" srcOrd="1" destOrd="0" presId="urn:microsoft.com/office/officeart/2005/8/layout/cycle8"/>
    <dgm:cxn modelId="{25F0530C-18C3-4AD1-9B94-FAC131A627E3}" type="presOf" srcId="{ECD779EE-CEA7-438F-AD6C-AA5A3250CDCC}" destId="{C78F96F1-72AE-4765-97CA-E01265A944E2}" srcOrd="0" destOrd="0" presId="urn:microsoft.com/office/officeart/2005/8/layout/cycle8"/>
    <dgm:cxn modelId="{86399E13-2A3F-447C-AA95-97DE385CBA07}" type="presOf" srcId="{55FE13A0-D087-453F-BCAB-50A0F985E1E9}" destId="{DEFD6216-5441-4527-BD55-3CE8FFF3D10F}" srcOrd="1" destOrd="0" presId="urn:microsoft.com/office/officeart/2005/8/layout/cycle8"/>
    <dgm:cxn modelId="{C0B6CB32-CA8D-4AE4-959E-09ED77D0A30A}" type="presOf" srcId="{D31ADF45-5F50-4A3E-8EB0-81BD4D60020B}" destId="{84176291-82BF-4251-954F-9535BCD4103B}" srcOrd="0" destOrd="0" presId="urn:microsoft.com/office/officeart/2005/8/layout/cycle8"/>
    <dgm:cxn modelId="{03BEE15C-48B2-4C33-B6E3-ED75E58FC298}" srcId="{DB74AF76-4879-437E-81EE-2A93A41A7625}" destId="{ECD779EE-CEA7-438F-AD6C-AA5A3250CDCC}" srcOrd="1" destOrd="0" parTransId="{4D24DC31-5FEC-4CFC-857F-16F8D6E3B140}" sibTransId="{094E2656-EEB3-49A8-B930-2E92B2EF71C9}"/>
    <dgm:cxn modelId="{2BC87D63-1CC0-45A7-887C-175C7B93F432}" srcId="{DB74AF76-4879-437E-81EE-2A93A41A7625}" destId="{D31ADF45-5F50-4A3E-8EB0-81BD4D60020B}" srcOrd="4" destOrd="0" parTransId="{00530185-3F9B-4ADC-AC36-FC869DB8E5DD}" sibTransId="{B7361D23-A251-401C-B31E-D1C2563C3071}"/>
    <dgm:cxn modelId="{032C9E65-8CE3-4176-8E81-958EBC294B5E}" type="presOf" srcId="{C4BBE251-8B5A-4A56-9680-5097DD8DF959}" destId="{F0CE1DC1-48BB-421D-9145-ACE09D510DCE}" srcOrd="1" destOrd="0" presId="urn:microsoft.com/office/officeart/2005/8/layout/cycle8"/>
    <dgm:cxn modelId="{FEB90070-6E36-4AE2-8B76-2D27183F4464}" type="presOf" srcId="{D31ADF45-5F50-4A3E-8EB0-81BD4D60020B}" destId="{F78AEC99-BEDA-4BCD-884F-E1A58351DA1A}" srcOrd="1" destOrd="0" presId="urn:microsoft.com/office/officeart/2005/8/layout/cycle8"/>
    <dgm:cxn modelId="{867C3385-394D-46B2-B71C-63C6B6349D0C}" type="presOf" srcId="{DB74AF76-4879-437E-81EE-2A93A41A7625}" destId="{98B141B8-B750-4668-AE6B-7EF34D989371}" srcOrd="0" destOrd="0" presId="urn:microsoft.com/office/officeart/2005/8/layout/cycle8"/>
    <dgm:cxn modelId="{5003B08D-E2CF-4285-8FAB-788D30927EED}" srcId="{DB74AF76-4879-437E-81EE-2A93A41A7625}" destId="{55FE13A0-D087-453F-BCAB-50A0F985E1E9}" srcOrd="0" destOrd="0" parTransId="{CD5BB60D-14EA-4B14-810C-82C1916477AD}" sibTransId="{25C0FFF2-53F2-4E0A-8E53-451A8E070B58}"/>
    <dgm:cxn modelId="{687D218F-AF9A-4081-9434-87751D5C9491}" type="presOf" srcId="{B0EF09B2-85EC-4EE6-97EC-335C8ADC21C3}" destId="{4A1F14F8-4BCE-4AA1-BE8F-E42BB83FBE00}" srcOrd="0" destOrd="0" presId="urn:microsoft.com/office/officeart/2005/8/layout/cycle8"/>
    <dgm:cxn modelId="{BF99D8C1-C5EE-41A2-BC52-A1637BA31B32}" type="presOf" srcId="{ECD779EE-CEA7-438F-AD6C-AA5A3250CDCC}" destId="{3281F71F-DA65-4CB8-8161-B5316DFFA146}" srcOrd="1" destOrd="0" presId="urn:microsoft.com/office/officeart/2005/8/layout/cycle8"/>
    <dgm:cxn modelId="{78D87DC2-D1B4-47B0-88BA-BC30C7B591FA}" type="presOf" srcId="{55FE13A0-D087-453F-BCAB-50A0F985E1E9}" destId="{83FA9CB4-46FF-43EB-A82D-0408A84FB5FB}" srcOrd="0" destOrd="0" presId="urn:microsoft.com/office/officeart/2005/8/layout/cycle8"/>
    <dgm:cxn modelId="{E19C3ACE-3727-4822-B80D-6FE30ADDE6A8}" srcId="{DB74AF76-4879-437E-81EE-2A93A41A7625}" destId="{C4BBE251-8B5A-4A56-9680-5097DD8DF959}" srcOrd="3" destOrd="0" parTransId="{A5399994-D444-4BC7-BB19-61FB631BA623}" sibTransId="{93CC4102-A970-4CED-9983-D36DFE7A8657}"/>
    <dgm:cxn modelId="{FF0EDAF3-5187-4A3E-A920-2552FEF77A2B}" srcId="{DB74AF76-4879-437E-81EE-2A93A41A7625}" destId="{B0EF09B2-85EC-4EE6-97EC-335C8ADC21C3}" srcOrd="2" destOrd="0" parTransId="{0158F1FB-542E-4D04-956E-BD005B0618D7}" sibTransId="{FB8DB944-76B6-4637-92AA-83711BE10394}"/>
    <dgm:cxn modelId="{067A17F7-C9DF-4287-9CCA-B8A523FCDFC6}" type="presOf" srcId="{C4BBE251-8B5A-4A56-9680-5097DD8DF959}" destId="{AEBF37B3-4CA8-4526-B030-73974A6CB927}" srcOrd="0" destOrd="0" presId="urn:microsoft.com/office/officeart/2005/8/layout/cycle8"/>
    <dgm:cxn modelId="{309598C1-2A90-4157-9BBB-224B927CBCD5}" type="presParOf" srcId="{98B141B8-B750-4668-AE6B-7EF34D989371}" destId="{83FA9CB4-46FF-43EB-A82D-0408A84FB5FB}" srcOrd="0" destOrd="0" presId="urn:microsoft.com/office/officeart/2005/8/layout/cycle8"/>
    <dgm:cxn modelId="{0BEBF0EA-4121-4320-88FF-CEBD5734ABFA}" type="presParOf" srcId="{98B141B8-B750-4668-AE6B-7EF34D989371}" destId="{52DB5BE8-A9E6-45F5-B25F-88EA0CC06C5D}" srcOrd="1" destOrd="0" presId="urn:microsoft.com/office/officeart/2005/8/layout/cycle8"/>
    <dgm:cxn modelId="{F28B5F65-6593-4E81-8225-800DF5A081A4}" type="presParOf" srcId="{98B141B8-B750-4668-AE6B-7EF34D989371}" destId="{CD261B2A-BA40-406C-8DD9-D9AEB4AA5FD6}" srcOrd="2" destOrd="0" presId="urn:microsoft.com/office/officeart/2005/8/layout/cycle8"/>
    <dgm:cxn modelId="{FA590B02-30C9-41F8-8D69-0A94DDB76BB1}" type="presParOf" srcId="{98B141B8-B750-4668-AE6B-7EF34D989371}" destId="{DEFD6216-5441-4527-BD55-3CE8FFF3D10F}" srcOrd="3" destOrd="0" presId="urn:microsoft.com/office/officeart/2005/8/layout/cycle8"/>
    <dgm:cxn modelId="{7C4D5139-D2D2-4AEF-853A-ED4DCBDC2D87}" type="presParOf" srcId="{98B141B8-B750-4668-AE6B-7EF34D989371}" destId="{C78F96F1-72AE-4765-97CA-E01265A944E2}" srcOrd="4" destOrd="0" presId="urn:microsoft.com/office/officeart/2005/8/layout/cycle8"/>
    <dgm:cxn modelId="{341C897C-AF1E-4453-BAE1-F907A939E70A}" type="presParOf" srcId="{98B141B8-B750-4668-AE6B-7EF34D989371}" destId="{4D6811D4-6B18-4AF8-8B34-89B3E0552741}" srcOrd="5" destOrd="0" presId="urn:microsoft.com/office/officeart/2005/8/layout/cycle8"/>
    <dgm:cxn modelId="{F30D6A91-6D16-4BF2-9375-98D63DF2A98E}" type="presParOf" srcId="{98B141B8-B750-4668-AE6B-7EF34D989371}" destId="{C40251F2-F597-46EB-B6E7-C7F5E486D311}" srcOrd="6" destOrd="0" presId="urn:microsoft.com/office/officeart/2005/8/layout/cycle8"/>
    <dgm:cxn modelId="{79AD9850-3906-492E-B6FB-BC517371DD66}" type="presParOf" srcId="{98B141B8-B750-4668-AE6B-7EF34D989371}" destId="{3281F71F-DA65-4CB8-8161-B5316DFFA146}" srcOrd="7" destOrd="0" presId="urn:microsoft.com/office/officeart/2005/8/layout/cycle8"/>
    <dgm:cxn modelId="{B40C7850-C39A-4E84-9D7F-CC8EB5EF6688}" type="presParOf" srcId="{98B141B8-B750-4668-AE6B-7EF34D989371}" destId="{4A1F14F8-4BCE-4AA1-BE8F-E42BB83FBE00}" srcOrd="8" destOrd="0" presId="urn:microsoft.com/office/officeart/2005/8/layout/cycle8"/>
    <dgm:cxn modelId="{44A944B1-96A3-4F83-8D8B-B8AA8D6CF1CF}" type="presParOf" srcId="{98B141B8-B750-4668-AE6B-7EF34D989371}" destId="{F82039FB-37C6-4249-8BCB-F128A5824A37}" srcOrd="9" destOrd="0" presId="urn:microsoft.com/office/officeart/2005/8/layout/cycle8"/>
    <dgm:cxn modelId="{1A0BCE2A-0677-4915-8952-9AA4AE0F3FD3}" type="presParOf" srcId="{98B141B8-B750-4668-AE6B-7EF34D989371}" destId="{3715591A-B6EB-4744-8E58-8F2AA11F3A41}" srcOrd="10" destOrd="0" presId="urn:microsoft.com/office/officeart/2005/8/layout/cycle8"/>
    <dgm:cxn modelId="{6ECE7DB2-DB3B-48FD-8271-5E86303A9500}" type="presParOf" srcId="{98B141B8-B750-4668-AE6B-7EF34D989371}" destId="{43CE2A72-F09F-4F49-BDE9-937A6ABE0410}" srcOrd="11" destOrd="0" presId="urn:microsoft.com/office/officeart/2005/8/layout/cycle8"/>
    <dgm:cxn modelId="{F25FD9B7-51F1-4515-84C3-1F788A7ACAA9}" type="presParOf" srcId="{98B141B8-B750-4668-AE6B-7EF34D989371}" destId="{AEBF37B3-4CA8-4526-B030-73974A6CB927}" srcOrd="12" destOrd="0" presId="urn:microsoft.com/office/officeart/2005/8/layout/cycle8"/>
    <dgm:cxn modelId="{5DBFBF69-D00F-4477-BFB9-17A4A0E1F5DF}" type="presParOf" srcId="{98B141B8-B750-4668-AE6B-7EF34D989371}" destId="{E009FC79-2720-4B75-87DB-CD7B92FF2E02}" srcOrd="13" destOrd="0" presId="urn:microsoft.com/office/officeart/2005/8/layout/cycle8"/>
    <dgm:cxn modelId="{A2625A03-B9C1-4B70-AE1F-D568F8CD6F95}" type="presParOf" srcId="{98B141B8-B750-4668-AE6B-7EF34D989371}" destId="{BFFD5EE8-0A12-4436-9ACE-142CE9CC7E7D}" srcOrd="14" destOrd="0" presId="urn:microsoft.com/office/officeart/2005/8/layout/cycle8"/>
    <dgm:cxn modelId="{BEEC582F-303F-4574-AFAB-E2F0C86DC925}" type="presParOf" srcId="{98B141B8-B750-4668-AE6B-7EF34D989371}" destId="{F0CE1DC1-48BB-421D-9145-ACE09D510DCE}" srcOrd="15" destOrd="0" presId="urn:microsoft.com/office/officeart/2005/8/layout/cycle8"/>
    <dgm:cxn modelId="{AAE02603-AB06-4BE9-8EAD-E230E3795A11}" type="presParOf" srcId="{98B141B8-B750-4668-AE6B-7EF34D989371}" destId="{84176291-82BF-4251-954F-9535BCD4103B}" srcOrd="16" destOrd="0" presId="urn:microsoft.com/office/officeart/2005/8/layout/cycle8"/>
    <dgm:cxn modelId="{2853D9A2-B930-4E21-A81B-56253C457F8D}" type="presParOf" srcId="{98B141B8-B750-4668-AE6B-7EF34D989371}" destId="{4ED792CE-8E8F-4C0B-A463-6098395854DD}" srcOrd="17" destOrd="0" presId="urn:microsoft.com/office/officeart/2005/8/layout/cycle8"/>
    <dgm:cxn modelId="{FE9436EA-2810-44AE-A02F-B5CD917E33D6}" type="presParOf" srcId="{98B141B8-B750-4668-AE6B-7EF34D989371}" destId="{D458F688-8182-41FF-849E-33CAF9775AFD}" srcOrd="18" destOrd="0" presId="urn:microsoft.com/office/officeart/2005/8/layout/cycle8"/>
    <dgm:cxn modelId="{A4BEFF24-ADB6-4616-A112-19AF2924AA6B}" type="presParOf" srcId="{98B141B8-B750-4668-AE6B-7EF34D989371}" destId="{F78AEC99-BEDA-4BCD-884F-E1A58351DA1A}" srcOrd="19" destOrd="0" presId="urn:microsoft.com/office/officeart/2005/8/layout/cycle8"/>
    <dgm:cxn modelId="{270767D4-D60C-41CF-81FA-DE242DEBBEB1}" type="presParOf" srcId="{98B141B8-B750-4668-AE6B-7EF34D989371}" destId="{C289C96E-626A-44C6-9DAD-5C9E159F3998}" srcOrd="20" destOrd="0" presId="urn:microsoft.com/office/officeart/2005/8/layout/cycle8"/>
    <dgm:cxn modelId="{261F3959-A29B-4A44-A833-5212A572A287}" type="presParOf" srcId="{98B141B8-B750-4668-AE6B-7EF34D989371}" destId="{9612E35B-401E-4703-A13F-6B12144F1F28}" srcOrd="21" destOrd="0" presId="urn:microsoft.com/office/officeart/2005/8/layout/cycle8"/>
    <dgm:cxn modelId="{4180FCE7-CB8C-4981-8B5A-CFB4F6E6EE48}" type="presParOf" srcId="{98B141B8-B750-4668-AE6B-7EF34D989371}" destId="{8A6A27F5-6982-4C76-894E-854254A5383F}" srcOrd="22" destOrd="0" presId="urn:microsoft.com/office/officeart/2005/8/layout/cycle8"/>
    <dgm:cxn modelId="{28484EB6-0705-4DD3-9E79-E5E942D5DC38}" type="presParOf" srcId="{98B141B8-B750-4668-AE6B-7EF34D989371}" destId="{4B83D508-7355-4A0E-B31B-FC6C1AF3528E}" srcOrd="23" destOrd="0" presId="urn:microsoft.com/office/officeart/2005/8/layout/cycle8"/>
    <dgm:cxn modelId="{A7FA341C-7C46-462B-B1D2-FEA488B2D72D}" type="presParOf" srcId="{98B141B8-B750-4668-AE6B-7EF34D989371}" destId="{3855E865-924B-4B3E-82A5-896011B5A807}" srcOrd="2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A9CB4-46FF-43EB-A82D-0408A84FB5FB}">
      <dsp:nvSpPr>
        <dsp:cNvPr id="0" name=""/>
        <dsp:cNvSpPr/>
      </dsp:nvSpPr>
      <dsp:spPr>
        <a:xfrm>
          <a:off x="386591" y="541862"/>
          <a:ext cx="3537441" cy="3537441"/>
        </a:xfrm>
        <a:prstGeom prst="pie">
          <a:avLst>
            <a:gd name="adj1" fmla="val 16200000"/>
            <a:gd name="adj2" fmla="val 2052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0" i="0" kern="1200"/>
            <a:t>Get New customers</a:t>
          </a:r>
          <a:endParaRPr lang="en-US" sz="1100" kern="1200"/>
        </a:p>
      </dsp:txBody>
      <dsp:txXfrm>
        <a:off x="2231957" y="1136489"/>
        <a:ext cx="1137034" cy="758023"/>
      </dsp:txXfrm>
    </dsp:sp>
    <dsp:sp modelId="{C78F96F1-72AE-4765-97CA-E01265A944E2}">
      <dsp:nvSpPr>
        <dsp:cNvPr id="0" name=""/>
        <dsp:cNvSpPr/>
      </dsp:nvSpPr>
      <dsp:spPr>
        <a:xfrm>
          <a:off x="416912" y="636194"/>
          <a:ext cx="3537441" cy="3537441"/>
        </a:xfrm>
        <a:prstGeom prst="pie">
          <a:avLst>
            <a:gd name="adj1" fmla="val 20520000"/>
            <a:gd name="adj2" fmla="val 324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0" i="0" kern="1200"/>
            <a:t>Customer satisfaction</a:t>
          </a:r>
          <a:endParaRPr lang="en-US" sz="1100" kern="1200"/>
        </a:p>
      </dsp:txBody>
      <dsp:txXfrm>
        <a:off x="2695193" y="2252467"/>
        <a:ext cx="1052810" cy="842248"/>
      </dsp:txXfrm>
    </dsp:sp>
    <dsp:sp modelId="{4A1F14F8-4BCE-4AA1-BE8F-E42BB83FBE00}">
      <dsp:nvSpPr>
        <dsp:cNvPr id="0" name=""/>
        <dsp:cNvSpPr/>
      </dsp:nvSpPr>
      <dsp:spPr>
        <a:xfrm>
          <a:off x="336899" y="694309"/>
          <a:ext cx="3537441" cy="3537441"/>
        </a:xfrm>
        <a:prstGeom prst="pie">
          <a:avLst>
            <a:gd name="adj1" fmla="val 3240000"/>
            <a:gd name="adj2" fmla="val 756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0" i="0" kern="1200"/>
            <a:t>Get the whole family of the current customer</a:t>
          </a:r>
          <a:endParaRPr lang="en-US" sz="1100" kern="1200"/>
        </a:p>
      </dsp:txBody>
      <dsp:txXfrm>
        <a:off x="1600271" y="3178940"/>
        <a:ext cx="1010697" cy="926472"/>
      </dsp:txXfrm>
    </dsp:sp>
    <dsp:sp modelId="{AEBF37B3-4CA8-4526-B030-73974A6CB927}">
      <dsp:nvSpPr>
        <dsp:cNvPr id="0" name=""/>
        <dsp:cNvSpPr/>
      </dsp:nvSpPr>
      <dsp:spPr>
        <a:xfrm>
          <a:off x="256885" y="636194"/>
          <a:ext cx="3537441" cy="3537441"/>
        </a:xfrm>
        <a:prstGeom prst="pie">
          <a:avLst>
            <a:gd name="adj1" fmla="val 7560000"/>
            <a:gd name="adj2" fmla="val 11880000"/>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0" i="0" kern="1200"/>
            <a:t>Keep your customers satisfy and increase your customers.</a:t>
          </a:r>
          <a:endParaRPr lang="en-US" sz="1100" kern="1200"/>
        </a:p>
      </dsp:txBody>
      <dsp:txXfrm>
        <a:off x="463236" y="2252467"/>
        <a:ext cx="1052810" cy="842248"/>
      </dsp:txXfrm>
    </dsp:sp>
    <dsp:sp modelId="{84176291-82BF-4251-954F-9535BCD4103B}">
      <dsp:nvSpPr>
        <dsp:cNvPr id="0" name=""/>
        <dsp:cNvSpPr/>
      </dsp:nvSpPr>
      <dsp:spPr>
        <a:xfrm>
          <a:off x="287206" y="541862"/>
          <a:ext cx="3537441" cy="3537441"/>
        </a:xfrm>
        <a:prstGeom prst="pie">
          <a:avLst>
            <a:gd name="adj1" fmla="val 11880000"/>
            <a:gd name="adj2" fmla="val 16200000"/>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0" i="0" kern="1200"/>
            <a:t>Make them to make new and more plans.</a:t>
          </a:r>
          <a:endParaRPr lang="en-US" sz="1100" kern="1200"/>
        </a:p>
      </dsp:txBody>
      <dsp:txXfrm>
        <a:off x="842248" y="1136489"/>
        <a:ext cx="1137034" cy="758023"/>
      </dsp:txXfrm>
    </dsp:sp>
    <dsp:sp modelId="{C289C96E-626A-44C6-9DAD-5C9E159F3998}">
      <dsp:nvSpPr>
        <dsp:cNvPr id="0" name=""/>
        <dsp:cNvSpPr/>
      </dsp:nvSpPr>
      <dsp:spPr>
        <a:xfrm>
          <a:off x="167440" y="322877"/>
          <a:ext cx="3975410" cy="3975410"/>
        </a:xfrm>
        <a:prstGeom prst="circularArrow">
          <a:avLst>
            <a:gd name="adj1" fmla="val 5085"/>
            <a:gd name="adj2" fmla="val 327528"/>
            <a:gd name="adj3" fmla="val 20192361"/>
            <a:gd name="adj4" fmla="val 16200324"/>
            <a:gd name="adj5" fmla="val 5932"/>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612E35B-401E-4703-A13F-6B12144F1F28}">
      <dsp:nvSpPr>
        <dsp:cNvPr id="0" name=""/>
        <dsp:cNvSpPr/>
      </dsp:nvSpPr>
      <dsp:spPr>
        <a:xfrm>
          <a:off x="198172" y="417178"/>
          <a:ext cx="3975410" cy="3975410"/>
        </a:xfrm>
        <a:prstGeom prst="circularArrow">
          <a:avLst>
            <a:gd name="adj1" fmla="val 5085"/>
            <a:gd name="adj2" fmla="val 327528"/>
            <a:gd name="adj3" fmla="val 2912753"/>
            <a:gd name="adj4" fmla="val 20519953"/>
            <a:gd name="adj5" fmla="val 5932"/>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A6A27F5-6982-4C76-894E-854254A5383F}">
      <dsp:nvSpPr>
        <dsp:cNvPr id="0" name=""/>
        <dsp:cNvSpPr/>
      </dsp:nvSpPr>
      <dsp:spPr>
        <a:xfrm>
          <a:off x="117914" y="475471"/>
          <a:ext cx="3975410" cy="3975410"/>
        </a:xfrm>
        <a:prstGeom prst="circularArrow">
          <a:avLst>
            <a:gd name="adj1" fmla="val 5085"/>
            <a:gd name="adj2" fmla="val 327528"/>
            <a:gd name="adj3" fmla="val 7232777"/>
            <a:gd name="adj4" fmla="val 3239695"/>
            <a:gd name="adj5" fmla="val 5932"/>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B83D508-7355-4A0E-B31B-FC6C1AF3528E}">
      <dsp:nvSpPr>
        <dsp:cNvPr id="0" name=""/>
        <dsp:cNvSpPr/>
      </dsp:nvSpPr>
      <dsp:spPr>
        <a:xfrm>
          <a:off x="37656" y="417178"/>
          <a:ext cx="3975410" cy="3975410"/>
        </a:xfrm>
        <a:prstGeom prst="circularArrow">
          <a:avLst>
            <a:gd name="adj1" fmla="val 5085"/>
            <a:gd name="adj2" fmla="val 327528"/>
            <a:gd name="adj3" fmla="val 11552519"/>
            <a:gd name="adj4" fmla="val 7559718"/>
            <a:gd name="adj5" fmla="val 5932"/>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3855E865-924B-4B3E-82A5-896011B5A807}">
      <dsp:nvSpPr>
        <dsp:cNvPr id="0" name=""/>
        <dsp:cNvSpPr/>
      </dsp:nvSpPr>
      <dsp:spPr>
        <a:xfrm>
          <a:off x="68388" y="322877"/>
          <a:ext cx="3975410" cy="3975410"/>
        </a:xfrm>
        <a:prstGeom prst="circularArrow">
          <a:avLst>
            <a:gd name="adj1" fmla="val 5085"/>
            <a:gd name="adj2" fmla="val 327528"/>
            <a:gd name="adj3" fmla="val 15872148"/>
            <a:gd name="adj4" fmla="val 11880111"/>
            <a:gd name="adj5" fmla="val 5932"/>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6156C7-0DB1-4CB2-9BE8-CEE1D965D0F0}"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2749E-8D93-4503-A69F-9C471EA5AAC0}" type="slidenum">
              <a:rPr lang="en-US" smtClean="0"/>
              <a:t>‹#›</a:t>
            </a:fld>
            <a:endParaRPr lang="en-US"/>
          </a:p>
        </p:txBody>
      </p:sp>
    </p:spTree>
    <p:extLst>
      <p:ext uri="{BB962C8B-B14F-4D97-AF65-F5344CB8AC3E}">
        <p14:creationId xmlns:p14="http://schemas.microsoft.com/office/powerpoint/2010/main" val="3613287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6156C7-0DB1-4CB2-9BE8-CEE1D965D0F0}" type="datetimeFigureOut">
              <a:rPr lang="en-US" smtClean="0"/>
              <a:t>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2749E-8D93-4503-A69F-9C471EA5AAC0}" type="slidenum">
              <a:rPr lang="en-US" smtClean="0"/>
              <a:t>‹#›</a:t>
            </a:fld>
            <a:endParaRPr lang="en-US"/>
          </a:p>
        </p:txBody>
      </p:sp>
    </p:spTree>
    <p:extLst>
      <p:ext uri="{BB962C8B-B14F-4D97-AF65-F5344CB8AC3E}">
        <p14:creationId xmlns:p14="http://schemas.microsoft.com/office/powerpoint/2010/main" val="214429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96156C7-0DB1-4CB2-9BE8-CEE1D965D0F0}"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2749E-8D93-4503-A69F-9C471EA5AAC0}" type="slidenum">
              <a:rPr lang="en-US" smtClean="0"/>
              <a:t>‹#›</a:t>
            </a:fld>
            <a:endParaRPr lang="en-US"/>
          </a:p>
        </p:txBody>
      </p:sp>
    </p:spTree>
    <p:extLst>
      <p:ext uri="{BB962C8B-B14F-4D97-AF65-F5344CB8AC3E}">
        <p14:creationId xmlns:p14="http://schemas.microsoft.com/office/powerpoint/2010/main" val="250771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96156C7-0DB1-4CB2-9BE8-CEE1D965D0F0}"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2749E-8D93-4503-A69F-9C471EA5AAC0}"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227546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6156C7-0DB1-4CB2-9BE8-CEE1D965D0F0}"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2749E-8D93-4503-A69F-9C471EA5AAC0}" type="slidenum">
              <a:rPr lang="en-US" smtClean="0"/>
              <a:t>‹#›</a:t>
            </a:fld>
            <a:endParaRPr lang="en-US"/>
          </a:p>
        </p:txBody>
      </p:sp>
    </p:spTree>
    <p:extLst>
      <p:ext uri="{BB962C8B-B14F-4D97-AF65-F5344CB8AC3E}">
        <p14:creationId xmlns:p14="http://schemas.microsoft.com/office/powerpoint/2010/main" val="3658276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6156C7-0DB1-4CB2-9BE8-CEE1D965D0F0}" type="datetimeFigureOut">
              <a:rPr lang="en-US" smtClean="0"/>
              <a:t>1/28/18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2749E-8D93-4503-A69F-9C471EA5AAC0}" type="slidenum">
              <a:rPr lang="en-US" smtClean="0"/>
              <a:t>‹#›</a:t>
            </a:fld>
            <a:endParaRPr lang="en-US"/>
          </a:p>
        </p:txBody>
      </p:sp>
    </p:spTree>
    <p:extLst>
      <p:ext uri="{BB962C8B-B14F-4D97-AF65-F5344CB8AC3E}">
        <p14:creationId xmlns:p14="http://schemas.microsoft.com/office/powerpoint/2010/main" val="2290688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6156C7-0DB1-4CB2-9BE8-CEE1D965D0F0}" type="datetimeFigureOut">
              <a:rPr lang="en-US" smtClean="0"/>
              <a:t>1/28/18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2749E-8D93-4503-A69F-9C471EA5AAC0}" type="slidenum">
              <a:rPr lang="en-US" smtClean="0"/>
              <a:t>‹#›</a:t>
            </a:fld>
            <a:endParaRPr lang="en-US"/>
          </a:p>
        </p:txBody>
      </p:sp>
    </p:spTree>
    <p:extLst>
      <p:ext uri="{BB962C8B-B14F-4D97-AF65-F5344CB8AC3E}">
        <p14:creationId xmlns:p14="http://schemas.microsoft.com/office/powerpoint/2010/main" val="2390016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6156C7-0DB1-4CB2-9BE8-CEE1D965D0F0}"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2749E-8D93-4503-A69F-9C471EA5AAC0}" type="slidenum">
              <a:rPr lang="en-US" smtClean="0"/>
              <a:t>‹#›</a:t>
            </a:fld>
            <a:endParaRPr lang="en-US"/>
          </a:p>
        </p:txBody>
      </p:sp>
    </p:spTree>
    <p:extLst>
      <p:ext uri="{BB962C8B-B14F-4D97-AF65-F5344CB8AC3E}">
        <p14:creationId xmlns:p14="http://schemas.microsoft.com/office/powerpoint/2010/main" val="3667564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6156C7-0DB1-4CB2-9BE8-CEE1D965D0F0}"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2749E-8D93-4503-A69F-9C471EA5AAC0}" type="slidenum">
              <a:rPr lang="en-US" smtClean="0"/>
              <a:t>‹#›</a:t>
            </a:fld>
            <a:endParaRPr lang="en-US"/>
          </a:p>
        </p:txBody>
      </p:sp>
    </p:spTree>
    <p:extLst>
      <p:ext uri="{BB962C8B-B14F-4D97-AF65-F5344CB8AC3E}">
        <p14:creationId xmlns:p14="http://schemas.microsoft.com/office/powerpoint/2010/main" val="339279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96156C7-0DB1-4CB2-9BE8-CEE1D965D0F0}"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2749E-8D93-4503-A69F-9C471EA5AAC0}" type="slidenum">
              <a:rPr lang="en-US" smtClean="0"/>
              <a:t>‹#›</a:t>
            </a:fld>
            <a:endParaRPr lang="en-US"/>
          </a:p>
        </p:txBody>
      </p:sp>
    </p:spTree>
    <p:extLst>
      <p:ext uri="{BB962C8B-B14F-4D97-AF65-F5344CB8AC3E}">
        <p14:creationId xmlns:p14="http://schemas.microsoft.com/office/powerpoint/2010/main" val="93851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6156C7-0DB1-4CB2-9BE8-CEE1D965D0F0}" type="datetimeFigureOut">
              <a:rPr lang="en-US" smtClean="0"/>
              <a:t>1/28/18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2749E-8D93-4503-A69F-9C471EA5AAC0}" type="slidenum">
              <a:rPr lang="en-US" smtClean="0"/>
              <a:t>‹#›</a:t>
            </a:fld>
            <a:endParaRPr lang="en-US"/>
          </a:p>
        </p:txBody>
      </p:sp>
    </p:spTree>
    <p:extLst>
      <p:ext uri="{BB962C8B-B14F-4D97-AF65-F5344CB8AC3E}">
        <p14:creationId xmlns:p14="http://schemas.microsoft.com/office/powerpoint/2010/main" val="94584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6156C7-0DB1-4CB2-9BE8-CEE1D965D0F0}" type="datetimeFigureOut">
              <a:rPr lang="en-US" smtClean="0"/>
              <a:t>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2749E-8D93-4503-A69F-9C471EA5AAC0}" type="slidenum">
              <a:rPr lang="en-US" smtClean="0"/>
              <a:t>‹#›</a:t>
            </a:fld>
            <a:endParaRPr lang="en-US"/>
          </a:p>
        </p:txBody>
      </p:sp>
    </p:spTree>
    <p:extLst>
      <p:ext uri="{BB962C8B-B14F-4D97-AF65-F5344CB8AC3E}">
        <p14:creationId xmlns:p14="http://schemas.microsoft.com/office/powerpoint/2010/main" val="201090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6156C7-0DB1-4CB2-9BE8-CEE1D965D0F0}" type="datetimeFigureOut">
              <a:rPr lang="en-US" smtClean="0"/>
              <a:t>1/28/18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2749E-8D93-4503-A69F-9C471EA5AAC0}" type="slidenum">
              <a:rPr lang="en-US" smtClean="0"/>
              <a:t>‹#›</a:t>
            </a:fld>
            <a:endParaRPr lang="en-US"/>
          </a:p>
        </p:txBody>
      </p:sp>
    </p:spTree>
    <p:extLst>
      <p:ext uri="{BB962C8B-B14F-4D97-AF65-F5344CB8AC3E}">
        <p14:creationId xmlns:p14="http://schemas.microsoft.com/office/powerpoint/2010/main" val="42230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96156C7-0DB1-4CB2-9BE8-CEE1D965D0F0}" type="datetimeFigureOut">
              <a:rPr lang="en-US" smtClean="0"/>
              <a:t>1/28/18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BF2749E-8D93-4503-A69F-9C471EA5AAC0}" type="slidenum">
              <a:rPr lang="en-US" smtClean="0"/>
              <a:t>‹#›</a:t>
            </a:fld>
            <a:endParaRPr lang="en-US"/>
          </a:p>
        </p:txBody>
      </p:sp>
    </p:spTree>
    <p:extLst>
      <p:ext uri="{BB962C8B-B14F-4D97-AF65-F5344CB8AC3E}">
        <p14:creationId xmlns:p14="http://schemas.microsoft.com/office/powerpoint/2010/main" val="227333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156C7-0DB1-4CB2-9BE8-CEE1D965D0F0}" type="datetimeFigureOut">
              <a:rPr lang="en-US" smtClean="0"/>
              <a:t>1/28/18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BF2749E-8D93-4503-A69F-9C471EA5AAC0}" type="slidenum">
              <a:rPr lang="en-US" smtClean="0"/>
              <a:t>‹#›</a:t>
            </a:fld>
            <a:endParaRPr lang="en-US"/>
          </a:p>
        </p:txBody>
      </p:sp>
    </p:spTree>
    <p:extLst>
      <p:ext uri="{BB962C8B-B14F-4D97-AF65-F5344CB8AC3E}">
        <p14:creationId xmlns:p14="http://schemas.microsoft.com/office/powerpoint/2010/main" val="40880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96156C7-0DB1-4CB2-9BE8-CEE1D965D0F0}" type="datetimeFigureOut">
              <a:rPr lang="en-US" smtClean="0"/>
              <a:t>1/28/18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BF2749E-8D93-4503-A69F-9C471EA5AAC0}" type="slidenum">
              <a:rPr lang="en-US" smtClean="0"/>
              <a:t>‹#›</a:t>
            </a:fld>
            <a:endParaRPr lang="en-US"/>
          </a:p>
        </p:txBody>
      </p:sp>
    </p:spTree>
    <p:extLst>
      <p:ext uri="{BB962C8B-B14F-4D97-AF65-F5344CB8AC3E}">
        <p14:creationId xmlns:p14="http://schemas.microsoft.com/office/powerpoint/2010/main" val="30068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6156C7-0DB1-4CB2-9BE8-CEE1D965D0F0}" type="datetimeFigureOut">
              <a:rPr lang="en-US" smtClean="0"/>
              <a:t>1/28/18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2749E-8D93-4503-A69F-9C471EA5AAC0}" type="slidenum">
              <a:rPr lang="en-US" smtClean="0"/>
              <a:t>‹#›</a:t>
            </a:fld>
            <a:endParaRPr lang="en-US"/>
          </a:p>
        </p:txBody>
      </p:sp>
    </p:spTree>
    <p:extLst>
      <p:ext uri="{BB962C8B-B14F-4D97-AF65-F5344CB8AC3E}">
        <p14:creationId xmlns:p14="http://schemas.microsoft.com/office/powerpoint/2010/main" val="2429985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96156C7-0DB1-4CB2-9BE8-CEE1D965D0F0}" type="datetimeFigureOut">
              <a:rPr lang="en-US" smtClean="0"/>
              <a:t>1/28/18</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EBF2749E-8D93-4503-A69F-9C471EA5AAC0}" type="slidenum">
              <a:rPr lang="en-US" smtClean="0"/>
              <a:t>‹#›</a:t>
            </a:fld>
            <a:endParaRPr lang="en-US"/>
          </a:p>
        </p:txBody>
      </p:sp>
    </p:spTree>
    <p:extLst>
      <p:ext uri="{BB962C8B-B14F-4D97-AF65-F5344CB8AC3E}">
        <p14:creationId xmlns:p14="http://schemas.microsoft.com/office/powerpoint/2010/main" val="6955665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Credit Score</a:t>
            </a:r>
          </a:p>
        </p:txBody>
      </p:sp>
      <p:sp>
        <p:nvSpPr>
          <p:cNvPr id="3" name="Subtitle 2"/>
          <p:cNvSpPr>
            <a:spLocks noGrp="1"/>
          </p:cNvSpPr>
          <p:nvPr>
            <p:ph type="subTitle" idx="1"/>
          </p:nvPr>
        </p:nvSpPr>
        <p:spPr/>
        <p:txBody>
          <a:bodyPr/>
          <a:lstStyle/>
          <a:p>
            <a:r>
              <a:rPr lang="en-US" dirty="0"/>
              <a:t>Customer Engagement platform </a:t>
            </a:r>
          </a:p>
        </p:txBody>
      </p:sp>
    </p:spTree>
    <p:extLst>
      <p:ext uri="{BB962C8B-B14F-4D97-AF65-F5344CB8AC3E}">
        <p14:creationId xmlns:p14="http://schemas.microsoft.com/office/powerpoint/2010/main" val="3062923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211490" cy="1400530"/>
          </a:xfrm>
        </p:spPr>
        <p:txBody>
          <a:bodyPr>
            <a:normAutofit/>
          </a:bodyPr>
          <a:lstStyle/>
          <a:p>
            <a:pPr algn="ctr"/>
            <a:r>
              <a:rPr lang="en-US" dirty="0"/>
              <a:t>Track Driving Behavior</a:t>
            </a:r>
          </a:p>
        </p:txBody>
      </p:sp>
      <p:sp>
        <p:nvSpPr>
          <p:cNvPr id="3" name="Content Placeholder 2"/>
          <p:cNvSpPr>
            <a:spLocks noGrp="1"/>
          </p:cNvSpPr>
          <p:nvPr>
            <p:ph idx="1"/>
          </p:nvPr>
        </p:nvSpPr>
        <p:spPr>
          <a:xfrm>
            <a:off x="827700" y="2052925"/>
            <a:ext cx="6711654" cy="4195481"/>
          </a:xfrm>
        </p:spPr>
        <p:txBody>
          <a:bodyPr>
            <a:normAutofit fontScale="77500" lnSpcReduction="20000"/>
          </a:bodyPr>
          <a:lstStyle/>
          <a:p>
            <a:r>
              <a:rPr lang="en-US" dirty="0"/>
              <a:t>We used machine learning model to track driver behavior.</a:t>
            </a:r>
          </a:p>
          <a:p>
            <a:pPr lvl="1"/>
            <a:r>
              <a:rPr lang="en-US" dirty="0"/>
              <a:t>Achieve 86% accuracy with a 2-layer fully connected feedforward neural network</a:t>
            </a:r>
          </a:p>
          <a:p>
            <a:endParaRPr lang="en-US" dirty="0"/>
          </a:p>
          <a:p>
            <a:r>
              <a:rPr lang="en-US" dirty="0"/>
              <a:t>We use data from accelerometer, </a:t>
            </a:r>
            <a:r>
              <a:rPr lang="en-US" dirty="0" err="1"/>
              <a:t>gyrometer</a:t>
            </a:r>
            <a:r>
              <a:rPr lang="en-US" dirty="0"/>
              <a:t> and magnetic sensor and a publicly available dataset</a:t>
            </a:r>
          </a:p>
          <a:p>
            <a:pPr marL="0" indent="0">
              <a:buNone/>
            </a:pPr>
            <a:endParaRPr lang="en-US" dirty="0"/>
          </a:p>
          <a:p>
            <a:r>
              <a:rPr lang="en-US" dirty="0"/>
              <a:t>We train 2 models using labeled dataset for:</a:t>
            </a:r>
          </a:p>
          <a:p>
            <a:pPr marL="0" indent="0">
              <a:buNone/>
            </a:pPr>
            <a:r>
              <a:rPr lang="en-US" dirty="0"/>
              <a:t>	- Aggressive Acceleration</a:t>
            </a:r>
          </a:p>
          <a:p>
            <a:pPr marL="0" indent="0">
              <a:buNone/>
            </a:pPr>
            <a:r>
              <a:rPr lang="en-US" dirty="0"/>
              <a:t>	- Aggressive Breaking</a:t>
            </a:r>
          </a:p>
          <a:p>
            <a:pPr marL="0" indent="0">
              <a:buNone/>
            </a:pPr>
            <a:r>
              <a:rPr lang="en-US" dirty="0"/>
              <a:t>	- Aggressive turn (right/left)</a:t>
            </a:r>
          </a:p>
          <a:p>
            <a:pPr marL="0" indent="0">
              <a:buNone/>
            </a:pPr>
            <a:r>
              <a:rPr lang="en-US" dirty="0"/>
              <a:t>	- Aggressive lane change (right/left)</a:t>
            </a:r>
          </a:p>
          <a:p>
            <a:pPr marL="0" indent="0">
              <a:buNone/>
            </a:pPr>
            <a:r>
              <a:rPr lang="en-US" dirty="0"/>
              <a:t>	- Non-aggressive driving</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51342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0CA8-1ECA-F24D-9479-13FAECAEFC00}"/>
              </a:ext>
            </a:extLst>
          </p:cNvPr>
          <p:cNvSpPr>
            <a:spLocks noGrp="1"/>
          </p:cNvSpPr>
          <p:nvPr>
            <p:ph type="title"/>
          </p:nvPr>
        </p:nvSpPr>
        <p:spPr/>
        <p:txBody>
          <a:bodyPr/>
          <a:lstStyle/>
          <a:p>
            <a:r>
              <a:rPr lang="en-US" dirty="0"/>
              <a:t>Screenshots</a:t>
            </a:r>
          </a:p>
        </p:txBody>
      </p:sp>
      <p:pic>
        <p:nvPicPr>
          <p:cNvPr id="5" name="Content Placeholder 4">
            <a:extLst>
              <a:ext uri="{FF2B5EF4-FFF2-40B4-BE49-F238E27FC236}">
                <a16:creationId xmlns:a16="http://schemas.microsoft.com/office/drawing/2014/main" id="{5D546501-8275-E540-AD9B-A7BD1EC66B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057400"/>
            <a:ext cx="2047572" cy="4195762"/>
          </a:xfrm>
        </p:spPr>
      </p:pic>
      <p:pic>
        <p:nvPicPr>
          <p:cNvPr id="7" name="Picture 6">
            <a:extLst>
              <a:ext uri="{FF2B5EF4-FFF2-40B4-BE49-F238E27FC236}">
                <a16:creationId xmlns:a16="http://schemas.microsoft.com/office/drawing/2014/main" id="{925DA7AD-F9F7-BB4F-994D-157642F03F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2064327"/>
            <a:ext cx="2090451" cy="4195762"/>
          </a:xfrm>
          <a:prstGeom prst="rect">
            <a:avLst/>
          </a:prstGeom>
        </p:spPr>
      </p:pic>
      <p:pic>
        <p:nvPicPr>
          <p:cNvPr id="9" name="Picture 8">
            <a:extLst>
              <a:ext uri="{FF2B5EF4-FFF2-40B4-BE49-F238E27FC236}">
                <a16:creationId xmlns:a16="http://schemas.microsoft.com/office/drawing/2014/main" id="{9F63E95D-D853-0D45-A1C6-19780E2C01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2038692"/>
            <a:ext cx="2052438" cy="4214470"/>
          </a:xfrm>
          <a:prstGeom prst="rect">
            <a:avLst/>
          </a:prstGeom>
        </p:spPr>
      </p:pic>
    </p:spTree>
    <p:extLst>
      <p:ext uri="{BB962C8B-B14F-4D97-AF65-F5344CB8AC3E}">
        <p14:creationId xmlns:p14="http://schemas.microsoft.com/office/powerpoint/2010/main" val="280956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171A0C-99A8-498E-9F1F-86C734DB8F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70BDA80-627C-422A-AFFD-B7F1DC0F77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p:cNvSpPr>
            <a:spLocks noGrp="1"/>
          </p:cNvSpPr>
          <p:nvPr>
            <p:ph type="title"/>
          </p:nvPr>
        </p:nvSpPr>
        <p:spPr>
          <a:xfrm>
            <a:off x="484583" y="690879"/>
            <a:ext cx="2761537" cy="5557519"/>
          </a:xfrm>
        </p:spPr>
        <p:txBody>
          <a:bodyPr anchor="ctr">
            <a:normAutofit/>
          </a:bodyPr>
          <a:lstStyle/>
          <a:p>
            <a:pPr algn="r"/>
            <a:r>
              <a:rPr lang="en-US" sz="2900" dirty="0">
                <a:solidFill>
                  <a:srgbClr val="FFFFFF"/>
                </a:solidFill>
              </a:rPr>
              <a:t>Future</a:t>
            </a:r>
            <a:br>
              <a:rPr lang="en-US" sz="2900" dirty="0">
                <a:solidFill>
                  <a:srgbClr val="FFFFFF"/>
                </a:solidFill>
              </a:rPr>
            </a:br>
            <a:r>
              <a:rPr lang="en-US" sz="2900" dirty="0">
                <a:solidFill>
                  <a:srgbClr val="FFFFFF"/>
                </a:solidFill>
              </a:rPr>
              <a:t>Improvements</a:t>
            </a:r>
          </a:p>
        </p:txBody>
      </p:sp>
      <p:sp>
        <p:nvSpPr>
          <p:cNvPr id="3" name="Content Placeholder 2"/>
          <p:cNvSpPr>
            <a:spLocks noGrp="1"/>
          </p:cNvSpPr>
          <p:nvPr>
            <p:ph idx="1"/>
          </p:nvPr>
        </p:nvSpPr>
        <p:spPr>
          <a:xfrm>
            <a:off x="3826499" y="690880"/>
            <a:ext cx="3710890" cy="5557519"/>
          </a:xfrm>
        </p:spPr>
        <p:txBody>
          <a:bodyPr anchor="ctr">
            <a:normAutofit/>
          </a:bodyPr>
          <a:lstStyle/>
          <a:p>
            <a:pPr>
              <a:lnSpc>
                <a:spcPct val="90000"/>
              </a:lnSpc>
            </a:pPr>
            <a:r>
              <a:rPr lang="en-US" sz="1400" dirty="0"/>
              <a:t>Make application more user friendly.</a:t>
            </a:r>
          </a:p>
          <a:p>
            <a:pPr>
              <a:lnSpc>
                <a:spcPct val="90000"/>
              </a:lnSpc>
            </a:pPr>
            <a:r>
              <a:rPr lang="en-US" sz="1400" dirty="0"/>
              <a:t>Train our machine learning model with more data so it will be more precise.</a:t>
            </a:r>
          </a:p>
          <a:p>
            <a:pPr>
              <a:lnSpc>
                <a:spcPct val="90000"/>
              </a:lnSpc>
            </a:pPr>
            <a:r>
              <a:rPr lang="en-US" sz="1400" dirty="0"/>
              <a:t>Advertise our application properly</a:t>
            </a:r>
          </a:p>
        </p:txBody>
      </p:sp>
    </p:spTree>
    <p:extLst>
      <p:ext uri="{BB962C8B-B14F-4D97-AF65-F5344CB8AC3E}">
        <p14:creationId xmlns:p14="http://schemas.microsoft.com/office/powerpoint/2010/main" val="1784639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6499" y="690880"/>
            <a:ext cx="3710890" cy="5557519"/>
          </a:xfrm>
        </p:spPr>
        <p:txBody>
          <a:bodyPr anchor="ctr">
            <a:normAutofit/>
          </a:bodyPr>
          <a:lstStyle/>
          <a:p>
            <a:pPr>
              <a:lnSpc>
                <a:spcPct val="90000"/>
              </a:lnSpc>
            </a:pPr>
            <a:r>
              <a:rPr lang="en-US" sz="1400" dirty="0"/>
              <a:t>Provide customer rewards and prompt them bring more people to our insurance.</a:t>
            </a:r>
          </a:p>
          <a:p>
            <a:pPr>
              <a:lnSpc>
                <a:spcPct val="90000"/>
              </a:lnSpc>
            </a:pPr>
            <a:r>
              <a:rPr lang="en-US" sz="1400" dirty="0"/>
              <a:t>Convince customer to be “loyal” to our insurance company.</a:t>
            </a:r>
          </a:p>
          <a:p>
            <a:pPr>
              <a:lnSpc>
                <a:spcPct val="90000"/>
              </a:lnSpc>
            </a:pPr>
            <a:r>
              <a:rPr lang="en-US" sz="1400" dirty="0"/>
              <a:t>Reward our customer for driving safe. Reduce risk for accidents. Cheaper insurance plans. </a:t>
            </a:r>
          </a:p>
        </p:txBody>
      </p:sp>
    </p:spTree>
    <p:extLst>
      <p:ext uri="{BB962C8B-B14F-4D97-AF65-F5344CB8AC3E}">
        <p14:creationId xmlns:p14="http://schemas.microsoft.com/office/powerpoint/2010/main" val="350416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4171A0C-99A8-498E-9F1F-86C734DB8F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70BDA80-627C-422A-AFFD-B7F1DC0F77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p:cNvSpPr>
            <a:spLocks noGrp="1"/>
          </p:cNvSpPr>
          <p:nvPr>
            <p:ph type="title"/>
          </p:nvPr>
        </p:nvSpPr>
        <p:spPr>
          <a:xfrm>
            <a:off x="484583" y="690879"/>
            <a:ext cx="2761537" cy="5557519"/>
          </a:xfrm>
        </p:spPr>
        <p:txBody>
          <a:bodyPr anchor="ctr">
            <a:normAutofit/>
          </a:bodyPr>
          <a:lstStyle/>
          <a:p>
            <a:pPr algn="r"/>
            <a:r>
              <a:rPr lang="en-US">
                <a:solidFill>
                  <a:srgbClr val="FFFFFF"/>
                </a:solidFill>
                <a:latin typeface="Trebuchet MS" panose="020B0603020202020204" pitchFamily="34" charset="0"/>
              </a:rPr>
              <a:t>Concept</a:t>
            </a:r>
          </a:p>
        </p:txBody>
      </p:sp>
      <p:sp>
        <p:nvSpPr>
          <p:cNvPr id="3" name="Content Placeholder 2"/>
          <p:cNvSpPr>
            <a:spLocks noGrp="1"/>
          </p:cNvSpPr>
          <p:nvPr>
            <p:ph idx="1"/>
          </p:nvPr>
        </p:nvSpPr>
        <p:spPr>
          <a:xfrm>
            <a:off x="3826499" y="690880"/>
            <a:ext cx="3710890" cy="5557519"/>
          </a:xfrm>
        </p:spPr>
        <p:txBody>
          <a:bodyPr anchor="ctr">
            <a:normAutofit/>
          </a:bodyPr>
          <a:lstStyle/>
          <a:p>
            <a:pPr marL="0" indent="0">
              <a:lnSpc>
                <a:spcPct val="90000"/>
              </a:lnSpc>
              <a:buNone/>
            </a:pPr>
            <a:r>
              <a:rPr lang="en-US" sz="1700" dirty="0">
                <a:latin typeface="Trebuchet MS" panose="020B0603020202020204" pitchFamily="34" charset="0"/>
              </a:rPr>
              <a:t>The main scope of the Project is to bring more customers in the insurance companies with a profitable way, both for the customer and the Company it self.</a:t>
            </a:r>
            <a:br>
              <a:rPr lang="en-US" sz="1700" dirty="0">
                <a:latin typeface="Trebuchet MS" panose="020B0603020202020204" pitchFamily="34" charset="0"/>
              </a:rPr>
            </a:br>
            <a:br>
              <a:rPr lang="en-US" sz="1700" dirty="0">
                <a:latin typeface="Trebuchet MS" panose="020B0603020202020204" pitchFamily="34" charset="0"/>
              </a:rPr>
            </a:br>
            <a:r>
              <a:rPr lang="en-US" sz="1700" dirty="0">
                <a:latin typeface="Trebuchet MS" panose="020B0603020202020204" pitchFamily="34" charset="0"/>
              </a:rPr>
              <a:t>The entry problem out of most insurance companies is how to win a new customer or how to convince their own customers to register all their insurances plans on their current Insurance Company(Car insurance, House insurance, Medical insurance) and so on. </a:t>
            </a:r>
            <a:br>
              <a:rPr lang="en-US" sz="1700" dirty="0">
                <a:latin typeface="Trebuchet MS" panose="020B0603020202020204" pitchFamily="34" charset="0"/>
              </a:rPr>
            </a:br>
            <a:endParaRPr lang="en-US" sz="1700" dirty="0">
              <a:latin typeface="Trebuchet MS" panose="020B0603020202020204" pitchFamily="34" charset="0"/>
            </a:endParaRPr>
          </a:p>
          <a:p>
            <a:pPr marL="0" indent="0">
              <a:lnSpc>
                <a:spcPct val="90000"/>
              </a:lnSpc>
              <a:buNone/>
            </a:pPr>
            <a:r>
              <a:rPr lang="en-US" sz="1700" dirty="0">
                <a:latin typeface="Trebuchet MS" panose="020B0603020202020204" pitchFamily="34" charset="0"/>
              </a:rPr>
              <a:t>An other huge problem is how to get all the Connected Persons (family members of the Customer), to make all their Insurance plans concurrently. How is this possible to achieved and be profitable for both Customer and Insurance Company?</a:t>
            </a:r>
          </a:p>
        </p:txBody>
      </p:sp>
    </p:spTree>
    <p:extLst>
      <p:ext uri="{BB962C8B-B14F-4D97-AF65-F5344CB8AC3E}">
        <p14:creationId xmlns:p14="http://schemas.microsoft.com/office/powerpoint/2010/main" val="3910271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BA86CC-34C3-43C1-B328-62490FE690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F4C9D6-90BC-48A0-91E8-0F0373CA11B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89857" y="1645920"/>
            <a:ext cx="2642159" cy="4470821"/>
          </a:xfrm>
        </p:spPr>
        <p:txBody>
          <a:bodyPr>
            <a:normAutofit/>
          </a:bodyPr>
          <a:lstStyle/>
          <a:p>
            <a:pPr algn="r"/>
            <a:r>
              <a:rPr lang="en-US">
                <a:solidFill>
                  <a:schemeClr val="tx1"/>
                </a:solidFill>
              </a:rPr>
              <a:t>Idea</a:t>
            </a:r>
          </a:p>
        </p:txBody>
      </p:sp>
      <p:sp>
        <p:nvSpPr>
          <p:cNvPr id="3" name="Content Placeholder 2"/>
          <p:cNvSpPr>
            <a:spLocks noGrp="1"/>
          </p:cNvSpPr>
          <p:nvPr>
            <p:ph idx="1"/>
          </p:nvPr>
        </p:nvSpPr>
        <p:spPr>
          <a:xfrm>
            <a:off x="3621873" y="1645920"/>
            <a:ext cx="4720836" cy="4470821"/>
          </a:xfrm>
        </p:spPr>
        <p:txBody>
          <a:bodyPr>
            <a:normAutofit/>
          </a:bodyPr>
          <a:lstStyle/>
          <a:p>
            <a:r>
              <a:rPr lang="en-US" dirty="0"/>
              <a:t>We will Develop a Credit score system for each of the Customer. Each customer will have value of  points on its account and this point will be a discount at the end of each contract cycle.</a:t>
            </a:r>
          </a:p>
          <a:p>
            <a:r>
              <a:rPr lang="en-US" dirty="0"/>
              <a:t>We are assuming that 1 Point is 0.1 Euro,  so every 10 points you get 1 Euro discount.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0593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E6F9A3-300E-47F5-B41C-C8C5E758DE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1B4701B-39FE-43B8-86AA-D6B8789C22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ounded Rectangle 9">
            <a:extLst>
              <a:ext uri="{FF2B5EF4-FFF2-40B4-BE49-F238E27FC236}">
                <a16:creationId xmlns:a16="http://schemas.microsoft.com/office/drawing/2014/main" id="{E9A7EF13-49FA-4355-971A-34B065F350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484632"/>
            <a:ext cx="4938073"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2CF3C3E-0F7B-4F0C-8EBD-BDD38E9C66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86696" y="1063417"/>
            <a:ext cx="2629122" cy="4675396"/>
          </a:xfrm>
        </p:spPr>
        <p:txBody>
          <a:bodyPr anchor="ctr">
            <a:normAutofit/>
          </a:bodyPr>
          <a:lstStyle/>
          <a:p>
            <a:r>
              <a:rPr lang="en-US" sz="3900">
                <a:solidFill>
                  <a:srgbClr val="F2F2F2"/>
                </a:solidFill>
              </a:rPr>
              <a:t>Insurance Company problems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377159247"/>
              </p:ext>
            </p:extLst>
          </p:nvPr>
        </p:nvGraphicFramePr>
        <p:xfrm>
          <a:off x="4206478" y="965200"/>
          <a:ext cx="4211240"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690194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171A0C-99A8-498E-9F1F-86C734DB8F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270BDA80-627C-422A-AFFD-B7F1DC0F77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78992"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p:cNvSpPr>
            <a:spLocks noGrp="1"/>
          </p:cNvSpPr>
          <p:nvPr>
            <p:ph type="title"/>
          </p:nvPr>
        </p:nvSpPr>
        <p:spPr>
          <a:xfrm>
            <a:off x="484583" y="690879"/>
            <a:ext cx="2761537" cy="5557519"/>
          </a:xfrm>
        </p:spPr>
        <p:txBody>
          <a:bodyPr anchor="ctr">
            <a:normAutofit/>
          </a:bodyPr>
          <a:lstStyle/>
          <a:p>
            <a:pPr algn="r"/>
            <a:r>
              <a:rPr lang="en-US">
                <a:solidFill>
                  <a:srgbClr val="FFFFFF"/>
                </a:solidFill>
              </a:rPr>
              <a:t>Customer Thoughs</a:t>
            </a:r>
          </a:p>
        </p:txBody>
      </p:sp>
      <p:sp>
        <p:nvSpPr>
          <p:cNvPr id="3" name="Content Placeholder 2"/>
          <p:cNvSpPr>
            <a:spLocks noGrp="1"/>
          </p:cNvSpPr>
          <p:nvPr>
            <p:ph idx="1"/>
          </p:nvPr>
        </p:nvSpPr>
        <p:spPr>
          <a:xfrm>
            <a:off x="3826499" y="690880"/>
            <a:ext cx="3710890" cy="5557519"/>
          </a:xfrm>
        </p:spPr>
        <p:txBody>
          <a:bodyPr anchor="ctr">
            <a:normAutofit/>
          </a:bodyPr>
          <a:lstStyle/>
          <a:p>
            <a:pPr marL="457200" indent="-457200">
              <a:buFont typeface="+mj-lt"/>
              <a:buAutoNum type="arabicPeriod"/>
            </a:pPr>
            <a:r>
              <a:rPr lang="en-US" b="1" dirty="0">
                <a:latin typeface="Trebuchet MS" panose="020B0603020202020204" pitchFamily="34" charset="0"/>
              </a:rPr>
              <a:t>Expensive insurance schemes</a:t>
            </a:r>
          </a:p>
          <a:p>
            <a:pPr marL="457200" indent="-457200">
              <a:buFont typeface="+mj-lt"/>
              <a:buAutoNum type="arabicPeriod"/>
            </a:pPr>
            <a:r>
              <a:rPr lang="en-US" b="1" dirty="0">
                <a:latin typeface="Trebuchet MS" panose="020B0603020202020204" pitchFamily="34" charset="0"/>
              </a:rPr>
              <a:t>Insurance Company Confidence</a:t>
            </a:r>
          </a:p>
          <a:p>
            <a:pPr marL="457200" indent="-457200">
              <a:buFont typeface="+mj-lt"/>
              <a:buAutoNum type="arabicPeriod"/>
            </a:pPr>
            <a:r>
              <a:rPr lang="en-US" b="1" dirty="0">
                <a:latin typeface="Trebuchet MS" panose="020B0603020202020204" pitchFamily="34" charset="0"/>
              </a:rPr>
              <a:t>More Schemes, more money.</a:t>
            </a:r>
          </a:p>
          <a:p>
            <a:pPr marL="457200" indent="-457200">
              <a:buFont typeface="+mj-lt"/>
              <a:buAutoNum type="arabicPeriod"/>
            </a:pPr>
            <a:r>
              <a:rPr lang="en-US" b="1" dirty="0">
                <a:latin typeface="Trebuchet MS" panose="020B0603020202020204" pitchFamily="34" charset="0"/>
              </a:rPr>
              <a:t>No reason to make all plans in one company.</a:t>
            </a:r>
          </a:p>
          <a:p>
            <a:pPr marL="0" indent="0">
              <a:buNone/>
            </a:pPr>
            <a:endParaRPr lang="en-US" dirty="0"/>
          </a:p>
        </p:txBody>
      </p:sp>
    </p:spTree>
    <p:extLst>
      <p:ext uri="{BB962C8B-B14F-4D97-AF65-F5344CB8AC3E}">
        <p14:creationId xmlns:p14="http://schemas.microsoft.com/office/powerpoint/2010/main" val="11403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Credit Score Solution</a:t>
            </a:r>
          </a:p>
        </p:txBody>
      </p:sp>
      <p:sp>
        <p:nvSpPr>
          <p:cNvPr id="3" name="Content Placeholder 2"/>
          <p:cNvSpPr>
            <a:spLocks noGrp="1"/>
          </p:cNvSpPr>
          <p:nvPr>
            <p:ph idx="1"/>
          </p:nvPr>
        </p:nvSpPr>
        <p:spPr>
          <a:xfrm>
            <a:off x="827700" y="2052925"/>
            <a:ext cx="6711654" cy="4195481"/>
          </a:xfrm>
        </p:spPr>
        <p:txBody>
          <a:bodyPr/>
          <a:lstStyle/>
          <a:p>
            <a:r>
              <a:rPr lang="en-US" dirty="0"/>
              <a:t>Each customer will have a Credit score application</a:t>
            </a:r>
          </a:p>
          <a:p>
            <a:r>
              <a:rPr lang="en-US" dirty="0"/>
              <a:t>Customer can use the application to gain points which can be redeem as discount to their insurance plans.</a:t>
            </a:r>
          </a:p>
          <a:p>
            <a:r>
              <a:rPr lang="en-US" dirty="0"/>
              <a:t>There are two ways to gain points:</a:t>
            </a:r>
          </a:p>
          <a:p>
            <a:pPr lvl="1"/>
            <a:r>
              <a:rPr lang="en-US" dirty="0"/>
              <a:t>Customer Referral program</a:t>
            </a:r>
          </a:p>
          <a:p>
            <a:pPr lvl="1"/>
            <a:r>
              <a:rPr lang="en-US" dirty="0"/>
              <a:t>Tracking aggressive driving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744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211490" cy="1400530"/>
          </a:xfrm>
        </p:spPr>
        <p:txBody>
          <a:bodyPr>
            <a:normAutofit/>
          </a:bodyPr>
          <a:lstStyle/>
          <a:p>
            <a:r>
              <a:rPr lang="en-US" dirty="0"/>
              <a:t>Customer Referral Program</a:t>
            </a:r>
          </a:p>
        </p:txBody>
      </p:sp>
      <p:sp>
        <p:nvSpPr>
          <p:cNvPr id="3" name="Content Placeholder 2"/>
          <p:cNvSpPr>
            <a:spLocks noGrp="1"/>
          </p:cNvSpPr>
          <p:nvPr>
            <p:ph idx="1"/>
          </p:nvPr>
        </p:nvSpPr>
        <p:spPr>
          <a:xfrm>
            <a:off x="827700" y="2052925"/>
            <a:ext cx="6711654" cy="4195481"/>
          </a:xfrm>
        </p:spPr>
        <p:txBody>
          <a:bodyPr/>
          <a:lstStyle/>
          <a:p>
            <a:r>
              <a:rPr lang="en-US" dirty="0"/>
              <a:t>Earn points for every successful scheme from their referrals on the insurance company both of the customers earn some points. (many schemes= many points = more discount)</a:t>
            </a:r>
          </a:p>
          <a:p>
            <a:r>
              <a:rPr lang="en-US" dirty="0"/>
              <a:t>Points from every referral’s scheme can be received into customers’ account and can be used as discount</a:t>
            </a:r>
          </a:p>
          <a:p>
            <a:r>
              <a:rPr lang="en-US" dirty="0"/>
              <a:t>Customer earn points for every referral’s plan renewal</a:t>
            </a:r>
          </a:p>
          <a:p>
            <a:pPr marL="0" indent="0">
              <a:buNone/>
            </a:pPr>
            <a:endParaRPr lang="en-US" dirty="0"/>
          </a:p>
        </p:txBody>
      </p:sp>
    </p:spTree>
    <p:extLst>
      <p:ext uri="{BB962C8B-B14F-4D97-AF65-F5344CB8AC3E}">
        <p14:creationId xmlns:p14="http://schemas.microsoft.com/office/powerpoint/2010/main" val="3733107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211490" cy="1400530"/>
          </a:xfrm>
        </p:spPr>
        <p:txBody>
          <a:bodyPr>
            <a:normAutofit/>
          </a:bodyPr>
          <a:lstStyle/>
          <a:p>
            <a:r>
              <a:rPr lang="en-US" dirty="0"/>
              <a:t>Track Driving Behavior</a:t>
            </a:r>
          </a:p>
        </p:txBody>
      </p:sp>
      <p:sp>
        <p:nvSpPr>
          <p:cNvPr id="3" name="Content Placeholder 2"/>
          <p:cNvSpPr>
            <a:spLocks noGrp="1"/>
          </p:cNvSpPr>
          <p:nvPr>
            <p:ph idx="1"/>
          </p:nvPr>
        </p:nvSpPr>
        <p:spPr>
          <a:xfrm>
            <a:off x="984546" y="2648664"/>
            <a:ext cx="6711654" cy="4195481"/>
          </a:xfrm>
        </p:spPr>
        <p:txBody>
          <a:bodyPr/>
          <a:lstStyle/>
          <a:p>
            <a:r>
              <a:rPr lang="en-US" dirty="0"/>
              <a:t>We are tracking drivers driving behavior using mobile phone application utilizing Accelerometer, gyro meter and magnetometer .</a:t>
            </a:r>
          </a:p>
          <a:p>
            <a:r>
              <a:rPr lang="en-US" dirty="0"/>
              <a:t>We are crediting customer’s account with points based on his profile score each month.(No credit if score is &lt;50%)</a:t>
            </a:r>
          </a:p>
          <a:p>
            <a:pPr marL="0" indent="0">
              <a:buNone/>
            </a:pPr>
            <a:endParaRPr lang="en-US" dirty="0"/>
          </a:p>
        </p:txBody>
      </p:sp>
    </p:spTree>
    <p:extLst>
      <p:ext uri="{BB962C8B-B14F-4D97-AF65-F5344CB8AC3E}">
        <p14:creationId xmlns:p14="http://schemas.microsoft.com/office/powerpoint/2010/main" val="256066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211490" cy="1400530"/>
          </a:xfrm>
        </p:spPr>
        <p:txBody>
          <a:bodyPr>
            <a:normAutofit/>
          </a:bodyPr>
          <a:lstStyle/>
          <a:p>
            <a:pPr algn="ctr"/>
            <a:r>
              <a:rPr lang="en-US" dirty="0"/>
              <a:t>Tools Used</a:t>
            </a:r>
          </a:p>
        </p:txBody>
      </p:sp>
      <p:sp>
        <p:nvSpPr>
          <p:cNvPr id="3" name="Content Placeholder 2"/>
          <p:cNvSpPr>
            <a:spLocks noGrp="1"/>
          </p:cNvSpPr>
          <p:nvPr>
            <p:ph idx="1"/>
          </p:nvPr>
        </p:nvSpPr>
        <p:spPr>
          <a:xfrm>
            <a:off x="1143000" y="2590800"/>
            <a:ext cx="6711654" cy="2438400"/>
          </a:xfrm>
        </p:spPr>
        <p:txBody>
          <a:bodyPr/>
          <a:lstStyle/>
          <a:p>
            <a:r>
              <a:rPr lang="en-US" dirty="0"/>
              <a:t>React Native - front end – Mobile App</a:t>
            </a:r>
          </a:p>
          <a:p>
            <a:r>
              <a:rPr lang="en-US" dirty="0"/>
              <a:t>Python Flask – Backend – Server Side</a:t>
            </a:r>
          </a:p>
          <a:p>
            <a:r>
              <a:rPr lang="en-US" dirty="0"/>
              <a:t>MongoDB – Database</a:t>
            </a:r>
          </a:p>
          <a:p>
            <a:r>
              <a:rPr lang="en-US" dirty="0" err="1"/>
              <a:t>Keras</a:t>
            </a:r>
            <a:r>
              <a:rPr lang="en-US" dirty="0"/>
              <a:t> library on top of </a:t>
            </a:r>
            <a:r>
              <a:rPr lang="en-US" dirty="0" err="1"/>
              <a:t>Tensorflow</a:t>
            </a:r>
            <a:r>
              <a:rPr lang="en-US" dirty="0"/>
              <a:t> (ML)</a:t>
            </a:r>
          </a:p>
        </p:txBody>
      </p:sp>
    </p:spTree>
    <p:extLst>
      <p:ext uri="{BB962C8B-B14F-4D97-AF65-F5344CB8AC3E}">
        <p14:creationId xmlns:p14="http://schemas.microsoft.com/office/powerpoint/2010/main" val="32195197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R_METADATA_KEY" val="a0120543-be4f-459b-ad48-8c758e5f70c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204</TotalTime>
  <Words>447</Words>
  <Application>Microsoft Macintosh PowerPoint</Application>
  <PresentationFormat>On-screen Show (4:3)</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Trebuchet MS</vt:lpstr>
      <vt:lpstr>Wingdings 3</vt:lpstr>
      <vt:lpstr>Ion</vt:lpstr>
      <vt:lpstr>Credit Score</vt:lpstr>
      <vt:lpstr>Concept</vt:lpstr>
      <vt:lpstr>Idea</vt:lpstr>
      <vt:lpstr>Insurance Company problems</vt:lpstr>
      <vt:lpstr>Customer Thoughs</vt:lpstr>
      <vt:lpstr>Credit Score Solution</vt:lpstr>
      <vt:lpstr>Customer Referral Program</vt:lpstr>
      <vt:lpstr>Track Driving Behavior</vt:lpstr>
      <vt:lpstr>Tools Used</vt:lpstr>
      <vt:lpstr>Track Driving Behavior</vt:lpstr>
      <vt:lpstr>Screenshots</vt:lpstr>
      <vt:lpstr>Future Improvements</vt:lpstr>
      <vt:lpstr>PowerPoint Presentation</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Credits Score</dc:title>
  <dc:creator>Alexandros kafizas</dc:creator>
  <cp:lastModifiedBy>Kyriakos Michael</cp:lastModifiedBy>
  <cp:revision>22</cp:revision>
  <dcterms:created xsi:type="dcterms:W3CDTF">2017-12-31T11:53:07Z</dcterms:created>
  <dcterms:modified xsi:type="dcterms:W3CDTF">2018-01-28T15:18:05Z</dcterms:modified>
</cp:coreProperties>
</file>