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7" r:id="rId2"/>
    <p:sldId id="268" r:id="rId3"/>
    <p:sldId id="271" r:id="rId4"/>
    <p:sldId id="269" r:id="rId5"/>
    <p:sldId id="274" r:id="rId6"/>
    <p:sldId id="275" r:id="rId7"/>
    <p:sldId id="276" r:id="rId8"/>
    <p:sldId id="277" r:id="rId9"/>
    <p:sldId id="279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63" d="100"/>
          <a:sy n="63" d="100"/>
        </p:scale>
        <p:origin x="-250" y="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1/28/2018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874-E53C-42B9-98BA-0781B387246C}" type="datetime1">
              <a:rPr lang="en-US" smtClean="0"/>
              <a:t>1/28/2018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2F4-45D7-406A-9C33-75238E131A1E}" type="datetime1">
              <a:rPr lang="en-US" smtClean="0"/>
              <a:t>1/28/2018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011-4F7D-42D0-82E1-078A40B76F01}" type="datetime1">
              <a:rPr lang="en-US" smtClean="0"/>
              <a:t>1/28/2018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1/28/2018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22A-A385-4013-8BC3-1C712ED98224}" type="datetime1">
              <a:rPr lang="en-US" smtClean="0"/>
              <a:t>1/28/2018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CD7-DDC2-4E28-B80E-11B3368F8846}" type="datetime1">
              <a:rPr lang="en-US" smtClean="0"/>
              <a:t>1/28/2018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1/28/2018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1/28/2018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96DC-D1E7-4668-A471-A46ECA2AE34F}" type="datetime1">
              <a:rPr lang="en-US" smtClean="0"/>
              <a:t>1/28/2018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CC444FFE-4BDB-4301-83D8-FE8B25E7CF5A}" type="datetime1">
              <a:rPr lang="en-US" smtClean="0"/>
              <a:t>1/28/2018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insure.me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5272" y="6294966"/>
            <a:ext cx="4632960" cy="492688"/>
          </a:xfrm>
        </p:spPr>
        <p:txBody>
          <a:bodyPr>
            <a:normAutofit/>
          </a:bodyPr>
          <a:lstStyle/>
          <a:p>
            <a:pPr algn="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created by</a:t>
            </a:r>
            <a:endParaRPr lang="en-US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F6B3D5D8-7343-45C4-BE47-18557F5CB5D2}"/>
              </a:ext>
            </a:extLst>
          </p:cNvPr>
          <p:cNvSpPr txBox="1">
            <a:spLocks/>
          </p:cNvSpPr>
          <p:nvPr/>
        </p:nvSpPr>
        <p:spPr>
          <a:xfrm>
            <a:off x="609600" y="3345021"/>
            <a:ext cx="8229600" cy="4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Broadcast your insurance needs</a:t>
            </a:r>
          </a:p>
          <a:p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E05A1BE-022E-4CAC-BA97-6E0CC33F9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631" y="5783174"/>
            <a:ext cx="2047008" cy="100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B093C10-9439-4369-A617-2EAB94F83D8F}"/>
              </a:ext>
            </a:extLst>
          </p:cNvPr>
          <p:cNvSpPr txBox="1"/>
          <p:nvPr/>
        </p:nvSpPr>
        <p:spPr>
          <a:xfrm>
            <a:off x="573579" y="689600"/>
            <a:ext cx="9993493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uture </a:t>
            </a: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evelopment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Machine learning to suggest quote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smtClean="0">
                <a:latin typeface="Calibri" panose="020F0502020204030204" pitchFamily="34" charset="0"/>
                <a:cs typeface="Calibri" panose="020F0502020204030204" pitchFamily="34" charset="0"/>
              </a:rPr>
              <a:t>Clustering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/ Predictive analytics for cross selling / up-selling / underwriting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Expansion to other industries (e.g. Housing</a:t>
            </a:r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Business rules engine (e.g. </a:t>
            </a:r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Drools)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Automated quote generation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b="1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178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F8DDD41-4CE9-4BE8-A3A7-275BE33FB8FB}"/>
              </a:ext>
            </a:extLst>
          </p:cNvPr>
          <p:cNvSpPr txBox="1"/>
          <p:nvPr/>
        </p:nvSpPr>
        <p:spPr>
          <a:xfrm>
            <a:off x="864523" y="520930"/>
            <a:ext cx="8999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GB" sz="5400" i="1" dirty="0">
                <a:latin typeface="Calibri" panose="020F0502020204030204" pitchFamily="34" charset="0"/>
                <a:cs typeface="Calibri" panose="020F0502020204030204" pitchFamily="34" charset="0"/>
              </a:rPr>
              <a:t>roblem</a:t>
            </a:r>
            <a:r>
              <a:rPr lang="en-GB" sz="5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x-none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B46FCD9-F6E2-407E-BD28-944466584834}"/>
              </a:ext>
            </a:extLst>
          </p:cNvPr>
          <p:cNvSpPr txBox="1"/>
          <p:nvPr/>
        </p:nvSpPr>
        <p:spPr>
          <a:xfrm>
            <a:off x="986444" y="2351252"/>
            <a:ext cx="8218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“My insurance expires soon and I do not have the time nor the desire to look for a better deal”</a:t>
            </a:r>
            <a:endParaRPr lang="x-none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6DE9AB2-C01C-40CE-B70C-836F6773F241}"/>
              </a:ext>
            </a:extLst>
          </p:cNvPr>
          <p:cNvSpPr txBox="1"/>
          <p:nvPr/>
        </p:nvSpPr>
        <p:spPr>
          <a:xfrm>
            <a:off x="3790604" y="4369722"/>
            <a:ext cx="7536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“I feel that by renewing my current insurance plan without looking into other offers </a:t>
            </a:r>
            <a:r>
              <a:rPr lang="en-GB" sz="2400" b="1" i="1" dirty="0"/>
              <a:t>I am missing out”</a:t>
            </a:r>
            <a:endParaRPr lang="x-none" sz="2400" b="1" i="1" dirty="0"/>
          </a:p>
        </p:txBody>
      </p:sp>
    </p:spTree>
    <p:extLst>
      <p:ext uri="{BB962C8B-B14F-4D97-AF65-F5344CB8AC3E}">
        <p14:creationId xmlns:p14="http://schemas.microsoft.com/office/powerpoint/2010/main" val="326981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4A0A0FE-0150-42D9-A1A0-335ED7364F10}"/>
              </a:ext>
            </a:extLst>
          </p:cNvPr>
          <p:cNvSpPr txBox="1"/>
          <p:nvPr/>
        </p:nvSpPr>
        <p:spPr>
          <a:xfrm>
            <a:off x="681643" y="474903"/>
            <a:ext cx="2532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GB" sz="5400" i="1" dirty="0">
                <a:latin typeface="Calibri" panose="020F0502020204030204" pitchFamily="34" charset="0"/>
                <a:cs typeface="Calibri" panose="020F0502020204030204" pitchFamily="34" charset="0"/>
              </a:rPr>
              <a:t>olution</a:t>
            </a:r>
            <a:r>
              <a:rPr lang="en-GB" sz="5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x-none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5709547-8277-44BE-9BAD-201A967899AF}"/>
              </a:ext>
            </a:extLst>
          </p:cNvPr>
          <p:cNvSpPr txBox="1"/>
          <p:nvPr/>
        </p:nvSpPr>
        <p:spPr>
          <a:xfrm>
            <a:off x="5295435" y="1136146"/>
            <a:ext cx="205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Marketplace</a:t>
            </a:r>
          </a:p>
          <a:p>
            <a:endParaRPr lang="x-none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1E5529D-4326-455B-A85E-2F4C9A9B563B}"/>
              </a:ext>
            </a:extLst>
          </p:cNvPr>
          <p:cNvSpPr txBox="1"/>
          <p:nvPr/>
        </p:nvSpPr>
        <p:spPr>
          <a:xfrm>
            <a:off x="1075958" y="2337910"/>
            <a:ext cx="130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Panicos</a:t>
            </a:r>
            <a:endParaRPr lang="x-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9C960E6-9997-487F-B361-3927FB8A9D27}"/>
              </a:ext>
            </a:extLst>
          </p:cNvPr>
          <p:cNvSpPr txBox="1"/>
          <p:nvPr/>
        </p:nvSpPr>
        <p:spPr>
          <a:xfrm>
            <a:off x="2718981" y="2801994"/>
            <a:ext cx="283072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Customer broadcasts insurance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A1E2CF3-F0F7-452F-AE5D-FD64B47135CD}"/>
              </a:ext>
            </a:extLst>
          </p:cNvPr>
          <p:cNvSpPr txBox="1"/>
          <p:nvPr/>
        </p:nvSpPr>
        <p:spPr>
          <a:xfrm>
            <a:off x="6728802" y="2801993"/>
            <a:ext cx="2553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46EE84F-8A27-4CA3-B801-59F7FFD49CF8}"/>
              </a:ext>
            </a:extLst>
          </p:cNvPr>
          <p:cNvSpPr txBox="1"/>
          <p:nvPr/>
        </p:nvSpPr>
        <p:spPr>
          <a:xfrm>
            <a:off x="10080459" y="2337910"/>
            <a:ext cx="161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Andreas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3413A097-925E-4FB3-8F4B-82FAD2386E9A}"/>
              </a:ext>
            </a:extLst>
          </p:cNvPr>
          <p:cNvSpPr/>
          <p:nvPr/>
        </p:nvSpPr>
        <p:spPr>
          <a:xfrm>
            <a:off x="4830722" y="1134472"/>
            <a:ext cx="2407920" cy="74676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07CB9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xmlns="" id="{68149660-3911-435C-A996-4C33792BD0BB}"/>
              </a:ext>
            </a:extLst>
          </p:cNvPr>
          <p:cNvSpPr/>
          <p:nvPr/>
        </p:nvSpPr>
        <p:spPr>
          <a:xfrm>
            <a:off x="914200" y="2806088"/>
            <a:ext cx="1315453" cy="2630905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xmlns="" id="{173D66CD-96F1-4B66-92EF-9BD4A9859C56}"/>
              </a:ext>
            </a:extLst>
          </p:cNvPr>
          <p:cNvSpPr/>
          <p:nvPr/>
        </p:nvSpPr>
        <p:spPr>
          <a:xfrm>
            <a:off x="922220" y="2906350"/>
            <a:ext cx="1315453" cy="243037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49AF021A-7E74-4A5B-A610-DE2E317210D0}"/>
              </a:ext>
            </a:extLst>
          </p:cNvPr>
          <p:cNvSpPr txBox="1"/>
          <p:nvPr/>
        </p:nvSpPr>
        <p:spPr>
          <a:xfrm>
            <a:off x="922221" y="3062761"/>
            <a:ext cx="132347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E4F9F9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Insure my car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xmlns="" id="{107E9430-E349-4AEF-A795-D039FDCCEFBB}"/>
              </a:ext>
            </a:extLst>
          </p:cNvPr>
          <p:cNvSpPr/>
          <p:nvPr/>
        </p:nvSpPr>
        <p:spPr>
          <a:xfrm>
            <a:off x="986389" y="4820976"/>
            <a:ext cx="1187117" cy="395037"/>
          </a:xfrm>
          <a:prstGeom prst="roundRect">
            <a:avLst/>
          </a:prstGeom>
          <a:solidFill>
            <a:srgbClr val="07CB98"/>
          </a:solidFill>
          <a:ln w="12700" cap="flat" cmpd="sng" algn="ctr">
            <a:solidFill>
              <a:srgbClr val="07CB9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Submit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xmlns="" id="{1A01293B-3D0D-48F3-A962-B78952BD1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35" y="4409462"/>
            <a:ext cx="240157" cy="24015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AC87C8A9-E4A2-44A2-81AD-DC26ED88B222}"/>
              </a:ext>
            </a:extLst>
          </p:cNvPr>
          <p:cNvSpPr txBox="1"/>
          <p:nvPr/>
        </p:nvSpPr>
        <p:spPr>
          <a:xfrm>
            <a:off x="1138789" y="3548436"/>
            <a:ext cx="1187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Details</a:t>
            </a:r>
          </a:p>
          <a:p>
            <a:endParaRPr lang="en-US" sz="1200" dirty="0">
              <a:solidFill>
                <a:srgbClr val="2F333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Reg.No.</a:t>
            </a:r>
          </a:p>
          <a:p>
            <a:r>
              <a:rPr lang="en-US" sz="1100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en-US" sz="1200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100" dirty="0">
              <a:solidFill>
                <a:srgbClr val="2F333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515A54E9-3245-44F3-A6AB-66C605B891E6}"/>
              </a:ext>
            </a:extLst>
          </p:cNvPr>
          <p:cNvSpPr/>
          <p:nvPr/>
        </p:nvSpPr>
        <p:spPr>
          <a:xfrm>
            <a:off x="9882787" y="2801993"/>
            <a:ext cx="1315453" cy="2630905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64D7B70-5E95-4799-948B-D1DA0A028DDE}"/>
              </a:ext>
            </a:extLst>
          </p:cNvPr>
          <p:cNvSpPr txBox="1"/>
          <p:nvPr/>
        </p:nvSpPr>
        <p:spPr>
          <a:xfrm>
            <a:off x="4852737" y="751902"/>
            <a:ext cx="141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Market place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374A412E-56A1-447C-98BC-FC9BBD3A680E}"/>
              </a:ext>
            </a:extLst>
          </p:cNvPr>
          <p:cNvCxnSpPr>
            <a:cxnSpLocks/>
          </p:cNvCxnSpPr>
          <p:nvPr/>
        </p:nvCxnSpPr>
        <p:spPr>
          <a:xfrm flipH="1">
            <a:off x="5983705" y="2500574"/>
            <a:ext cx="5312" cy="2279973"/>
          </a:xfrm>
          <a:prstGeom prst="line">
            <a:avLst/>
          </a:prstGeom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18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4A0A0FE-0150-42D9-A1A0-335ED7364F10}"/>
              </a:ext>
            </a:extLst>
          </p:cNvPr>
          <p:cNvSpPr txBox="1"/>
          <p:nvPr/>
        </p:nvSpPr>
        <p:spPr>
          <a:xfrm>
            <a:off x="681643" y="474903"/>
            <a:ext cx="2532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GB" sz="5400" i="1" dirty="0">
                <a:latin typeface="Calibri" panose="020F0502020204030204" pitchFamily="34" charset="0"/>
                <a:cs typeface="Calibri" panose="020F0502020204030204" pitchFamily="34" charset="0"/>
              </a:rPr>
              <a:t>olution</a:t>
            </a:r>
            <a:r>
              <a:rPr lang="en-GB" sz="5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x-none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1E5529D-4326-455B-A85E-2F4C9A9B563B}"/>
              </a:ext>
            </a:extLst>
          </p:cNvPr>
          <p:cNvSpPr txBox="1"/>
          <p:nvPr/>
        </p:nvSpPr>
        <p:spPr>
          <a:xfrm>
            <a:off x="1075958" y="2337910"/>
            <a:ext cx="130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Panicos</a:t>
            </a:r>
            <a:endParaRPr lang="x-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xmlns="" id="{0F2CB940-3013-4A3D-A482-FD2250B3EEF6}"/>
              </a:ext>
            </a:extLst>
          </p:cNvPr>
          <p:cNvCxnSpPr>
            <a:cxnSpLocks/>
          </p:cNvCxnSpPr>
          <p:nvPr/>
        </p:nvCxnSpPr>
        <p:spPr>
          <a:xfrm flipV="1">
            <a:off x="2355137" y="1507852"/>
            <a:ext cx="2354700" cy="1014725"/>
          </a:xfrm>
          <a:prstGeom prst="curvedConnector3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9C960E6-9997-487F-B361-3927FB8A9D27}"/>
              </a:ext>
            </a:extLst>
          </p:cNvPr>
          <p:cNvSpPr txBox="1"/>
          <p:nvPr/>
        </p:nvSpPr>
        <p:spPr>
          <a:xfrm>
            <a:off x="2718981" y="2801994"/>
            <a:ext cx="283072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Customer broadcasts insurance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A listing of the request is created in the marketplace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A1E2CF3-F0F7-452F-AE5D-FD64B47135CD}"/>
              </a:ext>
            </a:extLst>
          </p:cNvPr>
          <p:cNvSpPr txBox="1"/>
          <p:nvPr/>
        </p:nvSpPr>
        <p:spPr>
          <a:xfrm>
            <a:off x="6728802" y="2801993"/>
            <a:ext cx="255352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Insurer checks the marketplace for new listings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Proceeds to submit an offer to Panico’s listing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sz="140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xmlns="" id="{68149660-3911-435C-A996-4C33792BD0BB}"/>
              </a:ext>
            </a:extLst>
          </p:cNvPr>
          <p:cNvSpPr/>
          <p:nvPr/>
        </p:nvSpPr>
        <p:spPr>
          <a:xfrm>
            <a:off x="914200" y="2806088"/>
            <a:ext cx="1315453" cy="2630905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xmlns="" id="{173D66CD-96F1-4B66-92EF-9BD4A9859C56}"/>
              </a:ext>
            </a:extLst>
          </p:cNvPr>
          <p:cNvSpPr/>
          <p:nvPr/>
        </p:nvSpPr>
        <p:spPr>
          <a:xfrm>
            <a:off x="922220" y="2906350"/>
            <a:ext cx="1315453" cy="243037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49AF021A-7E74-4A5B-A610-DE2E317210D0}"/>
              </a:ext>
            </a:extLst>
          </p:cNvPr>
          <p:cNvSpPr txBox="1"/>
          <p:nvPr/>
        </p:nvSpPr>
        <p:spPr>
          <a:xfrm>
            <a:off x="922221" y="3062761"/>
            <a:ext cx="132347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E4F9F9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Insure my car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xmlns="" id="{107E9430-E349-4AEF-A795-D039FDCCEFBB}"/>
              </a:ext>
            </a:extLst>
          </p:cNvPr>
          <p:cNvSpPr/>
          <p:nvPr/>
        </p:nvSpPr>
        <p:spPr>
          <a:xfrm>
            <a:off x="986389" y="4820976"/>
            <a:ext cx="1187117" cy="395037"/>
          </a:xfrm>
          <a:prstGeom prst="roundRect">
            <a:avLst/>
          </a:prstGeom>
          <a:solidFill>
            <a:srgbClr val="07CB98"/>
          </a:solidFill>
          <a:ln w="12700" cap="flat" cmpd="sng" algn="ctr">
            <a:solidFill>
              <a:srgbClr val="07CB9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Submit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xmlns="" id="{1A01293B-3D0D-48F3-A962-B78952BD1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35" y="4409462"/>
            <a:ext cx="240157" cy="24015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AC87C8A9-E4A2-44A2-81AD-DC26ED88B222}"/>
              </a:ext>
            </a:extLst>
          </p:cNvPr>
          <p:cNvSpPr txBox="1"/>
          <p:nvPr/>
        </p:nvSpPr>
        <p:spPr>
          <a:xfrm>
            <a:off x="1138789" y="3548436"/>
            <a:ext cx="1187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Details</a:t>
            </a:r>
          </a:p>
          <a:p>
            <a:endParaRPr lang="en-US" sz="1200" dirty="0">
              <a:solidFill>
                <a:srgbClr val="2F333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Reg.No.</a:t>
            </a:r>
          </a:p>
          <a:p>
            <a:r>
              <a:rPr lang="en-US" sz="1100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en-US" sz="1200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100" dirty="0">
              <a:solidFill>
                <a:srgbClr val="2F333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515A54E9-3245-44F3-A6AB-66C605B891E6}"/>
              </a:ext>
            </a:extLst>
          </p:cNvPr>
          <p:cNvSpPr/>
          <p:nvPr/>
        </p:nvSpPr>
        <p:spPr>
          <a:xfrm>
            <a:off x="9882787" y="2801993"/>
            <a:ext cx="1315453" cy="2630905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64D7B70-5E95-4799-948B-D1DA0A028DDE}"/>
              </a:ext>
            </a:extLst>
          </p:cNvPr>
          <p:cNvSpPr txBox="1"/>
          <p:nvPr/>
        </p:nvSpPr>
        <p:spPr>
          <a:xfrm>
            <a:off x="4852737" y="751902"/>
            <a:ext cx="141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Market place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xmlns="" id="{DD802C83-D597-4D14-9D8D-C793AF2A87FB}"/>
              </a:ext>
            </a:extLst>
          </p:cNvPr>
          <p:cNvSpPr/>
          <p:nvPr/>
        </p:nvSpPr>
        <p:spPr>
          <a:xfrm>
            <a:off x="4785056" y="1121234"/>
            <a:ext cx="2407920" cy="74676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07CB9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xmlns="" id="{AA9C1257-451E-498F-A02C-4CBC1D71270A}"/>
              </a:ext>
            </a:extLst>
          </p:cNvPr>
          <p:cNvSpPr/>
          <p:nvPr/>
        </p:nvSpPr>
        <p:spPr>
          <a:xfrm>
            <a:off x="4891736" y="1189814"/>
            <a:ext cx="1165860" cy="213360"/>
          </a:xfrm>
          <a:prstGeom prst="roundRect">
            <a:avLst/>
          </a:prstGeom>
          <a:solidFill>
            <a:srgbClr val="07CB98"/>
          </a:solidFill>
          <a:ln w="12700" cap="flat" cmpd="sng" algn="ctr">
            <a:solidFill>
              <a:srgbClr val="07CB9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Listings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AF6D3B86-52CF-4CA4-9CF1-F3898BCBBF57}"/>
              </a:ext>
            </a:extLst>
          </p:cNvPr>
          <p:cNvSpPr txBox="1"/>
          <p:nvPr/>
        </p:nvSpPr>
        <p:spPr>
          <a:xfrm>
            <a:off x="4754576" y="1462754"/>
            <a:ext cx="2202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Panico’s car listing</a:t>
            </a:r>
            <a:endParaRPr lang="en-US" dirty="0">
              <a:solidFill>
                <a:srgbClr val="2F333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xmlns="" id="{F94C2E1D-353C-4202-AD06-9AC44E32AE25}"/>
              </a:ext>
            </a:extLst>
          </p:cNvPr>
          <p:cNvCxnSpPr>
            <a:stCxn id="77" idx="1"/>
            <a:endCxn id="77" idx="3"/>
          </p:cNvCxnSpPr>
          <p:nvPr/>
        </p:nvCxnSpPr>
        <p:spPr>
          <a:xfrm flipV="1">
            <a:off x="4785056" y="1486994"/>
            <a:ext cx="2415540" cy="7620"/>
          </a:xfrm>
          <a:prstGeom prst="line">
            <a:avLst/>
          </a:prstGeom>
          <a:noFill/>
          <a:ln w="19050" cap="flat" cmpd="sng" algn="ctr">
            <a:solidFill>
              <a:srgbClr val="07CB98"/>
            </a:solidFill>
            <a:prstDash val="solid"/>
            <a:miter lim="800000"/>
          </a:ln>
          <a:effectLst/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8744D808-131B-484A-B032-807FC4FCC1C5}"/>
              </a:ext>
            </a:extLst>
          </p:cNvPr>
          <p:cNvCxnSpPr/>
          <p:nvPr/>
        </p:nvCxnSpPr>
        <p:spPr>
          <a:xfrm flipV="1">
            <a:off x="4777436" y="1723214"/>
            <a:ext cx="2415540" cy="7620"/>
          </a:xfrm>
          <a:prstGeom prst="line">
            <a:avLst/>
          </a:prstGeom>
          <a:noFill/>
          <a:ln w="6350" cap="flat" cmpd="sng" algn="ctr">
            <a:solidFill>
              <a:srgbClr val="07CB98"/>
            </a:solidFill>
            <a:prstDash val="solid"/>
            <a:miter lim="800000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62317A7F-E764-494B-90A3-E42ACA091E68}"/>
              </a:ext>
            </a:extLst>
          </p:cNvPr>
          <p:cNvCxnSpPr/>
          <p:nvPr/>
        </p:nvCxnSpPr>
        <p:spPr>
          <a:xfrm flipV="1">
            <a:off x="4785056" y="1715594"/>
            <a:ext cx="2415540" cy="7620"/>
          </a:xfrm>
          <a:prstGeom prst="line">
            <a:avLst/>
          </a:prstGeom>
          <a:noFill/>
          <a:ln w="19050" cap="flat" cmpd="sng" algn="ctr">
            <a:solidFill>
              <a:srgbClr val="07CB98"/>
            </a:solidFill>
            <a:prstDash val="solid"/>
            <a:miter lim="800000"/>
          </a:ln>
          <a:effectLst/>
        </p:spPr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xmlns="" id="{5FA988DC-BF95-4BF9-9919-53E5DDFD39D1}"/>
              </a:ext>
            </a:extLst>
          </p:cNvPr>
          <p:cNvSpPr/>
          <p:nvPr/>
        </p:nvSpPr>
        <p:spPr>
          <a:xfrm>
            <a:off x="6477497" y="1509854"/>
            <a:ext cx="585939" cy="179768"/>
          </a:xfrm>
          <a:prstGeom prst="roundRect">
            <a:avLst/>
          </a:prstGeom>
          <a:solidFill>
            <a:srgbClr val="07CB98"/>
          </a:solidFill>
          <a:ln w="12700" cap="flat" cmpd="sng" algn="ctr">
            <a:solidFill>
              <a:srgbClr val="07CB9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View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6C3626C7-8748-4574-8323-B1D9697359BA}"/>
              </a:ext>
            </a:extLst>
          </p:cNvPr>
          <p:cNvSpPr txBox="1"/>
          <p:nvPr/>
        </p:nvSpPr>
        <p:spPr>
          <a:xfrm>
            <a:off x="9932670" y="3623001"/>
            <a:ext cx="1187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Details</a:t>
            </a:r>
          </a:p>
          <a:p>
            <a:endParaRPr lang="en-US" sz="1200" dirty="0">
              <a:solidFill>
                <a:srgbClr val="2F333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Reg.No.</a:t>
            </a:r>
          </a:p>
          <a:p>
            <a:r>
              <a:rPr lang="en-US" sz="1100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en-US" sz="1200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100" dirty="0">
              <a:solidFill>
                <a:srgbClr val="2F333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xmlns="" id="{734A7309-4AA7-491C-A1E1-823BE931E6D3}"/>
              </a:ext>
            </a:extLst>
          </p:cNvPr>
          <p:cNvSpPr/>
          <p:nvPr/>
        </p:nvSpPr>
        <p:spPr>
          <a:xfrm>
            <a:off x="9884943" y="2789445"/>
            <a:ext cx="1315453" cy="2630905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xmlns="" id="{B9EDACED-8C64-4DF7-ABB1-72013BB4FB11}"/>
              </a:ext>
            </a:extLst>
          </p:cNvPr>
          <p:cNvSpPr/>
          <p:nvPr/>
        </p:nvSpPr>
        <p:spPr>
          <a:xfrm>
            <a:off x="9876923" y="2886499"/>
            <a:ext cx="1315453" cy="243037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E4F9F9">
                  <a:lumMod val="5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CD3E78E4-540A-4F60-B732-BD58646560CC}"/>
              </a:ext>
            </a:extLst>
          </p:cNvPr>
          <p:cNvSpPr txBox="1"/>
          <p:nvPr/>
        </p:nvSpPr>
        <p:spPr>
          <a:xfrm>
            <a:off x="9844437" y="2908686"/>
            <a:ext cx="1323472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E4F9F9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Panico’s car listing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2CF05DDE-9621-4AD0-9B03-F1BA1F26AC03}"/>
              </a:ext>
            </a:extLst>
          </p:cNvPr>
          <p:cNvSpPr txBox="1"/>
          <p:nvPr/>
        </p:nvSpPr>
        <p:spPr>
          <a:xfrm>
            <a:off x="9868903" y="3455226"/>
            <a:ext cx="1187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Details</a:t>
            </a:r>
          </a:p>
          <a:p>
            <a:endParaRPr lang="en-US" sz="1200" dirty="0">
              <a:solidFill>
                <a:srgbClr val="2F333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Reg.No.</a:t>
            </a:r>
          </a:p>
          <a:p>
            <a:r>
              <a:rPr lang="en-US" sz="1100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en-US" sz="1200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100" dirty="0">
              <a:solidFill>
                <a:srgbClr val="2F333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DBD9D1BD-E7C3-430C-ADEA-FB863E39C33B}"/>
              </a:ext>
            </a:extLst>
          </p:cNvPr>
          <p:cNvSpPr txBox="1"/>
          <p:nvPr/>
        </p:nvSpPr>
        <p:spPr>
          <a:xfrm>
            <a:off x="9862782" y="4188743"/>
            <a:ext cx="1323472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F333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Quote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E4F9F9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$16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xmlns="" id="{6E663EF5-EBC8-4D4D-8706-4594627DA6ED}"/>
              </a:ext>
            </a:extLst>
          </p:cNvPr>
          <p:cNvSpPr/>
          <p:nvPr/>
        </p:nvSpPr>
        <p:spPr>
          <a:xfrm>
            <a:off x="9949110" y="4804333"/>
            <a:ext cx="1187117" cy="395037"/>
          </a:xfrm>
          <a:prstGeom prst="roundRect">
            <a:avLst/>
          </a:prstGeom>
          <a:solidFill>
            <a:srgbClr val="07CB98"/>
          </a:solidFill>
          <a:ln w="12700" cap="flat" cmpd="sng" algn="ctr">
            <a:solidFill>
              <a:srgbClr val="07CB9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Submit</a:t>
            </a:r>
          </a:p>
        </p:txBody>
      </p: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xmlns="" id="{2A607E6C-5F99-4460-A7E3-503792842044}"/>
              </a:ext>
            </a:extLst>
          </p:cNvPr>
          <p:cNvCxnSpPr>
            <a:cxnSpLocks/>
          </p:cNvCxnSpPr>
          <p:nvPr/>
        </p:nvCxnSpPr>
        <p:spPr>
          <a:xfrm rot="10800000">
            <a:off x="7331242" y="1486994"/>
            <a:ext cx="2409120" cy="1035582"/>
          </a:xfrm>
          <a:prstGeom prst="curvedConnector3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65D76F50-535F-4202-913E-71130EBD32ED}"/>
              </a:ext>
            </a:extLst>
          </p:cNvPr>
          <p:cNvCxnSpPr>
            <a:cxnSpLocks/>
          </p:cNvCxnSpPr>
          <p:nvPr/>
        </p:nvCxnSpPr>
        <p:spPr>
          <a:xfrm flipH="1">
            <a:off x="5983705" y="2500574"/>
            <a:ext cx="5312" cy="2279973"/>
          </a:xfrm>
          <a:prstGeom prst="line">
            <a:avLst/>
          </a:prstGeom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5DC6F877-A07F-4330-B291-D565564AD896}"/>
              </a:ext>
            </a:extLst>
          </p:cNvPr>
          <p:cNvSpPr txBox="1"/>
          <p:nvPr/>
        </p:nvSpPr>
        <p:spPr>
          <a:xfrm>
            <a:off x="10080459" y="2337910"/>
            <a:ext cx="161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Andreas</a:t>
            </a:r>
          </a:p>
        </p:txBody>
      </p:sp>
    </p:spTree>
    <p:extLst>
      <p:ext uri="{BB962C8B-B14F-4D97-AF65-F5344CB8AC3E}">
        <p14:creationId xmlns:p14="http://schemas.microsoft.com/office/powerpoint/2010/main" val="245329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4A0A0FE-0150-42D9-A1A0-335ED7364F10}"/>
              </a:ext>
            </a:extLst>
          </p:cNvPr>
          <p:cNvSpPr txBox="1"/>
          <p:nvPr/>
        </p:nvSpPr>
        <p:spPr>
          <a:xfrm>
            <a:off x="681643" y="474903"/>
            <a:ext cx="2532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GB" sz="5400" i="1" dirty="0">
                <a:latin typeface="Calibri" panose="020F0502020204030204" pitchFamily="34" charset="0"/>
                <a:cs typeface="Calibri" panose="020F0502020204030204" pitchFamily="34" charset="0"/>
              </a:rPr>
              <a:t>olution</a:t>
            </a:r>
            <a:r>
              <a:rPr lang="en-GB" sz="5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x-none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1E5529D-4326-455B-A85E-2F4C9A9B563B}"/>
              </a:ext>
            </a:extLst>
          </p:cNvPr>
          <p:cNvSpPr txBox="1"/>
          <p:nvPr/>
        </p:nvSpPr>
        <p:spPr>
          <a:xfrm>
            <a:off x="1075958" y="2337910"/>
            <a:ext cx="130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Panicos</a:t>
            </a:r>
            <a:endParaRPr lang="x-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xmlns="" id="{0F2CB940-3013-4A3D-A482-FD2250B3EEF6}"/>
              </a:ext>
            </a:extLst>
          </p:cNvPr>
          <p:cNvCxnSpPr>
            <a:cxnSpLocks/>
          </p:cNvCxnSpPr>
          <p:nvPr/>
        </p:nvCxnSpPr>
        <p:spPr>
          <a:xfrm flipV="1">
            <a:off x="2355137" y="1507852"/>
            <a:ext cx="2354700" cy="1014725"/>
          </a:xfrm>
          <a:prstGeom prst="curvedConnector3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9C960E6-9997-487F-B361-3927FB8A9D27}"/>
              </a:ext>
            </a:extLst>
          </p:cNvPr>
          <p:cNvSpPr txBox="1"/>
          <p:nvPr/>
        </p:nvSpPr>
        <p:spPr>
          <a:xfrm>
            <a:off x="2718981" y="2801994"/>
            <a:ext cx="2830722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Customer broadcasts insurance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A listing of the request is created in the marketplace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Customer reviews offers and proceeds with the preferred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A1E2CF3-F0F7-452F-AE5D-FD64B47135CD}"/>
              </a:ext>
            </a:extLst>
          </p:cNvPr>
          <p:cNvSpPr txBox="1"/>
          <p:nvPr/>
        </p:nvSpPr>
        <p:spPr>
          <a:xfrm>
            <a:off x="6728802" y="2801993"/>
            <a:ext cx="2553527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Insurer checks the marketplace for new listings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Proceeds to submit an offer to Panico’s listing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Listing closes with acceptance of the offer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46EE84F-8A27-4CA3-B801-59F7FFD49CF8}"/>
              </a:ext>
            </a:extLst>
          </p:cNvPr>
          <p:cNvSpPr txBox="1"/>
          <p:nvPr/>
        </p:nvSpPr>
        <p:spPr>
          <a:xfrm>
            <a:off x="10080459" y="2337910"/>
            <a:ext cx="161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Andreas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xmlns="" id="{68149660-3911-435C-A996-4C33792BD0BB}"/>
              </a:ext>
            </a:extLst>
          </p:cNvPr>
          <p:cNvSpPr/>
          <p:nvPr/>
        </p:nvSpPr>
        <p:spPr>
          <a:xfrm>
            <a:off x="914200" y="2806088"/>
            <a:ext cx="1315453" cy="2630905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xmlns="" id="{173D66CD-96F1-4B66-92EF-9BD4A9859C56}"/>
              </a:ext>
            </a:extLst>
          </p:cNvPr>
          <p:cNvSpPr/>
          <p:nvPr/>
        </p:nvSpPr>
        <p:spPr>
          <a:xfrm>
            <a:off x="922220" y="2906350"/>
            <a:ext cx="1315453" cy="243037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49AF021A-7E74-4A5B-A610-DE2E317210D0}"/>
              </a:ext>
            </a:extLst>
          </p:cNvPr>
          <p:cNvSpPr txBox="1"/>
          <p:nvPr/>
        </p:nvSpPr>
        <p:spPr>
          <a:xfrm>
            <a:off x="922221" y="3062761"/>
            <a:ext cx="132347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E4F9F9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Insure my car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xmlns="" id="{107E9430-E349-4AEF-A795-D039FDCCEFBB}"/>
              </a:ext>
            </a:extLst>
          </p:cNvPr>
          <p:cNvSpPr/>
          <p:nvPr/>
        </p:nvSpPr>
        <p:spPr>
          <a:xfrm>
            <a:off x="986389" y="4820976"/>
            <a:ext cx="1187117" cy="395037"/>
          </a:xfrm>
          <a:prstGeom prst="roundRect">
            <a:avLst/>
          </a:prstGeom>
          <a:solidFill>
            <a:srgbClr val="07CB98"/>
          </a:solidFill>
          <a:ln w="12700" cap="flat" cmpd="sng" algn="ctr">
            <a:solidFill>
              <a:srgbClr val="07CB9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Submit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xmlns="" id="{1A01293B-3D0D-48F3-A962-B78952BD1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35" y="4409462"/>
            <a:ext cx="240157" cy="24015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AC87C8A9-E4A2-44A2-81AD-DC26ED88B222}"/>
              </a:ext>
            </a:extLst>
          </p:cNvPr>
          <p:cNvSpPr txBox="1"/>
          <p:nvPr/>
        </p:nvSpPr>
        <p:spPr>
          <a:xfrm>
            <a:off x="1138789" y="3548436"/>
            <a:ext cx="1187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Details</a:t>
            </a:r>
          </a:p>
          <a:p>
            <a:endParaRPr lang="en-US" sz="1200" dirty="0">
              <a:solidFill>
                <a:srgbClr val="2F333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Reg.No.</a:t>
            </a:r>
          </a:p>
          <a:p>
            <a:r>
              <a:rPr lang="en-US" sz="1100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en-US" sz="1200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100" dirty="0">
              <a:solidFill>
                <a:srgbClr val="2F333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515A54E9-3245-44F3-A6AB-66C605B891E6}"/>
              </a:ext>
            </a:extLst>
          </p:cNvPr>
          <p:cNvSpPr/>
          <p:nvPr/>
        </p:nvSpPr>
        <p:spPr>
          <a:xfrm>
            <a:off x="9882787" y="2801993"/>
            <a:ext cx="1315453" cy="2630905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64D7B70-5E95-4799-948B-D1DA0A028DDE}"/>
              </a:ext>
            </a:extLst>
          </p:cNvPr>
          <p:cNvSpPr txBox="1"/>
          <p:nvPr/>
        </p:nvSpPr>
        <p:spPr>
          <a:xfrm>
            <a:off x="4852737" y="751902"/>
            <a:ext cx="141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Market place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xmlns="" id="{DD802C83-D597-4D14-9D8D-C793AF2A87FB}"/>
              </a:ext>
            </a:extLst>
          </p:cNvPr>
          <p:cNvSpPr/>
          <p:nvPr/>
        </p:nvSpPr>
        <p:spPr>
          <a:xfrm>
            <a:off x="4785056" y="1121234"/>
            <a:ext cx="2407920" cy="74676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07CB9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xmlns="" id="{AA9C1257-451E-498F-A02C-4CBC1D71270A}"/>
              </a:ext>
            </a:extLst>
          </p:cNvPr>
          <p:cNvSpPr/>
          <p:nvPr/>
        </p:nvSpPr>
        <p:spPr>
          <a:xfrm>
            <a:off x="4891736" y="1189814"/>
            <a:ext cx="1165860" cy="213360"/>
          </a:xfrm>
          <a:prstGeom prst="roundRect">
            <a:avLst/>
          </a:prstGeom>
          <a:solidFill>
            <a:srgbClr val="07CB98"/>
          </a:solidFill>
          <a:ln w="12700" cap="flat" cmpd="sng" algn="ctr">
            <a:solidFill>
              <a:srgbClr val="07CB9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Listings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AF6D3B86-52CF-4CA4-9CF1-F3898BCBBF57}"/>
              </a:ext>
            </a:extLst>
          </p:cNvPr>
          <p:cNvSpPr txBox="1"/>
          <p:nvPr/>
        </p:nvSpPr>
        <p:spPr>
          <a:xfrm>
            <a:off x="4754576" y="1462754"/>
            <a:ext cx="2202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Panico’s car listing</a:t>
            </a:r>
            <a:endParaRPr lang="en-US" dirty="0">
              <a:solidFill>
                <a:srgbClr val="2F333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xmlns="" id="{F94C2E1D-353C-4202-AD06-9AC44E32AE25}"/>
              </a:ext>
            </a:extLst>
          </p:cNvPr>
          <p:cNvCxnSpPr>
            <a:stCxn id="77" idx="1"/>
            <a:endCxn id="77" idx="3"/>
          </p:cNvCxnSpPr>
          <p:nvPr/>
        </p:nvCxnSpPr>
        <p:spPr>
          <a:xfrm flipV="1">
            <a:off x="4785056" y="1486994"/>
            <a:ext cx="2415540" cy="7620"/>
          </a:xfrm>
          <a:prstGeom prst="line">
            <a:avLst/>
          </a:prstGeom>
          <a:noFill/>
          <a:ln w="19050" cap="flat" cmpd="sng" algn="ctr">
            <a:solidFill>
              <a:srgbClr val="07CB98"/>
            </a:solidFill>
            <a:prstDash val="solid"/>
            <a:miter lim="800000"/>
          </a:ln>
          <a:effectLst/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8744D808-131B-484A-B032-807FC4FCC1C5}"/>
              </a:ext>
            </a:extLst>
          </p:cNvPr>
          <p:cNvCxnSpPr/>
          <p:nvPr/>
        </p:nvCxnSpPr>
        <p:spPr>
          <a:xfrm flipV="1">
            <a:off x="4777436" y="1723214"/>
            <a:ext cx="2415540" cy="7620"/>
          </a:xfrm>
          <a:prstGeom prst="line">
            <a:avLst/>
          </a:prstGeom>
          <a:noFill/>
          <a:ln w="6350" cap="flat" cmpd="sng" algn="ctr">
            <a:solidFill>
              <a:srgbClr val="07CB98"/>
            </a:solidFill>
            <a:prstDash val="solid"/>
            <a:miter lim="800000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62317A7F-E764-494B-90A3-E42ACA091E68}"/>
              </a:ext>
            </a:extLst>
          </p:cNvPr>
          <p:cNvCxnSpPr/>
          <p:nvPr/>
        </p:nvCxnSpPr>
        <p:spPr>
          <a:xfrm flipV="1">
            <a:off x="4785056" y="1715594"/>
            <a:ext cx="2415540" cy="7620"/>
          </a:xfrm>
          <a:prstGeom prst="line">
            <a:avLst/>
          </a:prstGeom>
          <a:noFill/>
          <a:ln w="19050" cap="flat" cmpd="sng" algn="ctr">
            <a:solidFill>
              <a:srgbClr val="07CB98"/>
            </a:solidFill>
            <a:prstDash val="solid"/>
            <a:miter lim="800000"/>
          </a:ln>
          <a:effectLst/>
        </p:spPr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xmlns="" id="{5FA988DC-BF95-4BF9-9919-53E5DDFD39D1}"/>
              </a:ext>
            </a:extLst>
          </p:cNvPr>
          <p:cNvSpPr/>
          <p:nvPr/>
        </p:nvSpPr>
        <p:spPr>
          <a:xfrm>
            <a:off x="6477497" y="1509854"/>
            <a:ext cx="585939" cy="179768"/>
          </a:xfrm>
          <a:prstGeom prst="roundRect">
            <a:avLst/>
          </a:prstGeom>
          <a:solidFill>
            <a:srgbClr val="07CB98"/>
          </a:solidFill>
          <a:ln w="12700" cap="flat" cmpd="sng" algn="ctr">
            <a:solidFill>
              <a:srgbClr val="07CB9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View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xmlns="" id="{2A607E6C-5F99-4460-A7E3-503792842044}"/>
              </a:ext>
            </a:extLst>
          </p:cNvPr>
          <p:cNvCxnSpPr>
            <a:cxnSpLocks/>
          </p:cNvCxnSpPr>
          <p:nvPr/>
        </p:nvCxnSpPr>
        <p:spPr>
          <a:xfrm rot="10800000">
            <a:off x="7331242" y="1486994"/>
            <a:ext cx="2409120" cy="1035582"/>
          </a:xfrm>
          <a:prstGeom prst="curvedConnector3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xmlns="" id="{E95ED114-728D-40D2-9BEE-D83AB7AA82E8}"/>
              </a:ext>
            </a:extLst>
          </p:cNvPr>
          <p:cNvSpPr/>
          <p:nvPr/>
        </p:nvSpPr>
        <p:spPr>
          <a:xfrm>
            <a:off x="9893213" y="2801993"/>
            <a:ext cx="1315453" cy="2630905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DE5AD21A-516C-407D-8BAD-F73DFD37BE7F}"/>
              </a:ext>
            </a:extLst>
          </p:cNvPr>
          <p:cNvSpPr/>
          <p:nvPr/>
        </p:nvSpPr>
        <p:spPr>
          <a:xfrm>
            <a:off x="9901233" y="2902255"/>
            <a:ext cx="1315453" cy="24303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637726F-B87D-4C1D-A043-F491343E6097}"/>
              </a:ext>
            </a:extLst>
          </p:cNvPr>
          <p:cNvSpPr txBox="1"/>
          <p:nvPr/>
        </p:nvSpPr>
        <p:spPr>
          <a:xfrm>
            <a:off x="9901234" y="3058666"/>
            <a:ext cx="132347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Panico’s Car listing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3BBFB66-56F1-4CD4-A9C4-92E3729B8B7A}"/>
              </a:ext>
            </a:extLst>
          </p:cNvPr>
          <p:cNvSpPr txBox="1"/>
          <p:nvPr/>
        </p:nvSpPr>
        <p:spPr>
          <a:xfrm>
            <a:off x="9885193" y="3715792"/>
            <a:ext cx="132347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Quote</a:t>
            </a:r>
          </a:p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$16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4426D24-9855-470D-A3F5-61C5028DAC73}"/>
              </a:ext>
            </a:extLst>
          </p:cNvPr>
          <p:cNvSpPr txBox="1"/>
          <p:nvPr/>
        </p:nvSpPr>
        <p:spPr>
          <a:xfrm>
            <a:off x="9960489" y="4422953"/>
            <a:ext cx="121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offer has been </a:t>
            </a:r>
            <a:r>
              <a:rPr lang="en-US" sz="12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accepted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2CB2D8C8-03F5-4153-840C-36DC30945632}"/>
              </a:ext>
            </a:extLst>
          </p:cNvPr>
          <p:cNvSpPr/>
          <p:nvPr/>
        </p:nvSpPr>
        <p:spPr>
          <a:xfrm>
            <a:off x="9877173" y="2801993"/>
            <a:ext cx="1315453" cy="2630905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8940F90D-3BEF-4567-9754-96A12DF5C4B4}"/>
              </a:ext>
            </a:extLst>
          </p:cNvPr>
          <p:cNvSpPr/>
          <p:nvPr/>
        </p:nvSpPr>
        <p:spPr>
          <a:xfrm>
            <a:off x="9885193" y="2902255"/>
            <a:ext cx="1315453" cy="243037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E4375660-BD67-44A9-BC4F-6C224AD10ED9}"/>
              </a:ext>
            </a:extLst>
          </p:cNvPr>
          <p:cNvSpPr txBox="1"/>
          <p:nvPr/>
        </p:nvSpPr>
        <p:spPr>
          <a:xfrm>
            <a:off x="9885194" y="3058666"/>
            <a:ext cx="1323472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E4F9F9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Panico’s Car listing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E0D5CF89-116E-48B3-B7FC-BD4C21661909}"/>
              </a:ext>
            </a:extLst>
          </p:cNvPr>
          <p:cNvSpPr txBox="1"/>
          <p:nvPr/>
        </p:nvSpPr>
        <p:spPr>
          <a:xfrm>
            <a:off x="9869153" y="3715792"/>
            <a:ext cx="1323472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F333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Quote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E4F9F9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$16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B4B3957-5AC1-45A7-9FD2-96C9ABA8F90C}"/>
              </a:ext>
            </a:extLst>
          </p:cNvPr>
          <p:cNvSpPr txBox="1"/>
          <p:nvPr/>
        </p:nvSpPr>
        <p:spPr>
          <a:xfrm>
            <a:off x="9944449" y="4422953"/>
            <a:ext cx="121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4F9F9">
                    <a:lumMod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offer has been </a:t>
            </a:r>
            <a:r>
              <a:rPr lang="en-US" sz="1200" b="1" dirty="0">
                <a:solidFill>
                  <a:srgbClr val="E4F9F9">
                    <a:lumMod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accepted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E13D5A0C-F95A-4BA3-9577-8DFF2CC697B0}"/>
              </a:ext>
            </a:extLst>
          </p:cNvPr>
          <p:cNvSpPr/>
          <p:nvPr/>
        </p:nvSpPr>
        <p:spPr>
          <a:xfrm>
            <a:off x="897226" y="2799645"/>
            <a:ext cx="1315453" cy="2630905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xmlns="" id="{CE701952-72CE-4A89-9970-E1F5BDB2BCB2}"/>
              </a:ext>
            </a:extLst>
          </p:cNvPr>
          <p:cNvSpPr/>
          <p:nvPr/>
        </p:nvSpPr>
        <p:spPr>
          <a:xfrm>
            <a:off x="905246" y="2899907"/>
            <a:ext cx="1315453" cy="243037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84B7ECE-E2F6-4751-953D-F5AB0A7B9704}"/>
              </a:ext>
            </a:extLst>
          </p:cNvPr>
          <p:cNvSpPr txBox="1"/>
          <p:nvPr/>
        </p:nvSpPr>
        <p:spPr>
          <a:xfrm>
            <a:off x="905247" y="3056318"/>
            <a:ext cx="132347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E4F9F9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Car listing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xmlns="" id="{B9F66433-83DC-4E29-8E38-0B11A1B73B59}"/>
              </a:ext>
            </a:extLst>
          </p:cNvPr>
          <p:cNvSpPr/>
          <p:nvPr/>
        </p:nvSpPr>
        <p:spPr>
          <a:xfrm>
            <a:off x="973222" y="4495998"/>
            <a:ext cx="1187117" cy="286739"/>
          </a:xfrm>
          <a:prstGeom prst="roundRect">
            <a:avLst/>
          </a:prstGeom>
          <a:solidFill>
            <a:srgbClr val="07CB98"/>
          </a:solidFill>
          <a:ln w="12700" cap="flat" cmpd="sng" algn="ctr">
            <a:solidFill>
              <a:srgbClr val="07CB9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Accept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100F4B9-F363-4350-83BC-4D220C7814FD}"/>
              </a:ext>
            </a:extLst>
          </p:cNvPr>
          <p:cNvSpPr txBox="1"/>
          <p:nvPr/>
        </p:nvSpPr>
        <p:spPr>
          <a:xfrm>
            <a:off x="977233" y="3406293"/>
            <a:ext cx="1187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Insurer</a:t>
            </a:r>
          </a:p>
          <a:p>
            <a:r>
              <a:rPr lang="en-US" sz="1200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Andreas</a:t>
            </a:r>
          </a:p>
          <a:p>
            <a:endParaRPr lang="en-US" sz="1200" dirty="0">
              <a:solidFill>
                <a:srgbClr val="2F333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1249D4A-F2AF-48A4-93AC-E9DF2CBE4747}"/>
              </a:ext>
            </a:extLst>
          </p:cNvPr>
          <p:cNvSpPr txBox="1"/>
          <p:nvPr/>
        </p:nvSpPr>
        <p:spPr>
          <a:xfrm>
            <a:off x="889206" y="3842984"/>
            <a:ext cx="1323472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F333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Quote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E4F9F9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$16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xmlns="" id="{97AE84EE-3553-4721-8B2D-6EBF96EED051}"/>
              </a:ext>
            </a:extLst>
          </p:cNvPr>
          <p:cNvSpPr/>
          <p:nvPr/>
        </p:nvSpPr>
        <p:spPr>
          <a:xfrm>
            <a:off x="973222" y="4844400"/>
            <a:ext cx="1187117" cy="286739"/>
          </a:xfrm>
          <a:prstGeom prst="roundRect">
            <a:avLst/>
          </a:prstGeom>
          <a:solidFill>
            <a:srgbClr val="E4F9F9">
              <a:lumMod val="25000"/>
            </a:srgbClr>
          </a:solidFill>
          <a:ln w="12700" cap="flat" cmpd="sng" algn="ctr">
            <a:solidFill>
              <a:srgbClr val="07CB9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Reject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865DE502-B786-4707-818D-D22C1B6A6800}"/>
              </a:ext>
            </a:extLst>
          </p:cNvPr>
          <p:cNvCxnSpPr>
            <a:cxnSpLocks/>
          </p:cNvCxnSpPr>
          <p:nvPr/>
        </p:nvCxnSpPr>
        <p:spPr>
          <a:xfrm flipH="1">
            <a:off x="5983705" y="2500574"/>
            <a:ext cx="5312" cy="2279973"/>
          </a:xfrm>
          <a:prstGeom prst="line">
            <a:avLst/>
          </a:prstGeom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6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4A0A0FE-0150-42D9-A1A0-335ED7364F10}"/>
              </a:ext>
            </a:extLst>
          </p:cNvPr>
          <p:cNvSpPr txBox="1"/>
          <p:nvPr/>
        </p:nvSpPr>
        <p:spPr>
          <a:xfrm>
            <a:off x="681643" y="474903"/>
            <a:ext cx="2532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GB" sz="5400" i="1" dirty="0">
                <a:latin typeface="Calibri" panose="020F0502020204030204" pitchFamily="34" charset="0"/>
                <a:cs typeface="Calibri" panose="020F0502020204030204" pitchFamily="34" charset="0"/>
              </a:rPr>
              <a:t>olution</a:t>
            </a:r>
            <a:r>
              <a:rPr lang="en-GB" sz="5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x-none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1E5529D-4326-455B-A85E-2F4C9A9B563B}"/>
              </a:ext>
            </a:extLst>
          </p:cNvPr>
          <p:cNvSpPr txBox="1"/>
          <p:nvPr/>
        </p:nvSpPr>
        <p:spPr>
          <a:xfrm>
            <a:off x="1075958" y="2337910"/>
            <a:ext cx="1302148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Panicos</a:t>
            </a:r>
            <a:endParaRPr lang="x-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xmlns="" id="{0F2CB940-3013-4A3D-A482-FD2250B3EEF6}"/>
              </a:ext>
            </a:extLst>
          </p:cNvPr>
          <p:cNvCxnSpPr>
            <a:cxnSpLocks/>
          </p:cNvCxnSpPr>
          <p:nvPr/>
        </p:nvCxnSpPr>
        <p:spPr>
          <a:xfrm flipV="1">
            <a:off x="2355137" y="1507852"/>
            <a:ext cx="2354700" cy="1014725"/>
          </a:xfrm>
          <a:prstGeom prst="curvedConnector3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9C960E6-9997-487F-B361-3927FB8A9D27}"/>
              </a:ext>
            </a:extLst>
          </p:cNvPr>
          <p:cNvSpPr txBox="1"/>
          <p:nvPr/>
        </p:nvSpPr>
        <p:spPr>
          <a:xfrm>
            <a:off x="2718981" y="2801994"/>
            <a:ext cx="2830722" cy="24622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Customer broadcasts insurance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A listing of the request is created in the marketplace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Customer reviews offers and proceeds with the preferred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A1E2CF3-F0F7-452F-AE5D-FD64B47135CD}"/>
              </a:ext>
            </a:extLst>
          </p:cNvPr>
          <p:cNvSpPr txBox="1"/>
          <p:nvPr/>
        </p:nvSpPr>
        <p:spPr>
          <a:xfrm>
            <a:off x="6728802" y="2801993"/>
            <a:ext cx="2553527" cy="20313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Insurer checks the marketplace for new listings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Proceeds to submit an offer to Panico’s listing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Listing closes with acceptance of the offer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46EE84F-8A27-4CA3-B801-59F7FFD49CF8}"/>
              </a:ext>
            </a:extLst>
          </p:cNvPr>
          <p:cNvSpPr txBox="1"/>
          <p:nvPr/>
        </p:nvSpPr>
        <p:spPr>
          <a:xfrm>
            <a:off x="10080459" y="2337910"/>
            <a:ext cx="1612374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Andreas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xmlns="" id="{68149660-3911-435C-A996-4C33792BD0BB}"/>
              </a:ext>
            </a:extLst>
          </p:cNvPr>
          <p:cNvSpPr/>
          <p:nvPr/>
        </p:nvSpPr>
        <p:spPr>
          <a:xfrm>
            <a:off x="914200" y="2806088"/>
            <a:ext cx="1315453" cy="2630905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xmlns="" id="{173D66CD-96F1-4B66-92EF-9BD4A9859C56}"/>
              </a:ext>
            </a:extLst>
          </p:cNvPr>
          <p:cNvSpPr/>
          <p:nvPr/>
        </p:nvSpPr>
        <p:spPr>
          <a:xfrm>
            <a:off x="922220" y="2906350"/>
            <a:ext cx="1315453" cy="243037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49AF021A-7E74-4A5B-A610-DE2E317210D0}"/>
              </a:ext>
            </a:extLst>
          </p:cNvPr>
          <p:cNvSpPr txBox="1"/>
          <p:nvPr/>
        </p:nvSpPr>
        <p:spPr>
          <a:xfrm>
            <a:off x="922221" y="3062761"/>
            <a:ext cx="132347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E4F9F9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Insure my car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xmlns="" id="{107E9430-E349-4AEF-A795-D039FDCCEFBB}"/>
              </a:ext>
            </a:extLst>
          </p:cNvPr>
          <p:cNvSpPr/>
          <p:nvPr/>
        </p:nvSpPr>
        <p:spPr>
          <a:xfrm>
            <a:off x="986389" y="4820976"/>
            <a:ext cx="1187117" cy="395037"/>
          </a:xfrm>
          <a:prstGeom prst="roundRect">
            <a:avLst/>
          </a:prstGeom>
          <a:solidFill>
            <a:srgbClr val="07CB98"/>
          </a:solidFill>
          <a:ln w="12700" cap="flat" cmpd="sng" algn="ctr">
            <a:solidFill>
              <a:srgbClr val="07CB9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Submit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xmlns="" id="{1A01293B-3D0D-48F3-A962-B78952BD1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35" y="4409462"/>
            <a:ext cx="240157" cy="24015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AC87C8A9-E4A2-44A2-81AD-DC26ED88B222}"/>
              </a:ext>
            </a:extLst>
          </p:cNvPr>
          <p:cNvSpPr txBox="1"/>
          <p:nvPr/>
        </p:nvSpPr>
        <p:spPr>
          <a:xfrm>
            <a:off x="1138789" y="3548436"/>
            <a:ext cx="1187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Details</a:t>
            </a:r>
          </a:p>
          <a:p>
            <a:endParaRPr lang="en-US" sz="1200" dirty="0">
              <a:solidFill>
                <a:srgbClr val="2F333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Reg.No.</a:t>
            </a:r>
          </a:p>
          <a:p>
            <a:r>
              <a:rPr lang="en-US" sz="1100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en-US" sz="1200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100" dirty="0">
              <a:solidFill>
                <a:srgbClr val="2F333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xmlns="" id="{515A54E9-3245-44F3-A6AB-66C605B891E6}"/>
              </a:ext>
            </a:extLst>
          </p:cNvPr>
          <p:cNvSpPr/>
          <p:nvPr/>
        </p:nvSpPr>
        <p:spPr>
          <a:xfrm>
            <a:off x="9882787" y="2801993"/>
            <a:ext cx="1315453" cy="2630905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64D7B70-5E95-4799-948B-D1DA0A028DDE}"/>
              </a:ext>
            </a:extLst>
          </p:cNvPr>
          <p:cNvSpPr txBox="1"/>
          <p:nvPr/>
        </p:nvSpPr>
        <p:spPr>
          <a:xfrm>
            <a:off x="4852737" y="751902"/>
            <a:ext cx="141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 place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xmlns="" id="{DD802C83-D597-4D14-9D8D-C793AF2A87FB}"/>
              </a:ext>
            </a:extLst>
          </p:cNvPr>
          <p:cNvSpPr/>
          <p:nvPr/>
        </p:nvSpPr>
        <p:spPr>
          <a:xfrm>
            <a:off x="4785056" y="1121234"/>
            <a:ext cx="2407920" cy="746760"/>
          </a:xfrm>
          <a:prstGeom prst="roundRect">
            <a:avLst/>
          </a:prstGeom>
          <a:solidFill>
            <a:schemeClr val="tx1">
              <a:lumMod val="50000"/>
            </a:schemeClr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xmlns="" id="{AA9C1257-451E-498F-A02C-4CBC1D71270A}"/>
              </a:ext>
            </a:extLst>
          </p:cNvPr>
          <p:cNvSpPr/>
          <p:nvPr/>
        </p:nvSpPr>
        <p:spPr>
          <a:xfrm>
            <a:off x="4891736" y="1189814"/>
            <a:ext cx="1165860" cy="21336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Listings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AF6D3B86-52CF-4CA4-9CF1-F3898BCBBF57}"/>
              </a:ext>
            </a:extLst>
          </p:cNvPr>
          <p:cNvSpPr txBox="1"/>
          <p:nvPr/>
        </p:nvSpPr>
        <p:spPr>
          <a:xfrm>
            <a:off x="4754576" y="1462754"/>
            <a:ext cx="2202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Panico’s car listing</a:t>
            </a:r>
            <a:endParaRPr lang="en-US" dirty="0">
              <a:solidFill>
                <a:srgbClr val="2F333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xmlns="" id="{F94C2E1D-353C-4202-AD06-9AC44E32AE25}"/>
              </a:ext>
            </a:extLst>
          </p:cNvPr>
          <p:cNvCxnSpPr>
            <a:stCxn id="77" idx="1"/>
            <a:endCxn id="77" idx="3"/>
          </p:cNvCxnSpPr>
          <p:nvPr/>
        </p:nvCxnSpPr>
        <p:spPr>
          <a:xfrm flipV="1">
            <a:off x="4785056" y="1486994"/>
            <a:ext cx="2415540" cy="7620"/>
          </a:xfrm>
          <a:prstGeom prst="lin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miter lim="800000"/>
          </a:ln>
          <a:effectLst/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8744D808-131B-484A-B032-807FC4FCC1C5}"/>
              </a:ext>
            </a:extLst>
          </p:cNvPr>
          <p:cNvCxnSpPr/>
          <p:nvPr/>
        </p:nvCxnSpPr>
        <p:spPr>
          <a:xfrm flipV="1">
            <a:off x="4777436" y="1723214"/>
            <a:ext cx="2415540" cy="7620"/>
          </a:xfrm>
          <a:prstGeom prst="line">
            <a:avLst/>
          </a:prstGeom>
          <a:noFill/>
          <a:ln w="6350" cap="flat" cmpd="sng" algn="ctr">
            <a:solidFill>
              <a:srgbClr val="07CB98"/>
            </a:solidFill>
            <a:prstDash val="solid"/>
            <a:miter lim="800000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62317A7F-E764-494B-90A3-E42ACA091E68}"/>
              </a:ext>
            </a:extLst>
          </p:cNvPr>
          <p:cNvCxnSpPr/>
          <p:nvPr/>
        </p:nvCxnSpPr>
        <p:spPr>
          <a:xfrm flipV="1">
            <a:off x="4785056" y="1715594"/>
            <a:ext cx="2415540" cy="762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xmlns="" id="{5FA988DC-BF95-4BF9-9919-53E5DDFD39D1}"/>
              </a:ext>
            </a:extLst>
          </p:cNvPr>
          <p:cNvSpPr/>
          <p:nvPr/>
        </p:nvSpPr>
        <p:spPr>
          <a:xfrm>
            <a:off x="6477497" y="1509854"/>
            <a:ext cx="585939" cy="179768"/>
          </a:xfrm>
          <a:prstGeom prst="roundRect">
            <a:avLst/>
          </a:prstGeom>
          <a:solidFill>
            <a:schemeClr val="bg2">
              <a:lumMod val="85000"/>
              <a:lumOff val="15000"/>
            </a:schemeClr>
          </a:solidFill>
          <a:ln w="12700" cap="flat" cmpd="sng" algn="ctr">
            <a:solidFill>
              <a:srgbClr val="07CB9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View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xmlns="" id="{2A607E6C-5F99-4460-A7E3-503792842044}"/>
              </a:ext>
            </a:extLst>
          </p:cNvPr>
          <p:cNvCxnSpPr>
            <a:cxnSpLocks/>
          </p:cNvCxnSpPr>
          <p:nvPr/>
        </p:nvCxnSpPr>
        <p:spPr>
          <a:xfrm rot="10800000">
            <a:off x="7331242" y="1486994"/>
            <a:ext cx="2409120" cy="1035582"/>
          </a:xfrm>
          <a:prstGeom prst="curvedConnector3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xmlns="" id="{87792FE2-6FD0-4462-A498-70FEC3450586}"/>
              </a:ext>
            </a:extLst>
          </p:cNvPr>
          <p:cNvCxnSpPr>
            <a:cxnSpLocks/>
          </p:cNvCxnSpPr>
          <p:nvPr/>
        </p:nvCxnSpPr>
        <p:spPr>
          <a:xfrm flipH="1">
            <a:off x="5983705" y="2500574"/>
            <a:ext cx="5312" cy="2279973"/>
          </a:xfrm>
          <a:prstGeom prst="line">
            <a:avLst/>
          </a:prstGeom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xmlns="" id="{E95ED114-728D-40D2-9BEE-D83AB7AA82E8}"/>
              </a:ext>
            </a:extLst>
          </p:cNvPr>
          <p:cNvSpPr/>
          <p:nvPr/>
        </p:nvSpPr>
        <p:spPr>
          <a:xfrm>
            <a:off x="9893213" y="2801993"/>
            <a:ext cx="1315453" cy="2630905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DE5AD21A-516C-407D-8BAD-F73DFD37BE7F}"/>
              </a:ext>
            </a:extLst>
          </p:cNvPr>
          <p:cNvSpPr/>
          <p:nvPr/>
        </p:nvSpPr>
        <p:spPr>
          <a:xfrm>
            <a:off x="9901233" y="2902255"/>
            <a:ext cx="1315453" cy="24303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637726F-B87D-4C1D-A043-F491343E6097}"/>
              </a:ext>
            </a:extLst>
          </p:cNvPr>
          <p:cNvSpPr txBox="1"/>
          <p:nvPr/>
        </p:nvSpPr>
        <p:spPr>
          <a:xfrm>
            <a:off x="9901234" y="3058666"/>
            <a:ext cx="132347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Panico’s Car listing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3BBFB66-56F1-4CD4-A9C4-92E3729B8B7A}"/>
              </a:ext>
            </a:extLst>
          </p:cNvPr>
          <p:cNvSpPr txBox="1"/>
          <p:nvPr/>
        </p:nvSpPr>
        <p:spPr>
          <a:xfrm>
            <a:off x="9885193" y="3715792"/>
            <a:ext cx="132347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Quote</a:t>
            </a:r>
          </a:p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$16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4426D24-9855-470D-A3F5-61C5028DAC73}"/>
              </a:ext>
            </a:extLst>
          </p:cNvPr>
          <p:cNvSpPr txBox="1"/>
          <p:nvPr/>
        </p:nvSpPr>
        <p:spPr>
          <a:xfrm>
            <a:off x="9960489" y="4422953"/>
            <a:ext cx="121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offer has been </a:t>
            </a:r>
            <a:r>
              <a:rPr lang="en-US" sz="12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accepted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2CB2D8C8-03F5-4153-840C-36DC30945632}"/>
              </a:ext>
            </a:extLst>
          </p:cNvPr>
          <p:cNvSpPr/>
          <p:nvPr/>
        </p:nvSpPr>
        <p:spPr>
          <a:xfrm>
            <a:off x="9877173" y="2801993"/>
            <a:ext cx="1315453" cy="2630905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8940F90D-3BEF-4567-9754-96A12DF5C4B4}"/>
              </a:ext>
            </a:extLst>
          </p:cNvPr>
          <p:cNvSpPr/>
          <p:nvPr/>
        </p:nvSpPr>
        <p:spPr>
          <a:xfrm>
            <a:off x="9885193" y="2902255"/>
            <a:ext cx="1315453" cy="2430379"/>
          </a:xfrm>
          <a:prstGeom prst="roundRect">
            <a:avLst/>
          </a:prstGeom>
          <a:solidFill>
            <a:schemeClr val="tx1">
              <a:lumMod val="5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E4375660-BD67-44A9-BC4F-6C224AD10ED9}"/>
              </a:ext>
            </a:extLst>
          </p:cNvPr>
          <p:cNvSpPr txBox="1"/>
          <p:nvPr/>
        </p:nvSpPr>
        <p:spPr>
          <a:xfrm>
            <a:off x="9885194" y="3058666"/>
            <a:ext cx="1323472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E4F9F9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Panico’s Car listing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E0D5CF89-116E-48B3-B7FC-BD4C21661909}"/>
              </a:ext>
            </a:extLst>
          </p:cNvPr>
          <p:cNvSpPr txBox="1"/>
          <p:nvPr/>
        </p:nvSpPr>
        <p:spPr>
          <a:xfrm>
            <a:off x="9869153" y="3715792"/>
            <a:ext cx="1323472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F333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Quote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E4F9F9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$16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B4B3957-5AC1-45A7-9FD2-96C9ABA8F90C}"/>
              </a:ext>
            </a:extLst>
          </p:cNvPr>
          <p:cNvSpPr txBox="1"/>
          <p:nvPr/>
        </p:nvSpPr>
        <p:spPr>
          <a:xfrm>
            <a:off x="9944449" y="4422953"/>
            <a:ext cx="121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4F9F9">
                    <a:lumMod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offer has been </a:t>
            </a:r>
            <a:r>
              <a:rPr lang="en-US" sz="1200" b="1" dirty="0">
                <a:solidFill>
                  <a:srgbClr val="E4F9F9">
                    <a:lumMod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accepted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E13D5A0C-F95A-4BA3-9577-8DFF2CC697B0}"/>
              </a:ext>
            </a:extLst>
          </p:cNvPr>
          <p:cNvSpPr/>
          <p:nvPr/>
        </p:nvSpPr>
        <p:spPr>
          <a:xfrm>
            <a:off x="897226" y="2799645"/>
            <a:ext cx="1315453" cy="2630905"/>
          </a:xfrm>
          <a:prstGeom prst="round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xmlns="" id="{CE701952-72CE-4A89-9970-E1F5BDB2BCB2}"/>
              </a:ext>
            </a:extLst>
          </p:cNvPr>
          <p:cNvSpPr/>
          <p:nvPr/>
        </p:nvSpPr>
        <p:spPr>
          <a:xfrm>
            <a:off x="905246" y="2899907"/>
            <a:ext cx="1315453" cy="2430379"/>
          </a:xfrm>
          <a:prstGeom prst="roundRect">
            <a:avLst/>
          </a:prstGeom>
          <a:solidFill>
            <a:schemeClr val="tx1">
              <a:lumMod val="5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84B7ECE-E2F6-4751-953D-F5AB0A7B9704}"/>
              </a:ext>
            </a:extLst>
          </p:cNvPr>
          <p:cNvSpPr txBox="1"/>
          <p:nvPr/>
        </p:nvSpPr>
        <p:spPr>
          <a:xfrm>
            <a:off x="905247" y="3056318"/>
            <a:ext cx="132347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E4F9F9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Car listing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xmlns="" id="{B9F66433-83DC-4E29-8E38-0B11A1B73B59}"/>
              </a:ext>
            </a:extLst>
          </p:cNvPr>
          <p:cNvSpPr/>
          <p:nvPr/>
        </p:nvSpPr>
        <p:spPr>
          <a:xfrm>
            <a:off x="973222" y="4495998"/>
            <a:ext cx="1187117" cy="2867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Accept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100F4B9-F363-4350-83BC-4D220C7814FD}"/>
              </a:ext>
            </a:extLst>
          </p:cNvPr>
          <p:cNvSpPr txBox="1"/>
          <p:nvPr/>
        </p:nvSpPr>
        <p:spPr>
          <a:xfrm>
            <a:off x="977233" y="3406293"/>
            <a:ext cx="1187117" cy="646331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Insurer</a:t>
            </a:r>
          </a:p>
          <a:p>
            <a:r>
              <a:rPr lang="en-US" sz="1200" dirty="0">
                <a:solidFill>
                  <a:srgbClr val="2F33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Andreas</a:t>
            </a:r>
          </a:p>
          <a:p>
            <a:endParaRPr lang="en-US" sz="1200" dirty="0">
              <a:solidFill>
                <a:srgbClr val="2F333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1249D4A-F2AF-48A4-93AC-E9DF2CBE4747}"/>
              </a:ext>
            </a:extLst>
          </p:cNvPr>
          <p:cNvSpPr txBox="1"/>
          <p:nvPr/>
        </p:nvSpPr>
        <p:spPr>
          <a:xfrm>
            <a:off x="889206" y="3842984"/>
            <a:ext cx="1323472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F333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Quote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E4F9F9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$16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xmlns="" id="{97AE84EE-3553-4721-8B2D-6EBF96EED051}"/>
              </a:ext>
            </a:extLst>
          </p:cNvPr>
          <p:cNvSpPr/>
          <p:nvPr/>
        </p:nvSpPr>
        <p:spPr>
          <a:xfrm>
            <a:off x="973222" y="4844400"/>
            <a:ext cx="1187117" cy="2867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ACDAE1A-9007-49B1-BC8E-6E9867B5EED7}"/>
              </a:ext>
            </a:extLst>
          </p:cNvPr>
          <p:cNvSpPr txBox="1"/>
          <p:nvPr/>
        </p:nvSpPr>
        <p:spPr>
          <a:xfrm>
            <a:off x="2574652" y="4838971"/>
            <a:ext cx="6914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Rounded MT Bold" panose="020F0704030504030204" pitchFamily="34" charset="0"/>
                <a:cs typeface="Calibri" panose="020F0502020204030204" pitchFamily="34" charset="0"/>
              </a:rPr>
              <a:t>We reverse aggregate the insurance business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7C4A42B-F0EF-4597-A695-579F693F2193}"/>
              </a:ext>
            </a:extLst>
          </p:cNvPr>
          <p:cNvSpPr txBox="1"/>
          <p:nvPr/>
        </p:nvSpPr>
        <p:spPr>
          <a:xfrm>
            <a:off x="1518659" y="5534527"/>
            <a:ext cx="338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Customers feel the comfort that they have reviewed several offers and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chose the best one within limited time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F487C5AD-5939-4AA7-9678-B21B42EC6599}"/>
              </a:ext>
            </a:extLst>
          </p:cNvPr>
          <p:cNvSpPr txBox="1"/>
          <p:nvPr/>
        </p:nvSpPr>
        <p:spPr>
          <a:xfrm>
            <a:off x="6728802" y="5535393"/>
            <a:ext cx="365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Insurance companies now have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opportunity to quote customers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that they would have never ended up at their doorstep.</a:t>
            </a:r>
          </a:p>
        </p:txBody>
      </p:sp>
    </p:spTree>
    <p:extLst>
      <p:ext uri="{BB962C8B-B14F-4D97-AF65-F5344CB8AC3E}">
        <p14:creationId xmlns:p14="http://schemas.microsoft.com/office/powerpoint/2010/main" val="53549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258F04B-369D-4ECA-978B-45D7CEE6A003}"/>
              </a:ext>
            </a:extLst>
          </p:cNvPr>
          <p:cNvSpPr txBox="1"/>
          <p:nvPr/>
        </p:nvSpPr>
        <p:spPr>
          <a:xfrm>
            <a:off x="681642" y="325648"/>
            <a:ext cx="3940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GB" sz="5400" i="1" dirty="0">
                <a:latin typeface="Calibri" panose="020F0502020204030204" pitchFamily="34" charset="0"/>
                <a:cs typeface="Calibri" panose="020F0502020204030204" pitchFamily="34" charset="0"/>
              </a:rPr>
              <a:t>usiness </a:t>
            </a:r>
            <a:r>
              <a:rPr lang="en-GB" sz="5400" b="1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GB" sz="5400" i="1" dirty="0">
                <a:latin typeface="Calibri" panose="020F0502020204030204" pitchFamily="34" charset="0"/>
                <a:cs typeface="Calibri" panose="020F0502020204030204" pitchFamily="34" charset="0"/>
              </a:rPr>
              <a:t>lan</a:t>
            </a:r>
            <a:r>
              <a:rPr lang="en-GB" sz="5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x-none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03320E3-805F-4BE0-8B38-9865368FED53}"/>
              </a:ext>
            </a:extLst>
          </p:cNvPr>
          <p:cNvSpPr txBox="1"/>
          <p:nvPr/>
        </p:nvSpPr>
        <p:spPr>
          <a:xfrm>
            <a:off x="681642" y="4028736"/>
            <a:ext cx="65892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Milestones</a:t>
            </a:r>
          </a:p>
          <a:p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300 man days to develop 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Investment to recruit 3 full time developers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Agreement with 3-4 Cypriot Insurance Companies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DDBFE6E-5FFB-4783-B47F-81D867C05C56}"/>
              </a:ext>
            </a:extLst>
          </p:cNvPr>
          <p:cNvSpPr txBox="1"/>
          <p:nvPr/>
        </p:nvSpPr>
        <p:spPr>
          <a:xfrm>
            <a:off x="681642" y="1720412"/>
            <a:ext cx="86286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B</a:t>
            </a:r>
            <a:r>
              <a:rPr lang="en-GB" dirty="0"/>
              <a:t>usiness </a:t>
            </a:r>
            <a:r>
              <a:rPr lang="en-GB" b="1" dirty="0"/>
              <a:t>O</a:t>
            </a:r>
            <a:r>
              <a:rPr lang="en-GB" dirty="0"/>
              <a:t>pportunity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Insurance industry is experiencing a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Digital servicing is expected by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Platform does not exist in Cypriot Market</a:t>
            </a:r>
            <a:endParaRPr lang="el-G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24028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258F04B-369D-4ECA-978B-45D7CEE6A003}"/>
              </a:ext>
            </a:extLst>
          </p:cNvPr>
          <p:cNvSpPr txBox="1"/>
          <p:nvPr/>
        </p:nvSpPr>
        <p:spPr>
          <a:xfrm>
            <a:off x="565266" y="469362"/>
            <a:ext cx="3940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GB" sz="5400" i="1" dirty="0">
                <a:latin typeface="Calibri" panose="020F0502020204030204" pitchFamily="34" charset="0"/>
                <a:cs typeface="Calibri" panose="020F0502020204030204" pitchFamily="34" charset="0"/>
              </a:rPr>
              <a:t>usiness </a:t>
            </a:r>
            <a:r>
              <a:rPr lang="en-GB" sz="5400" b="1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GB" sz="5400" i="1" dirty="0">
                <a:latin typeface="Calibri" panose="020F0502020204030204" pitchFamily="34" charset="0"/>
                <a:cs typeface="Calibri" panose="020F0502020204030204" pitchFamily="34" charset="0"/>
              </a:rPr>
              <a:t>lan</a:t>
            </a:r>
            <a:r>
              <a:rPr lang="en-GB" sz="5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x-none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E9219BB-3E67-4BBA-A624-62ACC96593DC}"/>
              </a:ext>
            </a:extLst>
          </p:cNvPr>
          <p:cNvSpPr txBox="1"/>
          <p:nvPr/>
        </p:nvSpPr>
        <p:spPr>
          <a:xfrm>
            <a:off x="681642" y="3191303"/>
            <a:ext cx="79746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</a:t>
            </a:r>
            <a:r>
              <a:rPr lang="en-GB" dirty="0"/>
              <a:t>arget </a:t>
            </a:r>
            <a:r>
              <a:rPr lang="en-GB" b="1" dirty="0"/>
              <a:t>A</a:t>
            </a:r>
            <a:r>
              <a:rPr lang="en-GB" dirty="0"/>
              <a:t>udience</a:t>
            </a:r>
            <a:endParaRPr lang="en-GB" b="1" dirty="0"/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Millennials (40.56% of Cypriot population 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Insurance Companies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A909FFC-BE6F-4D02-A3C2-C0082BC5816A}"/>
              </a:ext>
            </a:extLst>
          </p:cNvPr>
          <p:cNvSpPr txBox="1"/>
          <p:nvPr/>
        </p:nvSpPr>
        <p:spPr>
          <a:xfrm>
            <a:off x="802893" y="4750481"/>
            <a:ext cx="596022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evenue </a:t>
            </a:r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treams</a:t>
            </a:r>
          </a:p>
          <a:p>
            <a:endParaRPr lang="en-GB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Commission from the sale of each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Data analytics for cross selling and up selling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Licence and maintenance fee for the use of our platform </a:t>
            </a:r>
          </a:p>
          <a:p>
            <a:endParaRPr lang="x-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2C01BEA-36B7-4150-B15B-8A0852E45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018" y="1593293"/>
            <a:ext cx="5698622" cy="2569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A962DAF-8182-453D-A9B9-D15DFD25C7E1}"/>
              </a:ext>
            </a:extLst>
          </p:cNvPr>
          <p:cNvSpPr txBox="1"/>
          <p:nvPr/>
        </p:nvSpPr>
        <p:spPr>
          <a:xfrm>
            <a:off x="737063" y="2095257"/>
            <a:ext cx="6683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22 Insurance Companies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€360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mil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General Business  Premium written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   (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€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165 mil motor , 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€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155 mil  non-motor,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€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35 mil health)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1B50F16-1E86-4A15-95F5-D4DDA6158FD5}"/>
              </a:ext>
            </a:extLst>
          </p:cNvPr>
          <p:cNvSpPr txBox="1"/>
          <p:nvPr/>
        </p:nvSpPr>
        <p:spPr>
          <a:xfrm>
            <a:off x="681642" y="1509014"/>
            <a:ext cx="797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Cypriot Insurance Market</a:t>
            </a:r>
          </a:p>
        </p:txBody>
      </p:sp>
    </p:spTree>
    <p:extLst>
      <p:ext uri="{BB962C8B-B14F-4D97-AF65-F5344CB8AC3E}">
        <p14:creationId xmlns:p14="http://schemas.microsoft.com/office/powerpoint/2010/main" val="318105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3D2130E-101E-4BA8-8459-9F885B6FAB19}"/>
              </a:ext>
            </a:extLst>
          </p:cNvPr>
          <p:cNvSpPr txBox="1"/>
          <p:nvPr/>
        </p:nvSpPr>
        <p:spPr>
          <a:xfrm>
            <a:off x="4154162" y="2644170"/>
            <a:ext cx="4578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endParaRPr lang="x-none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45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ed Metal 16x9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reen brushed metal presentation (widescreen).potx" id="{C4E52658-42BB-4751-AD45-DBF99E6546BE}" vid="{DAEF9E1A-844D-45D9-BB7C-945DFF722FA1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 brushed metal presentation (widescreen)</Template>
  <TotalTime>170</TotalTime>
  <Words>532</Words>
  <Application>Microsoft Office PowerPoint</Application>
  <PresentationFormat>Custom</PresentationFormat>
  <Paragraphs>185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Brushed Metal 16x9</vt:lpstr>
      <vt:lpstr>insure.me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Insure.me</dc:title>
  <dc:creator>alex kounounis</dc:creator>
  <cp:lastModifiedBy>Theodosios Andreou</cp:lastModifiedBy>
  <cp:revision>97</cp:revision>
  <dcterms:created xsi:type="dcterms:W3CDTF">2018-01-27T22:15:27Z</dcterms:created>
  <dcterms:modified xsi:type="dcterms:W3CDTF">2018-01-28T15:23:34Z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