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67" r:id="rId2"/>
    <p:sldId id="268" r:id="rId3"/>
    <p:sldId id="271" r:id="rId4"/>
    <p:sldId id="269" r:id="rId5"/>
    <p:sldId id="274" r:id="rId6"/>
    <p:sldId id="275" r:id="rId7"/>
    <p:sldId id="276" r:id="rId8"/>
    <p:sldId id="27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6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" y="153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591099-7EBE-4D12-B880-CCA6B38B92A6}" type="datetimeFigureOut">
              <a:rPr lang="en-US" smtClean="0"/>
              <a:t>1/28/2018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A36C10-A9D4-4995-9BAF-95FBD77A724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92182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CF4299-1721-48C6-878D-74296BE00D21}" type="datetimeFigureOut">
              <a:rPr lang="en-US" smtClean="0"/>
              <a:t>1/28/2018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AEF9EC-8318-4FF6-847E-A85BBD2B7E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195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61254"/>
            <a:ext cx="8226490" cy="308376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7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386585"/>
            <a:ext cx="8229600" cy="1371600"/>
          </a:xfrm>
        </p:spPr>
        <p:txBody>
          <a:bodyPr/>
          <a:lstStyle>
            <a:lvl1pPr marL="0" indent="0" algn="l">
              <a:spcBef>
                <a:spcPts val="1200"/>
              </a:spcBef>
              <a:buNone/>
              <a:defRPr sz="24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0B874-E53C-42B9-98BA-0781B387246C}" type="datetime1">
              <a:rPr lang="en-US" smtClean="0"/>
              <a:t>1/28/2018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50680" y="365125"/>
            <a:ext cx="1645920" cy="5811838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400" y="365125"/>
            <a:ext cx="7624664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402F4-45D7-406A-9C33-75238E131A1E}" type="datetime1">
              <a:rPr lang="en-US" smtClean="0"/>
              <a:t>1/28/2018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6E011-4F7D-42D0-82E1-078A40B76F01}" type="datetime1">
              <a:rPr lang="en-US" smtClean="0"/>
              <a:t>1/28/2018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65176"/>
            <a:ext cx="8229600" cy="3081528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2648" y="3388268"/>
            <a:ext cx="8229600" cy="13716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471FE-0FCC-47A4-B218-06AF00AFA70F}" type="datetime1">
              <a:rPr lang="en-US" smtClean="0"/>
              <a:t>1/28/2018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1" y="1828800"/>
            <a:ext cx="4572000" cy="43481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599" y="1828800"/>
            <a:ext cx="4572000" cy="43481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2C22A-A385-4013-8BC3-1C712ED98224}" type="datetime1">
              <a:rPr lang="en-US" smtClean="0"/>
              <a:t>1/28/2018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8448" y="1627258"/>
            <a:ext cx="45720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8448" y="2373284"/>
            <a:ext cx="4572000" cy="384048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627258"/>
            <a:ext cx="45720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373284"/>
            <a:ext cx="4572000" cy="384048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43CD7-DDC2-4E28-B80E-11B3368F8846}" type="datetime1">
              <a:rPr lang="en-US" smtClean="0"/>
              <a:t>1/28/2018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82D6B-0F0F-41E5-8A0F-FC2D7E2110E0}" type="datetime1">
              <a:rPr lang="en-US" smtClean="0"/>
              <a:t>1/28/2018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C1A38-D70F-41CF-857C-945C6FF6B07D}" type="datetime1">
              <a:rPr lang="en-US" smtClean="0"/>
              <a:t>1/28/2018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hidden">
          <a:xfrm>
            <a:off x="0" y="0"/>
            <a:ext cx="7315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79330" y="457200"/>
            <a:ext cx="3603070" cy="155448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6490" y="685800"/>
            <a:ext cx="610222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79330" y="2101850"/>
            <a:ext cx="3603070" cy="18288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B96DC-D1E7-4668-A471-A46ECA2AE34F}" type="datetime1">
              <a:rPr lang="en-US" smtClean="0"/>
              <a:t>1/28/2018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hidden">
          <a:xfrm>
            <a:off x="0" y="0"/>
            <a:ext cx="7315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82712" y="457200"/>
            <a:ext cx="3602736" cy="155448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0" y="-1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82712" y="2101850"/>
            <a:ext cx="3602736" cy="18288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362303"/>
            <a:ext cx="9601200" cy="10699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28799"/>
            <a:ext cx="9601200" cy="4348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85492"/>
            <a:ext cx="6099048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accent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19253" y="6385492"/>
            <a:ext cx="982047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1"/>
                </a:solidFill>
              </a:defRPr>
            </a:lvl1pPr>
          </a:lstStyle>
          <a:p>
            <a:fld id="{CC444FFE-4BDB-4301-83D8-FE8B25E7CF5A}" type="datetime1">
              <a:rPr lang="en-US" smtClean="0"/>
              <a:t>1/28/2018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3532" y="6385492"/>
            <a:ext cx="828868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insure.me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25272" y="6294966"/>
            <a:ext cx="4632960" cy="492688"/>
          </a:xfrm>
        </p:spPr>
        <p:txBody>
          <a:bodyPr>
            <a:normAutofit/>
          </a:bodyPr>
          <a:lstStyle/>
          <a:p>
            <a:pPr algn="r"/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created by</a:t>
            </a:r>
            <a:endParaRPr lang="en-US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F6B3D5D8-7343-45C4-BE47-18557F5CB5D2}"/>
              </a:ext>
            </a:extLst>
          </p:cNvPr>
          <p:cNvSpPr txBox="1">
            <a:spLocks/>
          </p:cNvSpPr>
          <p:nvPr/>
        </p:nvSpPr>
        <p:spPr>
          <a:xfrm>
            <a:off x="609600" y="3345021"/>
            <a:ext cx="8229600" cy="4926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Arial" pitchFamily="34" charset="0"/>
              <a:buNone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Broadcast your insurance needs</a:t>
            </a:r>
          </a:p>
          <a:p>
            <a:endParaRPr lang="en-US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05A1BE-022E-4CAC-BA97-6E0CC33F9C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0631" y="5783174"/>
            <a:ext cx="2047008" cy="100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878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F8DDD41-4CE9-4BE8-A3A7-275BE33FB8FB}"/>
              </a:ext>
            </a:extLst>
          </p:cNvPr>
          <p:cNvSpPr txBox="1"/>
          <p:nvPr/>
        </p:nvSpPr>
        <p:spPr>
          <a:xfrm>
            <a:off x="864523" y="520930"/>
            <a:ext cx="89999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400" b="1" i="1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GB" sz="5400" i="1" dirty="0">
                <a:latin typeface="Calibri" panose="020F0502020204030204" pitchFamily="34" charset="0"/>
                <a:cs typeface="Calibri" panose="020F0502020204030204" pitchFamily="34" charset="0"/>
              </a:rPr>
              <a:t>roblem</a:t>
            </a:r>
            <a:r>
              <a:rPr lang="en-GB" sz="5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CY" sz="5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B46FCD9-F6E2-407E-BD28-944466584834}"/>
              </a:ext>
            </a:extLst>
          </p:cNvPr>
          <p:cNvSpPr txBox="1"/>
          <p:nvPr/>
        </p:nvSpPr>
        <p:spPr>
          <a:xfrm>
            <a:off x="986444" y="2351252"/>
            <a:ext cx="82185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i="1" dirty="0"/>
              <a:t>“My insurance expires soon and I do not have the time nor the desire to look for a better deal”</a:t>
            </a:r>
            <a:endParaRPr lang="en-CY" sz="2400" i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DE9AB2-C01C-40CE-B70C-836F6773F241}"/>
              </a:ext>
            </a:extLst>
          </p:cNvPr>
          <p:cNvSpPr txBox="1"/>
          <p:nvPr/>
        </p:nvSpPr>
        <p:spPr>
          <a:xfrm>
            <a:off x="3790604" y="4369722"/>
            <a:ext cx="75368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i="1" dirty="0"/>
              <a:t>“I feel that by renewing my current insurance plan without looking into other offers </a:t>
            </a:r>
            <a:r>
              <a:rPr lang="en-GB" sz="2400" b="1" i="1" dirty="0"/>
              <a:t>I am missing out”</a:t>
            </a:r>
            <a:endParaRPr lang="en-CY" sz="2400" b="1" i="1" dirty="0"/>
          </a:p>
        </p:txBody>
      </p:sp>
    </p:spTree>
    <p:extLst>
      <p:ext uri="{BB962C8B-B14F-4D97-AF65-F5344CB8AC3E}">
        <p14:creationId xmlns:p14="http://schemas.microsoft.com/office/powerpoint/2010/main" val="3269817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4A0A0FE-0150-42D9-A1A0-335ED7364F10}"/>
              </a:ext>
            </a:extLst>
          </p:cNvPr>
          <p:cNvSpPr txBox="1"/>
          <p:nvPr/>
        </p:nvSpPr>
        <p:spPr>
          <a:xfrm>
            <a:off x="681643" y="474903"/>
            <a:ext cx="25326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400" b="1" i="1" dirty="0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GB" sz="5400" i="1" dirty="0">
                <a:latin typeface="Calibri" panose="020F0502020204030204" pitchFamily="34" charset="0"/>
                <a:cs typeface="Calibri" panose="020F0502020204030204" pitchFamily="34" charset="0"/>
              </a:rPr>
              <a:t>olution</a:t>
            </a:r>
            <a:r>
              <a:rPr lang="en-GB" sz="5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CY" sz="5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5709547-8277-44BE-9BAD-201A967899AF}"/>
              </a:ext>
            </a:extLst>
          </p:cNvPr>
          <p:cNvSpPr txBox="1"/>
          <p:nvPr/>
        </p:nvSpPr>
        <p:spPr>
          <a:xfrm>
            <a:off x="5295435" y="1136146"/>
            <a:ext cx="2050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Marketplace</a:t>
            </a:r>
          </a:p>
          <a:p>
            <a:endParaRPr lang="en-CY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1E5529D-4326-455B-A85E-2F4C9A9B563B}"/>
              </a:ext>
            </a:extLst>
          </p:cNvPr>
          <p:cNvSpPr txBox="1"/>
          <p:nvPr/>
        </p:nvSpPr>
        <p:spPr>
          <a:xfrm>
            <a:off x="1075958" y="2337910"/>
            <a:ext cx="1302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Panicos</a:t>
            </a:r>
            <a:endParaRPr lang="en-CY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9C960E6-9997-487F-B361-3927FB8A9D27}"/>
              </a:ext>
            </a:extLst>
          </p:cNvPr>
          <p:cNvSpPr txBox="1"/>
          <p:nvPr/>
        </p:nvSpPr>
        <p:spPr>
          <a:xfrm>
            <a:off x="2718981" y="2801994"/>
            <a:ext cx="2830722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500" dirty="0">
                <a:latin typeface="Calibri" panose="020F0502020204030204" pitchFamily="34" charset="0"/>
                <a:cs typeface="Calibri" panose="020F0502020204030204" pitchFamily="34" charset="0"/>
              </a:rPr>
              <a:t>Customer broadcasts insurance needs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Y" sz="14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A1E2CF3-F0F7-452F-AE5D-FD64B47135CD}"/>
              </a:ext>
            </a:extLst>
          </p:cNvPr>
          <p:cNvSpPr txBox="1"/>
          <p:nvPr/>
        </p:nvSpPr>
        <p:spPr>
          <a:xfrm>
            <a:off x="6728802" y="2801993"/>
            <a:ext cx="25535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Y" sz="14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46EE84F-8A27-4CA3-B801-59F7FFD49CF8}"/>
              </a:ext>
            </a:extLst>
          </p:cNvPr>
          <p:cNvSpPr txBox="1"/>
          <p:nvPr/>
        </p:nvSpPr>
        <p:spPr>
          <a:xfrm>
            <a:off x="10080459" y="2337910"/>
            <a:ext cx="1612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Andreas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3413A097-925E-4FB3-8F4B-82FAD2386E9A}"/>
              </a:ext>
            </a:extLst>
          </p:cNvPr>
          <p:cNvSpPr/>
          <p:nvPr/>
        </p:nvSpPr>
        <p:spPr>
          <a:xfrm>
            <a:off x="4830722" y="1134472"/>
            <a:ext cx="2407920" cy="746760"/>
          </a:xfrm>
          <a:prstGeom prst="roundRect">
            <a:avLst/>
          </a:prstGeom>
          <a:solidFill>
            <a:sysClr val="window" lastClr="FFFFFF"/>
          </a:solidFill>
          <a:ln w="12700" cap="flat" cmpd="sng" algn="ctr">
            <a:solidFill>
              <a:srgbClr val="07CB9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68149660-3911-435C-A996-4C33792BD0BB}"/>
              </a:ext>
            </a:extLst>
          </p:cNvPr>
          <p:cNvSpPr/>
          <p:nvPr/>
        </p:nvSpPr>
        <p:spPr>
          <a:xfrm>
            <a:off x="914200" y="2806088"/>
            <a:ext cx="1315453" cy="2630905"/>
          </a:xfrm>
          <a:prstGeom prst="roundRect">
            <a:avLst/>
          </a:prstGeom>
          <a:solidFill>
            <a:sysClr val="windowText" lastClr="000000"/>
          </a:solidFill>
          <a:ln w="12700" cap="flat" cmpd="sng" algn="ctr">
            <a:solidFill>
              <a:sysClr val="windowText" lastClr="000000">
                <a:shade val="50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173D66CD-96F1-4B66-92EF-9BD4A9859C56}"/>
              </a:ext>
            </a:extLst>
          </p:cNvPr>
          <p:cNvSpPr/>
          <p:nvPr/>
        </p:nvSpPr>
        <p:spPr>
          <a:xfrm>
            <a:off x="922220" y="2906350"/>
            <a:ext cx="1315453" cy="2430379"/>
          </a:xfrm>
          <a:prstGeom prst="round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9AF021A-7E74-4A5B-A610-DE2E317210D0}"/>
              </a:ext>
            </a:extLst>
          </p:cNvPr>
          <p:cNvSpPr txBox="1"/>
          <p:nvPr/>
        </p:nvSpPr>
        <p:spPr>
          <a:xfrm>
            <a:off x="922221" y="3062761"/>
            <a:ext cx="1323472" cy="338554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E4F9F9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Insure my car</a:t>
            </a: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107E9430-E349-4AEF-A795-D039FDCCEFBB}"/>
              </a:ext>
            </a:extLst>
          </p:cNvPr>
          <p:cNvSpPr/>
          <p:nvPr/>
        </p:nvSpPr>
        <p:spPr>
          <a:xfrm>
            <a:off x="986389" y="4820976"/>
            <a:ext cx="1187117" cy="395037"/>
          </a:xfrm>
          <a:prstGeom prst="roundRect">
            <a:avLst/>
          </a:prstGeom>
          <a:solidFill>
            <a:srgbClr val="07CB98"/>
          </a:solidFill>
          <a:ln w="12700" cap="flat" cmpd="sng" algn="ctr">
            <a:solidFill>
              <a:srgbClr val="07CB98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Submit</a:t>
            </a:r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1A01293B-3D0D-48F3-A962-B78952BD1E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2835" y="4409462"/>
            <a:ext cx="240157" cy="240157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AC87C8A9-E4A2-44A2-81AD-DC26ED88B222}"/>
              </a:ext>
            </a:extLst>
          </p:cNvPr>
          <p:cNvSpPr txBox="1"/>
          <p:nvPr/>
        </p:nvSpPr>
        <p:spPr>
          <a:xfrm>
            <a:off x="1138789" y="3548436"/>
            <a:ext cx="11871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2F333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Details</a:t>
            </a:r>
          </a:p>
          <a:p>
            <a:endParaRPr lang="en-US" sz="1200" dirty="0">
              <a:solidFill>
                <a:srgbClr val="2F333A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100" dirty="0">
                <a:solidFill>
                  <a:srgbClr val="2F333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Reg.No.</a:t>
            </a:r>
          </a:p>
          <a:p>
            <a:r>
              <a:rPr lang="en-US" sz="1100" dirty="0">
                <a:solidFill>
                  <a:srgbClr val="2F333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Age</a:t>
            </a:r>
            <a:r>
              <a:rPr lang="en-US" sz="1200" dirty="0">
                <a:solidFill>
                  <a:srgbClr val="2F333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1100" dirty="0">
              <a:solidFill>
                <a:srgbClr val="2F333A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515A54E9-3245-44F3-A6AB-66C605B891E6}"/>
              </a:ext>
            </a:extLst>
          </p:cNvPr>
          <p:cNvSpPr/>
          <p:nvPr/>
        </p:nvSpPr>
        <p:spPr>
          <a:xfrm>
            <a:off x="9882787" y="2801993"/>
            <a:ext cx="1315453" cy="2630905"/>
          </a:xfrm>
          <a:prstGeom prst="roundRect">
            <a:avLst/>
          </a:prstGeom>
          <a:solidFill>
            <a:sysClr val="windowText" lastClr="000000"/>
          </a:solidFill>
          <a:ln w="12700" cap="flat" cmpd="sng" algn="ctr">
            <a:solidFill>
              <a:sysClr val="windowText" lastClr="000000">
                <a:shade val="50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4D7B70-5E95-4799-948B-D1DA0A028DDE}"/>
              </a:ext>
            </a:extLst>
          </p:cNvPr>
          <p:cNvSpPr txBox="1"/>
          <p:nvPr/>
        </p:nvSpPr>
        <p:spPr>
          <a:xfrm>
            <a:off x="4852737" y="751902"/>
            <a:ext cx="1411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Market place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74A412E-56A1-447C-98BC-FC9BBD3A680E}"/>
              </a:ext>
            </a:extLst>
          </p:cNvPr>
          <p:cNvCxnSpPr>
            <a:cxnSpLocks/>
          </p:cNvCxnSpPr>
          <p:nvPr/>
        </p:nvCxnSpPr>
        <p:spPr>
          <a:xfrm flipH="1">
            <a:off x="5983705" y="2500574"/>
            <a:ext cx="5312" cy="2279973"/>
          </a:xfrm>
          <a:prstGeom prst="line">
            <a:avLst/>
          </a:prstGeom>
          <a:ln w="38100" cap="flat" cmpd="sng" algn="ctr">
            <a:solidFill>
              <a:schemeClr val="accent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1188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4A0A0FE-0150-42D9-A1A0-335ED7364F10}"/>
              </a:ext>
            </a:extLst>
          </p:cNvPr>
          <p:cNvSpPr txBox="1"/>
          <p:nvPr/>
        </p:nvSpPr>
        <p:spPr>
          <a:xfrm>
            <a:off x="681643" y="474903"/>
            <a:ext cx="25326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400" b="1" i="1" dirty="0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GB" sz="5400" i="1" dirty="0">
                <a:latin typeface="Calibri" panose="020F0502020204030204" pitchFamily="34" charset="0"/>
                <a:cs typeface="Calibri" panose="020F0502020204030204" pitchFamily="34" charset="0"/>
              </a:rPr>
              <a:t>olution</a:t>
            </a:r>
            <a:r>
              <a:rPr lang="en-GB" sz="5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CY" sz="5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1E5529D-4326-455B-A85E-2F4C9A9B563B}"/>
              </a:ext>
            </a:extLst>
          </p:cNvPr>
          <p:cNvSpPr txBox="1"/>
          <p:nvPr/>
        </p:nvSpPr>
        <p:spPr>
          <a:xfrm>
            <a:off x="1075958" y="2337910"/>
            <a:ext cx="1302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Panicos</a:t>
            </a:r>
            <a:endParaRPr lang="en-CY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0F2CB940-3013-4A3D-A482-FD2250B3EEF6}"/>
              </a:ext>
            </a:extLst>
          </p:cNvPr>
          <p:cNvCxnSpPr>
            <a:cxnSpLocks/>
          </p:cNvCxnSpPr>
          <p:nvPr/>
        </p:nvCxnSpPr>
        <p:spPr>
          <a:xfrm flipV="1">
            <a:off x="2355137" y="1507852"/>
            <a:ext cx="2354700" cy="1014725"/>
          </a:xfrm>
          <a:prstGeom prst="curvedConnector3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39C960E6-9997-487F-B361-3927FB8A9D27}"/>
              </a:ext>
            </a:extLst>
          </p:cNvPr>
          <p:cNvSpPr txBox="1"/>
          <p:nvPr/>
        </p:nvSpPr>
        <p:spPr>
          <a:xfrm>
            <a:off x="2718981" y="2801994"/>
            <a:ext cx="2830722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500" dirty="0">
                <a:latin typeface="Calibri" panose="020F0502020204030204" pitchFamily="34" charset="0"/>
                <a:cs typeface="Calibri" panose="020F0502020204030204" pitchFamily="34" charset="0"/>
              </a:rPr>
              <a:t>Customer broadcasts insurance needs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5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500" dirty="0">
                <a:latin typeface="Calibri" panose="020F0502020204030204" pitchFamily="34" charset="0"/>
                <a:cs typeface="Calibri" panose="020F0502020204030204" pitchFamily="34" charset="0"/>
              </a:rPr>
              <a:t>A listing of the request is created in the marketplace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Y" sz="14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A1E2CF3-F0F7-452F-AE5D-FD64B47135CD}"/>
              </a:ext>
            </a:extLst>
          </p:cNvPr>
          <p:cNvSpPr txBox="1"/>
          <p:nvPr/>
        </p:nvSpPr>
        <p:spPr>
          <a:xfrm>
            <a:off x="6728802" y="2801993"/>
            <a:ext cx="2553527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500" dirty="0">
                <a:latin typeface="Calibri" panose="020F0502020204030204" pitchFamily="34" charset="0"/>
                <a:cs typeface="Calibri" panose="020F0502020204030204" pitchFamily="34" charset="0"/>
              </a:rPr>
              <a:t>Insurer checks the marketplace for new listings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5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500" dirty="0">
                <a:latin typeface="Calibri" panose="020F0502020204030204" pitchFamily="34" charset="0"/>
                <a:cs typeface="Calibri" panose="020F0502020204030204" pitchFamily="34" charset="0"/>
              </a:rPr>
              <a:t>Proceeds to submit an offer to Panico’s listing</a:t>
            </a:r>
          </a:p>
          <a:p>
            <a:endParaRPr lang="en-GB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Y" sz="1400" dirty="0"/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68149660-3911-435C-A996-4C33792BD0BB}"/>
              </a:ext>
            </a:extLst>
          </p:cNvPr>
          <p:cNvSpPr/>
          <p:nvPr/>
        </p:nvSpPr>
        <p:spPr>
          <a:xfrm>
            <a:off x="914200" y="2806088"/>
            <a:ext cx="1315453" cy="2630905"/>
          </a:xfrm>
          <a:prstGeom prst="roundRect">
            <a:avLst/>
          </a:prstGeom>
          <a:solidFill>
            <a:sysClr val="windowText" lastClr="000000"/>
          </a:solidFill>
          <a:ln w="12700" cap="flat" cmpd="sng" algn="ctr">
            <a:solidFill>
              <a:sysClr val="windowText" lastClr="000000">
                <a:shade val="50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173D66CD-96F1-4B66-92EF-9BD4A9859C56}"/>
              </a:ext>
            </a:extLst>
          </p:cNvPr>
          <p:cNvSpPr/>
          <p:nvPr/>
        </p:nvSpPr>
        <p:spPr>
          <a:xfrm>
            <a:off x="922220" y="2906350"/>
            <a:ext cx="1315453" cy="2430379"/>
          </a:xfrm>
          <a:prstGeom prst="round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9AF021A-7E74-4A5B-A610-DE2E317210D0}"/>
              </a:ext>
            </a:extLst>
          </p:cNvPr>
          <p:cNvSpPr txBox="1"/>
          <p:nvPr/>
        </p:nvSpPr>
        <p:spPr>
          <a:xfrm>
            <a:off x="922221" y="3062761"/>
            <a:ext cx="1323472" cy="338554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E4F9F9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Insure my car</a:t>
            </a: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107E9430-E349-4AEF-A795-D039FDCCEFBB}"/>
              </a:ext>
            </a:extLst>
          </p:cNvPr>
          <p:cNvSpPr/>
          <p:nvPr/>
        </p:nvSpPr>
        <p:spPr>
          <a:xfrm>
            <a:off x="986389" y="4820976"/>
            <a:ext cx="1187117" cy="395037"/>
          </a:xfrm>
          <a:prstGeom prst="roundRect">
            <a:avLst/>
          </a:prstGeom>
          <a:solidFill>
            <a:srgbClr val="07CB98"/>
          </a:solidFill>
          <a:ln w="12700" cap="flat" cmpd="sng" algn="ctr">
            <a:solidFill>
              <a:srgbClr val="07CB98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Submit</a:t>
            </a:r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1A01293B-3D0D-48F3-A962-B78952BD1E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2835" y="4409462"/>
            <a:ext cx="240157" cy="240157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AC87C8A9-E4A2-44A2-81AD-DC26ED88B222}"/>
              </a:ext>
            </a:extLst>
          </p:cNvPr>
          <p:cNvSpPr txBox="1"/>
          <p:nvPr/>
        </p:nvSpPr>
        <p:spPr>
          <a:xfrm>
            <a:off x="1138789" y="3548436"/>
            <a:ext cx="11871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2F333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Details</a:t>
            </a:r>
          </a:p>
          <a:p>
            <a:endParaRPr lang="en-US" sz="1200" dirty="0">
              <a:solidFill>
                <a:srgbClr val="2F333A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100" dirty="0">
                <a:solidFill>
                  <a:srgbClr val="2F333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Reg.No.</a:t>
            </a:r>
          </a:p>
          <a:p>
            <a:r>
              <a:rPr lang="en-US" sz="1100" dirty="0">
                <a:solidFill>
                  <a:srgbClr val="2F333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Age</a:t>
            </a:r>
            <a:r>
              <a:rPr lang="en-US" sz="1200" dirty="0">
                <a:solidFill>
                  <a:srgbClr val="2F333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1100" dirty="0">
              <a:solidFill>
                <a:srgbClr val="2F333A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515A54E9-3245-44F3-A6AB-66C605B891E6}"/>
              </a:ext>
            </a:extLst>
          </p:cNvPr>
          <p:cNvSpPr/>
          <p:nvPr/>
        </p:nvSpPr>
        <p:spPr>
          <a:xfrm>
            <a:off x="9882787" y="2801993"/>
            <a:ext cx="1315453" cy="2630905"/>
          </a:xfrm>
          <a:prstGeom prst="roundRect">
            <a:avLst/>
          </a:prstGeom>
          <a:solidFill>
            <a:sysClr val="windowText" lastClr="000000"/>
          </a:solidFill>
          <a:ln w="12700" cap="flat" cmpd="sng" algn="ctr">
            <a:solidFill>
              <a:sysClr val="windowText" lastClr="000000">
                <a:shade val="50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4D7B70-5E95-4799-948B-D1DA0A028DDE}"/>
              </a:ext>
            </a:extLst>
          </p:cNvPr>
          <p:cNvSpPr txBox="1"/>
          <p:nvPr/>
        </p:nvSpPr>
        <p:spPr>
          <a:xfrm>
            <a:off x="4852737" y="751902"/>
            <a:ext cx="1411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Market place</a:t>
            </a:r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DD802C83-D597-4D14-9D8D-C793AF2A87FB}"/>
              </a:ext>
            </a:extLst>
          </p:cNvPr>
          <p:cNvSpPr/>
          <p:nvPr/>
        </p:nvSpPr>
        <p:spPr>
          <a:xfrm>
            <a:off x="4785056" y="1121234"/>
            <a:ext cx="2407920" cy="746760"/>
          </a:xfrm>
          <a:prstGeom prst="roundRect">
            <a:avLst/>
          </a:prstGeom>
          <a:solidFill>
            <a:sysClr val="window" lastClr="FFFFFF"/>
          </a:solidFill>
          <a:ln w="12700" cap="flat" cmpd="sng" algn="ctr">
            <a:solidFill>
              <a:srgbClr val="07CB9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AA9C1257-451E-498F-A02C-4CBC1D71270A}"/>
              </a:ext>
            </a:extLst>
          </p:cNvPr>
          <p:cNvSpPr/>
          <p:nvPr/>
        </p:nvSpPr>
        <p:spPr>
          <a:xfrm>
            <a:off x="4891736" y="1189814"/>
            <a:ext cx="1165860" cy="213360"/>
          </a:xfrm>
          <a:prstGeom prst="roundRect">
            <a:avLst/>
          </a:prstGeom>
          <a:solidFill>
            <a:srgbClr val="07CB98"/>
          </a:solidFill>
          <a:ln w="12700" cap="flat" cmpd="sng" algn="ctr">
            <a:solidFill>
              <a:srgbClr val="07CB98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Listings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AF6D3B86-52CF-4CA4-9CF1-F3898BCBBF57}"/>
              </a:ext>
            </a:extLst>
          </p:cNvPr>
          <p:cNvSpPr txBox="1"/>
          <p:nvPr/>
        </p:nvSpPr>
        <p:spPr>
          <a:xfrm>
            <a:off x="4754576" y="1462754"/>
            <a:ext cx="22021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2F333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 Panico’s car listing</a:t>
            </a:r>
            <a:endParaRPr lang="en-US" dirty="0">
              <a:solidFill>
                <a:srgbClr val="2F333A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F94C2E1D-353C-4202-AD06-9AC44E32AE25}"/>
              </a:ext>
            </a:extLst>
          </p:cNvPr>
          <p:cNvCxnSpPr>
            <a:stCxn id="77" idx="1"/>
            <a:endCxn id="77" idx="3"/>
          </p:cNvCxnSpPr>
          <p:nvPr/>
        </p:nvCxnSpPr>
        <p:spPr>
          <a:xfrm flipV="1">
            <a:off x="4785056" y="1486994"/>
            <a:ext cx="2415540" cy="7620"/>
          </a:xfrm>
          <a:prstGeom prst="line">
            <a:avLst/>
          </a:prstGeom>
          <a:noFill/>
          <a:ln w="19050" cap="flat" cmpd="sng" algn="ctr">
            <a:solidFill>
              <a:srgbClr val="07CB98"/>
            </a:solidFill>
            <a:prstDash val="solid"/>
            <a:miter lim="800000"/>
          </a:ln>
          <a:effectLst/>
        </p:spPr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8744D808-131B-484A-B032-807FC4FCC1C5}"/>
              </a:ext>
            </a:extLst>
          </p:cNvPr>
          <p:cNvCxnSpPr/>
          <p:nvPr/>
        </p:nvCxnSpPr>
        <p:spPr>
          <a:xfrm flipV="1">
            <a:off x="4777436" y="1723214"/>
            <a:ext cx="2415540" cy="7620"/>
          </a:xfrm>
          <a:prstGeom prst="line">
            <a:avLst/>
          </a:prstGeom>
          <a:noFill/>
          <a:ln w="6350" cap="flat" cmpd="sng" algn="ctr">
            <a:solidFill>
              <a:srgbClr val="07CB98"/>
            </a:solidFill>
            <a:prstDash val="solid"/>
            <a:miter lim="800000"/>
          </a:ln>
          <a:effectLst/>
        </p:spPr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62317A7F-E764-494B-90A3-E42ACA091E68}"/>
              </a:ext>
            </a:extLst>
          </p:cNvPr>
          <p:cNvCxnSpPr/>
          <p:nvPr/>
        </p:nvCxnSpPr>
        <p:spPr>
          <a:xfrm flipV="1">
            <a:off x="4785056" y="1715594"/>
            <a:ext cx="2415540" cy="7620"/>
          </a:xfrm>
          <a:prstGeom prst="line">
            <a:avLst/>
          </a:prstGeom>
          <a:noFill/>
          <a:ln w="19050" cap="flat" cmpd="sng" algn="ctr">
            <a:solidFill>
              <a:srgbClr val="07CB98"/>
            </a:solidFill>
            <a:prstDash val="solid"/>
            <a:miter lim="800000"/>
          </a:ln>
          <a:effectLst/>
        </p:spPr>
      </p:cxn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5FA988DC-BF95-4BF9-9919-53E5DDFD39D1}"/>
              </a:ext>
            </a:extLst>
          </p:cNvPr>
          <p:cNvSpPr/>
          <p:nvPr/>
        </p:nvSpPr>
        <p:spPr>
          <a:xfrm>
            <a:off x="6477497" y="1509854"/>
            <a:ext cx="585939" cy="179768"/>
          </a:xfrm>
          <a:prstGeom prst="roundRect">
            <a:avLst/>
          </a:prstGeom>
          <a:solidFill>
            <a:srgbClr val="07CB98"/>
          </a:solidFill>
          <a:ln w="12700" cap="flat" cmpd="sng" algn="ctr">
            <a:solidFill>
              <a:srgbClr val="07CB98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View</a:t>
            </a:r>
            <a:endParaRPr kumimoji="0" lang="en-US" sz="105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C3626C7-8748-4574-8323-B1D9697359BA}"/>
              </a:ext>
            </a:extLst>
          </p:cNvPr>
          <p:cNvSpPr txBox="1"/>
          <p:nvPr/>
        </p:nvSpPr>
        <p:spPr>
          <a:xfrm>
            <a:off x="9932670" y="3623001"/>
            <a:ext cx="11871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2F333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Details</a:t>
            </a:r>
          </a:p>
          <a:p>
            <a:endParaRPr lang="en-US" sz="1200" dirty="0">
              <a:solidFill>
                <a:srgbClr val="2F333A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100" dirty="0">
                <a:solidFill>
                  <a:srgbClr val="2F333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Reg.No.</a:t>
            </a:r>
          </a:p>
          <a:p>
            <a:r>
              <a:rPr lang="en-US" sz="1100" dirty="0">
                <a:solidFill>
                  <a:srgbClr val="2F333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Age</a:t>
            </a:r>
            <a:r>
              <a:rPr lang="en-US" sz="1200" dirty="0">
                <a:solidFill>
                  <a:srgbClr val="2F333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1100" dirty="0">
              <a:solidFill>
                <a:srgbClr val="2F333A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9" name="Rectangle: Rounded Corners 98">
            <a:extLst>
              <a:ext uri="{FF2B5EF4-FFF2-40B4-BE49-F238E27FC236}">
                <a16:creationId xmlns:a16="http://schemas.microsoft.com/office/drawing/2014/main" id="{734A7309-4AA7-491C-A1E1-823BE931E6D3}"/>
              </a:ext>
            </a:extLst>
          </p:cNvPr>
          <p:cNvSpPr/>
          <p:nvPr/>
        </p:nvSpPr>
        <p:spPr>
          <a:xfrm>
            <a:off x="9884943" y="2789445"/>
            <a:ext cx="1315453" cy="2630905"/>
          </a:xfrm>
          <a:prstGeom prst="roundRect">
            <a:avLst/>
          </a:prstGeom>
          <a:solidFill>
            <a:sysClr val="windowText" lastClr="000000"/>
          </a:solidFill>
          <a:ln w="12700" cap="flat" cmpd="sng" algn="ctr">
            <a:solidFill>
              <a:sysClr val="windowText" lastClr="000000">
                <a:shade val="50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100" name="Rectangle: Rounded Corners 99">
            <a:extLst>
              <a:ext uri="{FF2B5EF4-FFF2-40B4-BE49-F238E27FC236}">
                <a16:creationId xmlns:a16="http://schemas.microsoft.com/office/drawing/2014/main" id="{B9EDACED-8C64-4DF7-ABB1-72013BB4FB11}"/>
              </a:ext>
            </a:extLst>
          </p:cNvPr>
          <p:cNvSpPr/>
          <p:nvPr/>
        </p:nvSpPr>
        <p:spPr>
          <a:xfrm>
            <a:off x="9876923" y="2886499"/>
            <a:ext cx="1315453" cy="2430379"/>
          </a:xfrm>
          <a:prstGeom prst="round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E4F9F9">
                  <a:lumMod val="50000"/>
                </a:srgb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CD3E78E4-540A-4F60-B732-BD58646560CC}"/>
              </a:ext>
            </a:extLst>
          </p:cNvPr>
          <p:cNvSpPr txBox="1"/>
          <p:nvPr/>
        </p:nvSpPr>
        <p:spPr>
          <a:xfrm>
            <a:off x="9844437" y="2908686"/>
            <a:ext cx="1323472" cy="58477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E4F9F9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Panico’s car listing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2CF05DDE-9621-4AD0-9B03-F1BA1F26AC03}"/>
              </a:ext>
            </a:extLst>
          </p:cNvPr>
          <p:cNvSpPr txBox="1"/>
          <p:nvPr/>
        </p:nvSpPr>
        <p:spPr>
          <a:xfrm>
            <a:off x="9868903" y="3455226"/>
            <a:ext cx="11871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2F333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Details</a:t>
            </a:r>
          </a:p>
          <a:p>
            <a:endParaRPr lang="en-US" sz="1200" dirty="0">
              <a:solidFill>
                <a:srgbClr val="2F333A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100" dirty="0">
                <a:solidFill>
                  <a:srgbClr val="2F333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Reg.No.</a:t>
            </a:r>
          </a:p>
          <a:p>
            <a:r>
              <a:rPr lang="en-US" sz="1100" dirty="0">
                <a:solidFill>
                  <a:srgbClr val="2F333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Age</a:t>
            </a:r>
            <a:r>
              <a:rPr lang="en-US" sz="1200" dirty="0">
                <a:solidFill>
                  <a:srgbClr val="2F333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1100" dirty="0">
              <a:solidFill>
                <a:srgbClr val="2F333A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DBD9D1BD-E7C3-430C-ADEA-FB863E39C33B}"/>
              </a:ext>
            </a:extLst>
          </p:cNvPr>
          <p:cNvSpPr txBox="1"/>
          <p:nvPr/>
        </p:nvSpPr>
        <p:spPr>
          <a:xfrm>
            <a:off x="9862782" y="4188743"/>
            <a:ext cx="1323472" cy="58477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2F333A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Quote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E4F9F9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$16</a:t>
            </a:r>
          </a:p>
        </p:txBody>
      </p:sp>
      <p:sp>
        <p:nvSpPr>
          <p:cNvPr id="104" name="Rectangle: Rounded Corners 103">
            <a:extLst>
              <a:ext uri="{FF2B5EF4-FFF2-40B4-BE49-F238E27FC236}">
                <a16:creationId xmlns:a16="http://schemas.microsoft.com/office/drawing/2014/main" id="{6E663EF5-EBC8-4D4D-8706-4594627DA6ED}"/>
              </a:ext>
            </a:extLst>
          </p:cNvPr>
          <p:cNvSpPr/>
          <p:nvPr/>
        </p:nvSpPr>
        <p:spPr>
          <a:xfrm>
            <a:off x="9949110" y="4804333"/>
            <a:ext cx="1187117" cy="395037"/>
          </a:xfrm>
          <a:prstGeom prst="roundRect">
            <a:avLst/>
          </a:prstGeom>
          <a:solidFill>
            <a:srgbClr val="07CB98"/>
          </a:solidFill>
          <a:ln w="12700" cap="flat" cmpd="sng" algn="ctr">
            <a:solidFill>
              <a:srgbClr val="07CB98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Submit</a:t>
            </a:r>
          </a:p>
        </p:txBody>
      </p:sp>
      <p:cxnSp>
        <p:nvCxnSpPr>
          <p:cNvPr id="105" name="Connector: Curved 104">
            <a:extLst>
              <a:ext uri="{FF2B5EF4-FFF2-40B4-BE49-F238E27FC236}">
                <a16:creationId xmlns:a16="http://schemas.microsoft.com/office/drawing/2014/main" id="{2A607E6C-5F99-4460-A7E3-503792842044}"/>
              </a:ext>
            </a:extLst>
          </p:cNvPr>
          <p:cNvCxnSpPr>
            <a:cxnSpLocks/>
          </p:cNvCxnSpPr>
          <p:nvPr/>
        </p:nvCxnSpPr>
        <p:spPr>
          <a:xfrm rot="10800000">
            <a:off x="7331242" y="1486994"/>
            <a:ext cx="2409120" cy="1035582"/>
          </a:xfrm>
          <a:prstGeom prst="curvedConnector3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65D76F50-535F-4202-913E-71130EBD32ED}"/>
              </a:ext>
            </a:extLst>
          </p:cNvPr>
          <p:cNvCxnSpPr>
            <a:cxnSpLocks/>
          </p:cNvCxnSpPr>
          <p:nvPr/>
        </p:nvCxnSpPr>
        <p:spPr>
          <a:xfrm flipH="1">
            <a:off x="5983705" y="2500574"/>
            <a:ext cx="5312" cy="2279973"/>
          </a:xfrm>
          <a:prstGeom prst="line">
            <a:avLst/>
          </a:prstGeom>
          <a:ln w="38100" cap="flat" cmpd="sng" algn="ctr">
            <a:solidFill>
              <a:schemeClr val="accent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5DC6F877-A07F-4330-B291-D565564AD896}"/>
              </a:ext>
            </a:extLst>
          </p:cNvPr>
          <p:cNvSpPr txBox="1"/>
          <p:nvPr/>
        </p:nvSpPr>
        <p:spPr>
          <a:xfrm>
            <a:off x="10080459" y="2337910"/>
            <a:ext cx="1612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Andreas</a:t>
            </a:r>
          </a:p>
        </p:txBody>
      </p:sp>
    </p:spTree>
    <p:extLst>
      <p:ext uri="{BB962C8B-B14F-4D97-AF65-F5344CB8AC3E}">
        <p14:creationId xmlns:p14="http://schemas.microsoft.com/office/powerpoint/2010/main" val="2453291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4A0A0FE-0150-42D9-A1A0-335ED7364F10}"/>
              </a:ext>
            </a:extLst>
          </p:cNvPr>
          <p:cNvSpPr txBox="1"/>
          <p:nvPr/>
        </p:nvSpPr>
        <p:spPr>
          <a:xfrm>
            <a:off x="681643" y="474903"/>
            <a:ext cx="25326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400" b="1" i="1" dirty="0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GB" sz="5400" i="1" dirty="0">
                <a:latin typeface="Calibri" panose="020F0502020204030204" pitchFamily="34" charset="0"/>
                <a:cs typeface="Calibri" panose="020F0502020204030204" pitchFamily="34" charset="0"/>
              </a:rPr>
              <a:t>olution</a:t>
            </a:r>
            <a:r>
              <a:rPr lang="en-GB" sz="5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CY" sz="5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1E5529D-4326-455B-A85E-2F4C9A9B563B}"/>
              </a:ext>
            </a:extLst>
          </p:cNvPr>
          <p:cNvSpPr txBox="1"/>
          <p:nvPr/>
        </p:nvSpPr>
        <p:spPr>
          <a:xfrm>
            <a:off x="1075958" y="2337910"/>
            <a:ext cx="1302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Panicos</a:t>
            </a:r>
            <a:endParaRPr lang="en-CY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0F2CB940-3013-4A3D-A482-FD2250B3EEF6}"/>
              </a:ext>
            </a:extLst>
          </p:cNvPr>
          <p:cNvCxnSpPr>
            <a:cxnSpLocks/>
          </p:cNvCxnSpPr>
          <p:nvPr/>
        </p:nvCxnSpPr>
        <p:spPr>
          <a:xfrm flipV="1">
            <a:off x="2355137" y="1507852"/>
            <a:ext cx="2354700" cy="1014725"/>
          </a:xfrm>
          <a:prstGeom prst="curvedConnector3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39C960E6-9997-487F-B361-3927FB8A9D27}"/>
              </a:ext>
            </a:extLst>
          </p:cNvPr>
          <p:cNvSpPr txBox="1"/>
          <p:nvPr/>
        </p:nvSpPr>
        <p:spPr>
          <a:xfrm>
            <a:off x="2718981" y="2801994"/>
            <a:ext cx="2830722" cy="28161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500" dirty="0">
                <a:latin typeface="Calibri" panose="020F0502020204030204" pitchFamily="34" charset="0"/>
                <a:cs typeface="Calibri" panose="020F0502020204030204" pitchFamily="34" charset="0"/>
              </a:rPr>
              <a:t>Customer broadcasts insurance needs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5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500" dirty="0">
                <a:latin typeface="Calibri" panose="020F0502020204030204" pitchFamily="34" charset="0"/>
                <a:cs typeface="Calibri" panose="020F0502020204030204" pitchFamily="34" charset="0"/>
              </a:rPr>
              <a:t>A listing of the request is created in the marketplace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5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500" dirty="0">
                <a:latin typeface="Calibri" panose="020F0502020204030204" pitchFamily="34" charset="0"/>
                <a:cs typeface="Calibri" panose="020F0502020204030204" pitchFamily="34" charset="0"/>
              </a:rPr>
              <a:t>Customer reviews offers and proceeds with the preferred 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Y" sz="14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A1E2CF3-F0F7-452F-AE5D-FD64B47135CD}"/>
              </a:ext>
            </a:extLst>
          </p:cNvPr>
          <p:cNvSpPr txBox="1"/>
          <p:nvPr/>
        </p:nvSpPr>
        <p:spPr>
          <a:xfrm>
            <a:off x="6728802" y="2801993"/>
            <a:ext cx="2553527" cy="23852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500" dirty="0">
                <a:latin typeface="Calibri" panose="020F0502020204030204" pitchFamily="34" charset="0"/>
                <a:cs typeface="Calibri" panose="020F0502020204030204" pitchFamily="34" charset="0"/>
              </a:rPr>
              <a:t>Insurer checks the marketplace for new listings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5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500" dirty="0">
                <a:latin typeface="Calibri" panose="020F0502020204030204" pitchFamily="34" charset="0"/>
                <a:cs typeface="Calibri" panose="020F0502020204030204" pitchFamily="34" charset="0"/>
              </a:rPr>
              <a:t>Proceeds to submit an offer to Panico’s listing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5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500" dirty="0">
                <a:latin typeface="Calibri" panose="020F0502020204030204" pitchFamily="34" charset="0"/>
                <a:cs typeface="Calibri" panose="020F0502020204030204" pitchFamily="34" charset="0"/>
              </a:rPr>
              <a:t>Listing closes with acceptance of the offer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Y" sz="14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46EE84F-8A27-4CA3-B801-59F7FFD49CF8}"/>
              </a:ext>
            </a:extLst>
          </p:cNvPr>
          <p:cNvSpPr txBox="1"/>
          <p:nvPr/>
        </p:nvSpPr>
        <p:spPr>
          <a:xfrm>
            <a:off x="10080459" y="2337910"/>
            <a:ext cx="1612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Andreas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68149660-3911-435C-A996-4C33792BD0BB}"/>
              </a:ext>
            </a:extLst>
          </p:cNvPr>
          <p:cNvSpPr/>
          <p:nvPr/>
        </p:nvSpPr>
        <p:spPr>
          <a:xfrm>
            <a:off x="914200" y="2806088"/>
            <a:ext cx="1315453" cy="2630905"/>
          </a:xfrm>
          <a:prstGeom prst="roundRect">
            <a:avLst/>
          </a:prstGeom>
          <a:solidFill>
            <a:sysClr val="windowText" lastClr="000000"/>
          </a:solidFill>
          <a:ln w="12700" cap="flat" cmpd="sng" algn="ctr">
            <a:solidFill>
              <a:sysClr val="windowText" lastClr="000000">
                <a:shade val="50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173D66CD-96F1-4B66-92EF-9BD4A9859C56}"/>
              </a:ext>
            </a:extLst>
          </p:cNvPr>
          <p:cNvSpPr/>
          <p:nvPr/>
        </p:nvSpPr>
        <p:spPr>
          <a:xfrm>
            <a:off x="922220" y="2906350"/>
            <a:ext cx="1315453" cy="2430379"/>
          </a:xfrm>
          <a:prstGeom prst="round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9AF021A-7E74-4A5B-A610-DE2E317210D0}"/>
              </a:ext>
            </a:extLst>
          </p:cNvPr>
          <p:cNvSpPr txBox="1"/>
          <p:nvPr/>
        </p:nvSpPr>
        <p:spPr>
          <a:xfrm>
            <a:off x="922221" y="3062761"/>
            <a:ext cx="1323472" cy="338554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E4F9F9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Insure my car</a:t>
            </a: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107E9430-E349-4AEF-A795-D039FDCCEFBB}"/>
              </a:ext>
            </a:extLst>
          </p:cNvPr>
          <p:cNvSpPr/>
          <p:nvPr/>
        </p:nvSpPr>
        <p:spPr>
          <a:xfrm>
            <a:off x="986389" y="4820976"/>
            <a:ext cx="1187117" cy="395037"/>
          </a:xfrm>
          <a:prstGeom prst="roundRect">
            <a:avLst/>
          </a:prstGeom>
          <a:solidFill>
            <a:srgbClr val="07CB98"/>
          </a:solidFill>
          <a:ln w="12700" cap="flat" cmpd="sng" algn="ctr">
            <a:solidFill>
              <a:srgbClr val="07CB98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Submit</a:t>
            </a:r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1A01293B-3D0D-48F3-A962-B78952BD1E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2835" y="4409462"/>
            <a:ext cx="240157" cy="240157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AC87C8A9-E4A2-44A2-81AD-DC26ED88B222}"/>
              </a:ext>
            </a:extLst>
          </p:cNvPr>
          <p:cNvSpPr txBox="1"/>
          <p:nvPr/>
        </p:nvSpPr>
        <p:spPr>
          <a:xfrm>
            <a:off x="1138789" y="3548436"/>
            <a:ext cx="11871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2F333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Details</a:t>
            </a:r>
          </a:p>
          <a:p>
            <a:endParaRPr lang="en-US" sz="1200" dirty="0">
              <a:solidFill>
                <a:srgbClr val="2F333A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100" dirty="0">
                <a:solidFill>
                  <a:srgbClr val="2F333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Reg.No.</a:t>
            </a:r>
          </a:p>
          <a:p>
            <a:r>
              <a:rPr lang="en-US" sz="1100" dirty="0">
                <a:solidFill>
                  <a:srgbClr val="2F333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Age</a:t>
            </a:r>
            <a:r>
              <a:rPr lang="en-US" sz="1200" dirty="0">
                <a:solidFill>
                  <a:srgbClr val="2F333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1100" dirty="0">
              <a:solidFill>
                <a:srgbClr val="2F333A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515A54E9-3245-44F3-A6AB-66C605B891E6}"/>
              </a:ext>
            </a:extLst>
          </p:cNvPr>
          <p:cNvSpPr/>
          <p:nvPr/>
        </p:nvSpPr>
        <p:spPr>
          <a:xfrm>
            <a:off x="9882787" y="2801993"/>
            <a:ext cx="1315453" cy="2630905"/>
          </a:xfrm>
          <a:prstGeom prst="roundRect">
            <a:avLst/>
          </a:prstGeom>
          <a:solidFill>
            <a:sysClr val="windowText" lastClr="000000"/>
          </a:solidFill>
          <a:ln w="12700" cap="flat" cmpd="sng" algn="ctr">
            <a:solidFill>
              <a:sysClr val="windowText" lastClr="000000">
                <a:shade val="50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4D7B70-5E95-4799-948B-D1DA0A028DDE}"/>
              </a:ext>
            </a:extLst>
          </p:cNvPr>
          <p:cNvSpPr txBox="1"/>
          <p:nvPr/>
        </p:nvSpPr>
        <p:spPr>
          <a:xfrm>
            <a:off x="4852737" y="751902"/>
            <a:ext cx="1411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Market place</a:t>
            </a:r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DD802C83-D597-4D14-9D8D-C793AF2A87FB}"/>
              </a:ext>
            </a:extLst>
          </p:cNvPr>
          <p:cNvSpPr/>
          <p:nvPr/>
        </p:nvSpPr>
        <p:spPr>
          <a:xfrm>
            <a:off x="4785056" y="1121234"/>
            <a:ext cx="2407920" cy="746760"/>
          </a:xfrm>
          <a:prstGeom prst="roundRect">
            <a:avLst/>
          </a:prstGeom>
          <a:solidFill>
            <a:sysClr val="window" lastClr="FFFFFF"/>
          </a:solidFill>
          <a:ln w="12700" cap="flat" cmpd="sng" algn="ctr">
            <a:solidFill>
              <a:srgbClr val="07CB9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AA9C1257-451E-498F-A02C-4CBC1D71270A}"/>
              </a:ext>
            </a:extLst>
          </p:cNvPr>
          <p:cNvSpPr/>
          <p:nvPr/>
        </p:nvSpPr>
        <p:spPr>
          <a:xfrm>
            <a:off x="4891736" y="1189814"/>
            <a:ext cx="1165860" cy="213360"/>
          </a:xfrm>
          <a:prstGeom prst="roundRect">
            <a:avLst/>
          </a:prstGeom>
          <a:solidFill>
            <a:srgbClr val="07CB98"/>
          </a:solidFill>
          <a:ln w="12700" cap="flat" cmpd="sng" algn="ctr">
            <a:solidFill>
              <a:srgbClr val="07CB98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Listings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AF6D3B86-52CF-4CA4-9CF1-F3898BCBBF57}"/>
              </a:ext>
            </a:extLst>
          </p:cNvPr>
          <p:cNvSpPr txBox="1"/>
          <p:nvPr/>
        </p:nvSpPr>
        <p:spPr>
          <a:xfrm>
            <a:off x="4754576" y="1462754"/>
            <a:ext cx="22021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2F333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 Panico’s car listing</a:t>
            </a:r>
            <a:endParaRPr lang="en-US" dirty="0">
              <a:solidFill>
                <a:srgbClr val="2F333A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F94C2E1D-353C-4202-AD06-9AC44E32AE25}"/>
              </a:ext>
            </a:extLst>
          </p:cNvPr>
          <p:cNvCxnSpPr>
            <a:stCxn id="77" idx="1"/>
            <a:endCxn id="77" idx="3"/>
          </p:cNvCxnSpPr>
          <p:nvPr/>
        </p:nvCxnSpPr>
        <p:spPr>
          <a:xfrm flipV="1">
            <a:off x="4785056" y="1486994"/>
            <a:ext cx="2415540" cy="7620"/>
          </a:xfrm>
          <a:prstGeom prst="line">
            <a:avLst/>
          </a:prstGeom>
          <a:noFill/>
          <a:ln w="19050" cap="flat" cmpd="sng" algn="ctr">
            <a:solidFill>
              <a:srgbClr val="07CB98"/>
            </a:solidFill>
            <a:prstDash val="solid"/>
            <a:miter lim="800000"/>
          </a:ln>
          <a:effectLst/>
        </p:spPr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8744D808-131B-484A-B032-807FC4FCC1C5}"/>
              </a:ext>
            </a:extLst>
          </p:cNvPr>
          <p:cNvCxnSpPr/>
          <p:nvPr/>
        </p:nvCxnSpPr>
        <p:spPr>
          <a:xfrm flipV="1">
            <a:off x="4777436" y="1723214"/>
            <a:ext cx="2415540" cy="7620"/>
          </a:xfrm>
          <a:prstGeom prst="line">
            <a:avLst/>
          </a:prstGeom>
          <a:noFill/>
          <a:ln w="6350" cap="flat" cmpd="sng" algn="ctr">
            <a:solidFill>
              <a:srgbClr val="07CB98"/>
            </a:solidFill>
            <a:prstDash val="solid"/>
            <a:miter lim="800000"/>
          </a:ln>
          <a:effectLst/>
        </p:spPr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62317A7F-E764-494B-90A3-E42ACA091E68}"/>
              </a:ext>
            </a:extLst>
          </p:cNvPr>
          <p:cNvCxnSpPr/>
          <p:nvPr/>
        </p:nvCxnSpPr>
        <p:spPr>
          <a:xfrm flipV="1">
            <a:off x="4785056" y="1715594"/>
            <a:ext cx="2415540" cy="7620"/>
          </a:xfrm>
          <a:prstGeom prst="line">
            <a:avLst/>
          </a:prstGeom>
          <a:noFill/>
          <a:ln w="19050" cap="flat" cmpd="sng" algn="ctr">
            <a:solidFill>
              <a:srgbClr val="07CB98"/>
            </a:solidFill>
            <a:prstDash val="solid"/>
            <a:miter lim="800000"/>
          </a:ln>
          <a:effectLst/>
        </p:spPr>
      </p:cxn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5FA988DC-BF95-4BF9-9919-53E5DDFD39D1}"/>
              </a:ext>
            </a:extLst>
          </p:cNvPr>
          <p:cNvSpPr/>
          <p:nvPr/>
        </p:nvSpPr>
        <p:spPr>
          <a:xfrm>
            <a:off x="6477497" y="1509854"/>
            <a:ext cx="585939" cy="179768"/>
          </a:xfrm>
          <a:prstGeom prst="roundRect">
            <a:avLst/>
          </a:prstGeom>
          <a:solidFill>
            <a:srgbClr val="07CB98"/>
          </a:solidFill>
          <a:ln w="12700" cap="flat" cmpd="sng" algn="ctr">
            <a:solidFill>
              <a:srgbClr val="07CB98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View</a:t>
            </a:r>
            <a:endParaRPr kumimoji="0" lang="en-US" sz="105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cxnSp>
        <p:nvCxnSpPr>
          <p:cNvPr id="105" name="Connector: Curved 104">
            <a:extLst>
              <a:ext uri="{FF2B5EF4-FFF2-40B4-BE49-F238E27FC236}">
                <a16:creationId xmlns:a16="http://schemas.microsoft.com/office/drawing/2014/main" id="{2A607E6C-5F99-4460-A7E3-503792842044}"/>
              </a:ext>
            </a:extLst>
          </p:cNvPr>
          <p:cNvCxnSpPr>
            <a:cxnSpLocks/>
          </p:cNvCxnSpPr>
          <p:nvPr/>
        </p:nvCxnSpPr>
        <p:spPr>
          <a:xfrm rot="10800000">
            <a:off x="7331242" y="1486994"/>
            <a:ext cx="2409120" cy="1035582"/>
          </a:xfrm>
          <a:prstGeom prst="curvedConnector3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E95ED114-728D-40D2-9BEE-D83AB7AA82E8}"/>
              </a:ext>
            </a:extLst>
          </p:cNvPr>
          <p:cNvSpPr/>
          <p:nvPr/>
        </p:nvSpPr>
        <p:spPr>
          <a:xfrm>
            <a:off x="9893213" y="2801993"/>
            <a:ext cx="1315453" cy="2630905"/>
          </a:xfrm>
          <a:prstGeom prst="round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DE5AD21A-516C-407D-8BAD-F73DFD37BE7F}"/>
              </a:ext>
            </a:extLst>
          </p:cNvPr>
          <p:cNvSpPr/>
          <p:nvPr/>
        </p:nvSpPr>
        <p:spPr>
          <a:xfrm>
            <a:off x="9901233" y="2902255"/>
            <a:ext cx="1315453" cy="243037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637726F-B87D-4C1D-A043-F491343E6097}"/>
              </a:ext>
            </a:extLst>
          </p:cNvPr>
          <p:cNvSpPr txBox="1"/>
          <p:nvPr/>
        </p:nvSpPr>
        <p:spPr>
          <a:xfrm>
            <a:off x="9901234" y="3058666"/>
            <a:ext cx="1323472" cy="5847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Panico’s Car listing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3BBFB66-56F1-4CD4-A9C4-92E3729B8B7A}"/>
              </a:ext>
            </a:extLst>
          </p:cNvPr>
          <p:cNvSpPr txBox="1"/>
          <p:nvPr/>
        </p:nvSpPr>
        <p:spPr>
          <a:xfrm>
            <a:off x="9885193" y="3715792"/>
            <a:ext cx="1323472" cy="5847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Quote</a:t>
            </a:r>
          </a:p>
          <a:p>
            <a:pPr algn="ctr"/>
            <a:r>
              <a:rPr lang="en-US" sz="1600" dirty="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$16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4426D24-9855-470D-A3F5-61C5028DAC73}"/>
              </a:ext>
            </a:extLst>
          </p:cNvPr>
          <p:cNvSpPr txBox="1"/>
          <p:nvPr/>
        </p:nvSpPr>
        <p:spPr>
          <a:xfrm>
            <a:off x="9960489" y="4422953"/>
            <a:ext cx="12187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Your offer has been </a:t>
            </a:r>
            <a:r>
              <a:rPr lang="en-US" sz="1200" b="1" dirty="0">
                <a:solidFill>
                  <a:schemeClr val="tx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accepted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2CB2D8C8-03F5-4153-840C-36DC30945632}"/>
              </a:ext>
            </a:extLst>
          </p:cNvPr>
          <p:cNvSpPr/>
          <p:nvPr/>
        </p:nvSpPr>
        <p:spPr>
          <a:xfrm>
            <a:off x="9877173" y="2801993"/>
            <a:ext cx="1315453" cy="2630905"/>
          </a:xfrm>
          <a:prstGeom prst="roundRect">
            <a:avLst/>
          </a:prstGeom>
          <a:solidFill>
            <a:sysClr val="windowText" lastClr="000000"/>
          </a:solidFill>
          <a:ln w="12700" cap="flat" cmpd="sng" algn="ctr">
            <a:solidFill>
              <a:sysClr val="windowText" lastClr="000000">
                <a:shade val="50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8940F90D-3BEF-4567-9754-96A12DF5C4B4}"/>
              </a:ext>
            </a:extLst>
          </p:cNvPr>
          <p:cNvSpPr/>
          <p:nvPr/>
        </p:nvSpPr>
        <p:spPr>
          <a:xfrm>
            <a:off x="9885193" y="2902255"/>
            <a:ext cx="1315453" cy="2430379"/>
          </a:xfrm>
          <a:prstGeom prst="round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4375660-BD67-44A9-BC4F-6C224AD10ED9}"/>
              </a:ext>
            </a:extLst>
          </p:cNvPr>
          <p:cNvSpPr txBox="1"/>
          <p:nvPr/>
        </p:nvSpPr>
        <p:spPr>
          <a:xfrm>
            <a:off x="9885194" y="3058666"/>
            <a:ext cx="1323472" cy="58477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E4F9F9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Panico’s Car listing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0D5CF89-116E-48B3-B7FC-BD4C21661909}"/>
              </a:ext>
            </a:extLst>
          </p:cNvPr>
          <p:cNvSpPr txBox="1"/>
          <p:nvPr/>
        </p:nvSpPr>
        <p:spPr>
          <a:xfrm>
            <a:off x="9869153" y="3715792"/>
            <a:ext cx="1323472" cy="58477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2F333A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Quote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E4F9F9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$16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B4B3957-5AC1-45A7-9FD2-96C9ABA8F90C}"/>
              </a:ext>
            </a:extLst>
          </p:cNvPr>
          <p:cNvSpPr txBox="1"/>
          <p:nvPr/>
        </p:nvSpPr>
        <p:spPr>
          <a:xfrm>
            <a:off x="9944449" y="4422953"/>
            <a:ext cx="12187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E4F9F9">
                    <a:lumMod val="25000"/>
                  </a:srgb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Your offer has been </a:t>
            </a:r>
            <a:r>
              <a:rPr lang="en-US" sz="1200" b="1" dirty="0">
                <a:solidFill>
                  <a:srgbClr val="E4F9F9">
                    <a:lumMod val="25000"/>
                  </a:srgb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accepted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E13D5A0C-F95A-4BA3-9577-8DFF2CC697B0}"/>
              </a:ext>
            </a:extLst>
          </p:cNvPr>
          <p:cNvSpPr/>
          <p:nvPr/>
        </p:nvSpPr>
        <p:spPr>
          <a:xfrm>
            <a:off x="897226" y="2799645"/>
            <a:ext cx="1315453" cy="2630905"/>
          </a:xfrm>
          <a:prstGeom prst="roundRect">
            <a:avLst/>
          </a:prstGeom>
          <a:solidFill>
            <a:sysClr val="windowText" lastClr="000000"/>
          </a:solidFill>
          <a:ln w="12700" cap="flat" cmpd="sng" algn="ctr">
            <a:solidFill>
              <a:sysClr val="windowText" lastClr="000000">
                <a:shade val="50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CE701952-72CE-4A89-9970-E1F5BDB2BCB2}"/>
              </a:ext>
            </a:extLst>
          </p:cNvPr>
          <p:cNvSpPr/>
          <p:nvPr/>
        </p:nvSpPr>
        <p:spPr>
          <a:xfrm>
            <a:off x="905246" y="2899907"/>
            <a:ext cx="1315453" cy="2430379"/>
          </a:xfrm>
          <a:prstGeom prst="round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84B7ECE-E2F6-4751-953D-F5AB0A7B9704}"/>
              </a:ext>
            </a:extLst>
          </p:cNvPr>
          <p:cNvSpPr txBox="1"/>
          <p:nvPr/>
        </p:nvSpPr>
        <p:spPr>
          <a:xfrm>
            <a:off x="905247" y="3056318"/>
            <a:ext cx="1323472" cy="338554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E4F9F9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Car listing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B9F66433-83DC-4E29-8E38-0B11A1B73B59}"/>
              </a:ext>
            </a:extLst>
          </p:cNvPr>
          <p:cNvSpPr/>
          <p:nvPr/>
        </p:nvSpPr>
        <p:spPr>
          <a:xfrm>
            <a:off x="973222" y="4495998"/>
            <a:ext cx="1187117" cy="286739"/>
          </a:xfrm>
          <a:prstGeom prst="roundRect">
            <a:avLst/>
          </a:prstGeom>
          <a:solidFill>
            <a:srgbClr val="07CB98"/>
          </a:solidFill>
          <a:ln w="12700" cap="flat" cmpd="sng" algn="ctr">
            <a:solidFill>
              <a:srgbClr val="07CB98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Accept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100F4B9-F363-4350-83BC-4D220C7814FD}"/>
              </a:ext>
            </a:extLst>
          </p:cNvPr>
          <p:cNvSpPr txBox="1"/>
          <p:nvPr/>
        </p:nvSpPr>
        <p:spPr>
          <a:xfrm>
            <a:off x="977233" y="3406293"/>
            <a:ext cx="11871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2F333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Insurer</a:t>
            </a:r>
          </a:p>
          <a:p>
            <a:r>
              <a:rPr lang="en-US" sz="1200" dirty="0">
                <a:solidFill>
                  <a:srgbClr val="2F333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Andreas</a:t>
            </a:r>
          </a:p>
          <a:p>
            <a:endParaRPr lang="en-US" sz="1200" dirty="0">
              <a:solidFill>
                <a:srgbClr val="2F333A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1249D4A-F2AF-48A4-93AC-E9DF2CBE4747}"/>
              </a:ext>
            </a:extLst>
          </p:cNvPr>
          <p:cNvSpPr txBox="1"/>
          <p:nvPr/>
        </p:nvSpPr>
        <p:spPr>
          <a:xfrm>
            <a:off x="889206" y="3842984"/>
            <a:ext cx="1323472" cy="58477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2F333A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Quote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E4F9F9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$16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97AE84EE-3553-4721-8B2D-6EBF96EED051}"/>
              </a:ext>
            </a:extLst>
          </p:cNvPr>
          <p:cNvSpPr/>
          <p:nvPr/>
        </p:nvSpPr>
        <p:spPr>
          <a:xfrm>
            <a:off x="973222" y="4844400"/>
            <a:ext cx="1187117" cy="286739"/>
          </a:xfrm>
          <a:prstGeom prst="roundRect">
            <a:avLst/>
          </a:prstGeom>
          <a:solidFill>
            <a:srgbClr val="E4F9F9">
              <a:lumMod val="25000"/>
            </a:srgbClr>
          </a:solidFill>
          <a:ln w="12700" cap="flat" cmpd="sng" algn="ctr">
            <a:solidFill>
              <a:srgbClr val="07CB98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Reject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65DE502-B786-4707-818D-D22C1B6A6800}"/>
              </a:ext>
            </a:extLst>
          </p:cNvPr>
          <p:cNvCxnSpPr>
            <a:cxnSpLocks/>
          </p:cNvCxnSpPr>
          <p:nvPr/>
        </p:nvCxnSpPr>
        <p:spPr>
          <a:xfrm flipH="1">
            <a:off x="5983705" y="2500574"/>
            <a:ext cx="5312" cy="2279973"/>
          </a:xfrm>
          <a:prstGeom prst="line">
            <a:avLst/>
          </a:prstGeom>
          <a:ln w="38100" cap="flat" cmpd="sng" algn="ctr">
            <a:solidFill>
              <a:schemeClr val="accent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564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4A0A0FE-0150-42D9-A1A0-335ED7364F10}"/>
              </a:ext>
            </a:extLst>
          </p:cNvPr>
          <p:cNvSpPr txBox="1"/>
          <p:nvPr/>
        </p:nvSpPr>
        <p:spPr>
          <a:xfrm>
            <a:off x="681643" y="474903"/>
            <a:ext cx="25326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400" b="1" i="1" dirty="0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GB" sz="5400" i="1" dirty="0">
                <a:latin typeface="Calibri" panose="020F0502020204030204" pitchFamily="34" charset="0"/>
                <a:cs typeface="Calibri" panose="020F0502020204030204" pitchFamily="34" charset="0"/>
              </a:rPr>
              <a:t>olution</a:t>
            </a:r>
            <a:r>
              <a:rPr lang="en-GB" sz="5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CY" sz="5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1E5529D-4326-455B-A85E-2F4C9A9B563B}"/>
              </a:ext>
            </a:extLst>
          </p:cNvPr>
          <p:cNvSpPr txBox="1"/>
          <p:nvPr/>
        </p:nvSpPr>
        <p:spPr>
          <a:xfrm>
            <a:off x="1075958" y="2337910"/>
            <a:ext cx="1302148" cy="36933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Panicos</a:t>
            </a:r>
            <a:endParaRPr lang="en-CY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0F2CB940-3013-4A3D-A482-FD2250B3EEF6}"/>
              </a:ext>
            </a:extLst>
          </p:cNvPr>
          <p:cNvCxnSpPr>
            <a:cxnSpLocks/>
          </p:cNvCxnSpPr>
          <p:nvPr/>
        </p:nvCxnSpPr>
        <p:spPr>
          <a:xfrm flipV="1">
            <a:off x="2355137" y="1507852"/>
            <a:ext cx="2354700" cy="1014725"/>
          </a:xfrm>
          <a:prstGeom prst="curvedConnector3">
            <a:avLst/>
          </a:prstGeom>
          <a:ln w="57150"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39C960E6-9997-487F-B361-3927FB8A9D27}"/>
              </a:ext>
            </a:extLst>
          </p:cNvPr>
          <p:cNvSpPr txBox="1"/>
          <p:nvPr/>
        </p:nvSpPr>
        <p:spPr>
          <a:xfrm>
            <a:off x="2718981" y="2801994"/>
            <a:ext cx="2830722" cy="246221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latin typeface="Calibri" panose="020F0502020204030204" pitchFamily="34" charset="0"/>
                <a:cs typeface="Calibri" panose="020F0502020204030204" pitchFamily="34" charset="0"/>
              </a:rPr>
              <a:t>Customer broadcasts insurance needs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latin typeface="Calibri" panose="020F0502020204030204" pitchFamily="34" charset="0"/>
                <a:cs typeface="Calibri" panose="020F0502020204030204" pitchFamily="34" charset="0"/>
              </a:rPr>
              <a:t>A listing of the request is created in the marketplace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latin typeface="Calibri" panose="020F0502020204030204" pitchFamily="34" charset="0"/>
                <a:cs typeface="Calibri" panose="020F0502020204030204" pitchFamily="34" charset="0"/>
              </a:rPr>
              <a:t>Customer reviews offers and proceeds with the preferred 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Y" sz="14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A1E2CF3-F0F7-452F-AE5D-FD64B47135CD}"/>
              </a:ext>
            </a:extLst>
          </p:cNvPr>
          <p:cNvSpPr txBox="1"/>
          <p:nvPr/>
        </p:nvSpPr>
        <p:spPr>
          <a:xfrm>
            <a:off x="6728802" y="2801993"/>
            <a:ext cx="2553527" cy="203132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latin typeface="Calibri" panose="020F0502020204030204" pitchFamily="34" charset="0"/>
                <a:cs typeface="Calibri" panose="020F0502020204030204" pitchFamily="34" charset="0"/>
              </a:rPr>
              <a:t>Insurer checks the marketplace for new listings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latin typeface="Calibri" panose="020F0502020204030204" pitchFamily="34" charset="0"/>
                <a:cs typeface="Calibri" panose="020F0502020204030204" pitchFamily="34" charset="0"/>
              </a:rPr>
              <a:t>Proceeds to submit an offer to Panico’s listing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latin typeface="Calibri" panose="020F0502020204030204" pitchFamily="34" charset="0"/>
                <a:cs typeface="Calibri" panose="020F0502020204030204" pitchFamily="34" charset="0"/>
              </a:rPr>
              <a:t>Listing closes with acceptance of the offer</a:t>
            </a:r>
            <a:endParaRPr lang="en-GB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Y" sz="14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46EE84F-8A27-4CA3-B801-59F7FFD49CF8}"/>
              </a:ext>
            </a:extLst>
          </p:cNvPr>
          <p:cNvSpPr txBox="1"/>
          <p:nvPr/>
        </p:nvSpPr>
        <p:spPr>
          <a:xfrm>
            <a:off x="10080459" y="2337910"/>
            <a:ext cx="1612374" cy="36933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Andreas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68149660-3911-435C-A996-4C33792BD0BB}"/>
              </a:ext>
            </a:extLst>
          </p:cNvPr>
          <p:cNvSpPr/>
          <p:nvPr/>
        </p:nvSpPr>
        <p:spPr>
          <a:xfrm>
            <a:off x="914200" y="2806088"/>
            <a:ext cx="1315453" cy="2630905"/>
          </a:xfrm>
          <a:prstGeom prst="roundRect">
            <a:avLst/>
          </a:prstGeom>
          <a:solidFill>
            <a:sysClr val="windowText" lastClr="000000"/>
          </a:solidFill>
          <a:ln w="12700" cap="flat" cmpd="sng" algn="ctr">
            <a:solidFill>
              <a:sysClr val="windowText" lastClr="000000">
                <a:shade val="50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173D66CD-96F1-4B66-92EF-9BD4A9859C56}"/>
              </a:ext>
            </a:extLst>
          </p:cNvPr>
          <p:cNvSpPr/>
          <p:nvPr/>
        </p:nvSpPr>
        <p:spPr>
          <a:xfrm>
            <a:off x="922220" y="2906350"/>
            <a:ext cx="1315453" cy="2430379"/>
          </a:xfrm>
          <a:prstGeom prst="round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9AF021A-7E74-4A5B-A610-DE2E317210D0}"/>
              </a:ext>
            </a:extLst>
          </p:cNvPr>
          <p:cNvSpPr txBox="1"/>
          <p:nvPr/>
        </p:nvSpPr>
        <p:spPr>
          <a:xfrm>
            <a:off x="922221" y="3062761"/>
            <a:ext cx="1323472" cy="338554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E4F9F9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Insure my car</a:t>
            </a: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107E9430-E349-4AEF-A795-D039FDCCEFBB}"/>
              </a:ext>
            </a:extLst>
          </p:cNvPr>
          <p:cNvSpPr/>
          <p:nvPr/>
        </p:nvSpPr>
        <p:spPr>
          <a:xfrm>
            <a:off x="986389" y="4820976"/>
            <a:ext cx="1187117" cy="395037"/>
          </a:xfrm>
          <a:prstGeom prst="roundRect">
            <a:avLst/>
          </a:prstGeom>
          <a:solidFill>
            <a:srgbClr val="07CB98"/>
          </a:solidFill>
          <a:ln w="12700" cap="flat" cmpd="sng" algn="ctr">
            <a:solidFill>
              <a:srgbClr val="07CB98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Submit</a:t>
            </a:r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1A01293B-3D0D-48F3-A962-B78952BD1E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2835" y="4409462"/>
            <a:ext cx="240157" cy="240157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AC87C8A9-E4A2-44A2-81AD-DC26ED88B222}"/>
              </a:ext>
            </a:extLst>
          </p:cNvPr>
          <p:cNvSpPr txBox="1"/>
          <p:nvPr/>
        </p:nvSpPr>
        <p:spPr>
          <a:xfrm>
            <a:off x="1138789" y="3548436"/>
            <a:ext cx="11871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2F333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Details</a:t>
            </a:r>
          </a:p>
          <a:p>
            <a:endParaRPr lang="en-US" sz="1200" dirty="0">
              <a:solidFill>
                <a:srgbClr val="2F333A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100" dirty="0">
                <a:solidFill>
                  <a:srgbClr val="2F333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Reg.No.</a:t>
            </a:r>
          </a:p>
          <a:p>
            <a:r>
              <a:rPr lang="en-US" sz="1100" dirty="0">
                <a:solidFill>
                  <a:srgbClr val="2F333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Age</a:t>
            </a:r>
            <a:r>
              <a:rPr lang="en-US" sz="1200" dirty="0">
                <a:solidFill>
                  <a:srgbClr val="2F333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1100" dirty="0">
              <a:solidFill>
                <a:srgbClr val="2F333A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515A54E9-3245-44F3-A6AB-66C605B891E6}"/>
              </a:ext>
            </a:extLst>
          </p:cNvPr>
          <p:cNvSpPr/>
          <p:nvPr/>
        </p:nvSpPr>
        <p:spPr>
          <a:xfrm>
            <a:off x="9882787" y="2801993"/>
            <a:ext cx="1315453" cy="2630905"/>
          </a:xfrm>
          <a:prstGeom prst="roundRect">
            <a:avLst/>
          </a:prstGeom>
          <a:solidFill>
            <a:sysClr val="windowText" lastClr="000000"/>
          </a:solidFill>
          <a:ln w="12700" cap="flat" cmpd="sng" algn="ctr">
            <a:solidFill>
              <a:sysClr val="windowText" lastClr="000000">
                <a:shade val="50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4D7B70-5E95-4799-948B-D1DA0A028DDE}"/>
              </a:ext>
            </a:extLst>
          </p:cNvPr>
          <p:cNvSpPr txBox="1"/>
          <p:nvPr/>
        </p:nvSpPr>
        <p:spPr>
          <a:xfrm>
            <a:off x="4852737" y="751902"/>
            <a:ext cx="1411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Market place</a:t>
            </a:r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DD802C83-D597-4D14-9D8D-C793AF2A87FB}"/>
              </a:ext>
            </a:extLst>
          </p:cNvPr>
          <p:cNvSpPr/>
          <p:nvPr/>
        </p:nvSpPr>
        <p:spPr>
          <a:xfrm>
            <a:off x="4785056" y="1121234"/>
            <a:ext cx="2407920" cy="746760"/>
          </a:xfrm>
          <a:prstGeom prst="roundRect">
            <a:avLst/>
          </a:prstGeom>
          <a:solidFill>
            <a:schemeClr val="tx1">
              <a:lumMod val="50000"/>
            </a:schemeClr>
          </a:solidFill>
          <a:ln w="12700" cap="flat" cmpd="sng" algn="ctr">
            <a:solidFill>
              <a:schemeClr val="accent2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AA9C1257-451E-498F-A02C-4CBC1D71270A}"/>
              </a:ext>
            </a:extLst>
          </p:cNvPr>
          <p:cNvSpPr/>
          <p:nvPr/>
        </p:nvSpPr>
        <p:spPr>
          <a:xfrm>
            <a:off x="4891736" y="1189814"/>
            <a:ext cx="1165860" cy="213360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Listings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AF6D3B86-52CF-4CA4-9CF1-F3898BCBBF57}"/>
              </a:ext>
            </a:extLst>
          </p:cNvPr>
          <p:cNvSpPr txBox="1"/>
          <p:nvPr/>
        </p:nvSpPr>
        <p:spPr>
          <a:xfrm>
            <a:off x="4754576" y="1462754"/>
            <a:ext cx="22021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2F333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 Panico’s car listing</a:t>
            </a:r>
            <a:endParaRPr lang="en-US" dirty="0">
              <a:solidFill>
                <a:srgbClr val="2F333A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F94C2E1D-353C-4202-AD06-9AC44E32AE25}"/>
              </a:ext>
            </a:extLst>
          </p:cNvPr>
          <p:cNvCxnSpPr>
            <a:stCxn id="77" idx="1"/>
            <a:endCxn id="77" idx="3"/>
          </p:cNvCxnSpPr>
          <p:nvPr/>
        </p:nvCxnSpPr>
        <p:spPr>
          <a:xfrm flipV="1">
            <a:off x="4785056" y="1486994"/>
            <a:ext cx="2415540" cy="7620"/>
          </a:xfrm>
          <a:prstGeom prst="line">
            <a:avLst/>
          </a:prstGeom>
          <a:noFill/>
          <a:ln w="19050" cap="flat" cmpd="sng" algn="ctr">
            <a:solidFill>
              <a:schemeClr val="accent2"/>
            </a:solidFill>
            <a:prstDash val="solid"/>
            <a:miter lim="800000"/>
          </a:ln>
          <a:effectLst/>
        </p:spPr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8744D808-131B-484A-B032-807FC4FCC1C5}"/>
              </a:ext>
            </a:extLst>
          </p:cNvPr>
          <p:cNvCxnSpPr/>
          <p:nvPr/>
        </p:nvCxnSpPr>
        <p:spPr>
          <a:xfrm flipV="1">
            <a:off x="4777436" y="1723214"/>
            <a:ext cx="2415540" cy="7620"/>
          </a:xfrm>
          <a:prstGeom prst="line">
            <a:avLst/>
          </a:prstGeom>
          <a:noFill/>
          <a:ln w="6350" cap="flat" cmpd="sng" algn="ctr">
            <a:solidFill>
              <a:srgbClr val="07CB98"/>
            </a:solidFill>
            <a:prstDash val="solid"/>
            <a:miter lim="800000"/>
          </a:ln>
          <a:effectLst/>
        </p:spPr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62317A7F-E764-494B-90A3-E42ACA091E68}"/>
              </a:ext>
            </a:extLst>
          </p:cNvPr>
          <p:cNvCxnSpPr/>
          <p:nvPr/>
        </p:nvCxnSpPr>
        <p:spPr>
          <a:xfrm flipV="1">
            <a:off x="4785056" y="1715594"/>
            <a:ext cx="2415540" cy="762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miter lim="800000"/>
          </a:ln>
          <a:effectLst/>
        </p:spPr>
      </p:cxn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5FA988DC-BF95-4BF9-9919-53E5DDFD39D1}"/>
              </a:ext>
            </a:extLst>
          </p:cNvPr>
          <p:cNvSpPr/>
          <p:nvPr/>
        </p:nvSpPr>
        <p:spPr>
          <a:xfrm>
            <a:off x="6477497" y="1509854"/>
            <a:ext cx="585939" cy="179768"/>
          </a:xfrm>
          <a:prstGeom prst="roundRect">
            <a:avLst/>
          </a:prstGeom>
          <a:solidFill>
            <a:schemeClr val="bg2">
              <a:lumMod val="85000"/>
              <a:lumOff val="15000"/>
            </a:schemeClr>
          </a:solidFill>
          <a:ln w="12700" cap="flat" cmpd="sng" algn="ctr">
            <a:solidFill>
              <a:srgbClr val="07CB98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View</a:t>
            </a:r>
            <a:endParaRPr kumimoji="0" lang="en-US" sz="105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cxnSp>
        <p:nvCxnSpPr>
          <p:cNvPr id="105" name="Connector: Curved 104">
            <a:extLst>
              <a:ext uri="{FF2B5EF4-FFF2-40B4-BE49-F238E27FC236}">
                <a16:creationId xmlns:a16="http://schemas.microsoft.com/office/drawing/2014/main" id="{2A607E6C-5F99-4460-A7E3-503792842044}"/>
              </a:ext>
            </a:extLst>
          </p:cNvPr>
          <p:cNvCxnSpPr>
            <a:cxnSpLocks/>
          </p:cNvCxnSpPr>
          <p:nvPr/>
        </p:nvCxnSpPr>
        <p:spPr>
          <a:xfrm rot="10800000">
            <a:off x="7331242" y="1486994"/>
            <a:ext cx="2409120" cy="1035582"/>
          </a:xfrm>
          <a:prstGeom prst="curvedConnector3">
            <a:avLst/>
          </a:prstGeom>
          <a:ln w="57150"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87792FE2-6FD0-4462-A498-70FEC3450586}"/>
              </a:ext>
            </a:extLst>
          </p:cNvPr>
          <p:cNvCxnSpPr>
            <a:cxnSpLocks/>
          </p:cNvCxnSpPr>
          <p:nvPr/>
        </p:nvCxnSpPr>
        <p:spPr>
          <a:xfrm flipH="1">
            <a:off x="5983705" y="2500574"/>
            <a:ext cx="5312" cy="2279973"/>
          </a:xfrm>
          <a:prstGeom prst="line">
            <a:avLst/>
          </a:prstGeom>
          <a:ln w="38100" cap="flat" cmpd="sng" algn="ctr">
            <a:solidFill>
              <a:schemeClr val="accent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E95ED114-728D-40D2-9BEE-D83AB7AA82E8}"/>
              </a:ext>
            </a:extLst>
          </p:cNvPr>
          <p:cNvSpPr/>
          <p:nvPr/>
        </p:nvSpPr>
        <p:spPr>
          <a:xfrm>
            <a:off x="9893213" y="2801993"/>
            <a:ext cx="1315453" cy="2630905"/>
          </a:xfrm>
          <a:prstGeom prst="round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DE5AD21A-516C-407D-8BAD-F73DFD37BE7F}"/>
              </a:ext>
            </a:extLst>
          </p:cNvPr>
          <p:cNvSpPr/>
          <p:nvPr/>
        </p:nvSpPr>
        <p:spPr>
          <a:xfrm>
            <a:off x="9901233" y="2902255"/>
            <a:ext cx="1315453" cy="243037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637726F-B87D-4C1D-A043-F491343E6097}"/>
              </a:ext>
            </a:extLst>
          </p:cNvPr>
          <p:cNvSpPr txBox="1"/>
          <p:nvPr/>
        </p:nvSpPr>
        <p:spPr>
          <a:xfrm>
            <a:off x="9901234" y="3058666"/>
            <a:ext cx="1323472" cy="5847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Panico’s Car listing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3BBFB66-56F1-4CD4-A9C4-92E3729B8B7A}"/>
              </a:ext>
            </a:extLst>
          </p:cNvPr>
          <p:cNvSpPr txBox="1"/>
          <p:nvPr/>
        </p:nvSpPr>
        <p:spPr>
          <a:xfrm>
            <a:off x="9885193" y="3715792"/>
            <a:ext cx="1323472" cy="5847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Quote</a:t>
            </a:r>
          </a:p>
          <a:p>
            <a:pPr algn="ctr"/>
            <a:r>
              <a:rPr lang="en-US" sz="1600" dirty="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$16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4426D24-9855-470D-A3F5-61C5028DAC73}"/>
              </a:ext>
            </a:extLst>
          </p:cNvPr>
          <p:cNvSpPr txBox="1"/>
          <p:nvPr/>
        </p:nvSpPr>
        <p:spPr>
          <a:xfrm>
            <a:off x="9960489" y="4422953"/>
            <a:ext cx="12187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Your offer has been </a:t>
            </a:r>
            <a:r>
              <a:rPr lang="en-US" sz="1200" b="1" dirty="0">
                <a:solidFill>
                  <a:schemeClr val="tx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accepted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2CB2D8C8-03F5-4153-840C-36DC30945632}"/>
              </a:ext>
            </a:extLst>
          </p:cNvPr>
          <p:cNvSpPr/>
          <p:nvPr/>
        </p:nvSpPr>
        <p:spPr>
          <a:xfrm>
            <a:off x="9877173" y="2801993"/>
            <a:ext cx="1315453" cy="2630905"/>
          </a:xfrm>
          <a:prstGeom prst="roundRect">
            <a:avLst/>
          </a:prstGeom>
          <a:solidFill>
            <a:sysClr val="windowText" lastClr="000000"/>
          </a:solidFill>
          <a:ln w="12700" cap="flat" cmpd="sng" algn="ctr">
            <a:solidFill>
              <a:sysClr val="windowText" lastClr="000000">
                <a:shade val="50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8940F90D-3BEF-4567-9754-96A12DF5C4B4}"/>
              </a:ext>
            </a:extLst>
          </p:cNvPr>
          <p:cNvSpPr/>
          <p:nvPr/>
        </p:nvSpPr>
        <p:spPr>
          <a:xfrm>
            <a:off x="9885193" y="2902255"/>
            <a:ext cx="1315453" cy="2430379"/>
          </a:xfrm>
          <a:prstGeom prst="roundRect">
            <a:avLst/>
          </a:prstGeom>
          <a:solidFill>
            <a:schemeClr val="tx1">
              <a:lumMod val="50000"/>
            </a:scheme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4375660-BD67-44A9-BC4F-6C224AD10ED9}"/>
              </a:ext>
            </a:extLst>
          </p:cNvPr>
          <p:cNvSpPr txBox="1"/>
          <p:nvPr/>
        </p:nvSpPr>
        <p:spPr>
          <a:xfrm>
            <a:off x="9885194" y="3058666"/>
            <a:ext cx="1323472" cy="58477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E4F9F9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Panico’s Car listing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0D5CF89-116E-48B3-B7FC-BD4C21661909}"/>
              </a:ext>
            </a:extLst>
          </p:cNvPr>
          <p:cNvSpPr txBox="1"/>
          <p:nvPr/>
        </p:nvSpPr>
        <p:spPr>
          <a:xfrm>
            <a:off x="9869153" y="3715792"/>
            <a:ext cx="1323472" cy="58477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2F333A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Quote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E4F9F9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$16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B4B3957-5AC1-45A7-9FD2-96C9ABA8F90C}"/>
              </a:ext>
            </a:extLst>
          </p:cNvPr>
          <p:cNvSpPr txBox="1"/>
          <p:nvPr/>
        </p:nvSpPr>
        <p:spPr>
          <a:xfrm>
            <a:off x="9944449" y="4422953"/>
            <a:ext cx="12187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E4F9F9">
                    <a:lumMod val="25000"/>
                  </a:srgb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Your offer has been </a:t>
            </a:r>
            <a:r>
              <a:rPr lang="en-US" sz="1200" b="1" dirty="0">
                <a:solidFill>
                  <a:srgbClr val="E4F9F9">
                    <a:lumMod val="25000"/>
                  </a:srgb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accepted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E13D5A0C-F95A-4BA3-9577-8DFF2CC697B0}"/>
              </a:ext>
            </a:extLst>
          </p:cNvPr>
          <p:cNvSpPr/>
          <p:nvPr/>
        </p:nvSpPr>
        <p:spPr>
          <a:xfrm>
            <a:off x="897226" y="2799645"/>
            <a:ext cx="1315453" cy="2630905"/>
          </a:xfrm>
          <a:prstGeom prst="roundRect">
            <a:avLst/>
          </a:prstGeom>
          <a:solidFill>
            <a:sysClr val="windowText" lastClr="000000"/>
          </a:solidFill>
          <a:ln w="12700" cap="flat" cmpd="sng" algn="ctr">
            <a:solidFill>
              <a:sysClr val="windowText" lastClr="000000">
                <a:shade val="50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CE701952-72CE-4A89-9970-E1F5BDB2BCB2}"/>
              </a:ext>
            </a:extLst>
          </p:cNvPr>
          <p:cNvSpPr/>
          <p:nvPr/>
        </p:nvSpPr>
        <p:spPr>
          <a:xfrm>
            <a:off x="905246" y="2899907"/>
            <a:ext cx="1315453" cy="2430379"/>
          </a:xfrm>
          <a:prstGeom prst="roundRect">
            <a:avLst/>
          </a:prstGeom>
          <a:solidFill>
            <a:schemeClr val="tx1">
              <a:lumMod val="50000"/>
            </a:scheme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84B7ECE-E2F6-4751-953D-F5AB0A7B9704}"/>
              </a:ext>
            </a:extLst>
          </p:cNvPr>
          <p:cNvSpPr txBox="1"/>
          <p:nvPr/>
        </p:nvSpPr>
        <p:spPr>
          <a:xfrm>
            <a:off x="905247" y="3056318"/>
            <a:ext cx="1323472" cy="338554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E4F9F9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Car listing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B9F66433-83DC-4E29-8E38-0B11A1B73B59}"/>
              </a:ext>
            </a:extLst>
          </p:cNvPr>
          <p:cNvSpPr/>
          <p:nvPr/>
        </p:nvSpPr>
        <p:spPr>
          <a:xfrm>
            <a:off x="973222" y="4495998"/>
            <a:ext cx="1187117" cy="286739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Accept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100F4B9-F363-4350-83BC-4D220C7814FD}"/>
              </a:ext>
            </a:extLst>
          </p:cNvPr>
          <p:cNvSpPr txBox="1"/>
          <p:nvPr/>
        </p:nvSpPr>
        <p:spPr>
          <a:xfrm>
            <a:off x="977233" y="3406293"/>
            <a:ext cx="1187117" cy="646331"/>
          </a:xfrm>
          <a:prstGeom prst="rect">
            <a:avLst/>
          </a:prstGeom>
          <a:solidFill>
            <a:schemeClr val="tx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2F333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Insurer</a:t>
            </a:r>
          </a:p>
          <a:p>
            <a:r>
              <a:rPr lang="en-US" sz="1200" dirty="0">
                <a:solidFill>
                  <a:srgbClr val="2F333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Andreas</a:t>
            </a:r>
          </a:p>
          <a:p>
            <a:endParaRPr lang="en-US" sz="1200" dirty="0">
              <a:solidFill>
                <a:srgbClr val="2F333A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1249D4A-F2AF-48A4-93AC-E9DF2CBE4747}"/>
              </a:ext>
            </a:extLst>
          </p:cNvPr>
          <p:cNvSpPr txBox="1"/>
          <p:nvPr/>
        </p:nvSpPr>
        <p:spPr>
          <a:xfrm>
            <a:off x="889206" y="3842984"/>
            <a:ext cx="1323472" cy="58477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2F333A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Quote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E4F9F9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$16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97AE84EE-3553-4721-8B2D-6EBF96EED051}"/>
              </a:ext>
            </a:extLst>
          </p:cNvPr>
          <p:cNvSpPr/>
          <p:nvPr/>
        </p:nvSpPr>
        <p:spPr>
          <a:xfrm>
            <a:off x="973222" y="4844400"/>
            <a:ext cx="1187117" cy="286739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Reject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CDAE1A-9007-49B1-BC8E-6E9867B5EED7}"/>
              </a:ext>
            </a:extLst>
          </p:cNvPr>
          <p:cNvSpPr txBox="1"/>
          <p:nvPr/>
        </p:nvSpPr>
        <p:spPr>
          <a:xfrm>
            <a:off x="2574652" y="4838971"/>
            <a:ext cx="69143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 Rounded MT Bold" panose="020F0704030504030204" pitchFamily="34" charset="0"/>
                <a:cs typeface="Calibri" panose="020F0502020204030204" pitchFamily="34" charset="0"/>
              </a:rPr>
              <a:t>We reverse aggregate the insurance business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C4A42B-F0EF-4597-A695-579F693F2193}"/>
              </a:ext>
            </a:extLst>
          </p:cNvPr>
          <p:cNvSpPr txBox="1"/>
          <p:nvPr/>
        </p:nvSpPr>
        <p:spPr>
          <a:xfrm>
            <a:off x="1518659" y="5534527"/>
            <a:ext cx="33893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Customers feel the comfort that they have reviewed several offers and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chose the best one within limited time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487C5AD-5939-4AA7-9678-B21B42EC6599}"/>
              </a:ext>
            </a:extLst>
          </p:cNvPr>
          <p:cNvSpPr txBox="1"/>
          <p:nvPr/>
        </p:nvSpPr>
        <p:spPr>
          <a:xfrm>
            <a:off x="6728802" y="5535393"/>
            <a:ext cx="36504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Insurance companies now have the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opportunity to quote customers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that they would have never ended up at their doorstep.</a:t>
            </a:r>
          </a:p>
        </p:txBody>
      </p:sp>
    </p:spTree>
    <p:extLst>
      <p:ext uri="{BB962C8B-B14F-4D97-AF65-F5344CB8AC3E}">
        <p14:creationId xmlns:p14="http://schemas.microsoft.com/office/powerpoint/2010/main" val="535490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258F04B-369D-4ECA-978B-45D7CEE6A003}"/>
              </a:ext>
            </a:extLst>
          </p:cNvPr>
          <p:cNvSpPr txBox="1"/>
          <p:nvPr/>
        </p:nvSpPr>
        <p:spPr>
          <a:xfrm>
            <a:off x="681642" y="474903"/>
            <a:ext cx="39402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400" b="1" i="1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GB" sz="5400" i="1" dirty="0">
                <a:latin typeface="Calibri" panose="020F0502020204030204" pitchFamily="34" charset="0"/>
                <a:cs typeface="Calibri" panose="020F0502020204030204" pitchFamily="34" charset="0"/>
              </a:rPr>
              <a:t>usiness </a:t>
            </a:r>
            <a:r>
              <a:rPr lang="en-GB" sz="5400" b="1" i="1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GB" sz="5400" i="1" dirty="0">
                <a:latin typeface="Calibri" panose="020F0502020204030204" pitchFamily="34" charset="0"/>
                <a:cs typeface="Calibri" panose="020F0502020204030204" pitchFamily="34" charset="0"/>
              </a:rPr>
              <a:t>lan</a:t>
            </a:r>
            <a:r>
              <a:rPr lang="en-GB" sz="5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CY" sz="5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3320E3-805F-4BE0-8B38-9865368FED53}"/>
              </a:ext>
            </a:extLst>
          </p:cNvPr>
          <p:cNvSpPr txBox="1"/>
          <p:nvPr/>
        </p:nvSpPr>
        <p:spPr>
          <a:xfrm>
            <a:off x="1036321" y="4893747"/>
            <a:ext cx="797467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Milestones</a:t>
            </a:r>
          </a:p>
          <a:p>
            <a:endParaRPr lang="en-GB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Registered Insurance Broker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Broker Agreement with 3-4 Cypriot Insurance Companies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300 man days to develop platform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Investment to recruit 3 full time developers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dirty="0"/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B3B732-37E2-4BDE-90C6-0F9DB840AE80}"/>
              </a:ext>
            </a:extLst>
          </p:cNvPr>
          <p:cNvSpPr txBox="1"/>
          <p:nvPr/>
        </p:nvSpPr>
        <p:spPr>
          <a:xfrm>
            <a:off x="681642" y="1509014"/>
            <a:ext cx="7974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Cypriot Insurance Market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C2FEC12-B816-44DA-9710-DA35C68B236E}"/>
              </a:ext>
            </a:extLst>
          </p:cNvPr>
          <p:cNvSpPr txBox="1"/>
          <p:nvPr/>
        </p:nvSpPr>
        <p:spPr>
          <a:xfrm>
            <a:off x="781397" y="2017640"/>
            <a:ext cx="957626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22 Insurance Companies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Over 1000 agents/brokers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dirty="0">
                <a:latin typeface="Calibri" panose="020F0502020204030204" pitchFamily="34" charset="0"/>
                <a:cs typeface="Calibri" panose="020F0502020204030204" pitchFamily="34" charset="0"/>
              </a:rPr>
              <a:t>€360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mil</a:t>
            </a:r>
            <a:r>
              <a:rPr lang="el-GR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General Business  Premium written</a:t>
            </a:r>
          </a:p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    (</a:t>
            </a:r>
            <a:r>
              <a:rPr lang="el-GR" dirty="0">
                <a:latin typeface="Calibri" panose="020F0502020204030204" pitchFamily="34" charset="0"/>
                <a:cs typeface="Calibri" panose="020F0502020204030204" pitchFamily="34" charset="0"/>
              </a:rPr>
              <a:t>€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165 mil motor ,  </a:t>
            </a:r>
            <a:r>
              <a:rPr lang="el-GR" dirty="0">
                <a:latin typeface="Calibri" panose="020F0502020204030204" pitchFamily="34" charset="0"/>
                <a:cs typeface="Calibri" panose="020F0502020204030204" pitchFamily="34" charset="0"/>
              </a:rPr>
              <a:t>€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155 mil  non-motor, </a:t>
            </a:r>
            <a:r>
              <a:rPr lang="el-GR" dirty="0">
                <a:latin typeface="Calibri" panose="020F0502020204030204" pitchFamily="34" charset="0"/>
                <a:cs typeface="Calibri" panose="020F0502020204030204" pitchFamily="34" charset="0"/>
              </a:rPr>
              <a:t>€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35 mil health)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Y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DBFE6E-5FFB-4783-B47F-81D867C05C56}"/>
              </a:ext>
            </a:extLst>
          </p:cNvPr>
          <p:cNvSpPr txBox="1"/>
          <p:nvPr/>
        </p:nvSpPr>
        <p:spPr>
          <a:xfrm>
            <a:off x="881147" y="3298214"/>
            <a:ext cx="87283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B</a:t>
            </a:r>
            <a:r>
              <a:rPr lang="en-GB" dirty="0"/>
              <a:t>usiness </a:t>
            </a:r>
            <a:r>
              <a:rPr lang="en-GB" b="1" dirty="0"/>
              <a:t>O</a:t>
            </a:r>
            <a:r>
              <a:rPr lang="en-GB" dirty="0"/>
              <a:t>pportunity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Platform does not exist in Cypriot Market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Digital servicing is expected by customers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Insurance is experiencing a transformation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We expect to capture 5 million production in 3 years after launch</a:t>
            </a:r>
          </a:p>
          <a:p>
            <a:endParaRPr lang="en-CY" dirty="0"/>
          </a:p>
        </p:txBody>
      </p:sp>
    </p:spTree>
    <p:extLst>
      <p:ext uri="{BB962C8B-B14F-4D97-AF65-F5344CB8AC3E}">
        <p14:creationId xmlns:p14="http://schemas.microsoft.com/office/powerpoint/2010/main" val="2240282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258F04B-369D-4ECA-978B-45D7CEE6A003}"/>
              </a:ext>
            </a:extLst>
          </p:cNvPr>
          <p:cNvSpPr txBox="1"/>
          <p:nvPr/>
        </p:nvSpPr>
        <p:spPr>
          <a:xfrm>
            <a:off x="565266" y="469362"/>
            <a:ext cx="39402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400" b="1" i="1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GB" sz="5400" i="1" dirty="0">
                <a:latin typeface="Calibri" panose="020F0502020204030204" pitchFamily="34" charset="0"/>
                <a:cs typeface="Calibri" panose="020F0502020204030204" pitchFamily="34" charset="0"/>
              </a:rPr>
              <a:t>usiness </a:t>
            </a:r>
            <a:r>
              <a:rPr lang="en-GB" sz="5400" b="1" i="1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GB" sz="5400" i="1" dirty="0">
                <a:latin typeface="Calibri" panose="020F0502020204030204" pitchFamily="34" charset="0"/>
                <a:cs typeface="Calibri" panose="020F0502020204030204" pitchFamily="34" charset="0"/>
              </a:rPr>
              <a:t>lan</a:t>
            </a:r>
            <a:r>
              <a:rPr lang="en-GB" sz="5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CY" sz="5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E9219BB-3E67-4BBA-A624-62ACC96593DC}"/>
              </a:ext>
            </a:extLst>
          </p:cNvPr>
          <p:cNvSpPr txBox="1"/>
          <p:nvPr/>
        </p:nvSpPr>
        <p:spPr>
          <a:xfrm>
            <a:off x="767540" y="1624590"/>
            <a:ext cx="797467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</a:t>
            </a:r>
            <a:r>
              <a:rPr lang="en-GB" dirty="0"/>
              <a:t>arget </a:t>
            </a:r>
            <a:r>
              <a:rPr lang="en-GB" b="1" dirty="0"/>
              <a:t>A</a:t>
            </a:r>
            <a:r>
              <a:rPr lang="en-GB" dirty="0"/>
              <a:t>udience</a:t>
            </a:r>
            <a:endParaRPr lang="en-GB" b="1" dirty="0"/>
          </a:p>
          <a:p>
            <a:endParaRPr lang="en-GB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Millennials (40.56% of Cypriot population 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Insurance Companies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941EF5-0F0B-415D-BD59-E4A33480B703}"/>
              </a:ext>
            </a:extLst>
          </p:cNvPr>
          <p:cNvSpPr txBox="1"/>
          <p:nvPr/>
        </p:nvSpPr>
        <p:spPr>
          <a:xfrm>
            <a:off x="939340" y="4936145"/>
            <a:ext cx="797467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uture </a:t>
            </a:r>
            <a:r>
              <a:rPr lang="en-GB" sz="2000" b="1" dirty="0"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evelopment</a:t>
            </a:r>
          </a:p>
          <a:p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Machine learning to suggest quote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Data analytics / Predictive analytics for cross selling / up-selling / underwriting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Pivot to real estate If does not work</a:t>
            </a:r>
          </a:p>
          <a:p>
            <a:r>
              <a:rPr lang="en-GB" b="1" dirty="0"/>
              <a:t>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1" dirty="0"/>
          </a:p>
          <a:p>
            <a:endParaRPr lang="en-GB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dirty="0"/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909FFC-BE6F-4D02-A3C2-C0082BC5816A}"/>
              </a:ext>
            </a:extLst>
          </p:cNvPr>
          <p:cNvSpPr txBox="1"/>
          <p:nvPr/>
        </p:nvSpPr>
        <p:spPr>
          <a:xfrm>
            <a:off x="767540" y="3188035"/>
            <a:ext cx="5960227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evenue </a:t>
            </a:r>
            <a:r>
              <a:rPr lang="en-GB" sz="2000" b="1" dirty="0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treams</a:t>
            </a:r>
          </a:p>
          <a:p>
            <a:endParaRPr lang="en-GB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Scaling Commission from the sale of each product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Data analytics for cross selling and up selling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Licence and maintenance fee for the use of our platform </a:t>
            </a:r>
          </a:p>
          <a:p>
            <a:endParaRPr lang="en-CY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2658575-2E90-4CDE-B159-D618FF06C8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7179" y="1049099"/>
            <a:ext cx="4599709" cy="2456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053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rushed Metal 16x9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Georgia">
      <a:maj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een brushed metal presentation (widescreen).potx" id="{C4E52658-42BB-4751-AD45-DBF99E6546BE}" vid="{DAEF9E1A-844D-45D9-BB7C-945DFF722FA1}"/>
    </a:ext>
  </a:extLst>
</a:theme>
</file>

<file path=ppt/theme/theme2.xml><?xml version="1.0" encoding="utf-8"?>
<a:theme xmlns:a="http://schemas.openxmlformats.org/drawingml/2006/main" name="Office Theme">
  <a:themeElements>
    <a:clrScheme name="BrushedMetal">
      <a:dk1>
        <a:sysClr val="windowText" lastClr="000000"/>
      </a:dk1>
      <a:lt1>
        <a:sysClr val="window" lastClr="FFFFFF"/>
      </a:lt1>
      <a:dk2>
        <a:srgbClr val="2F333A"/>
      </a:dk2>
      <a:lt2>
        <a:srgbClr val="E4F9F9"/>
      </a:lt2>
      <a:accent1>
        <a:srgbClr val="07CB98"/>
      </a:accent1>
      <a:accent2>
        <a:srgbClr val="5A90D1"/>
      </a:accent2>
      <a:accent3>
        <a:srgbClr val="E6AD1E"/>
      </a:accent3>
      <a:accent4>
        <a:srgbClr val="EA6312"/>
      </a:accent4>
      <a:accent5>
        <a:srgbClr val="8253A9"/>
      </a:accent5>
      <a:accent6>
        <a:srgbClr val="CB274A"/>
      </a:accent6>
      <a:hlink>
        <a:srgbClr val="5A90D1"/>
      </a:hlink>
      <a:folHlink>
        <a:srgbClr val="969696"/>
      </a:folHlink>
    </a:clrScheme>
    <a:fontScheme name="Georgia">
      <a:maj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rushedMetal">
      <a:dk1>
        <a:sysClr val="windowText" lastClr="000000"/>
      </a:dk1>
      <a:lt1>
        <a:sysClr val="window" lastClr="FFFFFF"/>
      </a:lt1>
      <a:dk2>
        <a:srgbClr val="2F333A"/>
      </a:dk2>
      <a:lt2>
        <a:srgbClr val="E4F9F9"/>
      </a:lt2>
      <a:accent1>
        <a:srgbClr val="07CB98"/>
      </a:accent1>
      <a:accent2>
        <a:srgbClr val="5A90D1"/>
      </a:accent2>
      <a:accent3>
        <a:srgbClr val="E6AD1E"/>
      </a:accent3>
      <a:accent4>
        <a:srgbClr val="EA6312"/>
      </a:accent4>
      <a:accent5>
        <a:srgbClr val="8253A9"/>
      </a:accent5>
      <a:accent6>
        <a:srgbClr val="CB274A"/>
      </a:accent6>
      <a:hlink>
        <a:srgbClr val="5A90D1"/>
      </a:hlink>
      <a:folHlink>
        <a:srgbClr val="969696"/>
      </a:folHlink>
    </a:clrScheme>
    <a:fontScheme name="Georgia">
      <a:maj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Green brushed metal presentation (widescreen)</Template>
  <TotalTime>68</TotalTime>
  <Words>555</Words>
  <Application>Microsoft Office PowerPoint</Application>
  <PresentationFormat>Widescreen</PresentationFormat>
  <Paragraphs>176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Arial Rounded MT Bold</vt:lpstr>
      <vt:lpstr>Calibri</vt:lpstr>
      <vt:lpstr>Georgia</vt:lpstr>
      <vt:lpstr>Brushed Metal 16x9</vt:lpstr>
      <vt:lpstr>insure.me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Insure.me</dc:title>
  <dc:creator>alex kounounis</dc:creator>
  <cp:lastModifiedBy>alex kounounis</cp:lastModifiedBy>
  <cp:revision>71</cp:revision>
  <dcterms:created xsi:type="dcterms:W3CDTF">2018-01-27T22:15:27Z</dcterms:created>
  <dcterms:modified xsi:type="dcterms:W3CDTF">2018-01-28T13:08:31Z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