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5" r:id="rId2"/>
    <p:sldId id="344" r:id="rId3"/>
    <p:sldId id="396" r:id="rId4"/>
    <p:sldId id="398" r:id="rId5"/>
    <p:sldId id="395" r:id="rId6"/>
    <p:sldId id="399" r:id="rId7"/>
    <p:sldId id="400" r:id="rId8"/>
    <p:sldId id="402" r:id="rId9"/>
    <p:sldId id="401" r:id="rId10"/>
    <p:sldId id="403" r:id="rId11"/>
    <p:sldId id="404" r:id="rId12"/>
    <p:sldId id="406" r:id="rId13"/>
  </p:sldIdLst>
  <p:sldSz cx="9906000" cy="6858000" type="A4"/>
  <p:notesSz cx="6858000" cy="9144000"/>
  <p:defaultTextStyle>
    <a:defPPr>
      <a:defRPr lang="en-US"/>
    </a:defPPr>
    <a:lvl1pPr marL="0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8F7"/>
    <a:srgbClr val="97ABC3"/>
    <a:srgbClr val="CDD9E6"/>
    <a:srgbClr val="3A669B"/>
    <a:srgbClr val="CCE1FB"/>
    <a:srgbClr val="97BAE4"/>
    <a:srgbClr val="F3F8FF"/>
    <a:srgbClr val="1D4A7F"/>
    <a:srgbClr val="1A416F"/>
    <a:srgbClr val="4A8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3" autoAdjust="0"/>
    <p:restoredTop sz="94655"/>
  </p:normalViewPr>
  <p:slideViewPr>
    <p:cSldViewPr snapToGrid="0" snapToObjects="1">
      <p:cViewPr varScale="1">
        <p:scale>
          <a:sx n="150" d="100"/>
          <a:sy n="150" d="100"/>
        </p:scale>
        <p:origin x="168" y="65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5B648-7B51-B143-BE51-B50DADF35D67}" type="datetimeFigureOut">
              <a:rPr lang="en-US" smtClean="0"/>
              <a:t>1/28/18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F7639-1545-EC42-B10D-BC1D6A9A9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1705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AF716-5F71-2444-A84C-4AC39A11257C}" type="datetimeFigureOut">
              <a:rPr lang="en-US" smtClean="0"/>
              <a:t>1/28/18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1A584-7025-D142-9978-EEE63249F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6342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1581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51581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51581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51581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51581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51581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51581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51581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51581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158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i="1" dirty="0" err="1"/>
              <a:t>Insuree</a:t>
            </a:r>
            <a:r>
              <a:rPr lang="el-GR" i="1" dirty="0"/>
              <a:t> </a:t>
            </a:r>
            <a:r>
              <a:rPr lang="el-GR" i="1" dirty="0" err="1"/>
              <a:t>issues</a:t>
            </a:r>
            <a:r>
              <a:rPr lang="el-GR" i="1" dirty="0"/>
              <a:t> </a:t>
            </a:r>
            <a:r>
              <a:rPr lang="el-GR" i="1" dirty="0" err="1"/>
              <a:t>insurance</a:t>
            </a:r>
            <a:r>
              <a:rPr lang="el-GR" i="1" dirty="0"/>
              <a:t> </a:t>
            </a:r>
            <a:r>
              <a:rPr lang="el-GR" i="1" dirty="0" err="1"/>
              <a:t>proposition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1A584-7025-D142-9978-EEE63249F3C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059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158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i="1" dirty="0" err="1"/>
              <a:t>Insurers</a:t>
            </a:r>
            <a:r>
              <a:rPr lang="el-GR" i="1" dirty="0"/>
              <a:t> </a:t>
            </a:r>
            <a:r>
              <a:rPr lang="el-GR" i="1" dirty="0" err="1"/>
              <a:t>bid</a:t>
            </a:r>
            <a:r>
              <a:rPr lang="el-GR" i="1" dirty="0"/>
              <a:t> </a:t>
            </a:r>
            <a:r>
              <a:rPr lang="en-US" i="1" dirty="0"/>
              <a:t>on </a:t>
            </a:r>
            <a:r>
              <a:rPr lang="el-GR" i="1" dirty="0" err="1"/>
              <a:t>propositions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1A584-7025-D142-9978-EEE63249F3C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575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158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Verifiable sensor data feed the </a:t>
            </a:r>
            <a:r>
              <a:rPr lang="en-US" i="1" dirty="0" err="1"/>
              <a:t>blockchain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1A584-7025-D142-9978-EEE63249F3C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560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40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 contracts decide the state of each insurance deterministically</a:t>
            </a:r>
            <a:endParaRPr lang="en-US" sz="14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1A584-7025-D142-9978-EEE63249F3C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0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158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When the smart contract releases the funds, any party can request the money they got allocated</a:t>
            </a:r>
            <a:endParaRPr lang="en-GB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1A584-7025-D142-9978-EEE63249F3C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.image.blue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7715" y="5179030"/>
            <a:ext cx="4333669" cy="896906"/>
          </a:xfrm>
        </p:spPr>
        <p:txBody>
          <a:bodyPr anchor="ctr">
            <a:normAutofit/>
          </a:bodyPr>
          <a:lstStyle>
            <a:lvl1pPr algn="r">
              <a:defRPr sz="3600">
                <a:solidFill>
                  <a:srgbClr val="558ED5"/>
                </a:solidFill>
              </a:defRPr>
            </a:lvl1pPr>
          </a:lstStyle>
          <a:p>
            <a:r>
              <a:rPr lang="de-CH" dirty="0" err="1"/>
              <a:t>presentation</a:t>
            </a:r>
            <a:r>
              <a:rPr lang="de-CH" dirty="0"/>
              <a:t>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57605" y="5300083"/>
            <a:ext cx="3553095" cy="654800"/>
          </a:xfrm>
        </p:spPr>
        <p:txBody>
          <a:bodyPr anchor="ctr"/>
          <a:lstStyle>
            <a:lvl1pPr marL="0" indent="0" algn="l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51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1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7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63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94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10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26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 err="1"/>
              <a:t>master</a:t>
            </a:r>
            <a:r>
              <a:rPr lang="de-CH" dirty="0"/>
              <a:t> </a:t>
            </a:r>
            <a:r>
              <a:rPr lang="de-CH" dirty="0" err="1"/>
              <a:t>subtitle</a:t>
            </a:r>
            <a:r>
              <a:rPr lang="de-CH" dirty="0"/>
              <a:t>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889250" cy="365125"/>
          </a:xfrm>
        </p:spPr>
        <p:txBody>
          <a:bodyPr/>
          <a:lstStyle/>
          <a:p>
            <a:r>
              <a:rPr lang="de-CH"/>
              <a:t>© </a:t>
            </a:r>
            <a:r>
              <a:rPr lang="de-CH" err="1"/>
              <a:t>trustwise.io</a:t>
            </a:r>
            <a:r>
              <a:rPr lang="de-CH"/>
              <a:t> ag</a:t>
            </a:r>
            <a:endParaRPr lang="en-GB"/>
          </a:p>
        </p:txBody>
      </p:sp>
      <p:pic>
        <p:nvPicPr>
          <p:cNvPr id="7" name="pasted-image-filtered.png"/>
          <p:cNvPicPr/>
          <p:nvPr userDrawn="1"/>
        </p:nvPicPr>
        <p:blipFill>
          <a:blip r:embed="rId2">
            <a:extLst/>
          </a:blip>
          <a:srcRect t="11090" b="11090"/>
          <a:stretch>
            <a:fillRect/>
          </a:stretch>
        </p:blipFill>
        <p:spPr>
          <a:xfrm>
            <a:off x="-18128" y="0"/>
            <a:ext cx="9924128" cy="4670121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5649231" y="5036959"/>
            <a:ext cx="0" cy="11810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31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.pure.blue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300" y="2130427"/>
            <a:ext cx="8420100" cy="1470025"/>
          </a:xfrm>
        </p:spPr>
        <p:txBody>
          <a:bodyPr/>
          <a:lstStyle>
            <a:lvl1pPr algn="l"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de-CH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" y="3886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1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1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7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63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94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10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26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889250" cy="365125"/>
          </a:xfrm>
        </p:spPr>
        <p:txBody>
          <a:bodyPr/>
          <a:lstStyle/>
          <a:p>
            <a:r>
              <a:rPr lang="de-CH"/>
              <a:t>© </a:t>
            </a:r>
            <a:r>
              <a:rPr lang="de-CH" err="1"/>
              <a:t>trustwise.io</a:t>
            </a:r>
            <a:r>
              <a:rPr lang="de-CH"/>
              <a:t> ag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33CE-DA62-2F4D-AEC6-75CBF153E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30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.single.blue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8ED5"/>
                </a:solidFill>
              </a:defRPr>
            </a:lvl1pPr>
          </a:lstStyle>
          <a:p>
            <a:r>
              <a:rPr lang="de-CH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© </a:t>
            </a:r>
            <a:r>
              <a:rPr lang="de-CH" err="1"/>
              <a:t>trustwise.io</a:t>
            </a:r>
            <a:r>
              <a:rPr lang="de-CH"/>
              <a:t> ag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33CE-DA62-2F4D-AEC6-75CBF153E01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95300" y="1739900"/>
            <a:ext cx="8915400" cy="4292083"/>
          </a:xfrm>
        </p:spPr>
        <p:txBody>
          <a:bodyPr/>
          <a:lstStyle>
            <a:lvl1pPr marL="270000" indent="-270000">
              <a:defRPr/>
            </a:lvl1pPr>
            <a:lvl2pPr marL="612000" indent="-270000">
              <a:defRPr/>
            </a:lvl2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086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.blank.blue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8ED5"/>
                </a:solidFill>
              </a:defRPr>
            </a:lvl1pPr>
          </a:lstStyle>
          <a:p>
            <a:r>
              <a:rPr lang="de-CH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© </a:t>
            </a:r>
            <a:r>
              <a:rPr lang="de-CH" err="1"/>
              <a:t>trustwise.io</a:t>
            </a:r>
            <a:r>
              <a:rPr lang="de-CH"/>
              <a:t> ag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33CE-DA62-2F4D-AEC6-75CBF153E01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27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.bullet.image.bw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© </a:t>
            </a:r>
            <a:r>
              <a:rPr lang="de-CH" err="1"/>
              <a:t>trustwise.io</a:t>
            </a:r>
            <a:r>
              <a:rPr lang="de-CH"/>
              <a:t> ag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33CE-DA62-2F4D-AEC6-75CBF153E012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asted-image-filtered.png"/>
          <p:cNvPicPr/>
          <p:nvPr userDrawn="1"/>
        </p:nvPicPr>
        <p:blipFill>
          <a:blip r:embed="rId2">
            <a:extLst/>
          </a:blip>
          <a:srcRect l="46352" r="3618"/>
          <a:stretch>
            <a:fillRect/>
          </a:stretch>
        </p:blipFill>
        <p:spPr>
          <a:xfrm>
            <a:off x="5150239" y="0"/>
            <a:ext cx="4755763" cy="6858000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495299" y="1502964"/>
            <a:ext cx="440247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95300" y="1709738"/>
            <a:ext cx="4402138" cy="4514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274639"/>
            <a:ext cx="4402138" cy="11430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CH" dirty="0" err="1"/>
              <a:t>sub</a:t>
            </a:r>
            <a:r>
              <a:rPr lang="de-CH" dirty="0"/>
              <a:t> title </a:t>
            </a:r>
            <a:r>
              <a:rPr lang="de-CH" dirty="0" err="1"/>
              <a:t>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0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.picture.bw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-filtered.png"/>
          <p:cNvPicPr/>
          <p:nvPr userDrawn="1"/>
        </p:nvPicPr>
        <p:blipFill>
          <a:blip r:embed="rId2">
            <a:extLst/>
          </a:blip>
          <a:srcRect l="571" r="571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/>
              <a:t>© </a:t>
            </a:r>
            <a:r>
              <a:rPr lang="de-CH" err="1"/>
              <a:t>trustwise.io</a:t>
            </a:r>
            <a:r>
              <a:rPr lang="de-CH"/>
              <a:t> ag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00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.spill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© </a:t>
            </a:r>
            <a:r>
              <a:rPr lang="de-CH" err="1"/>
              <a:t>trustwise.io</a:t>
            </a:r>
            <a:r>
              <a:rPr lang="de-CH"/>
              <a:t> ag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9A33CE-DA62-2F4D-AEC6-75CBF153E01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5" name="pasted-image-filtered.png"/>
          <p:cNvPicPr/>
          <p:nvPr userDrawn="1"/>
        </p:nvPicPr>
        <p:blipFill>
          <a:blip r:embed="rId2">
            <a:extLst/>
          </a:blip>
          <a:srcRect l="20169" r="20169"/>
          <a:stretch>
            <a:fillRect/>
          </a:stretch>
        </p:blipFill>
        <p:spPr>
          <a:xfrm>
            <a:off x="6971493" y="3172058"/>
            <a:ext cx="2439208" cy="2620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asted-image-filtered.png"/>
          <p:cNvPicPr/>
          <p:nvPr userDrawn="1"/>
        </p:nvPicPr>
        <p:blipFill>
          <a:blip r:embed="rId3">
            <a:extLst/>
          </a:blip>
          <a:srcRect l="31232" r="31232"/>
          <a:stretch>
            <a:fillRect/>
          </a:stretch>
        </p:blipFill>
        <p:spPr>
          <a:xfrm>
            <a:off x="6971493" y="378676"/>
            <a:ext cx="2439208" cy="2577843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asted-image-filtered.png"/>
          <p:cNvPicPr/>
          <p:nvPr userDrawn="1"/>
        </p:nvPicPr>
        <p:blipFill>
          <a:blip r:embed="rId4">
            <a:extLst/>
          </a:blip>
          <a:srcRect l="11098" r="11098"/>
          <a:stretch>
            <a:fillRect/>
          </a:stretch>
        </p:blipFill>
        <p:spPr>
          <a:xfrm>
            <a:off x="495301" y="378676"/>
            <a:ext cx="6230380" cy="541433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5616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gnatures.bw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 err="1"/>
              <a:t>Signatures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© digitalconcepts.io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9A33CE-DA62-2F4D-AEC6-75CBF153E01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95300" y="1549402"/>
            <a:ext cx="8915400" cy="4525963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GB" sz="1400" spc="20" dirty="0"/>
              <a:t>We are looking forward to support you in this challenging project.</a:t>
            </a:r>
            <a:br>
              <a:rPr lang="en-GB" sz="1400" spc="20" dirty="0"/>
            </a:br>
            <a:br>
              <a:rPr lang="en-GB" sz="1400" spc="20" dirty="0"/>
            </a:br>
            <a:r>
              <a:rPr lang="en-GB" sz="1400" spc="20" dirty="0"/>
              <a:t>Agreed: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GB" sz="1400" spc="20" dirty="0"/>
              <a:t>Digital Concepts Basel AG	Customer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GB" sz="1400" spc="20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GB" sz="1400" spc="20" dirty="0"/>
              <a:t>				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GB" sz="1400" spc="20" dirty="0"/>
              <a:t>Basle, October 6</a:t>
            </a:r>
            <a:r>
              <a:rPr lang="en-GB" sz="1400" spc="20" baseline="30000" dirty="0"/>
              <a:t>th</a:t>
            </a:r>
            <a:r>
              <a:rPr lang="en-GB" sz="1400" spc="20" dirty="0"/>
              <a:t>, 2015		Nicosia, October 6</a:t>
            </a:r>
            <a:r>
              <a:rPr lang="en-GB" sz="1400" spc="20" baseline="30000" dirty="0"/>
              <a:t>th</a:t>
            </a:r>
            <a:r>
              <a:rPr lang="en-GB" sz="1400" spc="20" dirty="0"/>
              <a:t>, 2015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GB" sz="1400" spc="20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GB" sz="1400" spc="20" dirty="0"/>
              <a:t>______________________	  	_________________________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GB" sz="1400" spc="20" dirty="0"/>
              <a:t>Peter </a:t>
            </a:r>
            <a:r>
              <a:rPr lang="en-GB" sz="1400" spc="20" dirty="0" err="1"/>
              <a:t>Lazou</a:t>
            </a:r>
            <a:r>
              <a:rPr lang="en-GB" sz="1400" spc="20" dirty="0"/>
              <a:t>, Partner		Customer Name, Title</a:t>
            </a:r>
            <a:br>
              <a:rPr lang="en-GB" sz="1400" spc="20" dirty="0"/>
            </a:br>
            <a:r>
              <a:rPr lang="en-GB" sz="1400" spc="20" dirty="0"/>
              <a:t>Hans-Peter Gier, Partner		</a:t>
            </a:r>
          </a:p>
        </p:txBody>
      </p:sp>
    </p:spTree>
    <p:extLst>
      <p:ext uri="{BB962C8B-B14F-4D97-AF65-F5344CB8AC3E}">
        <p14:creationId xmlns:p14="http://schemas.microsoft.com/office/powerpoint/2010/main" val="50617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44000" tIns="72000" rIns="103163" bIns="51581" rtlCol="0" anchor="ctr">
            <a:normAutofit/>
          </a:bodyPr>
          <a:lstStyle/>
          <a:p>
            <a:r>
              <a:rPr lang="de-CH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80000" tIns="72000" rIns="103163" bIns="72000" rtlCol="0">
            <a:normAutofit/>
          </a:bodyPr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889250" cy="365125"/>
          </a:xfrm>
          <a:prstGeom prst="rect">
            <a:avLst/>
          </a:prstGeom>
        </p:spPr>
        <p:txBody>
          <a:bodyPr vert="horz" lIns="103163" tIns="51581" rIns="103163" bIns="51581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Ubuntu Light"/>
              </a:defRPr>
            </a:lvl1pPr>
          </a:lstStyle>
          <a:p>
            <a:r>
              <a:rPr lang="en-GB" noProof="0"/>
              <a:t>© </a:t>
            </a:r>
            <a:r>
              <a:rPr lang="en-GB" noProof="0" err="1"/>
              <a:t>trustwise.io</a:t>
            </a:r>
            <a:r>
              <a:rPr lang="en-GB" noProof="0"/>
              <a:t> ag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103163" tIns="51581" rIns="103163" bIns="51581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Ubuntu Light"/>
              </a:defRPr>
            </a:lvl1pPr>
          </a:lstStyle>
          <a:p>
            <a:fld id="{D89A33CE-DA62-2F4D-AEC6-75CBF153E01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28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52" r:id="rId5"/>
    <p:sldLayoutId id="2147483669" r:id="rId6"/>
    <p:sldLayoutId id="2147483670" r:id="rId7"/>
    <p:sldLayoutId id="2147483671" r:id="rId8"/>
  </p:sldLayoutIdLst>
  <p:hf hdr="0" ftr="0"/>
  <p:txStyles>
    <p:titleStyle>
      <a:lvl1pPr algn="l" defTabSz="515813" rtl="0" eaLnBrk="1" latinLnBrk="0" hangingPunct="1">
        <a:spcBef>
          <a:spcPct val="0"/>
        </a:spcBef>
        <a:buNone/>
        <a:defRPr sz="3600" kern="1200">
          <a:solidFill>
            <a:schemeClr val="tx1">
              <a:lumMod val="65000"/>
              <a:lumOff val="35000"/>
            </a:schemeClr>
          </a:solidFill>
          <a:latin typeface="Ubuntu Light"/>
          <a:ea typeface="+mj-ea"/>
          <a:cs typeface="+mj-cs"/>
        </a:defRPr>
      </a:lvl1pPr>
    </p:titleStyle>
    <p:bodyStyle>
      <a:lvl1pPr marL="270000" indent="-270000" algn="l" defTabSz="515813" rtl="0" eaLnBrk="1" latinLnBrk="0" hangingPunct="1">
        <a:spcBef>
          <a:spcPts val="1200"/>
        </a:spcBef>
        <a:spcAft>
          <a:spcPts val="0"/>
        </a:spcAft>
        <a:buSzPct val="75000"/>
        <a:buFont typeface="Arial"/>
        <a:buChar char="•"/>
        <a:defRPr sz="2400" kern="1200" baseline="0">
          <a:solidFill>
            <a:schemeClr val="tx1">
              <a:lumMod val="50000"/>
              <a:lumOff val="50000"/>
            </a:schemeClr>
          </a:solidFill>
          <a:latin typeface="Ubuntu Light"/>
          <a:ea typeface="+mn-ea"/>
          <a:cs typeface="+mn-cs"/>
        </a:defRPr>
      </a:lvl1pPr>
      <a:lvl2pPr marL="594000" indent="-270000" algn="l" defTabSz="515813" rtl="0" eaLnBrk="1" latinLnBrk="0" hangingPunct="1">
        <a:spcBef>
          <a:spcPts val="1200"/>
        </a:spcBef>
        <a:buSzPct val="75000"/>
        <a:buFont typeface="Arial"/>
        <a:buChar char="•"/>
        <a:defRPr sz="2400" kern="1200" baseline="0">
          <a:solidFill>
            <a:schemeClr val="tx1">
              <a:lumMod val="50000"/>
              <a:lumOff val="50000"/>
            </a:schemeClr>
          </a:solidFill>
          <a:latin typeface="Ubuntu Light"/>
          <a:ea typeface="+mn-ea"/>
          <a:cs typeface="+mn-cs"/>
        </a:defRPr>
      </a:lvl2pPr>
      <a:lvl3pPr marL="882000" indent="-270000" algn="l" defTabSz="515813" rtl="0" eaLnBrk="1" latinLnBrk="0" hangingPunct="1">
        <a:spcBef>
          <a:spcPts val="1200"/>
        </a:spcBef>
        <a:spcAft>
          <a:spcPts val="0"/>
        </a:spcAft>
        <a:buSzPct val="75000"/>
        <a:buFont typeface="Arial"/>
        <a:buChar char="•"/>
        <a:defRPr sz="2400" kern="1200" baseline="0">
          <a:solidFill>
            <a:schemeClr val="tx1">
              <a:lumMod val="50000"/>
              <a:lumOff val="50000"/>
            </a:schemeClr>
          </a:solidFill>
          <a:latin typeface="Ubuntu Light"/>
          <a:ea typeface="+mn-ea"/>
          <a:cs typeface="+mn-cs"/>
        </a:defRPr>
      </a:lvl3pPr>
      <a:lvl4pPr marL="1188000" indent="-270000" algn="l" defTabSz="515813" rtl="0" eaLnBrk="1" latinLnBrk="0" hangingPunct="1">
        <a:spcBef>
          <a:spcPts val="1200"/>
        </a:spcBef>
        <a:buSzPct val="75000"/>
        <a:buFont typeface="Arial"/>
        <a:buChar char="•"/>
        <a:defRPr sz="2400" kern="1200" baseline="0">
          <a:solidFill>
            <a:schemeClr val="tx1">
              <a:lumMod val="50000"/>
              <a:lumOff val="50000"/>
            </a:schemeClr>
          </a:solidFill>
          <a:latin typeface="Ubuntu Light"/>
          <a:ea typeface="+mn-ea"/>
          <a:cs typeface="+mn-cs"/>
        </a:defRPr>
      </a:lvl4pPr>
      <a:lvl5pPr marL="1494000" indent="-270000" algn="l" defTabSz="515813" rtl="0" eaLnBrk="1" latinLnBrk="0" hangingPunct="1">
        <a:spcBef>
          <a:spcPts val="1200"/>
        </a:spcBef>
        <a:buSzPct val="75000"/>
        <a:buFont typeface="Arial"/>
        <a:buChar char="•"/>
        <a:defRPr sz="2400" kern="1200" baseline="0">
          <a:solidFill>
            <a:schemeClr val="tx1">
              <a:lumMod val="50000"/>
              <a:lumOff val="50000"/>
            </a:schemeClr>
          </a:solidFill>
          <a:latin typeface="Ubuntu Light"/>
          <a:ea typeface="+mn-ea"/>
          <a:cs typeface="+mn-cs"/>
        </a:defRPr>
      </a:lvl5pPr>
      <a:lvl6pPr marL="2836972" indent="-257907" algn="l" defTabSz="51581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52785" indent="-257907" algn="l" defTabSz="51581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68598" indent="-257907" algn="l" defTabSz="51581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84411" indent="-257907" algn="l" defTabSz="51581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581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5813" algn="l" defTabSz="51581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1626" algn="l" defTabSz="51581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7439" algn="l" defTabSz="51581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252" algn="l" defTabSz="51581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9065" algn="l" defTabSz="51581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4878" algn="l" defTabSz="51581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0691" algn="l" defTabSz="51581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26504" algn="l" defTabSz="51581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301" y="5179030"/>
            <a:ext cx="5056084" cy="896906"/>
          </a:xfrm>
        </p:spPr>
        <p:txBody>
          <a:bodyPr>
            <a:normAutofit/>
          </a:bodyPr>
          <a:lstStyle/>
          <a:p>
            <a:r>
              <a:rPr lang="en-GB" dirty="0" err="1"/>
              <a:t>trustwise</a:t>
            </a:r>
            <a:r>
              <a:rPr lang="en-GB"/>
              <a:t> - #</a:t>
            </a:r>
            <a:r>
              <a:rPr lang="en-GB" err="1"/>
              <a:t>insurtech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57605" y="5171129"/>
            <a:ext cx="3553095" cy="1056270"/>
          </a:xfrm>
        </p:spPr>
        <p:txBody>
          <a:bodyPr>
            <a:normAutofit/>
          </a:bodyPr>
          <a:lstStyle/>
          <a:p>
            <a:r>
              <a:rPr lang="en-GB" sz="1600"/>
              <a:t>Swiss Blockchain Platform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© trustwise.io ag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989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476F-6392-D54C-817B-71287FBEB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Monetization Plan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ED5DF-0374-E541-85FE-51A4BC41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© trustwise.io ag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FD33F-3806-F84C-9EDA-072658DA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33CE-DA62-2F4D-AEC6-75CBF153E012}" type="slidenum">
              <a:rPr lang="en-GB" smtClean="0"/>
              <a:t>10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5D9F67-3114-B44F-B703-E72DD538FB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Insurance industry is build around primitive technology</a:t>
            </a:r>
          </a:p>
          <a:p>
            <a:pPr marL="0" indent="0">
              <a:buNone/>
            </a:pPr>
            <a:r>
              <a:rPr lang="en-US" dirty="0"/>
              <a:t>Market experts expect this industry to be disrupted soon</a:t>
            </a:r>
          </a:p>
          <a:p>
            <a:pPr marL="0" indent="0">
              <a:buNone/>
            </a:pPr>
            <a:r>
              <a:rPr lang="en-US" dirty="0" err="1"/>
              <a:t>Blockchain</a:t>
            </a:r>
            <a:r>
              <a:rPr lang="en-US" dirty="0"/>
              <a:t> is the perfect emerging technology to disrupt this industry</a:t>
            </a:r>
          </a:p>
          <a:p>
            <a:pPr marL="0" indent="0">
              <a:buNone/>
            </a:pPr>
            <a:r>
              <a:rPr lang="en-US" dirty="0"/>
              <a:t>4.7 trillion $ </a:t>
            </a:r>
            <a:r>
              <a:rPr lang="en-US"/>
              <a:t>market size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36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8577-74D9-6244-AF19-F278F7800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 – Extensive testing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5215EA-89DA-A944-9211-A3B7141A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© trustwise.io ag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F53BC-135F-A946-B0B1-18126F203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33CE-DA62-2F4D-AEC6-75CBF153E012}" type="slidenum">
              <a:rPr lang="en-GB" smtClean="0"/>
              <a:t>11</a:t>
            </a:fld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7AB0C5-0CD3-0F4E-A28F-623528F1A5C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95300" y="1870870"/>
            <a:ext cx="8915400" cy="4030659"/>
          </a:xfrm>
        </p:spPr>
      </p:pic>
    </p:spTree>
    <p:extLst>
      <p:ext uri="{BB962C8B-B14F-4D97-AF65-F5344CB8AC3E}">
        <p14:creationId xmlns:p14="http://schemas.microsoft.com/office/powerpoint/2010/main" val="477868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8577-74D9-6244-AF19-F278F7800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 – Extensive testing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5215EA-89DA-A944-9211-A3B7141A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© trustwise.io ag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F53BC-135F-A946-B0B1-18126F203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33CE-DA62-2F4D-AEC6-75CBF153E012}" type="slidenum">
              <a:rPr lang="en-GB" smtClean="0"/>
              <a:t>12</a:t>
            </a:fld>
            <a:endParaRPr lang="en-GB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9A8AA91-36B5-AE4B-9012-D20F2595347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17556269"/>
              </p:ext>
            </p:extLst>
          </p:nvPr>
        </p:nvGraphicFramePr>
        <p:xfrm>
          <a:off x="2095500" y="1361397"/>
          <a:ext cx="4830233" cy="4994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232">
                  <a:extLst>
                    <a:ext uri="{9D8B030D-6E8A-4147-A177-3AD203B41FA5}">
                      <a16:colId xmlns:a16="http://schemas.microsoft.com/office/drawing/2014/main" val="2518284918"/>
                    </a:ext>
                  </a:extLst>
                </a:gridCol>
                <a:gridCol w="236326">
                  <a:extLst>
                    <a:ext uri="{9D8B030D-6E8A-4147-A177-3AD203B41FA5}">
                      <a16:colId xmlns:a16="http://schemas.microsoft.com/office/drawing/2014/main" val="3975189447"/>
                    </a:ext>
                  </a:extLst>
                </a:gridCol>
                <a:gridCol w="1985506">
                  <a:extLst>
                    <a:ext uri="{9D8B030D-6E8A-4147-A177-3AD203B41FA5}">
                      <a16:colId xmlns:a16="http://schemas.microsoft.com/office/drawing/2014/main" val="3996401277"/>
                    </a:ext>
                  </a:extLst>
                </a:gridCol>
                <a:gridCol w="1195861">
                  <a:extLst>
                    <a:ext uri="{9D8B030D-6E8A-4147-A177-3AD203B41FA5}">
                      <a16:colId xmlns:a16="http://schemas.microsoft.com/office/drawing/2014/main" val="16434967"/>
                    </a:ext>
                  </a:extLst>
                </a:gridCol>
                <a:gridCol w="273308">
                  <a:extLst>
                    <a:ext uri="{9D8B030D-6E8A-4147-A177-3AD203B41FA5}">
                      <a16:colId xmlns:a16="http://schemas.microsoft.com/office/drawing/2014/main" val="3297536627"/>
                    </a:ext>
                  </a:extLst>
                </a:gridCol>
              </a:tblGrid>
              <a:tr h="33299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1278374"/>
                  </a:ext>
                </a:extLst>
              </a:tr>
              <a:tr h="33299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01-Jan-18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15-Jan-18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7940232"/>
                  </a:ext>
                </a:extLst>
              </a:tr>
              <a:tr h="33299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02-Jan-18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16-Jan-18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8976165"/>
                  </a:ext>
                </a:extLst>
              </a:tr>
              <a:tr h="33299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03-Jan-18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17-Jan-18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1007198"/>
                  </a:ext>
                </a:extLst>
              </a:tr>
              <a:tr h="33299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04-Jan-18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18-Jan-18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3700013"/>
                  </a:ext>
                </a:extLst>
              </a:tr>
              <a:tr h="33299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05-Jan-18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19-Jan-18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2381400"/>
                  </a:ext>
                </a:extLst>
              </a:tr>
              <a:tr h="33299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06-Jan-18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20-Jan-18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8863164"/>
                  </a:ext>
                </a:extLst>
              </a:tr>
              <a:tr h="33299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07-Jan-18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21-Jan-18</a:t>
                      </a:r>
                    </a:p>
                  </a:txBody>
                  <a:tcPr marL="9525" marR="9525" marT="9525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395449"/>
                  </a:ext>
                </a:extLst>
              </a:tr>
              <a:tr h="33299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08-Jan-18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22-Jan-18</a:t>
                      </a:r>
                    </a:p>
                  </a:txBody>
                  <a:tcPr marL="9525" marR="9525" marT="9525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45175"/>
                  </a:ext>
                </a:extLst>
              </a:tr>
              <a:tr h="33299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09-Jan-18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23-Jan-18</a:t>
                      </a:r>
                    </a:p>
                  </a:txBody>
                  <a:tcPr marL="9525" marR="9525" marT="9525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635753"/>
                  </a:ext>
                </a:extLst>
              </a:tr>
              <a:tr h="33299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10-Jan-18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24-Jan-18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547639"/>
                  </a:ext>
                </a:extLst>
              </a:tr>
              <a:tr h="33299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11-Jan-18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25-Jan-18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984955"/>
                  </a:ext>
                </a:extLst>
              </a:tr>
              <a:tr h="33299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12-Jan-18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26-Jan-18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942945"/>
                  </a:ext>
                </a:extLst>
              </a:tr>
              <a:tr h="33299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13-Jan-18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27-Jan-18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957410"/>
                  </a:ext>
                </a:extLst>
              </a:tr>
              <a:tr h="33299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14-Jan-18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28-Jan-18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5922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02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Insurance Contract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© </a:t>
            </a:r>
            <a:r>
              <a:rPr lang="de-CH" err="1"/>
              <a:t>trustwise.io</a:t>
            </a:r>
            <a:r>
              <a:rPr lang="de-CH"/>
              <a:t> ag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33CE-DA62-2F4D-AEC6-75CBF153E012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795694-BDAA-8647-BA19-5DD36F4E6A9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17700" y="1417639"/>
            <a:ext cx="6070600" cy="4572000"/>
          </a:xfrm>
        </p:spPr>
      </p:pic>
    </p:spTree>
    <p:extLst>
      <p:ext uri="{BB962C8B-B14F-4D97-AF65-F5344CB8AC3E}">
        <p14:creationId xmlns:p14="http://schemas.microsoft.com/office/powerpoint/2010/main" val="278816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err="1"/>
              <a:t>Blockchain</a:t>
            </a:r>
            <a:r>
              <a:rPr lang="en-GB"/>
              <a:t> Contract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© </a:t>
            </a:r>
            <a:r>
              <a:rPr lang="de-CH" err="1"/>
              <a:t>trustwise.io</a:t>
            </a:r>
            <a:r>
              <a:rPr lang="de-CH"/>
              <a:t> ag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33CE-DA62-2F4D-AEC6-75CBF153E012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7703856-F929-FB4A-9FF1-7A22A7C12C8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251920" y="1740695"/>
            <a:ext cx="3402158" cy="42926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222953-AECA-284C-9F1A-2C88CDFAF6FA}"/>
              </a:ext>
            </a:extLst>
          </p:cNvPr>
          <p:cNvSpPr txBox="1"/>
          <p:nvPr/>
        </p:nvSpPr>
        <p:spPr>
          <a:xfrm>
            <a:off x="3882097" y="4032739"/>
            <a:ext cx="2141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smart_contract.sol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1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err="1"/>
              <a:t>Blockchain</a:t>
            </a:r>
            <a:r>
              <a:rPr lang="en-GB"/>
              <a:t> Insurance Contract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© </a:t>
            </a:r>
            <a:r>
              <a:rPr lang="de-CH" err="1"/>
              <a:t>trustwise.io</a:t>
            </a:r>
            <a:r>
              <a:rPr lang="de-CH"/>
              <a:t> ag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33CE-DA62-2F4D-AEC6-75CBF153E012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7703856-F929-FB4A-9FF1-7A22A7C12C8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251920" y="1740695"/>
            <a:ext cx="3402158" cy="42926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222953-AECA-284C-9F1A-2C88CDFAF6FA}"/>
              </a:ext>
            </a:extLst>
          </p:cNvPr>
          <p:cNvSpPr txBox="1"/>
          <p:nvPr/>
        </p:nvSpPr>
        <p:spPr>
          <a:xfrm>
            <a:off x="3680343" y="4056185"/>
            <a:ext cx="2545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insurance_contract.sol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2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>
                <a:latin typeface="Courier" pitchFamily="2" charset="0"/>
              </a:rPr>
              <a:t>blockchain</a:t>
            </a:r>
            <a:r>
              <a:rPr lang="en-GB" dirty="0">
                <a:latin typeface="Courier" pitchFamily="2" charset="0"/>
              </a:rPr>
              <a:t> + insurance == </a:t>
            </a:r>
            <a:r>
              <a:rPr lang="en-GB" dirty="0" err="1">
                <a:latin typeface="Courier" pitchFamily="2" charset="0"/>
              </a:rPr>
              <a:t>insurtech</a:t>
            </a:r>
            <a:endParaRPr lang="en-GB" dirty="0">
              <a:latin typeface="Courier" pitchFamily="2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© </a:t>
            </a:r>
            <a:r>
              <a:rPr lang="de-CH" err="1"/>
              <a:t>trustwise.io</a:t>
            </a:r>
            <a:r>
              <a:rPr lang="de-CH"/>
              <a:t> ag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33CE-DA62-2F4D-AEC6-75CBF153E012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12AA0-67EA-424D-AB18-06C69A954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497" y="2368395"/>
            <a:ext cx="1869068" cy="18690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F89446-D47D-E747-82D6-8287FAC12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233" y="1956767"/>
            <a:ext cx="1908252" cy="2407696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7E857422-6B6B-064F-AE7D-CB161FBCF948}"/>
              </a:ext>
            </a:extLst>
          </p:cNvPr>
          <p:cNvSpPr/>
          <p:nvPr/>
        </p:nvSpPr>
        <p:spPr>
          <a:xfrm>
            <a:off x="3352800" y="2769993"/>
            <a:ext cx="3200400" cy="106587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Issues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BF5DC-228A-7440-87CD-B62EE217FCBE}"/>
              </a:ext>
            </a:extLst>
          </p:cNvPr>
          <p:cNvSpPr txBox="1"/>
          <p:nvPr/>
        </p:nvSpPr>
        <p:spPr>
          <a:xfrm>
            <a:off x="1044302" y="4399619"/>
            <a:ext cx="2284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insuree</a:t>
            </a:r>
            <a:endParaRPr 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BADF16-1DE0-0A41-96D4-6C8931E3FF0E}"/>
              </a:ext>
            </a:extLst>
          </p:cNvPr>
          <p:cNvSpPr txBox="1"/>
          <p:nvPr/>
        </p:nvSpPr>
        <p:spPr>
          <a:xfrm>
            <a:off x="6529080" y="4399619"/>
            <a:ext cx="2828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95300" y="1739900"/>
            <a:ext cx="8915400" cy="4479921"/>
          </a:xfrm>
        </p:spPr>
        <p:txBody>
          <a:bodyPr>
            <a:noAutofit/>
          </a:bodyPr>
          <a:lstStyle/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7069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>
                <a:latin typeface="Courier" pitchFamily="2" charset="0"/>
              </a:rPr>
              <a:t>blockchain</a:t>
            </a:r>
            <a:r>
              <a:rPr lang="en-GB" dirty="0">
                <a:latin typeface="Courier" pitchFamily="2" charset="0"/>
              </a:rPr>
              <a:t> + insurance == </a:t>
            </a:r>
            <a:r>
              <a:rPr lang="en-GB" dirty="0" err="1">
                <a:latin typeface="Courier" pitchFamily="2" charset="0"/>
              </a:rPr>
              <a:t>insurtech</a:t>
            </a:r>
            <a:endParaRPr lang="en-GB" dirty="0">
              <a:latin typeface="Courier" pitchFamily="2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© </a:t>
            </a:r>
            <a:r>
              <a:rPr lang="de-CH" err="1"/>
              <a:t>trustwise.io</a:t>
            </a:r>
            <a:r>
              <a:rPr lang="de-CH"/>
              <a:t> ag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33CE-DA62-2F4D-AEC6-75CBF153E012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F89446-D47D-E747-82D6-8287FAC12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233" y="1956767"/>
            <a:ext cx="1908252" cy="2407696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7E857422-6B6B-064F-AE7D-CB161FBCF948}"/>
              </a:ext>
            </a:extLst>
          </p:cNvPr>
          <p:cNvSpPr/>
          <p:nvPr/>
        </p:nvSpPr>
        <p:spPr>
          <a:xfrm>
            <a:off x="3352800" y="2769993"/>
            <a:ext cx="3200400" cy="106587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Bids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BF5DC-228A-7440-87CD-B62EE217FCBE}"/>
              </a:ext>
            </a:extLst>
          </p:cNvPr>
          <p:cNvSpPr txBox="1"/>
          <p:nvPr/>
        </p:nvSpPr>
        <p:spPr>
          <a:xfrm>
            <a:off x="1044302" y="4399619"/>
            <a:ext cx="2284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insuree</a:t>
            </a:r>
            <a:endParaRPr 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BADF16-1DE0-0A41-96D4-6C8931E3FF0E}"/>
              </a:ext>
            </a:extLst>
          </p:cNvPr>
          <p:cNvSpPr txBox="1"/>
          <p:nvPr/>
        </p:nvSpPr>
        <p:spPr>
          <a:xfrm>
            <a:off x="6529080" y="4399619"/>
            <a:ext cx="2828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proposition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C7A990-F718-D14C-86EB-E0726EDC3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600" y="1832930"/>
            <a:ext cx="2531533" cy="253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1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>
                <a:latin typeface="Courier" pitchFamily="2" charset="0"/>
              </a:rPr>
              <a:t>blockchain</a:t>
            </a:r>
            <a:r>
              <a:rPr lang="en-GB" dirty="0">
                <a:latin typeface="Courier" pitchFamily="2" charset="0"/>
              </a:rPr>
              <a:t> + insurance == </a:t>
            </a:r>
            <a:r>
              <a:rPr lang="en-GB" dirty="0" err="1">
                <a:latin typeface="Courier" pitchFamily="2" charset="0"/>
              </a:rPr>
              <a:t>insurtech</a:t>
            </a:r>
            <a:endParaRPr lang="en-GB" dirty="0">
              <a:latin typeface="Courier" pitchFamily="2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© </a:t>
            </a:r>
            <a:r>
              <a:rPr lang="de-CH" err="1"/>
              <a:t>trustwise.io</a:t>
            </a:r>
            <a:r>
              <a:rPr lang="de-CH"/>
              <a:t> ag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33CE-DA62-2F4D-AEC6-75CBF153E012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BF5DC-228A-7440-87CD-B62EE217FCBE}"/>
              </a:ext>
            </a:extLst>
          </p:cNvPr>
          <p:cNvSpPr txBox="1"/>
          <p:nvPr/>
        </p:nvSpPr>
        <p:spPr>
          <a:xfrm>
            <a:off x="1044302" y="4399619"/>
            <a:ext cx="2284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sensor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8F25F-8CE1-5641-80FF-6E2F7B5C2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24" y="1983443"/>
            <a:ext cx="3082485" cy="23118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F20DB8-A325-DF4D-AD61-1BD520F4B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261" y="2924508"/>
            <a:ext cx="1784342" cy="1784342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7E857422-6B6B-064F-AE7D-CB161FBCF948}"/>
              </a:ext>
            </a:extLst>
          </p:cNvPr>
          <p:cNvSpPr/>
          <p:nvPr/>
        </p:nvSpPr>
        <p:spPr>
          <a:xfrm>
            <a:off x="3877732" y="2769993"/>
            <a:ext cx="2540001" cy="106587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Feeds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D6E23E9-7FAB-F146-99E7-9A34E7E30D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688235">
            <a:off x="5822971" y="2680683"/>
            <a:ext cx="4052380" cy="19797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24D908C-824C-F749-9E32-E9CE82B69B6B}"/>
              </a:ext>
            </a:extLst>
          </p:cNvPr>
          <p:cNvSpPr txBox="1"/>
          <p:nvPr/>
        </p:nvSpPr>
        <p:spPr>
          <a:xfrm>
            <a:off x="6582143" y="5063277"/>
            <a:ext cx="2828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blockchain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15829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>
                <a:latin typeface="Courier" pitchFamily="2" charset="0"/>
              </a:rPr>
              <a:t>blockchain</a:t>
            </a:r>
            <a:r>
              <a:rPr lang="en-GB" dirty="0">
                <a:latin typeface="Courier" pitchFamily="2" charset="0"/>
              </a:rPr>
              <a:t> + insurance == </a:t>
            </a:r>
            <a:r>
              <a:rPr lang="en-GB" dirty="0" err="1">
                <a:latin typeface="Courier" pitchFamily="2" charset="0"/>
              </a:rPr>
              <a:t>insurtech</a:t>
            </a:r>
            <a:endParaRPr lang="en-GB" dirty="0">
              <a:latin typeface="Courier" pitchFamily="2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© </a:t>
            </a:r>
            <a:r>
              <a:rPr lang="de-CH" err="1"/>
              <a:t>trustwise.io</a:t>
            </a:r>
            <a:r>
              <a:rPr lang="de-CH"/>
              <a:t> ag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33CE-DA62-2F4D-AEC6-75CBF153E012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C24F23-4C90-0240-A57F-98A5C16ED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712" y="2298172"/>
            <a:ext cx="1379400" cy="17404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675097-B951-6D4E-B99E-9526E1A26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334" y="2887130"/>
            <a:ext cx="753533" cy="7535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823BAF0-0BB4-DC48-A2FD-FBD9217399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" y="2440643"/>
            <a:ext cx="1778352" cy="13337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6671D6F-87EE-6541-8CF5-87C9359E65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9836" y="3009175"/>
            <a:ext cx="1029425" cy="10294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E2CDC3-E59F-CA48-AA7B-6DC2A7FEC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5466" y="4060504"/>
            <a:ext cx="1718733" cy="17187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CE81375-2272-EF4C-96D3-66E0D4DD7D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25223" y="1288786"/>
            <a:ext cx="1879600" cy="1879600"/>
          </a:xfrm>
          <a:prstGeom prst="rect">
            <a:avLst/>
          </a:prstGeom>
        </p:spPr>
      </p:pic>
      <p:sp>
        <p:nvSpPr>
          <p:cNvPr id="24" name="Chevron 23">
            <a:extLst>
              <a:ext uri="{FF2B5EF4-FFF2-40B4-BE49-F238E27FC236}">
                <a16:creationId xmlns:a16="http://schemas.microsoft.com/office/drawing/2014/main" id="{E1DAEF39-E61A-A743-B02C-C05F207A8039}"/>
              </a:ext>
            </a:extLst>
          </p:cNvPr>
          <p:cNvSpPr/>
          <p:nvPr/>
        </p:nvSpPr>
        <p:spPr>
          <a:xfrm>
            <a:off x="2612242" y="2765342"/>
            <a:ext cx="1559829" cy="806087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hevron 24">
            <a:extLst>
              <a:ext uri="{FF2B5EF4-FFF2-40B4-BE49-F238E27FC236}">
                <a16:creationId xmlns:a16="http://schemas.microsoft.com/office/drawing/2014/main" id="{9839C718-C2D2-DD47-8F66-F466A5317EBA}"/>
              </a:ext>
            </a:extLst>
          </p:cNvPr>
          <p:cNvSpPr/>
          <p:nvPr/>
        </p:nvSpPr>
        <p:spPr>
          <a:xfrm rot="19715101">
            <a:off x="5854975" y="1993330"/>
            <a:ext cx="1559829" cy="806087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hevron 25">
            <a:extLst>
              <a:ext uri="{FF2B5EF4-FFF2-40B4-BE49-F238E27FC236}">
                <a16:creationId xmlns:a16="http://schemas.microsoft.com/office/drawing/2014/main" id="{4E06A724-46F4-294D-9977-E01587A91465}"/>
              </a:ext>
            </a:extLst>
          </p:cNvPr>
          <p:cNvSpPr/>
          <p:nvPr/>
        </p:nvSpPr>
        <p:spPr>
          <a:xfrm rot="1163923">
            <a:off x="5960752" y="4075560"/>
            <a:ext cx="1559829" cy="806087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097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>
                <a:latin typeface="Courier" pitchFamily="2" charset="0"/>
              </a:rPr>
              <a:t>blockchain</a:t>
            </a:r>
            <a:r>
              <a:rPr lang="en-GB" dirty="0">
                <a:latin typeface="Courier" pitchFamily="2" charset="0"/>
              </a:rPr>
              <a:t> + insurance == </a:t>
            </a:r>
            <a:r>
              <a:rPr lang="en-GB" dirty="0" err="1">
                <a:latin typeface="Courier" pitchFamily="2" charset="0"/>
              </a:rPr>
              <a:t>insurtech</a:t>
            </a:r>
            <a:endParaRPr lang="en-GB" dirty="0">
              <a:latin typeface="Courier" pitchFamily="2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© </a:t>
            </a:r>
            <a:r>
              <a:rPr lang="de-CH" err="1"/>
              <a:t>trustwise.io</a:t>
            </a:r>
            <a:r>
              <a:rPr lang="de-CH"/>
              <a:t> ag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33CE-DA62-2F4D-AEC6-75CBF153E012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BADF16-1DE0-0A41-96D4-6C8931E3FF0E}"/>
              </a:ext>
            </a:extLst>
          </p:cNvPr>
          <p:cNvSpPr txBox="1"/>
          <p:nvPr/>
        </p:nvSpPr>
        <p:spPr>
          <a:xfrm>
            <a:off x="3127447" y="4045675"/>
            <a:ext cx="3651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Smart contract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88222-0830-D94C-9955-13FBF8BE3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466" y="1263214"/>
            <a:ext cx="4555067" cy="22253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932C6F-B4FD-F249-B342-30B6961EC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285" y="2125456"/>
            <a:ext cx="1241428" cy="15663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C3D9D6-5EAC-4D42-A83B-853FB021C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133" y="3049591"/>
            <a:ext cx="2302933" cy="23029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28AFC9-A0C4-EB4A-BE14-D38197691B26}"/>
              </a:ext>
            </a:extLst>
          </p:cNvPr>
          <p:cNvSpPr txBox="1"/>
          <p:nvPr/>
        </p:nvSpPr>
        <p:spPr>
          <a:xfrm>
            <a:off x="-453953" y="5352524"/>
            <a:ext cx="3651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insurer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6E74A16-3C93-224D-9D30-B7428754DF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7374" y="3429199"/>
            <a:ext cx="1923325" cy="19233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14679D2-F344-244E-A7AE-6C085A1C4A88}"/>
              </a:ext>
            </a:extLst>
          </p:cNvPr>
          <p:cNvSpPr txBox="1"/>
          <p:nvPr/>
        </p:nvSpPr>
        <p:spPr>
          <a:xfrm>
            <a:off x="6623484" y="5352524"/>
            <a:ext cx="3651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insuree</a:t>
            </a:r>
            <a:endParaRPr lang="en-US" sz="4000" dirty="0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E9F6102E-F6BA-E64A-9154-AA534CB6BC50}"/>
              </a:ext>
            </a:extLst>
          </p:cNvPr>
          <p:cNvSpPr/>
          <p:nvPr/>
        </p:nvSpPr>
        <p:spPr>
          <a:xfrm rot="2683391">
            <a:off x="6025337" y="3139338"/>
            <a:ext cx="1998133" cy="106540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Claim Cover</a:t>
            </a:r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C10F637B-18F0-FA49-B2CA-AB325CBD220B}"/>
              </a:ext>
            </a:extLst>
          </p:cNvPr>
          <p:cNvSpPr/>
          <p:nvPr/>
        </p:nvSpPr>
        <p:spPr>
          <a:xfrm rot="19398207">
            <a:off x="1793204" y="3189443"/>
            <a:ext cx="2024281" cy="9652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Claim Premium</a:t>
            </a:r>
          </a:p>
        </p:txBody>
      </p:sp>
    </p:spTree>
    <p:extLst>
      <p:ext uri="{BB962C8B-B14F-4D97-AF65-F5344CB8AC3E}">
        <p14:creationId xmlns:p14="http://schemas.microsoft.com/office/powerpoint/2010/main" val="2000639749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concepts.io">
  <a:themeElements>
    <a:clrScheme name="Custom 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72444</TotalTime>
  <Words>285</Words>
  <Application>Microsoft Macintosh PowerPoint</Application>
  <PresentationFormat>A4 Paper (210x297 mm)</PresentationFormat>
  <Paragraphs>126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</vt:lpstr>
      <vt:lpstr>Ubuntu Light</vt:lpstr>
      <vt:lpstr>digitalconcepts.io</vt:lpstr>
      <vt:lpstr>trustwise - #insurtech</vt:lpstr>
      <vt:lpstr>Insurance Contract</vt:lpstr>
      <vt:lpstr>Blockchain Contract</vt:lpstr>
      <vt:lpstr>Blockchain Insurance Contract</vt:lpstr>
      <vt:lpstr>blockchain + insurance == insurtech</vt:lpstr>
      <vt:lpstr>blockchain + insurance == insurtech</vt:lpstr>
      <vt:lpstr>blockchain + insurance == insurtech</vt:lpstr>
      <vt:lpstr>blockchain + insurance == insurtech</vt:lpstr>
      <vt:lpstr>blockchain + insurance == insurtech</vt:lpstr>
      <vt:lpstr>Monetization Plan</vt:lpstr>
      <vt:lpstr>Smart contract – Extensive testing</vt:lpstr>
      <vt:lpstr>Smart contract – Extensive testing</vt:lpstr>
    </vt:vector>
  </TitlesOfParts>
  <Manager/>
  <Company>Serach Concepts AG</Company>
  <LinksUpToDate>false</LinksUpToDate>
  <SharedDoc>false</SharedDoc>
  <HyperlinkBase/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Hans-Peter Gier</dc:creator>
  <cp:keywords/>
  <dc:description/>
  <cp:lastModifiedBy>Nicolas Tsaggarides</cp:lastModifiedBy>
  <cp:revision>486</cp:revision>
  <cp:lastPrinted>2017-12-12T19:20:53Z</cp:lastPrinted>
  <dcterms:created xsi:type="dcterms:W3CDTF">2015-09-30T06:58:52Z</dcterms:created>
  <dcterms:modified xsi:type="dcterms:W3CDTF">2018-01-28T15:29:27Z</dcterms:modified>
  <cp:category/>
</cp:coreProperties>
</file>