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5"/>
  </p:sldMasterIdLst>
  <p:notesMasterIdLst>
    <p:notesMasterId r:id="rId13"/>
  </p:notesMasterIdLst>
  <p:handoutMasterIdLst>
    <p:handoutMasterId r:id="rId14"/>
  </p:handoutMasterIdLst>
  <p:sldIdLst>
    <p:sldId id="280" r:id="rId6"/>
    <p:sldId id="281" r:id="rId7"/>
    <p:sldId id="282" r:id="rId8"/>
    <p:sldId id="288" r:id="rId9"/>
    <p:sldId id="285" r:id="rId10"/>
    <p:sldId id="286" r:id="rId11"/>
    <p:sldId id="287" r:id="rId12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1728" userDrawn="1">
          <p15:clr>
            <a:srgbClr val="A4A3A4"/>
          </p15:clr>
        </p15:guide>
        <p15:guide id="4" orient="horz" pos="1296" userDrawn="1">
          <p15:clr>
            <a:srgbClr val="A4A3A4"/>
          </p15:clr>
        </p15:guide>
        <p15:guide id="5" orient="horz" pos="864" userDrawn="1">
          <p15:clr>
            <a:srgbClr val="A4A3A4"/>
          </p15:clr>
        </p15:guide>
        <p15:guide id="6" orient="horz" pos="434" userDrawn="1">
          <p15:clr>
            <a:srgbClr val="A4A3A4"/>
          </p15:clr>
        </p15:guide>
        <p15:guide id="7" orient="horz" pos="2590" userDrawn="1">
          <p15:clr>
            <a:srgbClr val="A4A3A4"/>
          </p15:clr>
        </p15:guide>
        <p15:guide id="8" orient="horz" pos="3022" userDrawn="1">
          <p15:clr>
            <a:srgbClr val="A4A3A4"/>
          </p15:clr>
        </p15:guide>
        <p15:guide id="9" orient="horz" pos="3454" userDrawn="1">
          <p15:clr>
            <a:srgbClr val="A4A3A4"/>
          </p15:clr>
        </p15:guide>
        <p15:guide id="10" orient="horz" pos="3884" userDrawn="1">
          <p15:clr>
            <a:srgbClr val="A4A3A4"/>
          </p15:clr>
        </p15:guide>
        <p15:guide id="11" pos="3359" userDrawn="1">
          <p15:clr>
            <a:srgbClr val="A4A3A4"/>
          </p15:clr>
        </p15:guide>
        <p15:guide id="12" pos="2880" userDrawn="1">
          <p15:clr>
            <a:srgbClr val="A4A3A4"/>
          </p15:clr>
        </p15:guide>
        <p15:guide id="13" pos="2398" userDrawn="1">
          <p15:clr>
            <a:srgbClr val="A4A3A4"/>
          </p15:clr>
        </p15:guide>
        <p15:guide id="14" pos="1920" userDrawn="1">
          <p15:clr>
            <a:srgbClr val="A4A3A4"/>
          </p15:clr>
        </p15:guide>
        <p15:guide id="15" pos="1438" userDrawn="1">
          <p15:clr>
            <a:srgbClr val="A4A3A4"/>
          </p15:clr>
        </p15:guide>
        <p15:guide id="16" pos="960" userDrawn="1">
          <p15:clr>
            <a:srgbClr val="A4A3A4"/>
          </p15:clr>
        </p15:guide>
        <p15:guide id="17" pos="479" userDrawn="1">
          <p15:clr>
            <a:srgbClr val="A4A3A4"/>
          </p15:clr>
        </p15:guide>
        <p15:guide id="18" pos="4320" userDrawn="1">
          <p15:clr>
            <a:srgbClr val="A4A3A4"/>
          </p15:clr>
        </p15:guide>
        <p15:guide id="19" pos="4798" userDrawn="1">
          <p15:clr>
            <a:srgbClr val="A4A3A4"/>
          </p15:clr>
        </p15:guide>
        <p15:guide id="20" pos="5278" userDrawn="1">
          <p15:clr>
            <a:srgbClr val="A4A3A4"/>
          </p15:clr>
        </p15:guide>
        <p15:guide id="21" pos="5756" userDrawn="1">
          <p15:clr>
            <a:srgbClr val="A4A3A4"/>
          </p15:clr>
        </p15:guide>
        <p15:guide id="22" pos="6236" userDrawn="1">
          <p15:clr>
            <a:srgbClr val="A4A3A4"/>
          </p15:clr>
        </p15:guide>
        <p15:guide id="23" pos="6718" userDrawn="1">
          <p15:clr>
            <a:srgbClr val="A4A3A4"/>
          </p15:clr>
        </p15:guide>
        <p15:guide id="24" pos="7198" userDrawn="1">
          <p15:clr>
            <a:srgbClr val="A4A3A4"/>
          </p15:clr>
        </p15:guide>
        <p15:guide id="25" orient="horz" pos="2152">
          <p15:clr>
            <a:srgbClr val="A4A3A4"/>
          </p15:clr>
        </p15:guide>
        <p15:guide id="26" orient="horz" pos="8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clrMru>
    <a:srgbClr val="0655FA"/>
    <a:srgbClr val="FE0F64"/>
    <a:srgbClr val="D97A11"/>
    <a:srgbClr val="170FBF"/>
    <a:srgbClr val="55BD5A"/>
    <a:srgbClr val="FE570D"/>
    <a:srgbClr val="F33607"/>
    <a:srgbClr val="028C59"/>
    <a:srgbClr val="40B9E6"/>
    <a:srgbClr val="E7140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108" autoAdjust="0"/>
    <p:restoredTop sz="83089" autoAdjust="0"/>
  </p:normalViewPr>
  <p:slideViewPr>
    <p:cSldViewPr snapToGrid="0" snapToObjects="1">
      <p:cViewPr varScale="1">
        <p:scale>
          <a:sx n="63" d="100"/>
          <a:sy n="63" d="100"/>
        </p:scale>
        <p:origin x="72" y="168"/>
      </p:cViewPr>
      <p:guideLst>
        <p:guide pos="3840"/>
        <p:guide orient="horz" pos="2160"/>
        <p:guide orient="horz" pos="1728"/>
        <p:guide orient="horz" pos="1296"/>
        <p:guide orient="horz" pos="864"/>
        <p:guide orient="horz" pos="434"/>
        <p:guide orient="horz" pos="2590"/>
        <p:guide orient="horz" pos="3022"/>
        <p:guide orient="horz" pos="3454"/>
        <p:guide orient="horz" pos="3884"/>
        <p:guide pos="3359"/>
        <p:guide pos="2880"/>
        <p:guide pos="2398"/>
        <p:guide pos="1920"/>
        <p:guide pos="1438"/>
        <p:guide pos="960"/>
        <p:guide pos="479"/>
        <p:guide pos="4320"/>
        <p:guide pos="4798"/>
        <p:guide pos="5278"/>
        <p:guide pos="5756"/>
        <p:guide pos="6236"/>
        <p:guide pos="6718"/>
        <p:guide pos="7198"/>
        <p:guide orient="horz" pos="2152"/>
        <p:guide orient="horz" pos="870"/>
      </p:guideLst>
    </p:cSldViewPr>
  </p:slideViewPr>
  <p:outlineViewPr>
    <p:cViewPr>
      <p:scale>
        <a:sx n="33" d="100"/>
        <a:sy n="33" d="100"/>
      </p:scale>
      <p:origin x="0" y="-43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4A71F510-2865-AD40-B295-EFE53B47B615}" type="datetimeFigureOut">
              <a:rPr lang="en-US" smtClean="0"/>
              <a:pPr/>
              <a:t>2/28/2017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FB7C96FB-A7F6-4D46-979D-BE69A3DE088F}" type="slidenum">
              <a:rPr lang="en-US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5753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038A2DA8-FDC1-D147-9E87-8AE9AC161936}" type="datetimeFigureOut">
              <a:rPr lang="en-GB" smtClean="0"/>
              <a:pPr/>
              <a:t>28/02/2017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1A54B304-E99A-554B-A154-AA493B70D9FA}" type="slidenum">
              <a:rPr lang="en-GB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3023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Интеграция с </a:t>
            </a:r>
            <a:r>
              <a:rPr lang="en-US" dirty="0" smtClean="0"/>
              <a:t>SAP</a:t>
            </a:r>
            <a:r>
              <a:rPr lang="ru-RU" dirty="0" smtClean="0"/>
              <a:t>. Формирование списка сотрудников с их ролями (производитель работ, наблюдающий, член бригады и т.д.) для автоматической загрузки в </a:t>
            </a:r>
            <a:r>
              <a:rPr lang="en-US" dirty="0" smtClean="0"/>
              <a:t>SAP</a:t>
            </a:r>
            <a:r>
              <a:rPr lang="ru-RU" dirty="0" smtClean="0"/>
              <a:t>. Использование этих списков при оформлении наряда-допуска. Ведение справочника будет передано из подразделений в зону ответственности ОТ.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Интеграция с 1С-Документооборот. Получение возможности просмотра первичных документов. Передача заявки на пропуск. Передача данных для вводного инструктажа.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WEB</a:t>
            </a:r>
            <a:r>
              <a:rPr lang="ru-RU" dirty="0" smtClean="0"/>
              <a:t> – интерфейс для подрядных организаций для подачи заявки на формирование Указаний.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Интеграция с СКУД. Входной контроль на предприятие персонала, указанного в наряде-допуске.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Определение местоположения на станции (рем площадки).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Интеграция с базой данных пропусков.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4B304-E99A-554B-A154-AA493B70D9FA}" type="slidenum">
              <a:rPr lang="en-GB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77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1" y="1723877"/>
            <a:ext cx="7616824" cy="1368425"/>
          </a:xfrm>
        </p:spPr>
        <p:txBody>
          <a:bodyPr anchor="t">
            <a:no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2825" y="3429007"/>
            <a:ext cx="6109388" cy="276999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5519" y="3429007"/>
            <a:ext cx="1510613" cy="276999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1800">
                <a:solidFill>
                  <a:schemeClr val="tx1"/>
                </a:solidFill>
              </a:defRPr>
            </a:lvl1pPr>
          </a:lstStyle>
          <a:p>
            <a:fld id="{FED5E194-A313-3546-9321-A3CB328571C1}" type="datetime1">
              <a:rPr lang="en-GB" smtClean="0"/>
              <a:pPr/>
              <a:t>28/02/2017</a:t>
            </a:fld>
            <a:endParaRPr lang="en-GB" dirty="0"/>
          </a:p>
        </p:txBody>
      </p:sp>
      <p:pic>
        <p:nvPicPr>
          <p:cNvPr id="1026" name="Picture 2" descr="\\psf\Home\Desktop\ENELLOGO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2001" y="351389"/>
            <a:ext cx="1907123" cy="6910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1318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275F-3DCA-40F3-A4FA-673B92C95BD8}" type="datetimeFigureOut">
              <a:rPr lang="ru-RU" smtClean="0"/>
              <a:t>28.02.2017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ACD3-3B21-4047-980A-760651DF9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71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fld id="{AAD403E6-FF96-BE4B-84CA-676501F01629}" type="datetime1">
              <a:rPr lang="en-GB" smtClean="0"/>
              <a:pPr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GB" smtClean="0"/>
              <a:t>Presentation footer 10PT grey. Please add the relevant country to the footer.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fld id="{1ED2235E-0982-3B42-A838-A74550CD44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61999" y="1085366"/>
            <a:ext cx="8375651" cy="276999"/>
          </a:xfrm>
        </p:spPr>
        <p:txBody>
          <a:bodyPr rIns="0">
            <a:noAutofit/>
          </a:bodyPr>
          <a:lstStyle>
            <a:lvl1pPr>
              <a:defRPr sz="1800"/>
            </a:lvl1pPr>
          </a:lstStyle>
          <a:p>
            <a:pPr lvl="0"/>
            <a:r>
              <a:rPr lang="en-GB" dirty="0" smtClean="0"/>
              <a:t>Click to edit Master subtitle style if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5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772211" y="6264005"/>
            <a:ext cx="1510613" cy="153888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F8EEDE2B-4951-7742-A2AB-6ED26DAF47B2}" type="datetime1">
              <a:rPr lang="en-GB" smtClean="0"/>
              <a:pPr/>
              <a:t>28/02/2017</a:t>
            </a:fld>
            <a:endParaRPr lang="en-GB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82825" y="6264005"/>
            <a:ext cx="8381999" cy="153888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 smtClean="0"/>
              <a:t>Presentation footer 10PT grey. Please add the relevant country to the footer.</a:t>
            </a:r>
            <a:endParaRPr lang="en-GB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64825" y="6264005"/>
            <a:ext cx="762000" cy="153888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ED2235E-0982-3B42-A838-A74550CD44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534496" y="1363678"/>
            <a:ext cx="6076985" cy="2054225"/>
          </a:xfrm>
        </p:spPr>
        <p:txBody>
          <a:bodyPr anchor="b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edit </a:t>
            </a:r>
            <a:br>
              <a:rPr lang="en-GB" dirty="0" smtClean="0"/>
            </a:br>
            <a:r>
              <a:rPr lang="en-GB" dirty="0" smtClean="0"/>
              <a:t>Master title style</a:t>
            </a:r>
            <a:endParaRPr lang="en-GB" dirty="0"/>
          </a:p>
        </p:txBody>
      </p:sp>
      <p:sp>
        <p:nvSpPr>
          <p:cNvPr id="29" name="Rectangle 28"/>
          <p:cNvSpPr/>
          <p:nvPr userDrawn="1"/>
        </p:nvSpPr>
        <p:spPr>
          <a:xfrm rot="16200000">
            <a:off x="2879087" y="2344098"/>
            <a:ext cx="1098240" cy="3808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GB" noProof="0"/>
          </a:p>
        </p:txBody>
      </p:sp>
      <p:pic>
        <p:nvPicPr>
          <p:cNvPr id="8" name="Picture 2" descr="\\psf\Home\Desktop\ENELLOGO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100484" y="690090"/>
            <a:ext cx="1326339" cy="480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6043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1999" y="2057399"/>
            <a:ext cx="5334001" cy="41084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9" y="2057399"/>
            <a:ext cx="5330825" cy="41084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D4C6-EA1E-7748-8D26-B44A63FDFE33}" type="datetime1">
              <a:rPr lang="en-GB" smtClean="0"/>
              <a:pPr/>
              <a:t>28/02/2017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Presentation footer 10PT grey. Please add the relevant country to the footer.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235E-0982-3B42-A838-A74550CD444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61999" y="1085366"/>
            <a:ext cx="8375651" cy="276999"/>
          </a:xfrm>
        </p:spPr>
        <p:txBody>
          <a:bodyPr rIns="0">
            <a:noAutofit/>
          </a:bodyPr>
          <a:lstStyle>
            <a:lvl1pPr>
              <a:defRPr sz="1800"/>
            </a:lvl1pPr>
          </a:lstStyle>
          <a:p>
            <a:pPr lvl="0"/>
            <a:r>
              <a:rPr lang="en-GB" dirty="0" smtClean="0"/>
              <a:t>Click to edit Master subtitle style if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72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057399"/>
            <a:ext cx="3554412" cy="41084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6413" y="2057399"/>
            <a:ext cx="3554411" cy="41084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F55B-9869-0E45-B986-8EB86A00C150}" type="datetime1">
              <a:rPr lang="en-GB" smtClean="0"/>
              <a:pPr/>
              <a:t>28/02/2017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Presentation footer 10PT grey. Please add the relevant country to the footer.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235E-0982-3B42-A838-A74550CD444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7870824" y="2057400"/>
            <a:ext cx="3554411" cy="41084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61999" y="1085366"/>
            <a:ext cx="8375651" cy="276999"/>
          </a:xfrm>
        </p:spPr>
        <p:txBody>
          <a:bodyPr rIns="0">
            <a:noAutofit/>
          </a:bodyPr>
          <a:lstStyle>
            <a:lvl1pPr>
              <a:defRPr sz="1800"/>
            </a:lvl1pPr>
          </a:lstStyle>
          <a:p>
            <a:pPr lvl="0"/>
            <a:r>
              <a:rPr lang="en-GB" dirty="0" smtClean="0"/>
              <a:t>Click to edit Master subtitle style if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94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1200"/>
              </a:spcAft>
              <a:defRPr sz="3800"/>
            </a:lvl1pPr>
            <a:lvl2pPr>
              <a:defRPr i="1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1C19-7526-424E-BFA6-F826B78A7CB0}" type="datetime1">
              <a:rPr lang="en-GB" smtClean="0"/>
              <a:pPr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Presentation footer 10PT grey. Please add the relevant country to the footer.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235E-0982-3B42-A838-A74550CD444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61999" y="1085366"/>
            <a:ext cx="8375651" cy="276999"/>
          </a:xfrm>
        </p:spPr>
        <p:txBody>
          <a:bodyPr rIns="0">
            <a:noAutofit/>
          </a:bodyPr>
          <a:lstStyle>
            <a:lvl1pPr>
              <a:defRPr sz="1800"/>
            </a:lvl1pPr>
          </a:lstStyle>
          <a:p>
            <a:pPr lvl="0"/>
            <a:r>
              <a:rPr lang="en-GB" dirty="0" smtClean="0"/>
              <a:t>Click to edit Master subtitle style if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1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0FF18-AC50-3142-9EF1-53E30D3BF1C5}" type="datetime1">
              <a:rPr lang="en-GB" smtClean="0"/>
              <a:pPr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Presentation footer 10PT grey. Please add the relevant country to the footer.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D2235E-0982-3B42-A838-A74550CD444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845391" y="-394416"/>
            <a:ext cx="878042" cy="3044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72211" y="1905918"/>
            <a:ext cx="7606614" cy="3577306"/>
          </a:xfrm>
        </p:spPr>
        <p:txBody>
          <a:bodyPr/>
          <a:lstStyle>
            <a:lvl1pPr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12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86B6-A166-D84A-95C6-F9F4B2599B87}" type="datetime1">
              <a:rPr lang="en-GB" smtClean="0"/>
              <a:pPr/>
              <a:t>28/02/2017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Presentation footer 10PT grey. Please add the relevant country to the footer.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235E-0982-3B42-A838-A74550CD444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61999" y="1085366"/>
            <a:ext cx="8375651" cy="276999"/>
          </a:xfrm>
        </p:spPr>
        <p:txBody>
          <a:bodyPr rIns="0">
            <a:noAutofit/>
          </a:bodyPr>
          <a:lstStyle>
            <a:lvl1pPr>
              <a:defRPr sz="1800"/>
            </a:lvl1pPr>
          </a:lstStyle>
          <a:p>
            <a:pPr lvl="0"/>
            <a:r>
              <a:rPr lang="en-GB" dirty="0" smtClean="0"/>
              <a:t>Click to edit Master subtitle style if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60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F53D-92EE-B146-A309-B3AE8F8662FA}" type="datetime1">
              <a:rPr lang="en-GB" smtClean="0"/>
              <a:pPr/>
              <a:t>28/02/2017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Presentation footer 10PT grey. Please add the relevant country to the footer.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235E-0982-3B42-A838-A74550CD44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80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1999" y="670121"/>
            <a:ext cx="8375651" cy="39498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99" y="2055703"/>
            <a:ext cx="10664825" cy="4110147"/>
          </a:xfrm>
          <a:prstGeom prst="rect">
            <a:avLst/>
          </a:prstGeom>
        </p:spPr>
        <p:txBody>
          <a:bodyPr vert="horz" wrap="square" lIns="0" tIns="0" rIns="18000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2211" y="6264005"/>
            <a:ext cx="1510613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EB8018B4-E1FB-B74E-A39A-4200264D9A67}" type="datetime1">
              <a:rPr lang="en-GB" noProof="0" smtClean="0"/>
              <a:pPr/>
              <a:t>28/02/2017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2825" y="6264005"/>
            <a:ext cx="8381999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 noProof="0" smtClean="0"/>
              <a:t>Presentation footer 10PT grey. Please add the relevant country to the footer.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4825" y="6264005"/>
            <a:ext cx="762000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ED2235E-0982-3B42-A838-A74550CD4449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Rectangle 9"/>
          <p:cNvSpPr/>
          <p:nvPr/>
        </p:nvSpPr>
        <p:spPr>
          <a:xfrm>
            <a:off x="403225" y="688975"/>
            <a:ext cx="196850" cy="682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GB" noProof="0"/>
          </a:p>
        </p:txBody>
      </p:sp>
      <p:pic>
        <p:nvPicPr>
          <p:cNvPr id="9" name="Picture 2" descr="\\psf\Home\Desktop\ENELLOGO1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0100484" y="690090"/>
            <a:ext cx="1326339" cy="480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22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65" r:id="rId3"/>
    <p:sldLayoutId id="2147483652" r:id="rId4"/>
    <p:sldLayoutId id="2147483657" r:id="rId5"/>
    <p:sldLayoutId id="2147483658" r:id="rId6"/>
    <p:sldLayoutId id="2147483659" r:id="rId7"/>
    <p:sldLayoutId id="2147483654" r:id="rId8"/>
    <p:sldLayoutId id="2147483655" r:id="rId9"/>
    <p:sldLayoutId id="2147483666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tabLst>
          <a:tab pos="10572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Lucida Grande"/>
        <a:buChar char="-"/>
        <a:tabLst>
          <a:tab pos="1057275" algn="l"/>
        </a:tabLst>
        <a:defRPr sz="180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2698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Lucida Grande"/>
        <a:buChar char="-"/>
        <a:tabLst>
          <a:tab pos="10572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Lucida Grande"/>
        <a:buChar char="-"/>
        <a:tabLst>
          <a:tab pos="10572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1338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Lucida Grande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80" userDrawn="1">
          <p15:clr>
            <a:srgbClr val="F26B43"/>
          </p15:clr>
        </p15:guide>
        <p15:guide id="4" pos="1920" userDrawn="1">
          <p15:clr>
            <a:srgbClr val="F26B43"/>
          </p15:clr>
        </p15:guide>
        <p15:guide id="5" pos="960" userDrawn="1">
          <p15:clr>
            <a:srgbClr val="F26B43"/>
          </p15:clr>
        </p15:guide>
        <p15:guide id="6" pos="1438" userDrawn="1">
          <p15:clr>
            <a:srgbClr val="F26B43"/>
          </p15:clr>
        </p15:guide>
        <p15:guide id="7" pos="2398" userDrawn="1">
          <p15:clr>
            <a:srgbClr val="F26B43"/>
          </p15:clr>
        </p15:guide>
        <p15:guide id="8" pos="2880" userDrawn="1">
          <p15:clr>
            <a:srgbClr val="F26B43"/>
          </p15:clr>
        </p15:guide>
        <p15:guide id="9" pos="3360" userDrawn="1">
          <p15:clr>
            <a:srgbClr val="F26B43"/>
          </p15:clr>
        </p15:guide>
        <p15:guide id="10" pos="4320" userDrawn="1">
          <p15:clr>
            <a:srgbClr val="F26B43"/>
          </p15:clr>
        </p15:guide>
        <p15:guide id="11" pos="4798" userDrawn="1">
          <p15:clr>
            <a:srgbClr val="F26B43"/>
          </p15:clr>
        </p15:guide>
        <p15:guide id="12" pos="5278" userDrawn="1">
          <p15:clr>
            <a:srgbClr val="F26B43"/>
          </p15:clr>
        </p15:guide>
        <p15:guide id="13" pos="5756" userDrawn="1">
          <p15:clr>
            <a:srgbClr val="F26B43"/>
          </p15:clr>
        </p15:guide>
        <p15:guide id="14" pos="6236" userDrawn="1">
          <p15:clr>
            <a:srgbClr val="F26B43"/>
          </p15:clr>
        </p15:guide>
        <p15:guide id="15" pos="6718" userDrawn="1">
          <p15:clr>
            <a:srgbClr val="F26B43"/>
          </p15:clr>
        </p15:guide>
        <p15:guide id="16" pos="7197" userDrawn="1">
          <p15:clr>
            <a:srgbClr val="F26B43"/>
          </p15:clr>
        </p15:guide>
        <p15:guide id="17" orient="horz" pos="1728" userDrawn="1">
          <p15:clr>
            <a:srgbClr val="F26B43"/>
          </p15:clr>
        </p15:guide>
        <p15:guide id="18" orient="horz" pos="1296" userDrawn="1">
          <p15:clr>
            <a:srgbClr val="F26B43"/>
          </p15:clr>
        </p15:guide>
        <p15:guide id="19" orient="horz" pos="864" userDrawn="1">
          <p15:clr>
            <a:srgbClr val="F26B43"/>
          </p15:clr>
        </p15:guide>
        <p15:guide id="20" orient="horz" pos="434" userDrawn="1">
          <p15:clr>
            <a:srgbClr val="F26B43"/>
          </p15:clr>
        </p15:guide>
        <p15:guide id="21" orient="horz" pos="2590" userDrawn="1">
          <p15:clr>
            <a:srgbClr val="F26B43"/>
          </p15:clr>
        </p15:guide>
        <p15:guide id="22" orient="horz" pos="3022" userDrawn="1">
          <p15:clr>
            <a:srgbClr val="F26B43"/>
          </p15:clr>
        </p15:guide>
        <p15:guide id="23" orient="horz" pos="3454" userDrawn="1">
          <p15:clr>
            <a:srgbClr val="F26B43"/>
          </p15:clr>
        </p15:guide>
        <p15:guide id="24" orient="horz" pos="38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1" y="1723877"/>
            <a:ext cx="7616824" cy="3635201"/>
          </a:xfrm>
        </p:spPr>
        <p:txBody>
          <a:bodyPr/>
          <a:lstStyle/>
          <a:p>
            <a:r>
              <a:rPr lang="en-US" sz="8800" dirty="0" smtClean="0">
                <a:solidFill>
                  <a:srgbClr val="D97A11"/>
                </a:solidFill>
              </a:rPr>
              <a:t>U</a:t>
            </a:r>
            <a:r>
              <a:rPr lang="en-US" sz="8800" dirty="0" smtClean="0">
                <a:solidFill>
                  <a:srgbClr val="FE0F64"/>
                </a:solidFill>
              </a:rPr>
              <a:t>N</a:t>
            </a:r>
            <a:r>
              <a:rPr lang="en-US" sz="8800" dirty="0" smtClean="0">
                <a:solidFill>
                  <a:srgbClr val="0655FA"/>
                </a:solidFill>
              </a:rPr>
              <a:t>I</a:t>
            </a:r>
            <a:r>
              <a:rPr lang="en-US" sz="8800" dirty="0" smtClean="0">
                <a:solidFill>
                  <a:srgbClr val="00B050"/>
                </a:solidFill>
              </a:rPr>
              <a:t>C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</a:t>
            </a:r>
            <a:r>
              <a:rPr lang="ru-RU" sz="2800" dirty="0" smtClean="0">
                <a:solidFill>
                  <a:srgbClr val="D97A11"/>
                </a:solidFill>
              </a:rPr>
              <a:t>У</a:t>
            </a:r>
            <a:r>
              <a:rPr lang="ru-RU" sz="2800" dirty="0" smtClean="0"/>
              <a:t>казание</a:t>
            </a:r>
            <a:br>
              <a:rPr lang="ru-RU" sz="2800" dirty="0" smtClean="0"/>
            </a:br>
            <a:r>
              <a:rPr lang="ru-RU" sz="2800" dirty="0" smtClean="0"/>
              <a:t>    </a:t>
            </a:r>
            <a:r>
              <a:rPr lang="ru-RU" sz="2800" dirty="0" smtClean="0">
                <a:solidFill>
                  <a:srgbClr val="FE0F64"/>
                </a:solidFill>
              </a:rPr>
              <a:t>Н</a:t>
            </a:r>
            <a:r>
              <a:rPr lang="ru-RU" sz="2800" dirty="0" smtClean="0"/>
              <a:t>аряд</a:t>
            </a:r>
            <a:br>
              <a:rPr lang="ru-RU" sz="2800" dirty="0" smtClean="0"/>
            </a:br>
            <a:r>
              <a:rPr lang="ru-RU" sz="2800" dirty="0" smtClean="0"/>
              <a:t>       </a:t>
            </a:r>
            <a:r>
              <a:rPr lang="ru-RU" sz="2800" dirty="0" smtClean="0">
                <a:solidFill>
                  <a:srgbClr val="0070C0"/>
                </a:solidFill>
              </a:rPr>
              <a:t>И</a:t>
            </a:r>
            <a:r>
              <a:rPr lang="ru-RU" sz="2800" dirty="0" smtClean="0"/>
              <a:t>нформация</a:t>
            </a:r>
            <a:br>
              <a:rPr lang="ru-RU" sz="2800" dirty="0" smtClean="0"/>
            </a:br>
            <a:r>
              <a:rPr lang="ru-RU" sz="2800" dirty="0" smtClean="0"/>
              <a:t>          </a:t>
            </a: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К</a:t>
            </a:r>
            <a:r>
              <a:rPr lang="ru-RU" sz="2800" dirty="0" smtClean="0"/>
              <a:t>онтроль</a:t>
            </a:r>
            <a:r>
              <a:rPr lang="ru-RU" dirty="0">
                <a:solidFill>
                  <a:srgbClr val="C00000"/>
                </a:solidFill>
              </a:rPr>
              <a:t/>
            </a:r>
            <a:br>
              <a:rPr lang="ru-RU" dirty="0">
                <a:solidFill>
                  <a:srgbClr val="C00000"/>
                </a:solidFill>
              </a:rPr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0531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команды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Сергей Сотников (</a:t>
            </a:r>
            <a:r>
              <a:rPr lang="ru-RU" dirty="0" err="1" smtClean="0"/>
              <a:t>ЦОф</a:t>
            </a:r>
            <a:r>
              <a:rPr lang="ru-RU" dirty="0" smtClean="0"/>
              <a:t>)</a:t>
            </a:r>
          </a:p>
          <a:p>
            <a:r>
              <a:rPr lang="ru-RU" dirty="0" smtClean="0"/>
              <a:t>Оксана Бухарина (РГРЭС)</a:t>
            </a:r>
          </a:p>
          <a:p>
            <a:r>
              <a:rPr lang="ru-RU" dirty="0" smtClean="0"/>
              <a:t>Александр </a:t>
            </a:r>
            <a:r>
              <a:rPr lang="ru-RU" dirty="0" err="1" smtClean="0"/>
              <a:t>Самарев</a:t>
            </a:r>
            <a:r>
              <a:rPr lang="ru-RU" dirty="0" smtClean="0"/>
              <a:t> </a:t>
            </a:r>
            <a:r>
              <a:rPr lang="ru-RU" dirty="0"/>
              <a:t>(РГРЭС</a:t>
            </a:r>
            <a:r>
              <a:rPr lang="ru-RU" dirty="0" smtClean="0"/>
              <a:t>)</a:t>
            </a:r>
          </a:p>
          <a:p>
            <a:r>
              <a:rPr lang="ru-RU" dirty="0" smtClean="0"/>
              <a:t>Сергей Хохлов </a:t>
            </a:r>
            <a:r>
              <a:rPr lang="ru-RU" dirty="0"/>
              <a:t>(РГРЭС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r>
              <a:rPr lang="ru-RU" dirty="0" smtClean="0"/>
              <a:t>Дмитрий Мишин</a:t>
            </a:r>
            <a:r>
              <a:rPr lang="en-US" dirty="0" smtClean="0"/>
              <a:t> </a:t>
            </a:r>
            <a:r>
              <a:rPr lang="ru-RU" dirty="0"/>
              <a:t>(РГРЭС)</a:t>
            </a:r>
          </a:p>
          <a:p>
            <a:r>
              <a:rPr lang="ru-RU" dirty="0"/>
              <a:t>Андрей </a:t>
            </a:r>
            <a:r>
              <a:rPr lang="ru-RU" dirty="0" err="1" smtClean="0"/>
              <a:t>Мурас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/>
              <a:t>РГРЭС)</a:t>
            </a:r>
          </a:p>
          <a:p>
            <a:r>
              <a:rPr lang="ru-RU" dirty="0" smtClean="0"/>
              <a:t>Алексей </a:t>
            </a:r>
            <a:r>
              <a:rPr lang="ru-RU" dirty="0" err="1" smtClean="0"/>
              <a:t>Саратокин</a:t>
            </a:r>
            <a:r>
              <a:rPr lang="en-US" dirty="0" smtClean="0"/>
              <a:t> </a:t>
            </a:r>
            <a:r>
              <a:rPr lang="ru-RU" dirty="0" smtClean="0"/>
              <a:t>(СГРЭС)</a:t>
            </a:r>
          </a:p>
          <a:p>
            <a:r>
              <a:rPr lang="ru-RU" dirty="0" smtClean="0"/>
              <a:t>Мария Вандышева</a:t>
            </a:r>
            <a:r>
              <a:rPr lang="en-US" dirty="0" smtClean="0"/>
              <a:t> </a:t>
            </a:r>
            <a:r>
              <a:rPr lang="ru-RU" dirty="0"/>
              <a:t>(РГРЭС</a:t>
            </a:r>
            <a:r>
              <a:rPr lang="ru-RU" dirty="0" smtClean="0"/>
              <a:t>)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620000" y="2630905"/>
            <a:ext cx="241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Добавить фото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081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04114" y="1414731"/>
            <a:ext cx="5941546" cy="4977442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500 </a:t>
            </a:r>
            <a:r>
              <a:rPr lang="ru-RU" dirty="0">
                <a:solidFill>
                  <a:srgbClr val="FF0000"/>
                </a:solidFill>
              </a:rPr>
              <a:t>часов = 62,5 рабочих </a:t>
            </a:r>
            <a:r>
              <a:rPr lang="ru-RU" dirty="0" smtClean="0">
                <a:solidFill>
                  <a:srgbClr val="FF0000"/>
                </a:solidFill>
              </a:rPr>
              <a:t>смен </a:t>
            </a:r>
            <a:r>
              <a:rPr lang="ru-RU" dirty="0">
                <a:solidFill>
                  <a:srgbClr val="FF0000"/>
                </a:solidFill>
              </a:rPr>
              <a:t>= около 3 </a:t>
            </a:r>
            <a:r>
              <a:rPr lang="ru-RU" dirty="0" smtClean="0">
                <a:solidFill>
                  <a:srgbClr val="FF0000"/>
                </a:solidFill>
              </a:rPr>
              <a:t>месяцев</a:t>
            </a:r>
          </a:p>
          <a:p>
            <a:r>
              <a:rPr lang="ru-RU" dirty="0" smtClean="0"/>
              <a:t>Именно столько времени требуется специалисту по охране труда для составления Указаний на РГРЭС.</a:t>
            </a:r>
          </a:p>
          <a:p>
            <a:r>
              <a:rPr lang="ru-RU" dirty="0"/>
              <a:t>На подготовку одного указания </a:t>
            </a:r>
            <a:r>
              <a:rPr lang="ru-RU" dirty="0">
                <a:solidFill>
                  <a:srgbClr val="FF0000"/>
                </a:solidFill>
              </a:rPr>
              <a:t>вручную</a:t>
            </a:r>
            <a:r>
              <a:rPr lang="ru-RU" dirty="0"/>
              <a:t> требуется около </a:t>
            </a:r>
            <a:r>
              <a:rPr lang="ru-RU" dirty="0">
                <a:solidFill>
                  <a:srgbClr val="FF0000"/>
                </a:solidFill>
              </a:rPr>
              <a:t>40</a:t>
            </a:r>
            <a:r>
              <a:rPr lang="ru-RU" dirty="0"/>
              <a:t> мин.</a:t>
            </a:r>
          </a:p>
          <a:p>
            <a:r>
              <a:rPr lang="ru-RU" dirty="0"/>
              <a:t>В 2016 году на РГРЭС было оформлено около </a:t>
            </a:r>
            <a:r>
              <a:rPr lang="ru-RU" dirty="0">
                <a:solidFill>
                  <a:srgbClr val="FF0000"/>
                </a:solidFill>
              </a:rPr>
              <a:t>750 </a:t>
            </a:r>
            <a:r>
              <a:rPr lang="ru-RU" dirty="0" smtClean="0"/>
              <a:t>Указаний</a:t>
            </a:r>
            <a:r>
              <a:rPr lang="ru-RU" dirty="0"/>
              <a:t>.</a:t>
            </a:r>
          </a:p>
          <a:p>
            <a:r>
              <a:rPr lang="ru-RU" dirty="0" smtClean="0"/>
              <a:t>Проверка </a:t>
            </a:r>
            <a:r>
              <a:rPr lang="ru-RU" dirty="0"/>
              <a:t>информации по указаниям в СЭД оперативным персоналом </a:t>
            </a:r>
            <a:r>
              <a:rPr lang="ru-RU" dirty="0" smtClean="0"/>
              <a:t>занимает много времени  из-за особенности хранения информации в СЭД. Нет возможности искать данные по ФИО подрядного персонала.</a:t>
            </a:r>
            <a:endParaRPr lang="ru-RU" dirty="0"/>
          </a:p>
          <a:p>
            <a:r>
              <a:rPr lang="ru-RU" dirty="0" smtClean="0">
                <a:solidFill>
                  <a:schemeClr val="accent1"/>
                </a:solidFill>
              </a:rPr>
              <a:t>Комментарии о потребности в данной системе от начальника Отдела по охране труда  (Приходько Андрей Викторович)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3" y="1253783"/>
            <a:ext cx="5265511" cy="500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23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D1D3-5E5A-4E26-A0C1-84FDE9C8BD33}" type="datetime1">
              <a:rPr lang="ru-RU" smtClean="0"/>
              <a:t>28.02.2017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ACD3-3B21-4047-980A-760651DF9674}" type="slidenum">
              <a:rPr lang="ru-RU" smtClean="0"/>
              <a:t>4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06167" y="1794414"/>
            <a:ext cx="2183442" cy="1306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Получение писем от подрядных организаций</a:t>
            </a:r>
          </a:p>
          <a:p>
            <a:pPr algn="ctr"/>
            <a:endParaRPr lang="ru-RU" dirty="0"/>
          </a:p>
        </p:txBody>
      </p:sp>
      <p:cxnSp>
        <p:nvCxnSpPr>
          <p:cNvPr id="9" name="Прямая со стрелкой 8"/>
          <p:cNvCxnSpPr>
            <a:stCxn id="8" idx="3"/>
          </p:cNvCxnSpPr>
          <p:nvPr/>
        </p:nvCxnSpPr>
        <p:spPr>
          <a:xfrm flipH="1" flipV="1">
            <a:off x="2750867" y="2315114"/>
            <a:ext cx="138742" cy="13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4308185" y="1816150"/>
            <a:ext cx="2183442" cy="1290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Подготовка Указания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8" idx="3"/>
          </p:cNvCxnSpPr>
          <p:nvPr/>
        </p:nvCxnSpPr>
        <p:spPr>
          <a:xfrm>
            <a:off x="2889609" y="2447596"/>
            <a:ext cx="1406346" cy="1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7921029" y="1788622"/>
            <a:ext cx="2183442" cy="13179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Контроль при допуске по наряду</a:t>
            </a:r>
            <a:endParaRPr lang="ru-RU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6491627" y="2453315"/>
            <a:ext cx="1406346" cy="1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647" y="4120790"/>
            <a:ext cx="106260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Предлагаемая система </a:t>
            </a:r>
            <a:r>
              <a:rPr lang="en-US" dirty="0" smtClean="0"/>
              <a:t>UNIC</a:t>
            </a:r>
            <a:r>
              <a:rPr lang="ru-RU" dirty="0" smtClean="0"/>
              <a:t> позволит</a:t>
            </a:r>
          </a:p>
          <a:p>
            <a:pPr marL="342900" indent="-342900">
              <a:buAutoNum type="arabicPeriod"/>
            </a:pPr>
            <a:r>
              <a:rPr lang="ru-RU" dirty="0" smtClean="0"/>
              <a:t>Минимизировать временные затраты ООТ при подготовке Указаний</a:t>
            </a:r>
          </a:p>
          <a:p>
            <a:pPr marL="342900" indent="-342900">
              <a:buAutoNum type="arabicPeriod"/>
            </a:pPr>
            <a:r>
              <a:rPr lang="ru-RU" dirty="0" smtClean="0"/>
              <a:t>Осуществлять удобный поиск информации при допуске, что приведёт к экономии денег за оплату по наряду.</a:t>
            </a:r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525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демо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Оптимизация врем затрат (ОТ)</a:t>
            </a:r>
          </a:p>
          <a:p>
            <a:r>
              <a:rPr lang="ru-RU" dirty="0" smtClean="0"/>
              <a:t>Оптимизация поиска инф (оперативный персонал)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15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40087" y="1296703"/>
            <a:ext cx="141245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СКУД</a:t>
            </a:r>
          </a:p>
        </p:txBody>
      </p:sp>
      <p:pic>
        <p:nvPicPr>
          <p:cNvPr id="1028" name="Picture 4" descr="D:\Users\buharinaoa\Desktop\iW2T9EXU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468" y="1730869"/>
            <a:ext cx="1395475" cy="93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Users\buharinaoa\Desktop\iSYCFLNI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229" y="4865971"/>
            <a:ext cx="758046" cy="94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Users\buharinaoa\Desktop\iNBWFYEX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648" y="1470084"/>
            <a:ext cx="1045234" cy="104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116134" y="2422617"/>
            <a:ext cx="3043791" cy="2917133"/>
          </a:xfrm>
          <a:prstGeom prst="rect">
            <a:avLst/>
          </a:prstGeom>
          <a:ln cap="rnd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solidFill>
                  <a:srgbClr val="D97A11"/>
                </a:solidFill>
              </a:rPr>
              <a:t>U</a:t>
            </a:r>
            <a:r>
              <a:rPr lang="en-US" sz="8800" dirty="0" smtClean="0">
                <a:solidFill>
                  <a:srgbClr val="FE0F64"/>
                </a:solidFill>
              </a:rPr>
              <a:t>N</a:t>
            </a:r>
            <a:r>
              <a:rPr lang="en-US" sz="8800" dirty="0" smtClean="0">
                <a:solidFill>
                  <a:srgbClr val="0655FA"/>
                </a:solidFill>
              </a:rPr>
              <a:t>I</a:t>
            </a:r>
            <a:r>
              <a:rPr lang="en-US" sz="8800" dirty="0" smtClean="0">
                <a:solidFill>
                  <a:srgbClr val="00B050"/>
                </a:solidFill>
              </a:rPr>
              <a:t>C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</a:t>
            </a:r>
            <a:r>
              <a:rPr lang="ru-RU" dirty="0" smtClean="0">
                <a:solidFill>
                  <a:srgbClr val="D97A11"/>
                </a:solidFill>
              </a:rPr>
              <a:t>У</a:t>
            </a:r>
            <a:r>
              <a:rPr lang="ru-RU" dirty="0" smtClean="0"/>
              <a:t>казание</a:t>
            </a:r>
            <a:br>
              <a:rPr lang="ru-RU" dirty="0" smtClean="0"/>
            </a:br>
            <a:r>
              <a:rPr lang="ru-RU" dirty="0" smtClean="0"/>
              <a:t>    </a:t>
            </a:r>
            <a:r>
              <a:rPr lang="ru-RU" dirty="0" smtClean="0">
                <a:solidFill>
                  <a:srgbClr val="FE0F64"/>
                </a:solidFill>
              </a:rPr>
              <a:t>Н</a:t>
            </a:r>
            <a:r>
              <a:rPr lang="ru-RU" dirty="0" smtClean="0"/>
              <a:t>аряд</a:t>
            </a:r>
            <a:br>
              <a:rPr lang="ru-RU" dirty="0" smtClean="0"/>
            </a:br>
            <a:r>
              <a:rPr lang="ru-RU" dirty="0" smtClean="0"/>
              <a:t>       </a:t>
            </a:r>
            <a:r>
              <a:rPr lang="ru-RU" dirty="0" smtClean="0">
                <a:solidFill>
                  <a:srgbClr val="0070C0"/>
                </a:solidFill>
              </a:rPr>
              <a:t>И</a:t>
            </a:r>
            <a:r>
              <a:rPr lang="ru-RU" dirty="0" smtClean="0"/>
              <a:t>нформация</a:t>
            </a:r>
            <a:br>
              <a:rPr lang="ru-RU" dirty="0" smtClean="0"/>
            </a:br>
            <a:r>
              <a:rPr lang="ru-RU" dirty="0" smtClean="0"/>
              <a:t>          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К</a:t>
            </a:r>
            <a:r>
              <a:rPr lang="ru-RU" dirty="0" smtClean="0"/>
              <a:t>онтроль</a:t>
            </a:r>
            <a:r>
              <a:rPr lang="ru-RU" dirty="0" smtClean="0">
                <a:solidFill>
                  <a:srgbClr val="C00000"/>
                </a:solidFill>
              </a:rPr>
              <a:t/>
            </a:r>
            <a:br>
              <a:rPr lang="ru-RU" dirty="0" smtClean="0">
                <a:solidFill>
                  <a:srgbClr val="C00000"/>
                </a:solidFill>
              </a:rPr>
            </a:br>
            <a:endParaRPr lang="ru-RU" sz="24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520" y="4550343"/>
            <a:ext cx="1095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971" y="4587091"/>
            <a:ext cx="1110464" cy="86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D:\Users\buharinaoa\Desktop\3567321_1_GooglexMaps_39789152_original_large-4-3-800-0-0-1701-1275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838" y="5557339"/>
            <a:ext cx="1187812" cy="88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Users\buharinaoa\Desktop\9-28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650" y="2733606"/>
            <a:ext cx="1923122" cy="129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Users\buharinaoa\Desktop\Google-My-Business-Pag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32" y="5670538"/>
            <a:ext cx="1162742" cy="66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2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 500  к 50 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90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el_PPTtemplate_26012016">
  <a:themeElements>
    <a:clrScheme name="ENEL">
      <a:dk1>
        <a:sysClr val="windowText" lastClr="000000"/>
      </a:dk1>
      <a:lt1>
        <a:sysClr val="window" lastClr="FFFFFF"/>
      </a:lt1>
      <a:dk2>
        <a:srgbClr val="C6C6C6"/>
      </a:dk2>
      <a:lt2>
        <a:srgbClr val="EDEEE8"/>
      </a:lt2>
      <a:accent1>
        <a:srgbClr val="0655FA"/>
      </a:accent1>
      <a:accent2>
        <a:srgbClr val="40B9E6"/>
      </a:accent2>
      <a:accent3>
        <a:srgbClr val="E71401"/>
      </a:accent3>
      <a:accent4>
        <a:srgbClr val="FE0F64"/>
      </a:accent4>
      <a:accent5>
        <a:srgbClr val="028C59"/>
      </a:accent5>
      <a:accent6>
        <a:srgbClr val="55BD5A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0" tIns="36000" rIns="72000" bIns="36000"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nel_PPTtemplate_v2-6[JPEG+VECTORLOGO]" id="{A78A76FD-14E2-4D80-A313-D0CAB5E218D4}" vid="{C3814A83-8DC5-4303-A835-89EF9FAE18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9100CAC9538B04E16846B9C95E16A21C63A0" ma:contentTypeVersion="2" ma:contentTypeDescription="Создание документа." ma:contentTypeScope="" ma:versionID="2457fb5ba80ff2d2d5229a5d539fbbf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3e3cbc1cb5cce8fb0d472db9e001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940E0C-C0C0-451F-A652-34E9AAE638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704C055-9E50-404D-9A84-8823D146A94F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C4E65C05-B927-4CFC-AFA6-AB26634192B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D7C2DD8-F75E-48D0-94DC-D792633837FE}">
  <ds:schemaRefs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Enel_PPTtemplate_26012016</Template>
  <TotalTime>0</TotalTime>
  <Words>310</Words>
  <Application>Microsoft Office PowerPoint</Application>
  <PresentationFormat>Широкоэкранный</PresentationFormat>
  <Paragraphs>43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Lucida Grande</vt:lpstr>
      <vt:lpstr>Enel_PPTtemplate_26012016</vt:lpstr>
      <vt:lpstr>UNIC  Указание     Наряд        Информация           Контроль </vt:lpstr>
      <vt:lpstr>Состав команды</vt:lpstr>
      <vt:lpstr>Проблема</vt:lpstr>
      <vt:lpstr>Процесс</vt:lpstr>
      <vt:lpstr>демо</vt:lpstr>
      <vt:lpstr>Перспективы развития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2016-01-26T17:14:29Z</cp:lastPrinted>
  <dcterms:created xsi:type="dcterms:W3CDTF">2016-01-29T11:29:56Z</dcterms:created>
  <dcterms:modified xsi:type="dcterms:W3CDTF">2017-02-28T11:59:48Z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0x01019100CAC9538B04E16846B9C95E16A21C63A0</vt:lpwstr>
  </property>
</Properties>
</file>