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3"/>
  </p:notesMasterIdLst>
  <p:handoutMasterIdLst>
    <p:handoutMasterId r:id="rId4"/>
  </p:handoutMasterIdLst>
  <p:sldIdLst>
    <p:sldId id="256" r:id="rId2"/>
  </p:sldIdLst>
  <p:sldSz cx="21383625" cy="30275213"/>
  <p:notesSz cx="6715125" cy="9239250"/>
  <p:defaultTextStyle>
    <a:defPPr>
      <a:defRPr lang="en-US"/>
    </a:defPPr>
    <a:lvl1pPr algn="ctr" rtl="0" fontAlgn="base">
      <a:spcBef>
        <a:spcPct val="0"/>
      </a:spcBef>
      <a:spcAft>
        <a:spcPct val="0"/>
      </a:spcAft>
      <a:defRPr sz="5800" kern="1200">
        <a:solidFill>
          <a:schemeClr val="tx1"/>
        </a:solidFill>
        <a:latin typeface="Arial" charset="0"/>
        <a:ea typeface="+mn-ea"/>
        <a:cs typeface="+mn-cs"/>
      </a:defRPr>
    </a:lvl1pPr>
    <a:lvl2pPr marL="457200" algn="ctr" rtl="0" fontAlgn="base">
      <a:spcBef>
        <a:spcPct val="0"/>
      </a:spcBef>
      <a:spcAft>
        <a:spcPct val="0"/>
      </a:spcAft>
      <a:defRPr sz="5800" kern="1200">
        <a:solidFill>
          <a:schemeClr val="tx1"/>
        </a:solidFill>
        <a:latin typeface="Arial" charset="0"/>
        <a:ea typeface="+mn-ea"/>
        <a:cs typeface="+mn-cs"/>
      </a:defRPr>
    </a:lvl2pPr>
    <a:lvl3pPr marL="914400" algn="ctr" rtl="0" fontAlgn="base">
      <a:spcBef>
        <a:spcPct val="0"/>
      </a:spcBef>
      <a:spcAft>
        <a:spcPct val="0"/>
      </a:spcAft>
      <a:defRPr sz="5800" kern="1200">
        <a:solidFill>
          <a:schemeClr val="tx1"/>
        </a:solidFill>
        <a:latin typeface="Arial" charset="0"/>
        <a:ea typeface="+mn-ea"/>
        <a:cs typeface="+mn-cs"/>
      </a:defRPr>
    </a:lvl3pPr>
    <a:lvl4pPr marL="1371600" algn="ctr" rtl="0" fontAlgn="base">
      <a:spcBef>
        <a:spcPct val="0"/>
      </a:spcBef>
      <a:spcAft>
        <a:spcPct val="0"/>
      </a:spcAft>
      <a:defRPr sz="5800" kern="1200">
        <a:solidFill>
          <a:schemeClr val="tx1"/>
        </a:solidFill>
        <a:latin typeface="Arial" charset="0"/>
        <a:ea typeface="+mn-ea"/>
        <a:cs typeface="+mn-cs"/>
      </a:defRPr>
    </a:lvl4pPr>
    <a:lvl5pPr marL="1828800" algn="ctr" rtl="0" fontAlgn="base">
      <a:spcBef>
        <a:spcPct val="0"/>
      </a:spcBef>
      <a:spcAft>
        <a:spcPct val="0"/>
      </a:spcAft>
      <a:defRPr sz="5800" kern="1200">
        <a:solidFill>
          <a:schemeClr val="tx1"/>
        </a:solidFill>
        <a:latin typeface="Arial" charset="0"/>
        <a:ea typeface="+mn-ea"/>
        <a:cs typeface="+mn-cs"/>
      </a:defRPr>
    </a:lvl5pPr>
    <a:lvl6pPr marL="2286000" algn="l" defTabSz="914400" rtl="0" eaLnBrk="1" latinLnBrk="0" hangingPunct="1">
      <a:defRPr sz="5800" kern="1200">
        <a:solidFill>
          <a:schemeClr val="tx1"/>
        </a:solidFill>
        <a:latin typeface="Arial" charset="0"/>
        <a:ea typeface="+mn-ea"/>
        <a:cs typeface="+mn-cs"/>
      </a:defRPr>
    </a:lvl6pPr>
    <a:lvl7pPr marL="2743200" algn="l" defTabSz="914400" rtl="0" eaLnBrk="1" latinLnBrk="0" hangingPunct="1">
      <a:defRPr sz="5800" kern="1200">
        <a:solidFill>
          <a:schemeClr val="tx1"/>
        </a:solidFill>
        <a:latin typeface="Arial" charset="0"/>
        <a:ea typeface="+mn-ea"/>
        <a:cs typeface="+mn-cs"/>
      </a:defRPr>
    </a:lvl7pPr>
    <a:lvl8pPr marL="3200400" algn="l" defTabSz="914400" rtl="0" eaLnBrk="1" latinLnBrk="0" hangingPunct="1">
      <a:defRPr sz="5800" kern="1200">
        <a:solidFill>
          <a:schemeClr val="tx1"/>
        </a:solidFill>
        <a:latin typeface="Arial" charset="0"/>
        <a:ea typeface="+mn-ea"/>
        <a:cs typeface="+mn-cs"/>
      </a:defRPr>
    </a:lvl8pPr>
    <a:lvl9pPr marL="3657600" algn="l" defTabSz="914400" rtl="0" eaLnBrk="1" latinLnBrk="0" hangingPunct="1">
      <a:defRPr sz="5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448" userDrawn="1">
          <p15:clr>
            <a:srgbClr val="A4A3A4"/>
          </p15:clr>
        </p15:guide>
        <p15:guide id="2" orient="horz" pos="18574" userDrawn="1">
          <p15:clr>
            <a:srgbClr val="A4A3A4"/>
          </p15:clr>
        </p15:guide>
        <p15:guide id="3" orient="horz" pos="1975" userDrawn="1">
          <p15:clr>
            <a:srgbClr val="A4A3A4"/>
          </p15:clr>
        </p15:guide>
        <p15:guide id="4" pos="67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3399"/>
    <a:srgbClr val="0046D2"/>
    <a:srgbClr val="FF0000"/>
    <a:srgbClr val="404040"/>
    <a:srgbClr val="C0C0C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2"/>
    <p:restoredTop sz="86413"/>
  </p:normalViewPr>
  <p:slideViewPr>
    <p:cSldViewPr snapToGrid="0" showGuides="1">
      <p:cViewPr varScale="1">
        <p:scale>
          <a:sx n="28" d="100"/>
          <a:sy n="28" d="100"/>
        </p:scale>
        <p:origin x="3192" y="200"/>
      </p:cViewPr>
      <p:guideLst>
        <p:guide orient="horz" pos="4448"/>
        <p:guide orient="horz" pos="18574"/>
        <p:guide orient="horz" pos="1975"/>
        <p:guide pos="673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08" d="100"/>
          <a:sy n="108" d="100"/>
        </p:scale>
        <p:origin x="3056"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ED6A3-4503-2B4D-8166-1FA5586B7BFC}" type="doc">
      <dgm:prSet loTypeId="urn:microsoft.com/office/officeart/2005/8/layout/matrix1" loCatId="" qsTypeId="urn:microsoft.com/office/officeart/2005/8/quickstyle/3D3" qsCatId="3D" csTypeId="urn:microsoft.com/office/officeart/2005/8/colors/colorful5" csCatId="colorful" phldr="1"/>
      <dgm:spPr/>
      <dgm:t>
        <a:bodyPr/>
        <a:lstStyle/>
        <a:p>
          <a:endParaRPr lang="en-US"/>
        </a:p>
      </dgm:t>
    </dgm:pt>
    <dgm:pt modelId="{BD9FA068-49AC-6844-A3F2-E90592400BA2}" type="pres">
      <dgm:prSet presAssocID="{07CED6A3-4503-2B4D-8166-1FA5586B7BFC}" presName="diagram" presStyleCnt="0">
        <dgm:presLayoutVars>
          <dgm:chMax val="1"/>
          <dgm:dir/>
          <dgm:animLvl val="ctr"/>
          <dgm:resizeHandles val="exact"/>
        </dgm:presLayoutVars>
      </dgm:prSet>
      <dgm:spPr/>
    </dgm:pt>
  </dgm:ptLst>
  <dgm:cxnLst>
    <dgm:cxn modelId="{E47753AC-2C2A-9A42-853B-BA5FEE463281}" type="presOf" srcId="{07CED6A3-4503-2B4D-8166-1FA5586B7BFC}" destId="{BD9FA068-49AC-6844-A3F2-E90592400BA2}" srcOrd="0"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98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03650" y="0"/>
            <a:ext cx="2909888" cy="463550"/>
          </a:xfrm>
          <a:prstGeom prst="rect">
            <a:avLst/>
          </a:prstGeom>
        </p:spPr>
        <p:txBody>
          <a:bodyPr vert="horz" lIns="91440" tIns="45720" rIns="91440" bIns="45720" rtlCol="0"/>
          <a:lstStyle>
            <a:lvl1pPr algn="r">
              <a:defRPr sz="1200"/>
            </a:lvl1pPr>
          </a:lstStyle>
          <a:p>
            <a:fld id="{AC153B42-7392-BC45-ABB3-383CFBBE8CBC}" type="datetimeFigureOut">
              <a:rPr lang="en-US" smtClean="0"/>
              <a:t>4/4/19</a:t>
            </a:fld>
            <a:endParaRPr lang="en-US"/>
          </a:p>
        </p:txBody>
      </p:sp>
      <p:sp>
        <p:nvSpPr>
          <p:cNvPr id="4" name="Footer Placeholder 3"/>
          <p:cNvSpPr>
            <a:spLocks noGrp="1"/>
          </p:cNvSpPr>
          <p:nvPr>
            <p:ph type="ftr" sz="quarter" idx="2"/>
          </p:nvPr>
        </p:nvSpPr>
        <p:spPr>
          <a:xfrm>
            <a:off x="0" y="8775700"/>
            <a:ext cx="2909888" cy="46355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211454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2116547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03650" y="8777287"/>
            <a:ext cx="2909888" cy="461963"/>
          </a:xfrm>
          <a:prstGeom prst="rect">
            <a:avLst/>
          </a:prstGeom>
          <a:ln/>
        </p:spPr>
        <p:txBody>
          <a:bodyPr/>
          <a:lstStyle/>
          <a:p>
            <a:fld id="{5EA5354E-EB7A-4613-837A-B85956EC7E31}" type="slidenum">
              <a:rPr lang="en-US" altLang="en-US"/>
              <a:pPr/>
              <a:t>1</a:t>
            </a:fld>
            <a:endParaRPr lang="en-US" altLang="en-US"/>
          </a:p>
        </p:txBody>
      </p:sp>
      <p:sp>
        <p:nvSpPr>
          <p:cNvPr id="4098" name="Rectangle 2"/>
          <p:cNvSpPr>
            <a:spLocks noGrp="1" noRot="1" noChangeAspect="1" noChangeArrowheads="1" noTextEdit="1"/>
          </p:cNvSpPr>
          <p:nvPr>
            <p:ph type="sldImg"/>
          </p:nvPr>
        </p:nvSpPr>
        <p:spPr>
          <a:xfrm>
            <a:off x="2135188" y="692150"/>
            <a:ext cx="2446337" cy="3465513"/>
          </a:xfrm>
          <a:prstGeom prst="rect">
            <a:avLst/>
          </a:prstGeom>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2953" y="4954765"/>
            <a:ext cx="16037719" cy="10540259"/>
          </a:xfrm>
        </p:spPr>
        <p:txBody>
          <a:bodyPr anchor="b"/>
          <a:lstStyle>
            <a:lvl1pPr algn="ctr">
              <a:defRPr sz="10523"/>
            </a:lvl1pPr>
          </a:lstStyle>
          <a:p>
            <a:r>
              <a:rPr lang="en-US"/>
              <a:t>Click to edit Master title style</a:t>
            </a:r>
          </a:p>
        </p:txBody>
      </p:sp>
      <p:sp>
        <p:nvSpPr>
          <p:cNvPr id="3" name="Subtitle 2"/>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a:t>Click to edit Master subtitle style</a:t>
            </a:r>
          </a:p>
        </p:txBody>
      </p:sp>
      <p:sp>
        <p:nvSpPr>
          <p:cNvPr id="4" name="Date Placeholder 3"/>
          <p:cNvSpPr>
            <a:spLocks noGrp="1"/>
          </p:cNvSpPr>
          <p:nvPr>
            <p:ph type="dt" sz="half" idx="10"/>
          </p:nvPr>
        </p:nvSpPr>
        <p:spPr/>
        <p:txBody>
          <a:bodyPr/>
          <a:lstStyle/>
          <a:p>
            <a:fld id="{AF8DD645-B9B4-46EE-B031-35C24A448A04}" type="datetimeFigureOut">
              <a:rPr lang="en-US" smtClean="0"/>
              <a:t>4/4/19</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580A0-ED6C-4884-9FFE-87471827F59A}" type="datetimeFigureOut">
              <a:rPr lang="en-US" smtClean="0"/>
              <a:t>4/4/19</a:t>
            </a:fld>
            <a:endParaRPr lang="en-US" dirty="0"/>
          </a:p>
        </p:txBody>
      </p:sp>
      <p:sp>
        <p:nvSpPr>
          <p:cNvPr id="5" name="Footer Placeholder 4"/>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7" y="1611875"/>
            <a:ext cx="4610844" cy="256568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70124"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474D98-3273-47CE-B312-A00AAFA2779F}" type="datetimeFigureOut">
              <a:rPr lang="en-US" smtClean="0"/>
              <a:t>4/4/19</a:t>
            </a:fld>
            <a:endParaRPr lang="en-US" dirty="0"/>
          </a:p>
        </p:txBody>
      </p:sp>
      <p:sp>
        <p:nvSpPr>
          <p:cNvPr id="5" name="Footer Placeholder 4"/>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993E9-CEF0-47B7-AEA6-AFACC79966BA}" type="datetimeFigureOut">
              <a:rPr lang="en-US" smtClean="0"/>
              <a:t>4/4/19</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7" y="7547783"/>
            <a:ext cx="18443377" cy="12593645"/>
          </a:xfrm>
        </p:spPr>
        <p:txBody>
          <a:bodyPr anchor="b"/>
          <a:lstStyle>
            <a:lvl1pPr>
              <a:defRPr sz="10523"/>
            </a:lvl1pPr>
          </a:lstStyle>
          <a:p>
            <a:r>
              <a:rPr lang="en-US"/>
              <a:t>Click to edit Master title style</a:t>
            </a:r>
          </a:p>
        </p:txBody>
      </p:sp>
      <p:sp>
        <p:nvSpPr>
          <p:cNvPr id="3" name="Text Placeholder 2"/>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4/4/19</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E62588-EC5C-453B-A942-AA1C7EFEEF33}" type="datetimeFigureOut">
              <a:rPr lang="en-US" smtClean="0"/>
              <a:t>4/4/19</a:t>
            </a:fld>
            <a:endParaRPr lang="en-US" dirty="0"/>
          </a:p>
        </p:txBody>
      </p:sp>
      <p:sp>
        <p:nvSpPr>
          <p:cNvPr id="6" name="Footer Placeholder 5"/>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77"/>
            <a:ext cx="18443377" cy="5851808"/>
          </a:xfrm>
        </p:spPr>
        <p:txBody>
          <a:bodyPr/>
          <a:lstStyle/>
          <a:p>
            <a:r>
              <a:rPr lang="en-US"/>
              <a:t>Click to edit Master title style</a:t>
            </a:r>
          </a:p>
        </p:txBody>
      </p:sp>
      <p:sp>
        <p:nvSpPr>
          <p:cNvPr id="3" name="Text Placeholder 2"/>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a:t>Click to edit Master text styles</a:t>
            </a:r>
          </a:p>
        </p:txBody>
      </p:sp>
      <p:sp>
        <p:nvSpPr>
          <p:cNvPr id="4" name="Content Placeholder 3"/>
          <p:cNvSpPr>
            <a:spLocks noGrp="1"/>
          </p:cNvSpPr>
          <p:nvPr>
            <p:ph sz="half" idx="2"/>
          </p:nvPr>
        </p:nvSpPr>
        <p:spPr>
          <a:xfrm>
            <a:off x="1472910" y="11058863"/>
            <a:ext cx="904627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a:t>Click to edit Master text styles</a:t>
            </a:r>
          </a:p>
        </p:txBody>
      </p:sp>
      <p:sp>
        <p:nvSpPr>
          <p:cNvPr id="6" name="Content Placeholder 5"/>
          <p:cNvSpPr>
            <a:spLocks noGrp="1"/>
          </p:cNvSpPr>
          <p:nvPr>
            <p:ph sz="quarter" idx="4"/>
          </p:nvPr>
        </p:nvSpPr>
        <p:spPr>
          <a:xfrm>
            <a:off x="10825460"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D5D575-BDA5-4AAF-81DC-5D38C213A391}" type="datetimeFigureOut">
              <a:rPr lang="en-US" smtClean="0"/>
              <a:t>4/4/19</a:t>
            </a:fld>
            <a:endParaRPr lang="en-US" dirty="0"/>
          </a:p>
        </p:txBody>
      </p:sp>
      <p:sp>
        <p:nvSpPr>
          <p:cNvPr id="8" name="Footer Placeholder 7"/>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smtClean="0"/>
              <a:t>4/4/19</a:t>
            </a:fld>
            <a:endParaRPr lang="en-US" dirty="0"/>
          </a:p>
        </p:txBody>
      </p:sp>
      <p:sp>
        <p:nvSpPr>
          <p:cNvPr id="4" name="Footer Placeholder 3"/>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4/4/19</a:t>
            </a:fld>
            <a:endParaRPr lang="en-US" dirty="0"/>
          </a:p>
        </p:txBody>
      </p:sp>
      <p:sp>
        <p:nvSpPr>
          <p:cNvPr id="3" name="Footer Placeholder 2"/>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a:t>Click to edit Master title style</a:t>
            </a:r>
          </a:p>
        </p:txBody>
      </p:sp>
      <p:sp>
        <p:nvSpPr>
          <p:cNvPr id="3" name="Content Placeholder 2"/>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4/4/19</a:t>
            </a:fld>
            <a:endParaRPr lang="en-US" dirty="0"/>
          </a:p>
        </p:txBody>
      </p:sp>
      <p:sp>
        <p:nvSpPr>
          <p:cNvPr id="6" name="Footer Placeholder 5"/>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2018348"/>
            <a:ext cx="6896775" cy="7064216"/>
          </a:xfrm>
        </p:spPr>
        <p:txBody>
          <a:bodyPr anchor="b"/>
          <a:lstStyle>
            <a:lvl1pPr>
              <a:defRPr sz="5612"/>
            </a:lvl1pPr>
          </a:lstStyle>
          <a:p>
            <a:r>
              <a:rPr lang="en-US"/>
              <a:t>Click to edit Master title style</a:t>
            </a:r>
          </a:p>
        </p:txBody>
      </p:sp>
      <p:sp>
        <p:nvSpPr>
          <p:cNvPr id="3" name="Picture Placeholder 2"/>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US"/>
          </a:p>
        </p:txBody>
      </p:sp>
      <p:sp>
        <p:nvSpPr>
          <p:cNvPr id="4" name="Text Placeholder 3"/>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4/4/19</a:t>
            </a:fld>
            <a:endParaRPr lang="en-US" dirty="0"/>
          </a:p>
        </p:txBody>
      </p:sp>
      <p:sp>
        <p:nvSpPr>
          <p:cNvPr id="6" name="Footer Placeholder 5"/>
          <p:cNvSpPr>
            <a:spLocks noGrp="1"/>
          </p:cNvSpPr>
          <p:nvPr>
            <p:ph type="ftr" sz="quarter" idx="11"/>
          </p:nvPr>
        </p:nvSpPr>
        <p:spPr>
          <a:xfrm>
            <a:off x="7083326" y="28060639"/>
            <a:ext cx="7216973" cy="1611875"/>
          </a:xfrm>
          <a:prstGeom prst="rect">
            <a:avLst/>
          </a:prstGeom>
        </p:spPr>
        <p:txBody>
          <a:bodyPr/>
          <a:lstStyle/>
          <a:p>
            <a:r>
              <a:rPr lang="en-US"/>
              <a: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megaprin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0FE61780-2E25-4081-A2D9-4C0805256F67}" type="datetimeFigureOut">
              <a:rPr lang="en-US" smtClean="0"/>
              <a:t>4/4/19</a:t>
            </a:fld>
            <a:endParaRPr lang="en-US" dirty="0"/>
          </a:p>
        </p:txBody>
      </p:sp>
      <p:graphicFrame>
        <p:nvGraphicFramePr>
          <p:cNvPr id="7" name="Object 15">
            <a:hlinkClick r:id="rId14"/>
          </p:cNvPr>
          <p:cNvGraphicFramePr>
            <a:graphicFrameLocks noChangeAspect="1"/>
          </p:cNvGraphicFramePr>
          <p:nvPr userDrawn="1"/>
        </p:nvGraphicFramePr>
        <p:xfrm>
          <a:off x="16173023" y="29816426"/>
          <a:ext cx="2706085" cy="138113"/>
        </p:xfrm>
        <a:graphic>
          <a:graphicData uri="http://schemas.openxmlformats.org/presentationml/2006/ole">
            <mc:AlternateContent xmlns:mc="http://schemas.openxmlformats.org/markup-compatibility/2006">
              <mc:Choice xmlns:v="urn:schemas-microsoft-com:vml" Requires="v">
                <p:oleObj spid="_x0000_s18467" name="CorelDRAW" r:id="rId15" imgW="8828280" imgH="313200" progId="CorelDraw.Graphic.15">
                  <p:embed/>
                </p:oleObj>
              </mc:Choice>
              <mc:Fallback>
                <p:oleObj name="CorelDRAW" r:id="rId15" imgW="8828280" imgH="313200" progId="CorelDraw.Graphic.1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r="38562"/>
                      <a:stretch>
                        <a:fillRect/>
                      </a:stretch>
                    </p:blipFill>
                    <p:spPr bwMode="auto">
                      <a:xfrm>
                        <a:off x="16173023" y="29816426"/>
                        <a:ext cx="2706085" cy="138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6"/>
          <p:cNvSpPr txBox="1">
            <a:spLocks noChangeArrowheads="1"/>
          </p:cNvSpPr>
          <p:nvPr userDrawn="1"/>
        </p:nvSpPr>
        <p:spPr bwMode="auto">
          <a:xfrm>
            <a:off x="18867531" y="29760863"/>
            <a:ext cx="1534118" cy="2318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168" tIns="38583" rIns="77168" bIns="38583">
            <a:spAutoFit/>
          </a:bodyPr>
          <a:lstStyle>
            <a:lvl1pPr algn="l" defTabSz="2952750">
              <a:defRPr>
                <a:solidFill>
                  <a:schemeClr val="tx1"/>
                </a:solidFill>
                <a:latin typeface="Arial" charset="0"/>
              </a:defRPr>
            </a:lvl1pPr>
            <a:lvl2pPr marL="385763" algn="l" defTabSz="2952750">
              <a:defRPr>
                <a:solidFill>
                  <a:schemeClr val="tx1"/>
                </a:solidFill>
                <a:latin typeface="Arial" charset="0"/>
              </a:defRPr>
            </a:lvl2pPr>
            <a:lvl3pPr marL="771525" algn="l" defTabSz="2952750">
              <a:defRPr>
                <a:solidFill>
                  <a:schemeClr val="tx1"/>
                </a:solidFill>
                <a:latin typeface="Arial" charset="0"/>
              </a:defRPr>
            </a:lvl3pPr>
            <a:lvl4pPr marL="1157288" algn="l" defTabSz="2952750">
              <a:defRPr>
                <a:solidFill>
                  <a:schemeClr val="tx1"/>
                </a:solidFill>
                <a:latin typeface="Arial" charset="0"/>
              </a:defRPr>
            </a:lvl4pPr>
            <a:lvl5pPr marL="1543050" algn="l" defTabSz="2952750">
              <a:defRPr>
                <a:solidFill>
                  <a:schemeClr val="tx1"/>
                </a:solidFill>
                <a:latin typeface="Arial" charset="0"/>
              </a:defRPr>
            </a:lvl5pPr>
            <a:lvl6pPr marL="2000250" defTabSz="2952750" fontAlgn="base">
              <a:spcBef>
                <a:spcPct val="0"/>
              </a:spcBef>
              <a:spcAft>
                <a:spcPct val="0"/>
              </a:spcAft>
              <a:defRPr>
                <a:solidFill>
                  <a:schemeClr val="tx1"/>
                </a:solidFill>
                <a:latin typeface="Arial" charset="0"/>
              </a:defRPr>
            </a:lvl6pPr>
            <a:lvl7pPr marL="2457450" defTabSz="2952750" fontAlgn="base">
              <a:spcBef>
                <a:spcPct val="0"/>
              </a:spcBef>
              <a:spcAft>
                <a:spcPct val="0"/>
              </a:spcAft>
              <a:defRPr>
                <a:solidFill>
                  <a:schemeClr val="tx1"/>
                </a:solidFill>
                <a:latin typeface="Arial" charset="0"/>
              </a:defRPr>
            </a:lvl7pPr>
            <a:lvl8pPr marL="2914650" defTabSz="2952750" fontAlgn="base">
              <a:spcBef>
                <a:spcPct val="0"/>
              </a:spcBef>
              <a:spcAft>
                <a:spcPct val="0"/>
              </a:spcAft>
              <a:defRPr>
                <a:solidFill>
                  <a:schemeClr val="tx1"/>
                </a:solidFill>
                <a:latin typeface="Arial" charset="0"/>
              </a:defRPr>
            </a:lvl8pPr>
            <a:lvl9pPr marL="3371850" defTabSz="2952750" fontAlgn="base">
              <a:spcBef>
                <a:spcPct val="0"/>
              </a:spcBef>
              <a:spcAft>
                <a:spcPct val="0"/>
              </a:spcAft>
              <a:defRPr>
                <a:solidFill>
                  <a:schemeClr val="tx1"/>
                </a:solidFill>
                <a:latin typeface="Arial" charset="0"/>
              </a:defRPr>
            </a:lvl9pPr>
          </a:lstStyle>
          <a:p>
            <a:pPr algn="ctr"/>
            <a:r>
              <a:rPr lang="en-US" altLang="en-US" sz="1000">
                <a:solidFill>
                  <a:schemeClr val="bg1"/>
                </a:solidFill>
              </a:rPr>
              <a:t>www.postersession.com</a:t>
            </a:r>
          </a:p>
        </p:txBody>
      </p:sp>
    </p:spTree>
    <p:extLst>
      <p:ext uri="{BB962C8B-B14F-4D97-AF65-F5344CB8AC3E}">
        <p14:creationId xmlns:p14="http://schemas.microsoft.com/office/powerpoint/2010/main" val="109688372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sites.google.com/iimahd.ernet.in/hackathon-icadabai2019/home"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conference.iima.ac.in/icadabai/2019/" TargetMode="External"/><Relationship Id="rId4" Type="http://schemas.openxmlformats.org/officeDocument/2006/relationships/diagramLayout" Target="../diagrams/layout1.xml"/><Relationship Id="rId9" Type="http://schemas.openxmlformats.org/officeDocument/2006/relationships/hyperlink" Target="https://github.com/hackathoniima/ICADABAI20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1304638214"/>
              </p:ext>
            </p:extLst>
          </p:nvPr>
        </p:nvGraphicFramePr>
        <p:xfrm>
          <a:off x="671235" y="7576457"/>
          <a:ext cx="19931794" cy="18956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5358822" y="29515158"/>
            <a:ext cx="15046037" cy="64633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BM Plex Sans" charset="0"/>
              <a:ea typeface="IBM Plex Sans" charset="0"/>
              <a:cs typeface="IBM Plex Sans" charset="0"/>
            </a:endParaRPr>
          </a:p>
        </p:txBody>
      </p:sp>
      <p:sp>
        <p:nvSpPr>
          <p:cNvPr id="2" name="Up Ribbon 1"/>
          <p:cNvSpPr/>
          <p:nvPr/>
        </p:nvSpPr>
        <p:spPr>
          <a:xfrm>
            <a:off x="2057400" y="256761"/>
            <a:ext cx="17379481" cy="2359742"/>
          </a:xfrm>
          <a:prstGeom prst="ribbon2">
            <a:avLst>
              <a:gd name="adj1" fmla="val 11936"/>
              <a:gd name="adj2" fmla="val 75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latin typeface="IBM Plex Sans" charset="0"/>
                <a:ea typeface="IBM Plex Sans" charset="0"/>
                <a:cs typeface="IBM Plex Sans" charset="0"/>
              </a:rPr>
              <a:t>D’Avatar – Reincarnation of Personal Data Entities in Unstructured Text Datasets</a:t>
            </a:r>
          </a:p>
        </p:txBody>
      </p:sp>
      <p:sp>
        <p:nvSpPr>
          <p:cNvPr id="55" name="Rectangle 54"/>
          <p:cNvSpPr/>
          <p:nvPr/>
        </p:nvSpPr>
        <p:spPr>
          <a:xfrm>
            <a:off x="10595955" y="17064372"/>
            <a:ext cx="9931437" cy="7204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latin typeface="IBM Plex Sans" charset="0"/>
                <a:ea typeface="IBM Plex Sans" charset="0"/>
                <a:cs typeface="IBM Plex Sans" charset="0"/>
              </a:rPr>
              <a:t>Related Work</a:t>
            </a:r>
          </a:p>
        </p:txBody>
      </p:sp>
      <p:sp>
        <p:nvSpPr>
          <p:cNvPr id="18" name="TextBox 17"/>
          <p:cNvSpPr txBox="1"/>
          <p:nvPr/>
        </p:nvSpPr>
        <p:spPr>
          <a:xfrm>
            <a:off x="0" y="2706886"/>
            <a:ext cx="21383625" cy="523220"/>
          </a:xfrm>
          <a:prstGeom prst="rect">
            <a:avLst/>
          </a:prstGeom>
          <a:noFill/>
        </p:spPr>
        <p:txBody>
          <a:bodyPr wrap="square" rtlCol="0">
            <a:spAutoFit/>
          </a:bodyPr>
          <a:lstStyle/>
          <a:p>
            <a:r>
              <a:rPr lang="en-US" sz="2800" dirty="0">
                <a:solidFill>
                  <a:schemeClr val="bg1"/>
                </a:solidFill>
                <a:latin typeface="IBM Plex Sans" charset="0"/>
                <a:ea typeface="IBM Plex Sans" charset="0"/>
                <a:cs typeface="IBM Plex Sans" charset="0"/>
              </a:rPr>
              <a:t>Balaji Ganesan</a:t>
            </a:r>
            <a:r>
              <a:rPr lang="en-US" sz="2800" baseline="30000" dirty="0">
                <a:solidFill>
                  <a:schemeClr val="bg1"/>
                </a:solidFill>
                <a:latin typeface="IBM Plex Sans" charset="0"/>
                <a:ea typeface="IBM Plex Sans" charset="0"/>
                <a:cs typeface="IBM Plex Sans" charset="0"/>
              </a:rPr>
              <a:t>1</a:t>
            </a:r>
            <a:r>
              <a:rPr lang="en-US" sz="2800" dirty="0">
                <a:solidFill>
                  <a:schemeClr val="bg1"/>
                </a:solidFill>
                <a:latin typeface="IBM Plex Sans" charset="0"/>
                <a:ea typeface="IBM Plex Sans" charset="0"/>
                <a:cs typeface="IBM Plex Sans" charset="0"/>
              </a:rPr>
              <a:t>, Vaidyanathan Ramachandran</a:t>
            </a:r>
            <a:r>
              <a:rPr lang="en-US" sz="2800" baseline="30000" dirty="0">
                <a:solidFill>
                  <a:schemeClr val="bg1"/>
                </a:solidFill>
                <a:latin typeface="IBM Plex Sans" charset="0"/>
                <a:ea typeface="IBM Plex Sans" charset="0"/>
                <a:cs typeface="IBM Plex Sans" charset="0"/>
              </a:rPr>
              <a:t>2 , </a:t>
            </a:r>
            <a:r>
              <a:rPr lang="en-US" sz="2800" dirty="0">
                <a:solidFill>
                  <a:schemeClr val="bg1"/>
                </a:solidFill>
                <a:latin typeface="IBM Plex Sans" charset="0"/>
                <a:ea typeface="IBM Plex Sans" charset="0"/>
                <a:cs typeface="IBM Plex Sans" charset="0"/>
              </a:rPr>
              <a:t>Riddhiman Dasgupta</a:t>
            </a:r>
            <a:r>
              <a:rPr lang="en-US" sz="2800" baseline="30000" dirty="0">
                <a:solidFill>
                  <a:schemeClr val="bg1"/>
                </a:solidFill>
                <a:latin typeface="IBM Plex Sans" charset="0"/>
                <a:ea typeface="IBM Plex Sans" charset="0"/>
                <a:cs typeface="IBM Plex Sans" charset="0"/>
              </a:rPr>
              <a:t>1</a:t>
            </a:r>
            <a:r>
              <a:rPr lang="en-US" sz="2800" dirty="0">
                <a:solidFill>
                  <a:schemeClr val="bg1"/>
                </a:solidFill>
                <a:latin typeface="IBM Plex Sans" charset="0"/>
                <a:ea typeface="IBM Plex Sans" charset="0"/>
                <a:cs typeface="IBM Plex Sans" charset="0"/>
              </a:rPr>
              <a:t>, Kalapriya Kannan</a:t>
            </a:r>
            <a:r>
              <a:rPr lang="en-US" sz="2800" baseline="30000" dirty="0">
                <a:solidFill>
                  <a:schemeClr val="bg1"/>
                </a:solidFill>
                <a:latin typeface="IBM Plex Sans" charset="0"/>
                <a:ea typeface="IBM Plex Sans" charset="0"/>
                <a:cs typeface="IBM Plex Sans" charset="0"/>
              </a:rPr>
              <a:t>1</a:t>
            </a:r>
            <a:r>
              <a:rPr lang="en-US" sz="2800" dirty="0">
                <a:solidFill>
                  <a:schemeClr val="bg1"/>
                </a:solidFill>
                <a:latin typeface="IBM Plex Sans" charset="0"/>
                <a:ea typeface="IBM Plex Sans" charset="0"/>
                <a:cs typeface="IBM Plex Sans" charset="0"/>
              </a:rPr>
              <a:t>, Kranti P Athalye</a:t>
            </a:r>
            <a:r>
              <a:rPr lang="en-US" sz="2800" baseline="30000" dirty="0">
                <a:solidFill>
                  <a:schemeClr val="bg1"/>
                </a:solidFill>
                <a:latin typeface="IBM Plex Sans" charset="0"/>
                <a:ea typeface="IBM Plex Sans" charset="0"/>
                <a:cs typeface="IBM Plex Sans" charset="0"/>
              </a:rPr>
              <a:t>1</a:t>
            </a:r>
            <a:r>
              <a:rPr lang="en-US" sz="2800" dirty="0">
                <a:solidFill>
                  <a:schemeClr val="bg1"/>
                </a:solidFill>
                <a:latin typeface="IBM Plex Sans" charset="0"/>
                <a:ea typeface="IBM Plex Sans" charset="0"/>
                <a:cs typeface="IBM Plex Sans" charset="0"/>
              </a:rPr>
              <a:t>, Arnab K. Laha</a:t>
            </a:r>
            <a:r>
              <a:rPr lang="en-US" sz="2800" baseline="30000" dirty="0">
                <a:solidFill>
                  <a:schemeClr val="bg1"/>
                </a:solidFill>
                <a:latin typeface="IBM Plex Sans" charset="0"/>
                <a:ea typeface="IBM Plex Sans" charset="0"/>
                <a:cs typeface="IBM Plex Sans" charset="0"/>
              </a:rPr>
              <a:t>2</a:t>
            </a:r>
          </a:p>
        </p:txBody>
      </p:sp>
      <p:sp>
        <p:nvSpPr>
          <p:cNvPr id="26" name="Rectangle 25"/>
          <p:cNvSpPr/>
          <p:nvPr/>
        </p:nvSpPr>
        <p:spPr>
          <a:xfrm>
            <a:off x="684811" y="4068090"/>
            <a:ext cx="19918218" cy="3213341"/>
          </a:xfrm>
          <a:prstGeom prst="rect">
            <a:avLst/>
          </a:prstGeom>
          <a:solidFill>
            <a:schemeClr val="accent6">
              <a:lumMod val="60000"/>
              <a:lumOff val="4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BM Plex Sans" charset="0"/>
              <a:ea typeface="IBM Plex Sans" charset="0"/>
              <a:cs typeface="IBM Plex Sans" charset="0"/>
            </a:endParaRPr>
          </a:p>
        </p:txBody>
      </p:sp>
      <p:sp>
        <p:nvSpPr>
          <p:cNvPr id="27" name="Rectangle 26"/>
          <p:cNvSpPr/>
          <p:nvPr/>
        </p:nvSpPr>
        <p:spPr>
          <a:xfrm>
            <a:off x="671235" y="7525658"/>
            <a:ext cx="9972685" cy="71205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latin typeface="IBM Plex Sans" charset="0"/>
                <a:ea typeface="IBM Plex Sans" charset="0"/>
                <a:cs typeface="IBM Plex Sans" charset="0"/>
              </a:rPr>
              <a:t>Hackathon – Jan 29 – Mar 12, 2019</a:t>
            </a:r>
          </a:p>
        </p:txBody>
      </p:sp>
      <p:sp>
        <p:nvSpPr>
          <p:cNvPr id="53" name="Rectangle 52"/>
          <p:cNvSpPr/>
          <p:nvPr/>
        </p:nvSpPr>
        <p:spPr>
          <a:xfrm>
            <a:off x="666223" y="26835440"/>
            <a:ext cx="19918217" cy="3213341"/>
          </a:xfrm>
          <a:prstGeom prst="rect">
            <a:avLst/>
          </a:prstGeom>
          <a:solidFill>
            <a:schemeClr val="accent6">
              <a:lumMod val="60000"/>
              <a:lumOff val="4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IBM Plex Sans" charset="0"/>
              <a:ea typeface="IBM Plex Sans" charset="0"/>
              <a:cs typeface="IBM Plex Sans" charset="0"/>
            </a:endParaRPr>
          </a:p>
        </p:txBody>
      </p:sp>
      <p:sp>
        <p:nvSpPr>
          <p:cNvPr id="54" name="Rectangle 53"/>
          <p:cNvSpPr/>
          <p:nvPr/>
        </p:nvSpPr>
        <p:spPr>
          <a:xfrm>
            <a:off x="10643920" y="7522754"/>
            <a:ext cx="9959109" cy="71205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latin typeface="IBM Plex Sans" charset="0"/>
                <a:ea typeface="IBM Plex Sans" charset="0"/>
                <a:cs typeface="IBM Plex Sans" charset="0"/>
              </a:rPr>
              <a:t>Research</a:t>
            </a:r>
          </a:p>
        </p:txBody>
      </p:sp>
      <p:sp>
        <p:nvSpPr>
          <p:cNvPr id="56" name="Rectangle 55"/>
          <p:cNvSpPr/>
          <p:nvPr/>
        </p:nvSpPr>
        <p:spPr>
          <a:xfrm>
            <a:off x="684811" y="17072761"/>
            <a:ext cx="9875203" cy="71205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IBM Plex Sans" charset="0"/>
                <a:ea typeface="IBM Plex Sans" charset="0"/>
                <a:cs typeface="IBM Plex Sans" charset="0"/>
              </a:rPr>
              <a:t>Participation, Evaluation and Results</a:t>
            </a:r>
          </a:p>
        </p:txBody>
      </p:sp>
      <p:sp>
        <p:nvSpPr>
          <p:cNvPr id="57" name="Rectangle 56"/>
          <p:cNvSpPr/>
          <p:nvPr/>
        </p:nvSpPr>
        <p:spPr>
          <a:xfrm>
            <a:off x="684811" y="4050540"/>
            <a:ext cx="19918218" cy="71205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latin typeface="IBM Plex Sans" charset="0"/>
                <a:ea typeface="IBM Plex Sans" charset="0"/>
                <a:cs typeface="IBM Plex Sans" charset="0"/>
              </a:rPr>
              <a:t>Motivation</a:t>
            </a:r>
          </a:p>
        </p:txBody>
      </p:sp>
      <p:sp>
        <p:nvSpPr>
          <p:cNvPr id="58" name="Rectangle 57"/>
          <p:cNvSpPr/>
          <p:nvPr/>
        </p:nvSpPr>
        <p:spPr>
          <a:xfrm>
            <a:off x="684811" y="26757053"/>
            <a:ext cx="19903469" cy="71205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latin typeface="IBM Plex Sans" charset="0"/>
                <a:ea typeface="IBM Plex Sans" charset="0"/>
                <a:cs typeface="IBM Plex Sans" charset="0"/>
              </a:rPr>
              <a:t>Resources</a:t>
            </a:r>
          </a:p>
        </p:txBody>
      </p:sp>
      <p:sp>
        <p:nvSpPr>
          <p:cNvPr id="49" name="TextBox 48"/>
          <p:cNvSpPr txBox="1"/>
          <p:nvPr/>
        </p:nvSpPr>
        <p:spPr>
          <a:xfrm>
            <a:off x="843309" y="4829065"/>
            <a:ext cx="9624692" cy="1815882"/>
          </a:xfrm>
          <a:prstGeom prst="rect">
            <a:avLst/>
          </a:prstGeom>
          <a:noFill/>
          <a:ln>
            <a:noFill/>
          </a:ln>
        </p:spPr>
        <p:txBody>
          <a:bodyPr wrap="square" rtlCol="0">
            <a:spAutoFit/>
          </a:bodyPr>
          <a:lstStyle/>
          <a:p>
            <a:pPr algn="just"/>
            <a:r>
              <a:rPr lang="en-US" sz="2800" dirty="0">
                <a:latin typeface="IBM Plex Sans" charset="0"/>
                <a:ea typeface="IBM Plex Sans" charset="0"/>
                <a:cs typeface="IBM Plex Sans" charset="0"/>
              </a:rPr>
              <a:t>With the advent of GDPR in the EU, and the Personal Data Protection Bill, 2018 in India, there is increasing regulatory backing for our privacy, and the protection of our personal data shared with the govt and commercial organisations.</a:t>
            </a:r>
          </a:p>
        </p:txBody>
      </p:sp>
      <p:sp>
        <p:nvSpPr>
          <p:cNvPr id="71" name="TextBox 70"/>
          <p:cNvSpPr txBox="1"/>
          <p:nvPr/>
        </p:nvSpPr>
        <p:spPr>
          <a:xfrm>
            <a:off x="10829083" y="4829065"/>
            <a:ext cx="9575776" cy="1815882"/>
          </a:xfrm>
          <a:prstGeom prst="rect">
            <a:avLst/>
          </a:prstGeom>
          <a:noFill/>
          <a:ln>
            <a:noFill/>
          </a:ln>
        </p:spPr>
        <p:txBody>
          <a:bodyPr wrap="square" rtlCol="0">
            <a:spAutoFit/>
          </a:bodyPr>
          <a:lstStyle/>
          <a:p>
            <a:pPr algn="just"/>
            <a:r>
              <a:rPr lang="en-US" sz="2800" dirty="0">
                <a:latin typeface="IBM Plex Sans" charset="0"/>
                <a:ea typeface="IBM Plex Sans" charset="0"/>
                <a:cs typeface="IBM Plex Sans" charset="0"/>
              </a:rPr>
              <a:t>Because of recent advances in Deep Learning, it has become possible to detect personal data entities in documents with high precision and recall. However this research requires large amounts of annotated data.</a:t>
            </a:r>
          </a:p>
        </p:txBody>
      </p:sp>
      <p:sp>
        <p:nvSpPr>
          <p:cNvPr id="50" name="TextBox 49"/>
          <p:cNvSpPr txBox="1"/>
          <p:nvPr/>
        </p:nvSpPr>
        <p:spPr>
          <a:xfrm>
            <a:off x="853304" y="6652764"/>
            <a:ext cx="19648975" cy="523220"/>
          </a:xfrm>
          <a:prstGeom prst="rect">
            <a:avLst/>
          </a:prstGeom>
          <a:noFill/>
        </p:spPr>
        <p:txBody>
          <a:bodyPr wrap="square" rtlCol="0">
            <a:spAutoFit/>
          </a:bodyPr>
          <a:lstStyle/>
          <a:p>
            <a:r>
              <a:rPr lang="en-US" sz="2800" b="1" dirty="0"/>
              <a:t>Aim</a:t>
            </a:r>
            <a:r>
              <a:rPr lang="en-US" sz="2800" dirty="0"/>
              <a:t>: To produce a dataset for research in privacy and protection of personal data, especially in India.</a:t>
            </a:r>
          </a:p>
        </p:txBody>
      </p:sp>
      <p:sp>
        <p:nvSpPr>
          <p:cNvPr id="74" name="TextBox 73"/>
          <p:cNvSpPr txBox="1"/>
          <p:nvPr/>
        </p:nvSpPr>
        <p:spPr>
          <a:xfrm>
            <a:off x="747517" y="18035819"/>
            <a:ext cx="9660496" cy="8217634"/>
          </a:xfrm>
          <a:prstGeom prst="rect">
            <a:avLst/>
          </a:prstGeom>
          <a:solidFill>
            <a:schemeClr val="accent6">
              <a:lumMod val="60000"/>
              <a:lumOff val="40000"/>
            </a:schemeClr>
          </a:solidFill>
        </p:spPr>
        <p:txBody>
          <a:bodyPr wrap="square" rtlCol="0">
            <a:spAutoFit/>
          </a:bodyPr>
          <a:lstStyle/>
          <a:p>
            <a:pPr marL="241300" indent="-241300" algn="just">
              <a:buFont typeface="Arial" charset="0"/>
              <a:buChar char="•"/>
            </a:pPr>
            <a:r>
              <a:rPr lang="en-US" sz="2800" dirty="0">
                <a:latin typeface="IBM Plex Sans" charset="0"/>
                <a:ea typeface="IBM Plex Sans" charset="0"/>
                <a:cs typeface="IBM Plex Sans" charset="0"/>
              </a:rPr>
              <a:t>166 teams from various colleges and organizations in India registered for the hackathon. </a:t>
            </a:r>
          </a:p>
          <a:p>
            <a:pPr marL="241300" indent="-241300" algn="just">
              <a:buFont typeface="Arial" charset="0"/>
              <a:buChar char="•"/>
            </a:pPr>
            <a:endParaRPr lang="en-US" sz="1200" dirty="0">
              <a:latin typeface="IBM Plex Sans" charset="0"/>
              <a:ea typeface="IBM Plex Sans" charset="0"/>
              <a:cs typeface="IBM Plex Sans" charset="0"/>
            </a:endParaRPr>
          </a:p>
          <a:p>
            <a:pPr marL="241300" indent="-241300" algn="just">
              <a:buFont typeface="Arial" charset="0"/>
              <a:buChar char="•"/>
            </a:pPr>
            <a:r>
              <a:rPr lang="en-US" sz="2800" dirty="0">
                <a:latin typeface="IBM Plex Sans" charset="0"/>
                <a:ea typeface="IBM Plex Sans" charset="0"/>
                <a:cs typeface="IBM Plex Sans" charset="0"/>
              </a:rPr>
              <a:t>The dataset contained of 30916 sentences from a Bank Credit Card complaints dataset. Each sentence has one personal data entity already redacted from it.</a:t>
            </a:r>
          </a:p>
          <a:p>
            <a:pPr marL="241300" indent="-241300" algn="just">
              <a:buFont typeface="Arial" charset="0"/>
              <a:buChar char="•"/>
            </a:pPr>
            <a:endParaRPr lang="en-US" sz="1200" dirty="0">
              <a:latin typeface="IBM Plex Sans" charset="0"/>
              <a:ea typeface="IBM Plex Sans" charset="0"/>
              <a:cs typeface="IBM Plex Sans" charset="0"/>
            </a:endParaRPr>
          </a:p>
          <a:p>
            <a:pPr marL="241300" indent="-241300" algn="just">
              <a:buFont typeface="Arial" charset="0"/>
              <a:buChar char="•"/>
            </a:pPr>
            <a:r>
              <a:rPr lang="en-US" sz="2800" dirty="0">
                <a:latin typeface="IBM Plex Sans" charset="0"/>
                <a:ea typeface="IBM Plex Sans" charset="0"/>
                <a:cs typeface="IBM Plex Sans" charset="0"/>
              </a:rPr>
              <a:t>We evaluated the results by comparing the imputed values with manually generated ground truth of 100 randomly chosen sentences.</a:t>
            </a:r>
          </a:p>
          <a:p>
            <a:pPr marL="241300" indent="-241300" algn="just">
              <a:buFont typeface="Arial" charset="0"/>
              <a:buChar char="•"/>
            </a:pPr>
            <a:endParaRPr lang="en-US" sz="2800" dirty="0">
              <a:latin typeface="IBM Plex Sans" charset="0"/>
              <a:ea typeface="IBM Plex Sans" charset="0"/>
              <a:cs typeface="IBM Plex Sans" charset="0"/>
            </a:endParaRPr>
          </a:p>
          <a:p>
            <a:pPr marL="241300" indent="-241300" algn="just">
              <a:buFont typeface="Arial" charset="0"/>
              <a:buChar char="•"/>
            </a:pPr>
            <a:r>
              <a:rPr lang="en-US" sz="2800" dirty="0">
                <a:latin typeface="IBM Plex Sans" charset="0"/>
                <a:ea typeface="IBM Plex Sans" charset="0"/>
                <a:cs typeface="IBM Plex Sans" charset="0"/>
              </a:rPr>
              <a:t>We used F1 score to evaluate the solutions. We reported the Strict F1 along with Loose Macro and Loose Micro F1.</a:t>
            </a:r>
          </a:p>
          <a:p>
            <a:pPr marL="241300" indent="-241300" algn="just">
              <a:buFont typeface="Arial" charset="0"/>
              <a:buChar char="•"/>
            </a:pPr>
            <a:endParaRPr lang="en-US" sz="2800" dirty="0">
              <a:latin typeface="IBM Plex Sans" charset="0"/>
              <a:ea typeface="IBM Plex Sans" charset="0"/>
              <a:cs typeface="IBM Plex Sans" charset="0"/>
            </a:endParaRPr>
          </a:p>
          <a:p>
            <a:pPr marL="241300" indent="-241300" algn="just">
              <a:buFont typeface="Arial" charset="0"/>
              <a:buChar char="•"/>
            </a:pPr>
            <a:r>
              <a:rPr lang="en-US" sz="2800" dirty="0">
                <a:latin typeface="IBM Plex Sans" charset="0"/>
                <a:ea typeface="IBM Plex Sans" charset="0"/>
                <a:cs typeface="IBM Plex Sans" charset="0"/>
              </a:rPr>
              <a:t>The winning team achieved the following F1.</a:t>
            </a:r>
          </a:p>
          <a:p>
            <a:pPr marL="698500" lvl="1" indent="-241300" algn="just">
              <a:buFont typeface="Arial" charset="0"/>
              <a:buChar char="•"/>
            </a:pPr>
            <a:r>
              <a:rPr lang="en-US" sz="2800" dirty="0"/>
              <a:t>Team Members: Piyush Sharma (TCS), Manoj Tiwari, Raghu Ramakrishnan (TCS)</a:t>
            </a:r>
          </a:p>
          <a:p>
            <a:pPr marL="698500" lvl="1" indent="-241300" algn="l">
              <a:buFont typeface="Arial" charset="0"/>
              <a:buChar char="•"/>
            </a:pPr>
            <a:r>
              <a:rPr lang="en-US" sz="2800" dirty="0"/>
              <a:t>strict f1: 0.42</a:t>
            </a:r>
            <a:br>
              <a:rPr lang="en-US" sz="2800" dirty="0"/>
            </a:br>
            <a:r>
              <a:rPr lang="en-US" sz="2800" dirty="0"/>
              <a:t>loose macro f1: {'p': 0.49, 'r': 0.45, 'f1': 0.47}</a:t>
            </a:r>
            <a:br>
              <a:rPr lang="en-US" sz="2800" dirty="0"/>
            </a:br>
            <a:r>
              <a:rPr lang="en-US" sz="2800" dirty="0"/>
              <a:t>loose micro f1: {'p': 0.49, 'r': 0.41, 'f1': 0.45}</a:t>
            </a:r>
          </a:p>
        </p:txBody>
      </p:sp>
      <p:sp>
        <p:nvSpPr>
          <p:cNvPr id="77" name="TextBox 76"/>
          <p:cNvSpPr txBox="1"/>
          <p:nvPr/>
        </p:nvSpPr>
        <p:spPr>
          <a:xfrm>
            <a:off x="2003424" y="27639260"/>
            <a:ext cx="17487431" cy="1960921"/>
          </a:xfrm>
          <a:prstGeom prst="rect">
            <a:avLst/>
          </a:prstGeom>
          <a:noFill/>
        </p:spPr>
        <p:txBody>
          <a:bodyPr wrap="square" rtlCol="0">
            <a:spAutoFit/>
          </a:bodyPr>
          <a:lstStyle/>
          <a:p>
            <a:pPr marL="215900" indent="-215900" algn="l">
              <a:lnSpc>
                <a:spcPct val="150000"/>
              </a:lnSpc>
              <a:buFont typeface="Arial" charset="0"/>
              <a:buChar char="•"/>
            </a:pPr>
            <a:r>
              <a:rPr lang="en-US" sz="2800" dirty="0">
                <a:latin typeface="IBM Plex Sans" charset="0"/>
                <a:ea typeface="IBM Plex Sans" charset="0"/>
                <a:cs typeface="IBM Plex Sans" charset="0"/>
              </a:rPr>
              <a:t>Hackathon Page: 			</a:t>
            </a:r>
            <a:r>
              <a:rPr lang="en-US" sz="2800" dirty="0">
                <a:latin typeface="IBM Plex Sans" charset="0"/>
                <a:ea typeface="IBM Plex Sans" charset="0"/>
                <a:cs typeface="IBM Plex Sans" charset="0"/>
                <a:hlinkClick r:id="rId8"/>
              </a:rPr>
              <a:t>https://sites.google.com/iimahd.ernet.in/hackathon-icadabai2019/home</a:t>
            </a:r>
            <a:endParaRPr lang="en-US" sz="2800" dirty="0">
              <a:latin typeface="IBM Plex Sans" charset="0"/>
              <a:ea typeface="IBM Plex Sans" charset="0"/>
              <a:cs typeface="IBM Plex Sans" charset="0"/>
            </a:endParaRPr>
          </a:p>
          <a:p>
            <a:pPr marL="215900" indent="-215900" algn="l">
              <a:lnSpc>
                <a:spcPct val="150000"/>
              </a:lnSpc>
              <a:buFont typeface="Arial" charset="0"/>
              <a:buChar char="•"/>
            </a:pPr>
            <a:r>
              <a:rPr lang="en-US" sz="2800" dirty="0">
                <a:latin typeface="IBM Plex Sans" charset="0"/>
                <a:ea typeface="IBM Plex Sans" charset="0"/>
                <a:cs typeface="IBM Plex Sans" charset="0"/>
              </a:rPr>
              <a:t>Github: 					</a:t>
            </a:r>
            <a:r>
              <a:rPr lang="en-US" sz="2800" dirty="0">
                <a:latin typeface="IBM Plex Sans" charset="0"/>
                <a:ea typeface="IBM Plex Sans" charset="0"/>
                <a:cs typeface="IBM Plex Sans" charset="0"/>
                <a:hlinkClick r:id="rId9"/>
              </a:rPr>
              <a:t>https://github.com/hackathoniima/ICADABAI2019</a:t>
            </a:r>
            <a:endParaRPr lang="en-US" sz="2800" dirty="0">
              <a:latin typeface="IBM Plex Sans" charset="0"/>
              <a:ea typeface="IBM Plex Sans" charset="0"/>
              <a:cs typeface="IBM Plex Sans" charset="0"/>
            </a:endParaRPr>
          </a:p>
          <a:p>
            <a:pPr marL="215900" indent="-215900" algn="l">
              <a:lnSpc>
                <a:spcPct val="150000"/>
              </a:lnSpc>
              <a:buFont typeface="Arial" charset="0"/>
              <a:buChar char="•"/>
            </a:pPr>
            <a:r>
              <a:rPr lang="en-US" sz="2800" dirty="0">
                <a:latin typeface="IBM Plex Sans" charset="0"/>
                <a:ea typeface="IBM Plex Sans" charset="0"/>
                <a:cs typeface="IBM Plex Sans" charset="0"/>
              </a:rPr>
              <a:t>ICADABAI 2019 Conference: 	</a:t>
            </a:r>
            <a:r>
              <a:rPr lang="en-US" sz="2800" dirty="0">
                <a:latin typeface="IBM Plex Sans" charset="0"/>
                <a:ea typeface="IBM Plex Sans" charset="0"/>
                <a:cs typeface="IBM Plex Sans" charset="0"/>
                <a:hlinkClick r:id="rId10"/>
              </a:rPr>
              <a:t>https://conference.iima.ac.in/icadabai/2019/</a:t>
            </a:r>
            <a:endParaRPr lang="en-US" sz="2800" dirty="0">
              <a:latin typeface="IBM Plex Sans" charset="0"/>
              <a:ea typeface="IBM Plex Sans" charset="0"/>
              <a:cs typeface="IBM Plex Sans" charset="0"/>
            </a:endParaRPr>
          </a:p>
        </p:txBody>
      </p:sp>
      <p:sp>
        <p:nvSpPr>
          <p:cNvPr id="70" name="TextBox 69"/>
          <p:cNvSpPr txBox="1"/>
          <p:nvPr/>
        </p:nvSpPr>
        <p:spPr>
          <a:xfrm>
            <a:off x="604099" y="3348779"/>
            <a:ext cx="20334301" cy="584775"/>
          </a:xfrm>
          <a:prstGeom prst="rect">
            <a:avLst/>
          </a:prstGeom>
          <a:noFill/>
        </p:spPr>
        <p:txBody>
          <a:bodyPr wrap="square" rtlCol="0">
            <a:spAutoFit/>
          </a:bodyPr>
          <a:lstStyle/>
          <a:p>
            <a:r>
              <a:rPr lang="en-US" sz="3000" baseline="30000" dirty="0">
                <a:solidFill>
                  <a:schemeClr val="bg1"/>
                </a:solidFill>
                <a:latin typeface="IBM Plex Sans" charset="0"/>
                <a:ea typeface="IBM Plex Sans" charset="0"/>
                <a:cs typeface="IBM Plex Sans" charset="0"/>
              </a:rPr>
              <a:t>1</a:t>
            </a:r>
            <a:r>
              <a:rPr lang="en-US" sz="3000" dirty="0">
                <a:solidFill>
                  <a:schemeClr val="bg1"/>
                </a:solidFill>
                <a:latin typeface="IBM Plex Sans" charset="0"/>
                <a:ea typeface="IBM Plex Sans" charset="0"/>
                <a:cs typeface="IBM Plex Sans" charset="0"/>
              </a:rPr>
              <a:t>IBM,  </a:t>
            </a:r>
            <a:r>
              <a:rPr lang="en-US" sz="3000" baseline="30000" dirty="0">
                <a:solidFill>
                  <a:schemeClr val="bg1"/>
                </a:solidFill>
                <a:latin typeface="IBM Plex Sans" charset="0"/>
                <a:ea typeface="IBM Plex Sans" charset="0"/>
                <a:cs typeface="IBM Plex Sans" charset="0"/>
              </a:rPr>
              <a:t>2</a:t>
            </a:r>
            <a:r>
              <a:rPr lang="en-US" sz="3000" dirty="0">
                <a:solidFill>
                  <a:schemeClr val="bg1"/>
                </a:solidFill>
                <a:latin typeface="IBM Plex Sans" charset="0"/>
                <a:ea typeface="IBM Plex Sans" charset="0"/>
                <a:cs typeface="IBM Plex Sans" charset="0"/>
              </a:rPr>
              <a:t>IIM Ahmedabad                      Contact Email: bganesa1@in.ibm.com, </a:t>
            </a:r>
            <a:r>
              <a:rPr lang="en-US" sz="3200" dirty="0">
                <a:solidFill>
                  <a:schemeClr val="bg1"/>
                </a:solidFill>
              </a:rPr>
              <a:t>x07vaidya@iima.ac.in</a:t>
            </a:r>
            <a:r>
              <a:rPr lang="en-US" sz="3000" dirty="0">
                <a:solidFill>
                  <a:schemeClr val="bg1"/>
                </a:solidFill>
                <a:latin typeface="IBM Plex Sans" charset="0"/>
                <a:ea typeface="IBM Plex Sans" charset="0"/>
                <a:cs typeface="IBM Plex Sans" charset="0"/>
              </a:rPr>
              <a:t> </a:t>
            </a:r>
          </a:p>
        </p:txBody>
      </p:sp>
      <p:sp>
        <p:nvSpPr>
          <p:cNvPr id="3" name="TextBox 2">
            <a:extLst>
              <a:ext uri="{FF2B5EF4-FFF2-40B4-BE49-F238E27FC236}">
                <a16:creationId xmlns:a16="http://schemas.microsoft.com/office/drawing/2014/main" id="{597C25E3-1B17-1D4E-B3D8-2BDC5A4713AB}"/>
              </a:ext>
            </a:extLst>
          </p:cNvPr>
          <p:cNvSpPr txBox="1"/>
          <p:nvPr/>
        </p:nvSpPr>
        <p:spPr>
          <a:xfrm>
            <a:off x="666223" y="675032"/>
            <a:ext cx="2022055" cy="1477328"/>
          </a:xfrm>
          <a:prstGeom prst="rect">
            <a:avLst/>
          </a:prstGeom>
          <a:noFill/>
        </p:spPr>
        <p:txBody>
          <a:bodyPr wrap="square" rtlCol="0">
            <a:spAutoFit/>
          </a:bodyPr>
          <a:lstStyle/>
          <a:p>
            <a:pPr algn="l"/>
            <a:r>
              <a:rPr lang="en-US" dirty="0">
                <a:solidFill>
                  <a:schemeClr val="bg1"/>
                </a:solidFill>
              </a:rPr>
              <a:t>IBM</a:t>
            </a:r>
          </a:p>
          <a:p>
            <a:pPr algn="l"/>
            <a:r>
              <a:rPr lang="en-US" sz="3200" dirty="0">
                <a:solidFill>
                  <a:schemeClr val="bg1"/>
                </a:solidFill>
              </a:rPr>
              <a:t>Research</a:t>
            </a:r>
          </a:p>
        </p:txBody>
      </p:sp>
      <p:sp>
        <p:nvSpPr>
          <p:cNvPr id="59" name="TextBox 58">
            <a:extLst>
              <a:ext uri="{FF2B5EF4-FFF2-40B4-BE49-F238E27FC236}">
                <a16:creationId xmlns:a16="http://schemas.microsoft.com/office/drawing/2014/main" id="{AE6C0DE4-1E00-504B-81FD-D360AB662D3D}"/>
              </a:ext>
            </a:extLst>
          </p:cNvPr>
          <p:cNvSpPr txBox="1"/>
          <p:nvPr/>
        </p:nvSpPr>
        <p:spPr>
          <a:xfrm>
            <a:off x="18668118" y="793038"/>
            <a:ext cx="2626154" cy="1477328"/>
          </a:xfrm>
          <a:prstGeom prst="rect">
            <a:avLst/>
          </a:prstGeom>
          <a:noFill/>
        </p:spPr>
        <p:txBody>
          <a:bodyPr wrap="square" rtlCol="0">
            <a:spAutoFit/>
          </a:bodyPr>
          <a:lstStyle/>
          <a:p>
            <a:pPr algn="l"/>
            <a:r>
              <a:rPr lang="en-US" dirty="0">
                <a:solidFill>
                  <a:schemeClr val="bg1"/>
                </a:solidFill>
              </a:rPr>
              <a:t>IIM</a:t>
            </a:r>
          </a:p>
          <a:p>
            <a:pPr algn="l"/>
            <a:r>
              <a:rPr lang="en-US" sz="3200" dirty="0">
                <a:solidFill>
                  <a:schemeClr val="bg1"/>
                </a:solidFill>
              </a:rPr>
              <a:t>Ahmedabad</a:t>
            </a:r>
          </a:p>
        </p:txBody>
      </p:sp>
      <p:sp>
        <p:nvSpPr>
          <p:cNvPr id="6" name="TextBox 5">
            <a:extLst>
              <a:ext uri="{FF2B5EF4-FFF2-40B4-BE49-F238E27FC236}">
                <a16:creationId xmlns:a16="http://schemas.microsoft.com/office/drawing/2014/main" id="{E84061B0-45B9-CC40-A4A4-74EA914424E5}"/>
              </a:ext>
            </a:extLst>
          </p:cNvPr>
          <p:cNvSpPr txBox="1"/>
          <p:nvPr/>
        </p:nvSpPr>
        <p:spPr>
          <a:xfrm>
            <a:off x="684811" y="8480673"/>
            <a:ext cx="9672605" cy="8279190"/>
          </a:xfrm>
          <a:prstGeom prst="rect">
            <a:avLst/>
          </a:prstGeom>
          <a:solidFill>
            <a:schemeClr val="accent6">
              <a:lumMod val="60000"/>
              <a:lumOff val="40000"/>
            </a:schemeClr>
          </a:solidFill>
          <a:ln>
            <a:solidFill>
              <a:schemeClr val="accent6"/>
            </a:solidFill>
          </a:ln>
        </p:spPr>
        <p:txBody>
          <a:bodyPr wrap="square" rtlCol="0">
            <a:spAutoFit/>
          </a:bodyPr>
          <a:lstStyle/>
          <a:p>
            <a:pPr algn="just"/>
            <a:r>
              <a:rPr lang="en-US" sz="2800" dirty="0"/>
              <a:t>P</a:t>
            </a:r>
            <a:r>
              <a:rPr lang="en-US" sz="2800" b="1" dirty="0"/>
              <a:t>roblem Statement:</a:t>
            </a:r>
            <a:r>
              <a:rPr lang="en-US" sz="2800" dirty="0"/>
              <a:t> A method to automatically impute values for the redacted portions in a text, which are known to have contained Personal Data Entities.</a:t>
            </a:r>
          </a:p>
          <a:p>
            <a:pPr algn="just"/>
            <a:r>
              <a:rPr lang="en-US" sz="2800" dirty="0"/>
              <a:t> </a:t>
            </a:r>
          </a:p>
          <a:p>
            <a:pPr algn="just"/>
            <a:r>
              <a:rPr lang="en-US" sz="2800" i="1" dirty="0"/>
              <a:t>“My credit card number is xxxx and I wish to raise a compliant ….”.</a:t>
            </a:r>
            <a:endParaRPr lang="en-US" sz="2800" dirty="0"/>
          </a:p>
          <a:p>
            <a:pPr algn="just"/>
            <a:endParaRPr lang="en-US" sz="2800" dirty="0"/>
          </a:p>
          <a:p>
            <a:pPr algn="just"/>
            <a:r>
              <a:rPr lang="en-US" sz="2800" dirty="0"/>
              <a:t>The entity masked with xxxx is the redacted portion. We might be able to guess that a 16 digit credit card number was originally present in this text.</a:t>
            </a:r>
          </a:p>
          <a:p>
            <a:pPr algn="just"/>
            <a:endParaRPr lang="en-US" sz="2800" dirty="0"/>
          </a:p>
          <a:p>
            <a:pPr algn="just"/>
            <a:r>
              <a:rPr lang="en-US" sz="2800" dirty="0"/>
              <a:t>An acceptable output is to replace xxxx with some variant of a 16 digit number.</a:t>
            </a:r>
          </a:p>
          <a:p>
            <a:pPr algn="just"/>
            <a:r>
              <a:rPr lang="en-US" sz="2800" dirty="0"/>
              <a:t> </a:t>
            </a:r>
          </a:p>
          <a:p>
            <a:pPr algn="just"/>
            <a:r>
              <a:rPr lang="en-US" sz="2800" i="1" dirty="0"/>
              <a:t>“My credit card number is 1234-5678-9012-3456 and I wish to raise a compliant ….”</a:t>
            </a:r>
            <a:endParaRPr lang="en-US" sz="2800" dirty="0"/>
          </a:p>
          <a:p>
            <a:pPr algn="just"/>
            <a:endParaRPr lang="en-US" sz="2800" dirty="0"/>
          </a:p>
          <a:p>
            <a:pPr algn="just"/>
            <a:r>
              <a:rPr lang="en-US" sz="2800" dirty="0"/>
              <a:t>However, a better output will be credit card number which is not completely random, but obeys the Luhn algorithm.</a:t>
            </a:r>
          </a:p>
        </p:txBody>
      </p:sp>
      <p:sp>
        <p:nvSpPr>
          <p:cNvPr id="7" name="TextBox 6">
            <a:extLst>
              <a:ext uri="{FF2B5EF4-FFF2-40B4-BE49-F238E27FC236}">
                <a16:creationId xmlns:a16="http://schemas.microsoft.com/office/drawing/2014/main" id="{AAA9DCD0-7B29-364A-B7C8-9B225D686455}"/>
              </a:ext>
            </a:extLst>
          </p:cNvPr>
          <p:cNvSpPr txBox="1"/>
          <p:nvPr/>
        </p:nvSpPr>
        <p:spPr>
          <a:xfrm>
            <a:off x="10722357" y="8535117"/>
            <a:ext cx="9931437" cy="8279190"/>
          </a:xfrm>
          <a:prstGeom prst="rect">
            <a:avLst/>
          </a:prstGeom>
          <a:solidFill>
            <a:schemeClr val="accent6">
              <a:lumMod val="60000"/>
              <a:lumOff val="40000"/>
            </a:schemeClr>
          </a:solidFill>
        </p:spPr>
        <p:txBody>
          <a:bodyPr wrap="square" rtlCol="0">
            <a:spAutoFit/>
          </a:bodyPr>
          <a:lstStyle/>
          <a:p>
            <a:pPr algn="just"/>
            <a:r>
              <a:rPr lang="en-US" sz="2800" dirty="0"/>
              <a:t>Solutions to this personal data entities imputation problem can include the following:</a:t>
            </a:r>
          </a:p>
          <a:p>
            <a:pPr algn="just"/>
            <a:endParaRPr lang="en-US" sz="2800" dirty="0"/>
          </a:p>
          <a:p>
            <a:pPr marL="514350" indent="-514350" algn="just">
              <a:buFont typeface="Arial" panose="020B0604020202020204" pitchFamily="34" charset="0"/>
              <a:buChar char="•"/>
            </a:pPr>
            <a:r>
              <a:rPr lang="en-US" sz="2800" b="1" dirty="0"/>
              <a:t>Rule Based Systems</a:t>
            </a:r>
            <a:r>
              <a:rPr lang="en-US" sz="2800" dirty="0"/>
              <a:t>: Using patterns and dictionaries, a number of rules can be written to impute personal data entities in the redacted spaces. This process can then be done at scale using Data Programming (ex: Snorkel).</a:t>
            </a:r>
          </a:p>
          <a:p>
            <a:pPr marL="457200" indent="-457200" algn="just">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b="1" dirty="0"/>
              <a:t>Word Embeddings and Language Models</a:t>
            </a:r>
            <a:r>
              <a:rPr lang="en-US" sz="2800" dirty="0"/>
              <a:t>: Word embeddings can predict a word given other words in the sentence. But restricting the predicted words to personal data entities and types will require smarter methods.</a:t>
            </a:r>
          </a:p>
          <a:p>
            <a:pPr marL="457200" indent="-457200" algn="just">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b="1" dirty="0"/>
              <a:t>Natural Language Generation:</a:t>
            </a:r>
            <a:r>
              <a:rPr lang="en-US" sz="2800" dirty="0"/>
              <a:t> Auto-encoders and other models can be trained to generate  the natural language text. Here the words generated will be in context and not just based on the proximity in vector space.</a:t>
            </a:r>
          </a:p>
          <a:p>
            <a:pPr algn="l"/>
            <a:endParaRPr lang="en-US" sz="2800" dirty="0"/>
          </a:p>
          <a:p>
            <a:pPr algn="l"/>
            <a:r>
              <a:rPr lang="en-US" sz="2800" dirty="0"/>
              <a:t>We encouraged participants to try these approaches.</a:t>
            </a:r>
          </a:p>
        </p:txBody>
      </p:sp>
      <p:sp>
        <p:nvSpPr>
          <p:cNvPr id="9" name="TextBox 8">
            <a:extLst>
              <a:ext uri="{FF2B5EF4-FFF2-40B4-BE49-F238E27FC236}">
                <a16:creationId xmlns:a16="http://schemas.microsoft.com/office/drawing/2014/main" id="{7C580322-650F-5C48-BD91-38267BBC5C66}"/>
              </a:ext>
            </a:extLst>
          </p:cNvPr>
          <p:cNvSpPr txBox="1"/>
          <p:nvPr/>
        </p:nvSpPr>
        <p:spPr>
          <a:xfrm>
            <a:off x="10866897" y="18029263"/>
            <a:ext cx="9660495" cy="8279190"/>
          </a:xfrm>
          <a:prstGeom prst="rect">
            <a:avLst/>
          </a:prstGeom>
          <a:solidFill>
            <a:schemeClr val="accent6">
              <a:lumMod val="60000"/>
              <a:lumOff val="40000"/>
            </a:schemeClr>
          </a:solidFill>
        </p:spPr>
        <p:txBody>
          <a:bodyPr wrap="square" rtlCol="0">
            <a:spAutoFit/>
          </a:bodyPr>
          <a:lstStyle/>
          <a:p>
            <a:pPr algn="just"/>
            <a:r>
              <a:rPr lang="en-US" sz="2800" b="1" dirty="0"/>
              <a:t>Fine Grained Classification: </a:t>
            </a:r>
            <a:r>
              <a:rPr lang="en-US" sz="2800" dirty="0"/>
              <a:t>A corollary to this hackathon problem of imputing values is the task of detecting and classifying personal data entities in unstructured text.</a:t>
            </a:r>
            <a:br>
              <a:rPr lang="en-US" sz="2800" dirty="0"/>
            </a:br>
            <a:endParaRPr lang="en-US" sz="2800" dirty="0"/>
          </a:p>
          <a:p>
            <a:pPr algn="just"/>
            <a:r>
              <a:rPr lang="en-US" sz="2800" dirty="0"/>
              <a:t>Riddhiman Dasgupta, Balaji Ganesan, Aswin Kannan, Berthold Reinwald, and Arun Kumar. "Fine Grained Classification of Personal Data Entities." </a:t>
            </a:r>
            <a:r>
              <a:rPr lang="en-US" sz="2800" i="1" dirty="0"/>
              <a:t>arXiv preprint arXiv:1811.09368</a:t>
            </a:r>
            <a:r>
              <a:rPr lang="en-US" sz="2800" dirty="0"/>
              <a:t> (2018).</a:t>
            </a:r>
          </a:p>
          <a:p>
            <a:pPr algn="just"/>
            <a:endParaRPr lang="en-US" sz="2800" dirty="0"/>
          </a:p>
          <a:p>
            <a:pPr algn="just"/>
            <a:r>
              <a:rPr lang="en-US" sz="2800" b="1" dirty="0"/>
              <a:t>Bias Detection in Datasets: </a:t>
            </a:r>
            <a:r>
              <a:rPr lang="en-US" sz="2800" dirty="0"/>
              <a:t>While imputing values to create a dataset, it is desirable that the dataset draws personal data entities without bias in any of the classes (known as protected variables).</a:t>
            </a:r>
          </a:p>
          <a:p>
            <a:pPr algn="just"/>
            <a:endParaRPr lang="en-US" sz="2800" dirty="0"/>
          </a:p>
          <a:p>
            <a:pPr algn="just"/>
            <a:r>
              <a:rPr lang="en-US" sz="2800" dirty="0"/>
              <a:t>Bellamy, Rachel KE, Kuntal Dey, Michael Hind, Samuel C. Hoffman, Stephanie Houde, Kalapriya Kannan, Pranay Lohia et al. "Ai fairness 360: An extensible toolkit for detecting, understanding, and mitigating unwanted algorithmic bias." </a:t>
            </a:r>
            <a:r>
              <a:rPr lang="en-US" sz="2800" i="1" dirty="0"/>
              <a:t>arXiv preprint arXiv:1810.01943</a:t>
            </a:r>
            <a:r>
              <a:rPr lang="en-US" sz="2800" dirty="0"/>
              <a:t> (2018).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3934</TotalTime>
  <Words>579</Words>
  <Application>Microsoft Macintosh PowerPoint</Application>
  <PresentationFormat>Custom</PresentationFormat>
  <Paragraphs>57</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IBM Plex Sans</vt:lpstr>
      <vt:lpstr>Office Theme</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dc:creator>
  <dc:description>©MegaPrint Inc. 2009</dc:description>
  <cp:lastModifiedBy>Microsoft Office User</cp:lastModifiedBy>
  <cp:revision>99</cp:revision>
  <cp:lastPrinted>2019-04-04T14:38:14Z</cp:lastPrinted>
  <dcterms:created xsi:type="dcterms:W3CDTF">2008-12-04T00:20:37Z</dcterms:created>
  <dcterms:modified xsi:type="dcterms:W3CDTF">2019-04-05T06:11:36Z</dcterms:modified>
</cp:coreProperties>
</file>