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62" r:id="rId4"/>
    <p:sldId id="266" r:id="rId5"/>
    <p:sldId id="263" r:id="rId6"/>
    <p:sldId id="268" r:id="rId7"/>
    <p:sldId id="269" r:id="rId8"/>
    <p:sldId id="264" r:id="rId9"/>
    <p:sldId id="270" r:id="rId10"/>
    <p:sldId id="271" r:id="rId11"/>
    <p:sldId id="267" r:id="rId12"/>
    <p:sldId id="260" r:id="rId13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6D"/>
    <a:srgbClr val="104F8A"/>
    <a:srgbClr val="FFFFFF"/>
    <a:srgbClr val="52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4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D65F-36C4-4DB4-85C0-48B1232A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16F5FA-9EF9-4B29-ACD8-88B0BF971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DBECF-5C46-48C3-B39C-9E389EBA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E0348-A3C9-413B-8559-C14DBA87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C5B53-D48B-458B-9F22-E786287F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1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9B6DD-2F17-43AA-865D-B6474C69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E4A01-F898-4E6C-8FA8-5B7D19CB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44A1E-0AAB-4114-B325-DC3FBDF5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D9678-F2F8-4415-93A1-8236D6B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25C8CF-CC48-4C71-A104-D9D5A6D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78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4CC5B39-ABAF-4498-8DE8-B8F9E1D25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F3354C-EC20-49A4-A652-1396077FF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EFFB0-B5B7-4A80-9CE6-50AF5B5F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478FF-6FA6-4E31-8D8D-8E357835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6F2FAD-08C6-4D99-B4EE-3FB667AC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57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D0D0D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891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002E6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0D0D0D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88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D436D-D897-4D55-8FD7-53380B8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77A7A-66C1-49DF-9DC2-8FDBCE5F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564C0-EA34-4D4D-B43B-8D92282B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048B3-E931-4400-921A-B9975143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ACDCF-2857-4249-BDE9-EDBF7BAB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13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2B06B-A4BF-4B38-A7CF-14CD14A4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2E282-C301-4C79-90C3-D94CB887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A5920-41F0-4685-AC7A-83D42FD7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3094B-4A58-43D9-8BAC-C1E3FCA2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BE236-0848-4F9D-B13D-47415331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68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E91CA-4949-46FE-A76A-E0F775EE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CD3B6-4B14-4422-A8BA-8DC909D46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111409-3482-4BAF-8CDF-09F111A4B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514443-4FF1-4BF4-95E9-082C7C70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F0AD1B-9591-4E3C-AC18-3A7D1CAA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AACB2D-AE6F-4470-9B07-66AF524C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59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726D9-5193-4B99-9938-8E0DCD39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2129A-72BA-4A0C-AFCE-BB393AD9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E197E1-BD1C-415F-B87A-E601616BC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297930-0C74-46AB-A9C6-6B199225C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1E7854-F27D-4702-9202-97F92509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4898F5-6F23-40A3-9B0D-DDAF443B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436412-CC55-4C38-96FC-B5A91399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7791C9-0F4E-4311-A29B-AD3E5626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7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8076F-BE04-454A-839B-259114BF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1B7662-D3B9-48E4-826E-C475BBC9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1C904A-346F-477C-9E51-DE557DCD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24FB2E-5F52-4C67-AC5B-1BFCC28D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6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7DE28B-0C82-45DB-AF74-BE6ED806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11A4CA-D208-4744-9547-E9353779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8B503-F099-472E-8DCA-E09872EF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2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A8AFE-0544-406D-A46C-30A86277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5B239-A6F7-4B76-B49B-DC44F899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3D292-C563-4476-A748-D614E1E6D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A3C3E-2FC9-46A5-9D72-B292423F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1C431F-4B0A-4547-B684-DDD60FAA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6E008-B98C-4B4E-86DF-6DA0B8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16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26CF1-2F57-4485-A61A-1872F111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8B9BDC-DC0B-4058-98BE-EFDEBF64C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1030C9-EB93-402B-93D1-85D908F2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C5BCA7-2D04-4CE5-AE33-2A78BF2A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B175E-D0E5-4425-BD42-953E0AC2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0BD81F-6869-45AA-AAB5-0CEB8358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40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B8D0-946A-4BFF-AF11-FE5A6427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D16DAB-3D83-496A-859E-A1E8EC1A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CD7B00-45D7-4788-A740-7478C93D6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C8CFC3-8803-4CF7-90CA-998DDD5BD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87026-74CA-4018-81A3-262C3F98A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7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ckatonsteam/what_will_the_server_fin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Изображение выглядит как текст, внутренний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533A5902-1B26-4693-B796-305DDCC07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0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8419" y="1"/>
            <a:ext cx="11784089" cy="6857999"/>
            <a:chOff x="408419" y="0"/>
            <a:chExt cx="11784089" cy="6857999"/>
          </a:xfrm>
        </p:grpSpPr>
        <p:sp>
          <p:nvSpPr>
            <p:cNvPr id="5" name="object 5"/>
            <p:cNvSpPr/>
            <p:nvPr/>
          </p:nvSpPr>
          <p:spPr>
            <a:xfrm>
              <a:off x="11106912" y="1263396"/>
              <a:ext cx="1085215" cy="1083945"/>
            </a:xfrm>
            <a:custGeom>
              <a:avLst/>
              <a:gdLst/>
              <a:ahLst/>
              <a:cxnLst/>
              <a:rect l="l" t="t" r="r" b="b"/>
              <a:pathLst>
                <a:path w="1085215" h="1083945">
                  <a:moveTo>
                    <a:pt x="1085088" y="0"/>
                  </a:moveTo>
                  <a:lnTo>
                    <a:pt x="0" y="1083564"/>
                  </a:lnTo>
                  <a:lnTo>
                    <a:pt x="751967" y="1083564"/>
                  </a:lnTo>
                  <a:lnTo>
                    <a:pt x="1085088" y="750951"/>
                  </a:lnTo>
                  <a:lnTo>
                    <a:pt x="1085088" y="0"/>
                  </a:lnTo>
                  <a:close/>
                </a:path>
              </a:pathLst>
            </a:custGeom>
            <a:solidFill>
              <a:srgbClr val="002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4248" y="0"/>
              <a:ext cx="2587752" cy="2346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0060" y="4978908"/>
              <a:ext cx="4091939" cy="18790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17536" y="49789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2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32008" y="3517391"/>
              <a:ext cx="1460500" cy="1461770"/>
            </a:xfrm>
            <a:custGeom>
              <a:avLst/>
              <a:gdLst/>
              <a:ahLst/>
              <a:cxnLst/>
              <a:rect l="l" t="t" r="r" b="b"/>
              <a:pathLst>
                <a:path w="1460500" h="1461770">
                  <a:moveTo>
                    <a:pt x="1459992" y="0"/>
                  </a:moveTo>
                  <a:lnTo>
                    <a:pt x="0" y="1461516"/>
                  </a:lnTo>
                  <a:lnTo>
                    <a:pt x="751459" y="1461516"/>
                  </a:lnTo>
                  <a:lnTo>
                    <a:pt x="1459992" y="75222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E4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5030" y="2330274"/>
              <a:ext cx="3383279" cy="26319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94447" y="2363647"/>
              <a:ext cx="2985770" cy="2632075"/>
            </a:xfrm>
            <a:custGeom>
              <a:avLst/>
              <a:gdLst/>
              <a:ahLst/>
              <a:cxnLst/>
              <a:rect l="l" t="t" r="r" b="b"/>
              <a:pathLst>
                <a:path w="2985770" h="2632075">
                  <a:moveTo>
                    <a:pt x="2985516" y="0"/>
                  </a:moveTo>
                  <a:lnTo>
                    <a:pt x="2631694" y="0"/>
                  </a:lnTo>
                  <a:lnTo>
                    <a:pt x="0" y="2631947"/>
                  </a:lnTo>
                  <a:lnTo>
                    <a:pt x="751967" y="2631947"/>
                  </a:lnTo>
                  <a:lnTo>
                    <a:pt x="2985516" y="398144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E4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419" y="765073"/>
              <a:ext cx="2915920" cy="908685"/>
            </a:xfrm>
            <a:custGeom>
              <a:avLst/>
              <a:gdLst/>
              <a:ahLst/>
              <a:cxnLst/>
              <a:rect l="l" t="t" r="r" b="b"/>
              <a:pathLst>
                <a:path w="2915920" h="908685">
                  <a:moveTo>
                    <a:pt x="314147" y="738479"/>
                  </a:moveTo>
                  <a:lnTo>
                    <a:pt x="301548" y="704697"/>
                  </a:lnTo>
                  <a:lnTo>
                    <a:pt x="292125" y="679424"/>
                  </a:lnTo>
                  <a:lnTo>
                    <a:pt x="269976" y="690232"/>
                  </a:lnTo>
                  <a:lnTo>
                    <a:pt x="248716" y="698157"/>
                  </a:lnTo>
                  <a:lnTo>
                    <a:pt x="227228" y="703046"/>
                  </a:lnTo>
                  <a:lnTo>
                    <a:pt x="204406" y="704697"/>
                  </a:lnTo>
                  <a:lnTo>
                    <a:pt x="156451" y="694093"/>
                  </a:lnTo>
                  <a:lnTo>
                    <a:pt x="120967" y="665035"/>
                  </a:lnTo>
                  <a:lnTo>
                    <a:pt x="98958" y="621715"/>
                  </a:lnTo>
                  <a:lnTo>
                    <a:pt x="91401" y="568299"/>
                  </a:lnTo>
                  <a:lnTo>
                    <a:pt x="95491" y="528180"/>
                  </a:lnTo>
                  <a:lnTo>
                    <a:pt x="108521" y="491883"/>
                  </a:lnTo>
                  <a:lnTo>
                    <a:pt x="131572" y="462343"/>
                  </a:lnTo>
                  <a:lnTo>
                    <a:pt x="165747" y="442480"/>
                  </a:lnTo>
                  <a:lnTo>
                    <a:pt x="212153" y="435203"/>
                  </a:lnTo>
                  <a:lnTo>
                    <a:pt x="231825" y="436156"/>
                  </a:lnTo>
                  <a:lnTo>
                    <a:pt x="252641" y="439775"/>
                  </a:lnTo>
                  <a:lnTo>
                    <a:pt x="275145" y="447205"/>
                  </a:lnTo>
                  <a:lnTo>
                    <a:pt x="299872" y="459587"/>
                  </a:lnTo>
                  <a:lnTo>
                    <a:pt x="299872" y="435203"/>
                  </a:lnTo>
                  <a:lnTo>
                    <a:pt x="299872" y="386689"/>
                  </a:lnTo>
                  <a:lnTo>
                    <a:pt x="279577" y="378218"/>
                  </a:lnTo>
                  <a:lnTo>
                    <a:pt x="257797" y="372694"/>
                  </a:lnTo>
                  <a:lnTo>
                    <a:pt x="234403" y="369697"/>
                  </a:lnTo>
                  <a:lnTo>
                    <a:pt x="209308" y="368782"/>
                  </a:lnTo>
                  <a:lnTo>
                    <a:pt x="156730" y="374243"/>
                  </a:lnTo>
                  <a:lnTo>
                    <a:pt x="110896" y="389750"/>
                  </a:lnTo>
                  <a:lnTo>
                    <a:pt x="72288" y="414058"/>
                  </a:lnTo>
                  <a:lnTo>
                    <a:pt x="41402" y="445897"/>
                  </a:lnTo>
                  <a:lnTo>
                    <a:pt x="18732" y="484009"/>
                  </a:lnTo>
                  <a:lnTo>
                    <a:pt x="4775" y="527138"/>
                  </a:lnTo>
                  <a:lnTo>
                    <a:pt x="0" y="574014"/>
                  </a:lnTo>
                  <a:lnTo>
                    <a:pt x="4102" y="620395"/>
                  </a:lnTo>
                  <a:lnTo>
                    <a:pt x="16243" y="662838"/>
                  </a:lnTo>
                  <a:lnTo>
                    <a:pt x="36258" y="700176"/>
                  </a:lnTo>
                  <a:lnTo>
                    <a:pt x="63969" y="731240"/>
                  </a:lnTo>
                  <a:lnTo>
                    <a:pt x="99174" y="754875"/>
                  </a:lnTo>
                  <a:lnTo>
                    <a:pt x="141693" y="769912"/>
                  </a:lnTo>
                  <a:lnTo>
                    <a:pt x="191350" y="775182"/>
                  </a:lnTo>
                  <a:lnTo>
                    <a:pt x="219887" y="773582"/>
                  </a:lnTo>
                  <a:lnTo>
                    <a:pt x="249529" y="767842"/>
                  </a:lnTo>
                  <a:lnTo>
                    <a:pt x="280784" y="756602"/>
                  </a:lnTo>
                  <a:lnTo>
                    <a:pt x="314147" y="738479"/>
                  </a:lnTo>
                  <a:close/>
                </a:path>
                <a:path w="2915920" h="908685">
                  <a:moveTo>
                    <a:pt x="571182" y="624433"/>
                  </a:moveTo>
                  <a:lnTo>
                    <a:pt x="570776" y="624433"/>
                  </a:lnTo>
                  <a:lnTo>
                    <a:pt x="566762" y="593191"/>
                  </a:lnTo>
                  <a:lnTo>
                    <a:pt x="564502" y="575538"/>
                  </a:lnTo>
                  <a:lnTo>
                    <a:pt x="547839" y="537819"/>
                  </a:lnTo>
                  <a:lnTo>
                    <a:pt x="546684" y="535203"/>
                  </a:lnTo>
                  <a:lnTo>
                    <a:pt x="518769" y="504736"/>
                  </a:lnTo>
                  <a:lnTo>
                    <a:pt x="487540" y="488276"/>
                  </a:lnTo>
                  <a:lnTo>
                    <a:pt x="487540" y="593191"/>
                  </a:lnTo>
                  <a:lnTo>
                    <a:pt x="384733" y="593191"/>
                  </a:lnTo>
                  <a:lnTo>
                    <a:pt x="388175" y="573506"/>
                  </a:lnTo>
                  <a:lnTo>
                    <a:pt x="398195" y="555701"/>
                  </a:lnTo>
                  <a:lnTo>
                    <a:pt x="414337" y="542798"/>
                  </a:lnTo>
                  <a:lnTo>
                    <a:pt x="436143" y="537819"/>
                  </a:lnTo>
                  <a:lnTo>
                    <a:pt x="458571" y="542632"/>
                  </a:lnTo>
                  <a:lnTo>
                    <a:pt x="474230" y="555269"/>
                  </a:lnTo>
                  <a:lnTo>
                    <a:pt x="483692" y="573024"/>
                  </a:lnTo>
                  <a:lnTo>
                    <a:pt x="487540" y="593191"/>
                  </a:lnTo>
                  <a:lnTo>
                    <a:pt x="487540" y="488276"/>
                  </a:lnTo>
                  <a:lnTo>
                    <a:pt x="482244" y="485482"/>
                  </a:lnTo>
                  <a:lnTo>
                    <a:pt x="438581" y="478764"/>
                  </a:lnTo>
                  <a:lnTo>
                    <a:pt x="391960" y="486562"/>
                  </a:lnTo>
                  <a:lnTo>
                    <a:pt x="354787" y="508088"/>
                  </a:lnTo>
                  <a:lnTo>
                    <a:pt x="327571" y="540626"/>
                  </a:lnTo>
                  <a:lnTo>
                    <a:pt x="310857" y="581431"/>
                  </a:lnTo>
                  <a:lnTo>
                    <a:pt x="305181" y="627735"/>
                  </a:lnTo>
                  <a:lnTo>
                    <a:pt x="310362" y="671855"/>
                  </a:lnTo>
                  <a:lnTo>
                    <a:pt x="326466" y="712012"/>
                  </a:lnTo>
                  <a:lnTo>
                    <a:pt x="354342" y="744867"/>
                  </a:lnTo>
                  <a:lnTo>
                    <a:pt x="394830" y="767041"/>
                  </a:lnTo>
                  <a:lnTo>
                    <a:pt x="448779" y="775182"/>
                  </a:lnTo>
                  <a:lnTo>
                    <a:pt x="475310" y="773582"/>
                  </a:lnTo>
                  <a:lnTo>
                    <a:pt x="503097" y="768197"/>
                  </a:lnTo>
                  <a:lnTo>
                    <a:pt x="531914" y="758151"/>
                  </a:lnTo>
                  <a:lnTo>
                    <a:pt x="561390" y="742543"/>
                  </a:lnTo>
                  <a:lnTo>
                    <a:pt x="550532" y="711555"/>
                  </a:lnTo>
                  <a:lnTo>
                    <a:pt x="543433" y="691235"/>
                  </a:lnTo>
                  <a:lnTo>
                    <a:pt x="521106" y="700951"/>
                  </a:lnTo>
                  <a:lnTo>
                    <a:pt x="501357" y="707212"/>
                  </a:lnTo>
                  <a:lnTo>
                    <a:pt x="482447" y="710565"/>
                  </a:lnTo>
                  <a:lnTo>
                    <a:pt x="462661" y="711555"/>
                  </a:lnTo>
                  <a:lnTo>
                    <a:pt x="435013" y="707288"/>
                  </a:lnTo>
                  <a:lnTo>
                    <a:pt x="411099" y="694969"/>
                  </a:lnTo>
                  <a:lnTo>
                    <a:pt x="393979" y="675398"/>
                  </a:lnTo>
                  <a:lnTo>
                    <a:pt x="386778" y="649325"/>
                  </a:lnTo>
                  <a:lnTo>
                    <a:pt x="571182" y="649325"/>
                  </a:lnTo>
                  <a:lnTo>
                    <a:pt x="571182" y="624433"/>
                  </a:lnTo>
                  <a:close/>
                </a:path>
                <a:path w="2915920" h="908685">
                  <a:moveTo>
                    <a:pt x="849820" y="681837"/>
                  </a:moveTo>
                  <a:lnTo>
                    <a:pt x="833653" y="635304"/>
                  </a:lnTo>
                  <a:lnTo>
                    <a:pt x="789038" y="614273"/>
                  </a:lnTo>
                  <a:lnTo>
                    <a:pt x="789038" y="611860"/>
                  </a:lnTo>
                  <a:lnTo>
                    <a:pt x="807808" y="605243"/>
                  </a:lnTo>
                  <a:lnTo>
                    <a:pt x="820953" y="595223"/>
                  </a:lnTo>
                  <a:lnTo>
                    <a:pt x="823252" y="593483"/>
                  </a:lnTo>
                  <a:lnTo>
                    <a:pt x="833729" y="575856"/>
                  </a:lnTo>
                  <a:lnTo>
                    <a:pt x="837590" y="551662"/>
                  </a:lnTo>
                  <a:lnTo>
                    <a:pt x="834605" y="538581"/>
                  </a:lnTo>
                  <a:lnTo>
                    <a:pt x="831138" y="523354"/>
                  </a:lnTo>
                  <a:lnTo>
                    <a:pt x="814222" y="504024"/>
                  </a:lnTo>
                  <a:lnTo>
                    <a:pt x="790422" y="492112"/>
                  </a:lnTo>
                  <a:lnTo>
                    <a:pt x="767816" y="487019"/>
                  </a:lnTo>
                  <a:lnTo>
                    <a:pt x="767816" y="679805"/>
                  </a:lnTo>
                  <a:lnTo>
                    <a:pt x="763270" y="696709"/>
                  </a:lnTo>
                  <a:lnTo>
                    <a:pt x="750735" y="707618"/>
                  </a:lnTo>
                  <a:lnTo>
                    <a:pt x="732764" y="713498"/>
                  </a:lnTo>
                  <a:lnTo>
                    <a:pt x="711923" y="715238"/>
                  </a:lnTo>
                  <a:lnTo>
                    <a:pt x="678472" y="715238"/>
                  </a:lnTo>
                  <a:lnTo>
                    <a:pt x="678472" y="645261"/>
                  </a:lnTo>
                  <a:lnTo>
                    <a:pt x="707847" y="645261"/>
                  </a:lnTo>
                  <a:lnTo>
                    <a:pt x="733729" y="647052"/>
                  </a:lnTo>
                  <a:lnTo>
                    <a:pt x="752513" y="652919"/>
                  </a:lnTo>
                  <a:lnTo>
                    <a:pt x="763943" y="663587"/>
                  </a:lnTo>
                  <a:lnTo>
                    <a:pt x="767816" y="679805"/>
                  </a:lnTo>
                  <a:lnTo>
                    <a:pt x="767816" y="487019"/>
                  </a:lnTo>
                  <a:lnTo>
                    <a:pt x="763333" y="486003"/>
                  </a:lnTo>
                  <a:lnTo>
                    <a:pt x="759663" y="485711"/>
                  </a:lnTo>
                  <a:lnTo>
                    <a:pt x="759663" y="566267"/>
                  </a:lnTo>
                  <a:lnTo>
                    <a:pt x="755942" y="580072"/>
                  </a:lnTo>
                  <a:lnTo>
                    <a:pt x="745223" y="588987"/>
                  </a:lnTo>
                  <a:lnTo>
                    <a:pt x="728154" y="593801"/>
                  </a:lnTo>
                  <a:lnTo>
                    <a:pt x="705396" y="595223"/>
                  </a:lnTo>
                  <a:lnTo>
                    <a:pt x="680516" y="595223"/>
                  </a:lnTo>
                  <a:lnTo>
                    <a:pt x="680516" y="538581"/>
                  </a:lnTo>
                  <a:lnTo>
                    <a:pt x="713968" y="538581"/>
                  </a:lnTo>
                  <a:lnTo>
                    <a:pt x="735215" y="540448"/>
                  </a:lnTo>
                  <a:lnTo>
                    <a:pt x="749350" y="545858"/>
                  </a:lnTo>
                  <a:lnTo>
                    <a:pt x="757224" y="554558"/>
                  </a:lnTo>
                  <a:lnTo>
                    <a:pt x="759663" y="566267"/>
                  </a:lnTo>
                  <a:lnTo>
                    <a:pt x="759663" y="485711"/>
                  </a:lnTo>
                  <a:lnTo>
                    <a:pt x="752678" y="485127"/>
                  </a:lnTo>
                  <a:lnTo>
                    <a:pt x="739355" y="484682"/>
                  </a:lnTo>
                  <a:lnTo>
                    <a:pt x="725576" y="484505"/>
                  </a:lnTo>
                  <a:lnTo>
                    <a:pt x="713562" y="484479"/>
                  </a:lnTo>
                  <a:lnTo>
                    <a:pt x="597293" y="484479"/>
                  </a:lnTo>
                  <a:lnTo>
                    <a:pt x="597293" y="769467"/>
                  </a:lnTo>
                  <a:lnTo>
                    <a:pt x="714222" y="769429"/>
                  </a:lnTo>
                  <a:lnTo>
                    <a:pt x="774433" y="763727"/>
                  </a:lnTo>
                  <a:lnTo>
                    <a:pt x="811568" y="749427"/>
                  </a:lnTo>
                  <a:lnTo>
                    <a:pt x="841121" y="715238"/>
                  </a:lnTo>
                  <a:lnTo>
                    <a:pt x="849820" y="681837"/>
                  </a:lnTo>
                  <a:close/>
                </a:path>
                <a:path w="2915920" h="908685">
                  <a:moveTo>
                    <a:pt x="1132090" y="624433"/>
                  </a:moveTo>
                  <a:lnTo>
                    <a:pt x="1131709" y="624433"/>
                  </a:lnTo>
                  <a:lnTo>
                    <a:pt x="1127696" y="593191"/>
                  </a:lnTo>
                  <a:lnTo>
                    <a:pt x="1125435" y="575538"/>
                  </a:lnTo>
                  <a:lnTo>
                    <a:pt x="1108786" y="537819"/>
                  </a:lnTo>
                  <a:lnTo>
                    <a:pt x="1107630" y="535203"/>
                  </a:lnTo>
                  <a:lnTo>
                    <a:pt x="1079715" y="504736"/>
                  </a:lnTo>
                  <a:lnTo>
                    <a:pt x="1048524" y="488302"/>
                  </a:lnTo>
                  <a:lnTo>
                    <a:pt x="1048524" y="593191"/>
                  </a:lnTo>
                  <a:lnTo>
                    <a:pt x="945654" y="593191"/>
                  </a:lnTo>
                  <a:lnTo>
                    <a:pt x="949096" y="573506"/>
                  </a:lnTo>
                  <a:lnTo>
                    <a:pt x="959129" y="555701"/>
                  </a:lnTo>
                  <a:lnTo>
                    <a:pt x="975271" y="542798"/>
                  </a:lnTo>
                  <a:lnTo>
                    <a:pt x="997089" y="537819"/>
                  </a:lnTo>
                  <a:lnTo>
                    <a:pt x="1019517" y="542632"/>
                  </a:lnTo>
                  <a:lnTo>
                    <a:pt x="1035189" y="555269"/>
                  </a:lnTo>
                  <a:lnTo>
                    <a:pt x="1044663" y="573024"/>
                  </a:lnTo>
                  <a:lnTo>
                    <a:pt x="1048524" y="593191"/>
                  </a:lnTo>
                  <a:lnTo>
                    <a:pt x="1048524" y="488302"/>
                  </a:lnTo>
                  <a:lnTo>
                    <a:pt x="1043190" y="485482"/>
                  </a:lnTo>
                  <a:lnTo>
                    <a:pt x="999502" y="478764"/>
                  </a:lnTo>
                  <a:lnTo>
                    <a:pt x="952906" y="486562"/>
                  </a:lnTo>
                  <a:lnTo>
                    <a:pt x="915746" y="508088"/>
                  </a:lnTo>
                  <a:lnTo>
                    <a:pt x="888542" y="540626"/>
                  </a:lnTo>
                  <a:lnTo>
                    <a:pt x="871829" y="581431"/>
                  </a:lnTo>
                  <a:lnTo>
                    <a:pt x="866152" y="627735"/>
                  </a:lnTo>
                  <a:lnTo>
                    <a:pt x="871334" y="671855"/>
                  </a:lnTo>
                  <a:lnTo>
                    <a:pt x="887450" y="712012"/>
                  </a:lnTo>
                  <a:lnTo>
                    <a:pt x="915327" y="744867"/>
                  </a:lnTo>
                  <a:lnTo>
                    <a:pt x="955827" y="767041"/>
                  </a:lnTo>
                  <a:lnTo>
                    <a:pt x="1009789" y="775182"/>
                  </a:lnTo>
                  <a:lnTo>
                    <a:pt x="1036434" y="773595"/>
                  </a:lnTo>
                  <a:lnTo>
                    <a:pt x="1064234" y="768197"/>
                  </a:lnTo>
                  <a:lnTo>
                    <a:pt x="1092936" y="758151"/>
                  </a:lnTo>
                  <a:lnTo>
                    <a:pt x="1122311" y="742543"/>
                  </a:lnTo>
                  <a:lnTo>
                    <a:pt x="1111491" y="711555"/>
                  </a:lnTo>
                  <a:lnTo>
                    <a:pt x="1104404" y="691235"/>
                  </a:lnTo>
                  <a:lnTo>
                    <a:pt x="1082065" y="700951"/>
                  </a:lnTo>
                  <a:lnTo>
                    <a:pt x="1062291" y="707212"/>
                  </a:lnTo>
                  <a:lnTo>
                    <a:pt x="1043393" y="710565"/>
                  </a:lnTo>
                  <a:lnTo>
                    <a:pt x="1023632" y="711555"/>
                  </a:lnTo>
                  <a:lnTo>
                    <a:pt x="996022" y="707288"/>
                  </a:lnTo>
                  <a:lnTo>
                    <a:pt x="972172" y="694969"/>
                  </a:lnTo>
                  <a:lnTo>
                    <a:pt x="955065" y="675398"/>
                  </a:lnTo>
                  <a:lnTo>
                    <a:pt x="947686" y="649325"/>
                  </a:lnTo>
                  <a:lnTo>
                    <a:pt x="1132090" y="649325"/>
                  </a:lnTo>
                  <a:lnTo>
                    <a:pt x="1132090" y="624433"/>
                  </a:lnTo>
                  <a:close/>
                </a:path>
                <a:path w="2915920" h="908685">
                  <a:moveTo>
                    <a:pt x="1425841" y="618845"/>
                  </a:moveTo>
                  <a:lnTo>
                    <a:pt x="1417066" y="558812"/>
                  </a:lnTo>
                  <a:lnTo>
                    <a:pt x="1392351" y="514896"/>
                  </a:lnTo>
                  <a:lnTo>
                    <a:pt x="1355242" y="487946"/>
                  </a:lnTo>
                  <a:lnTo>
                    <a:pt x="1345069" y="485927"/>
                  </a:lnTo>
                  <a:lnTo>
                    <a:pt x="1345069" y="617575"/>
                  </a:lnTo>
                  <a:lnTo>
                    <a:pt x="1341183" y="653389"/>
                  </a:lnTo>
                  <a:lnTo>
                    <a:pt x="1328839" y="684999"/>
                  </a:lnTo>
                  <a:lnTo>
                    <a:pt x="1306169" y="707542"/>
                  </a:lnTo>
                  <a:lnTo>
                    <a:pt x="1271282" y="716127"/>
                  </a:lnTo>
                  <a:lnTo>
                    <a:pt x="1260830" y="715200"/>
                  </a:lnTo>
                  <a:lnTo>
                    <a:pt x="1251559" y="712698"/>
                  </a:lnTo>
                  <a:lnTo>
                    <a:pt x="1243380" y="709066"/>
                  </a:lnTo>
                  <a:lnTo>
                    <a:pt x="1236230" y="704697"/>
                  </a:lnTo>
                  <a:lnTo>
                    <a:pt x="1236230" y="569950"/>
                  </a:lnTo>
                  <a:lnTo>
                    <a:pt x="1246162" y="558723"/>
                  </a:lnTo>
                  <a:lnTo>
                    <a:pt x="1260119" y="548360"/>
                  </a:lnTo>
                  <a:lnTo>
                    <a:pt x="1276286" y="540778"/>
                  </a:lnTo>
                  <a:lnTo>
                    <a:pt x="1292872" y="537819"/>
                  </a:lnTo>
                  <a:lnTo>
                    <a:pt x="1314792" y="541985"/>
                  </a:lnTo>
                  <a:lnTo>
                    <a:pt x="1331201" y="555561"/>
                  </a:lnTo>
                  <a:lnTo>
                    <a:pt x="1341501" y="580212"/>
                  </a:lnTo>
                  <a:lnTo>
                    <a:pt x="1345069" y="617575"/>
                  </a:lnTo>
                  <a:lnTo>
                    <a:pt x="1345069" y="485927"/>
                  </a:lnTo>
                  <a:lnTo>
                    <a:pt x="1309255" y="478764"/>
                  </a:lnTo>
                  <a:lnTo>
                    <a:pt x="1286713" y="481431"/>
                  </a:lnTo>
                  <a:lnTo>
                    <a:pt x="1266647" y="488505"/>
                  </a:lnTo>
                  <a:lnTo>
                    <a:pt x="1248562" y="498652"/>
                  </a:lnTo>
                  <a:lnTo>
                    <a:pt x="1232027" y="510514"/>
                  </a:lnTo>
                  <a:lnTo>
                    <a:pt x="1223149" y="484479"/>
                  </a:lnTo>
                  <a:lnTo>
                    <a:pt x="1154569" y="484479"/>
                  </a:lnTo>
                  <a:lnTo>
                    <a:pt x="1154569" y="908278"/>
                  </a:lnTo>
                  <a:lnTo>
                    <a:pt x="1236230" y="883386"/>
                  </a:lnTo>
                  <a:lnTo>
                    <a:pt x="1236230" y="763371"/>
                  </a:lnTo>
                  <a:lnTo>
                    <a:pt x="1247990" y="768489"/>
                  </a:lnTo>
                  <a:lnTo>
                    <a:pt x="1261198" y="772185"/>
                  </a:lnTo>
                  <a:lnTo>
                    <a:pt x="1275562" y="774433"/>
                  </a:lnTo>
                  <a:lnTo>
                    <a:pt x="1290840" y="775182"/>
                  </a:lnTo>
                  <a:lnTo>
                    <a:pt x="1337310" y="767054"/>
                  </a:lnTo>
                  <a:lnTo>
                    <a:pt x="1343418" y="763371"/>
                  </a:lnTo>
                  <a:lnTo>
                    <a:pt x="1374838" y="744512"/>
                  </a:lnTo>
                  <a:lnTo>
                    <a:pt x="1397977" y="716127"/>
                  </a:lnTo>
                  <a:lnTo>
                    <a:pt x="1402638" y="710425"/>
                  </a:lnTo>
                  <a:lnTo>
                    <a:pt x="1419898" y="667588"/>
                  </a:lnTo>
                  <a:lnTo>
                    <a:pt x="1425841" y="618845"/>
                  </a:lnTo>
                  <a:close/>
                </a:path>
                <a:path w="2915920" h="908685">
                  <a:moveTo>
                    <a:pt x="1675523" y="747877"/>
                  </a:moveTo>
                  <a:lnTo>
                    <a:pt x="1662201" y="711555"/>
                  </a:lnTo>
                  <a:lnTo>
                    <a:pt x="1655965" y="694537"/>
                  </a:lnTo>
                  <a:lnTo>
                    <a:pt x="1640636" y="701649"/>
                  </a:lnTo>
                  <a:lnTo>
                    <a:pt x="1626120" y="707009"/>
                  </a:lnTo>
                  <a:lnTo>
                    <a:pt x="1612734" y="710387"/>
                  </a:lnTo>
                  <a:lnTo>
                    <a:pt x="1600847" y="711555"/>
                  </a:lnTo>
                  <a:lnTo>
                    <a:pt x="1566811" y="704062"/>
                  </a:lnTo>
                  <a:lnTo>
                    <a:pt x="1543215" y="684237"/>
                  </a:lnTo>
                  <a:lnTo>
                    <a:pt x="1529473" y="656107"/>
                  </a:lnTo>
                  <a:lnTo>
                    <a:pt x="1525028" y="623671"/>
                  </a:lnTo>
                  <a:lnTo>
                    <a:pt x="1530477" y="589546"/>
                  </a:lnTo>
                  <a:lnTo>
                    <a:pt x="1545996" y="562889"/>
                  </a:lnTo>
                  <a:lnTo>
                    <a:pt x="1570291" y="545541"/>
                  </a:lnTo>
                  <a:lnTo>
                    <a:pt x="1602117" y="539343"/>
                  </a:lnTo>
                  <a:lnTo>
                    <a:pt x="1618183" y="540410"/>
                  </a:lnTo>
                  <a:lnTo>
                    <a:pt x="1632800" y="543839"/>
                  </a:lnTo>
                  <a:lnTo>
                    <a:pt x="1646961" y="550011"/>
                  </a:lnTo>
                  <a:lnTo>
                    <a:pt x="1661680" y="559282"/>
                  </a:lnTo>
                  <a:lnTo>
                    <a:pt x="1661680" y="539343"/>
                  </a:lnTo>
                  <a:lnTo>
                    <a:pt x="1661680" y="495020"/>
                  </a:lnTo>
                  <a:lnTo>
                    <a:pt x="1649145" y="488683"/>
                  </a:lnTo>
                  <a:lnTo>
                    <a:pt x="1633943" y="483514"/>
                  </a:lnTo>
                  <a:lnTo>
                    <a:pt x="1614754" y="480047"/>
                  </a:lnTo>
                  <a:lnTo>
                    <a:pt x="1590306" y="478764"/>
                  </a:lnTo>
                  <a:lnTo>
                    <a:pt x="1543253" y="485673"/>
                  </a:lnTo>
                  <a:lnTo>
                    <a:pt x="1503222" y="505421"/>
                  </a:lnTo>
                  <a:lnTo>
                    <a:pt x="1472196" y="536625"/>
                  </a:lnTo>
                  <a:lnTo>
                    <a:pt x="1452130" y="577862"/>
                  </a:lnTo>
                  <a:lnTo>
                    <a:pt x="1445018" y="627735"/>
                  </a:lnTo>
                  <a:lnTo>
                    <a:pt x="1450632" y="673900"/>
                  </a:lnTo>
                  <a:lnTo>
                    <a:pt x="1467434" y="714311"/>
                  </a:lnTo>
                  <a:lnTo>
                    <a:pt x="1495298" y="746404"/>
                  </a:lnTo>
                  <a:lnTo>
                    <a:pt x="1534121" y="767562"/>
                  </a:lnTo>
                  <a:lnTo>
                    <a:pt x="1583829" y="775182"/>
                  </a:lnTo>
                  <a:lnTo>
                    <a:pt x="1607096" y="773150"/>
                  </a:lnTo>
                  <a:lnTo>
                    <a:pt x="1631810" y="767486"/>
                  </a:lnTo>
                  <a:lnTo>
                    <a:pt x="1655457" y="758850"/>
                  </a:lnTo>
                  <a:lnTo>
                    <a:pt x="1675523" y="747877"/>
                  </a:lnTo>
                  <a:close/>
                </a:path>
                <a:path w="2915920" h="908685">
                  <a:moveTo>
                    <a:pt x="1928126" y="484479"/>
                  </a:moveTo>
                  <a:lnTo>
                    <a:pt x="1678063" y="484479"/>
                  </a:lnTo>
                  <a:lnTo>
                    <a:pt x="1678063" y="548741"/>
                  </a:lnTo>
                  <a:lnTo>
                    <a:pt x="1757184" y="548741"/>
                  </a:lnTo>
                  <a:lnTo>
                    <a:pt x="1757184" y="769467"/>
                  </a:lnTo>
                  <a:lnTo>
                    <a:pt x="1838718" y="769467"/>
                  </a:lnTo>
                  <a:lnTo>
                    <a:pt x="1838718" y="548741"/>
                  </a:lnTo>
                  <a:lnTo>
                    <a:pt x="1910600" y="548741"/>
                  </a:lnTo>
                  <a:lnTo>
                    <a:pt x="1928126" y="484479"/>
                  </a:lnTo>
                  <a:close/>
                </a:path>
                <a:path w="2915920" h="908685">
                  <a:moveTo>
                    <a:pt x="2162695" y="584555"/>
                  </a:moveTo>
                  <a:lnTo>
                    <a:pt x="2155774" y="540232"/>
                  </a:lnTo>
                  <a:lnTo>
                    <a:pt x="2132533" y="503428"/>
                  </a:lnTo>
                  <a:lnTo>
                    <a:pt x="2095614" y="484708"/>
                  </a:lnTo>
                  <a:lnTo>
                    <a:pt x="2081542" y="483057"/>
                  </a:lnTo>
                  <a:lnTo>
                    <a:pt x="2081542" y="640308"/>
                  </a:lnTo>
                  <a:lnTo>
                    <a:pt x="2081542" y="698601"/>
                  </a:lnTo>
                  <a:lnTo>
                    <a:pt x="2074164" y="703199"/>
                  </a:lnTo>
                  <a:lnTo>
                    <a:pt x="2063864" y="707364"/>
                  </a:lnTo>
                  <a:lnTo>
                    <a:pt x="2050973" y="710399"/>
                  </a:lnTo>
                  <a:lnTo>
                    <a:pt x="2035822" y="711555"/>
                  </a:lnTo>
                  <a:lnTo>
                    <a:pt x="2017318" y="709066"/>
                  </a:lnTo>
                  <a:lnTo>
                    <a:pt x="2003729" y="701954"/>
                  </a:lnTo>
                  <a:lnTo>
                    <a:pt x="1995360" y="690829"/>
                  </a:lnTo>
                  <a:lnTo>
                    <a:pt x="1992515" y="676249"/>
                  </a:lnTo>
                  <a:lnTo>
                    <a:pt x="1995678" y="661835"/>
                  </a:lnTo>
                  <a:lnTo>
                    <a:pt x="2005279" y="651103"/>
                  </a:lnTo>
                  <a:lnTo>
                    <a:pt x="2021446" y="644283"/>
                  </a:lnTo>
                  <a:lnTo>
                    <a:pt x="2044331" y="641578"/>
                  </a:lnTo>
                  <a:lnTo>
                    <a:pt x="2081542" y="640308"/>
                  </a:lnTo>
                  <a:lnTo>
                    <a:pt x="2081542" y="483057"/>
                  </a:lnTo>
                  <a:lnTo>
                    <a:pt x="2045220" y="478764"/>
                  </a:lnTo>
                  <a:lnTo>
                    <a:pt x="2016556" y="480110"/>
                  </a:lnTo>
                  <a:lnTo>
                    <a:pt x="1988019" y="484962"/>
                  </a:lnTo>
                  <a:lnTo>
                    <a:pt x="1959394" y="494525"/>
                  </a:lnTo>
                  <a:lnTo>
                    <a:pt x="1930539" y="510006"/>
                  </a:lnTo>
                  <a:lnTo>
                    <a:pt x="1955050" y="559282"/>
                  </a:lnTo>
                  <a:lnTo>
                    <a:pt x="1970468" y="551700"/>
                  </a:lnTo>
                  <a:lnTo>
                    <a:pt x="1987842" y="545668"/>
                  </a:lnTo>
                  <a:lnTo>
                    <a:pt x="2006981" y="541680"/>
                  </a:lnTo>
                  <a:lnTo>
                    <a:pt x="2027694" y="540232"/>
                  </a:lnTo>
                  <a:lnTo>
                    <a:pt x="2047862" y="542671"/>
                  </a:lnTo>
                  <a:lnTo>
                    <a:pt x="2064880" y="550240"/>
                  </a:lnTo>
                  <a:lnTo>
                    <a:pt x="2076640" y="563384"/>
                  </a:lnTo>
                  <a:lnTo>
                    <a:pt x="2081034" y="582523"/>
                  </a:lnTo>
                  <a:lnTo>
                    <a:pt x="2081034" y="587476"/>
                  </a:lnTo>
                  <a:lnTo>
                    <a:pt x="2031758" y="589508"/>
                  </a:lnTo>
                  <a:lnTo>
                    <a:pt x="1982393" y="596747"/>
                  </a:lnTo>
                  <a:lnTo>
                    <a:pt x="1944268" y="614781"/>
                  </a:lnTo>
                  <a:lnTo>
                    <a:pt x="1919681" y="643597"/>
                  </a:lnTo>
                  <a:lnTo>
                    <a:pt x="1910981" y="683107"/>
                  </a:lnTo>
                  <a:lnTo>
                    <a:pt x="1918195" y="721461"/>
                  </a:lnTo>
                  <a:lnTo>
                    <a:pt x="1938134" y="750582"/>
                  </a:lnTo>
                  <a:lnTo>
                    <a:pt x="1968246" y="769086"/>
                  </a:lnTo>
                  <a:lnTo>
                    <a:pt x="2005977" y="775563"/>
                  </a:lnTo>
                  <a:lnTo>
                    <a:pt x="2031441" y="773150"/>
                  </a:lnTo>
                  <a:lnTo>
                    <a:pt x="2053069" y="766546"/>
                  </a:lnTo>
                  <a:lnTo>
                    <a:pt x="2071243" y="756818"/>
                  </a:lnTo>
                  <a:lnTo>
                    <a:pt x="2086368" y="744956"/>
                  </a:lnTo>
                  <a:lnTo>
                    <a:pt x="2099068" y="769848"/>
                  </a:lnTo>
                  <a:lnTo>
                    <a:pt x="2162695" y="769848"/>
                  </a:lnTo>
                  <a:lnTo>
                    <a:pt x="2162695" y="744956"/>
                  </a:lnTo>
                  <a:lnTo>
                    <a:pt x="2162695" y="711555"/>
                  </a:lnTo>
                  <a:lnTo>
                    <a:pt x="2162695" y="640308"/>
                  </a:lnTo>
                  <a:lnTo>
                    <a:pt x="2162695" y="584555"/>
                  </a:lnTo>
                  <a:close/>
                </a:path>
                <a:path w="2915920" h="908685">
                  <a:moveTo>
                    <a:pt x="2452001" y="484479"/>
                  </a:moveTo>
                  <a:lnTo>
                    <a:pt x="2232799" y="484479"/>
                  </a:lnTo>
                  <a:lnTo>
                    <a:pt x="2232799" y="517753"/>
                  </a:lnTo>
                  <a:lnTo>
                    <a:pt x="2232418" y="517753"/>
                  </a:lnTo>
                  <a:lnTo>
                    <a:pt x="2231491" y="583704"/>
                  </a:lnTo>
                  <a:lnTo>
                    <a:pt x="2228138" y="633615"/>
                  </a:lnTo>
                  <a:lnTo>
                    <a:pt x="2210447" y="692886"/>
                  </a:lnTo>
                  <a:lnTo>
                    <a:pt x="2172474" y="714857"/>
                  </a:lnTo>
                  <a:lnTo>
                    <a:pt x="2194953" y="775182"/>
                  </a:lnTo>
                  <a:lnTo>
                    <a:pt x="2245906" y="759574"/>
                  </a:lnTo>
                  <a:lnTo>
                    <a:pt x="2278710" y="726884"/>
                  </a:lnTo>
                  <a:lnTo>
                    <a:pt x="2296731" y="680605"/>
                  </a:lnTo>
                  <a:lnTo>
                    <a:pt x="2302840" y="632942"/>
                  </a:lnTo>
                  <a:lnTo>
                    <a:pt x="2305875" y="585889"/>
                  </a:lnTo>
                  <a:lnTo>
                    <a:pt x="2306332" y="562965"/>
                  </a:lnTo>
                  <a:lnTo>
                    <a:pt x="2306332" y="548741"/>
                  </a:lnTo>
                  <a:lnTo>
                    <a:pt x="2370340" y="548741"/>
                  </a:lnTo>
                  <a:lnTo>
                    <a:pt x="2370340" y="769467"/>
                  </a:lnTo>
                  <a:lnTo>
                    <a:pt x="2452001" y="769467"/>
                  </a:lnTo>
                  <a:lnTo>
                    <a:pt x="2452001" y="548741"/>
                  </a:lnTo>
                  <a:lnTo>
                    <a:pt x="2452001" y="484479"/>
                  </a:lnTo>
                  <a:close/>
                </a:path>
                <a:path w="2915920" h="908685">
                  <a:moveTo>
                    <a:pt x="2737116" y="670534"/>
                  </a:moveTo>
                  <a:lnTo>
                    <a:pt x="2728391" y="633450"/>
                  </a:lnTo>
                  <a:lnTo>
                    <a:pt x="2727083" y="627875"/>
                  </a:lnTo>
                  <a:lnTo>
                    <a:pt x="2699778" y="598766"/>
                  </a:lnTo>
                  <a:lnTo>
                    <a:pt x="2659316" y="582117"/>
                  </a:lnTo>
                  <a:lnTo>
                    <a:pt x="2655963" y="581761"/>
                  </a:lnTo>
                  <a:lnTo>
                    <a:pt x="2655963" y="671677"/>
                  </a:lnTo>
                  <a:lnTo>
                    <a:pt x="2651188" y="692264"/>
                  </a:lnTo>
                  <a:lnTo>
                    <a:pt x="2638272" y="704977"/>
                  </a:lnTo>
                  <a:lnTo>
                    <a:pt x="2619311" y="711415"/>
                  </a:lnTo>
                  <a:lnTo>
                    <a:pt x="2596400" y="713206"/>
                  </a:lnTo>
                  <a:lnTo>
                    <a:pt x="2568206" y="713206"/>
                  </a:lnTo>
                  <a:lnTo>
                    <a:pt x="2568206" y="633450"/>
                  </a:lnTo>
                  <a:lnTo>
                    <a:pt x="2595511" y="633450"/>
                  </a:lnTo>
                  <a:lnTo>
                    <a:pt x="2617165" y="634682"/>
                  </a:lnTo>
                  <a:lnTo>
                    <a:pt x="2636596" y="639902"/>
                  </a:lnTo>
                  <a:lnTo>
                    <a:pt x="2650579" y="651459"/>
                  </a:lnTo>
                  <a:lnTo>
                    <a:pt x="2655963" y="671677"/>
                  </a:lnTo>
                  <a:lnTo>
                    <a:pt x="2655963" y="581761"/>
                  </a:lnTo>
                  <a:lnTo>
                    <a:pt x="2609862" y="576808"/>
                  </a:lnTo>
                  <a:lnTo>
                    <a:pt x="2567825" y="576808"/>
                  </a:lnTo>
                  <a:lnTo>
                    <a:pt x="2567825" y="471779"/>
                  </a:lnTo>
                  <a:lnTo>
                    <a:pt x="2486164" y="493750"/>
                  </a:lnTo>
                  <a:lnTo>
                    <a:pt x="2486164" y="769467"/>
                  </a:lnTo>
                  <a:lnTo>
                    <a:pt x="2590685" y="769467"/>
                  </a:lnTo>
                  <a:lnTo>
                    <a:pt x="2645549" y="765048"/>
                  </a:lnTo>
                  <a:lnTo>
                    <a:pt x="2692323" y="749439"/>
                  </a:lnTo>
                  <a:lnTo>
                    <a:pt x="2724886" y="719112"/>
                  </a:lnTo>
                  <a:lnTo>
                    <a:pt x="2726372" y="713206"/>
                  </a:lnTo>
                  <a:lnTo>
                    <a:pt x="2737116" y="670534"/>
                  </a:lnTo>
                  <a:close/>
                </a:path>
                <a:path w="2915920" h="908685">
                  <a:moveTo>
                    <a:pt x="2777502" y="110845"/>
                  </a:moveTo>
                  <a:lnTo>
                    <a:pt x="2775470" y="65760"/>
                  </a:lnTo>
                  <a:lnTo>
                    <a:pt x="2762910" y="25463"/>
                  </a:lnTo>
                  <a:lnTo>
                    <a:pt x="2741180" y="6832"/>
                  </a:lnTo>
                  <a:lnTo>
                    <a:pt x="2728023" y="9461"/>
                  </a:lnTo>
                  <a:lnTo>
                    <a:pt x="2685681" y="19151"/>
                  </a:lnTo>
                  <a:lnTo>
                    <a:pt x="2642387" y="32931"/>
                  </a:lnTo>
                  <a:lnTo>
                    <a:pt x="2604909" y="48234"/>
                  </a:lnTo>
                  <a:lnTo>
                    <a:pt x="2558491" y="73367"/>
                  </a:lnTo>
                  <a:lnTo>
                    <a:pt x="2522296" y="102958"/>
                  </a:lnTo>
                  <a:lnTo>
                    <a:pt x="2507030" y="140436"/>
                  </a:lnTo>
                  <a:lnTo>
                    <a:pt x="2508783" y="154838"/>
                  </a:lnTo>
                  <a:lnTo>
                    <a:pt x="2526284" y="198208"/>
                  </a:lnTo>
                  <a:lnTo>
                    <a:pt x="2554617" y="242925"/>
                  </a:lnTo>
                  <a:lnTo>
                    <a:pt x="2554325" y="238658"/>
                  </a:lnTo>
                  <a:lnTo>
                    <a:pt x="2554236" y="231495"/>
                  </a:lnTo>
                  <a:lnTo>
                    <a:pt x="2577490" y="192201"/>
                  </a:lnTo>
                  <a:lnTo>
                    <a:pt x="2616593" y="163804"/>
                  </a:lnTo>
                  <a:lnTo>
                    <a:pt x="2667177" y="139788"/>
                  </a:lnTo>
                  <a:lnTo>
                    <a:pt x="2715018" y="123926"/>
                  </a:lnTo>
                  <a:lnTo>
                    <a:pt x="2762808" y="113042"/>
                  </a:lnTo>
                  <a:lnTo>
                    <a:pt x="2777502" y="110845"/>
                  </a:lnTo>
                  <a:close/>
                </a:path>
                <a:path w="2915920" h="908685">
                  <a:moveTo>
                    <a:pt x="2870974" y="309981"/>
                  </a:moveTo>
                  <a:lnTo>
                    <a:pt x="2866529" y="313283"/>
                  </a:lnTo>
                  <a:lnTo>
                    <a:pt x="2861195" y="316204"/>
                  </a:lnTo>
                  <a:lnTo>
                    <a:pt x="2856369" y="317728"/>
                  </a:lnTo>
                  <a:lnTo>
                    <a:pt x="2843555" y="319786"/>
                  </a:lnTo>
                  <a:lnTo>
                    <a:pt x="2829991" y="318922"/>
                  </a:lnTo>
                  <a:lnTo>
                    <a:pt x="2792552" y="306565"/>
                  </a:lnTo>
                  <a:lnTo>
                    <a:pt x="2743949" y="277850"/>
                  </a:lnTo>
                  <a:lnTo>
                    <a:pt x="2707182" y="248513"/>
                  </a:lnTo>
                  <a:lnTo>
                    <a:pt x="2676258" y="218414"/>
                  </a:lnTo>
                  <a:lnTo>
                    <a:pt x="2645676" y="182727"/>
                  </a:lnTo>
                  <a:lnTo>
                    <a:pt x="2635237" y="188696"/>
                  </a:lnTo>
                  <a:lnTo>
                    <a:pt x="2596515" y="216814"/>
                  </a:lnTo>
                  <a:lnTo>
                    <a:pt x="2574683" y="250672"/>
                  </a:lnTo>
                  <a:lnTo>
                    <a:pt x="2573413" y="255625"/>
                  </a:lnTo>
                  <a:lnTo>
                    <a:pt x="2573451" y="261721"/>
                  </a:lnTo>
                  <a:lnTo>
                    <a:pt x="2601912" y="297662"/>
                  </a:lnTo>
                  <a:lnTo>
                    <a:pt x="2629560" y="324434"/>
                  </a:lnTo>
                  <a:lnTo>
                    <a:pt x="2662161" y="352221"/>
                  </a:lnTo>
                  <a:lnTo>
                    <a:pt x="2693530" y="374408"/>
                  </a:lnTo>
                  <a:lnTo>
                    <a:pt x="2737116" y="398373"/>
                  </a:lnTo>
                  <a:lnTo>
                    <a:pt x="2780957" y="409930"/>
                  </a:lnTo>
                  <a:lnTo>
                    <a:pt x="2794266" y="408152"/>
                  </a:lnTo>
                  <a:lnTo>
                    <a:pt x="2828658" y="382676"/>
                  </a:lnTo>
                  <a:lnTo>
                    <a:pt x="2854985" y="342709"/>
                  </a:lnTo>
                  <a:lnTo>
                    <a:pt x="2866466" y="319786"/>
                  </a:lnTo>
                  <a:lnTo>
                    <a:pt x="2870974" y="309981"/>
                  </a:lnTo>
                  <a:close/>
                </a:path>
                <a:path w="2915920" h="908685">
                  <a:moveTo>
                    <a:pt x="2915335" y="110845"/>
                  </a:moveTo>
                  <a:lnTo>
                    <a:pt x="2911691" y="59004"/>
                  </a:lnTo>
                  <a:lnTo>
                    <a:pt x="2893822" y="20040"/>
                  </a:lnTo>
                  <a:lnTo>
                    <a:pt x="2854985" y="2717"/>
                  </a:lnTo>
                  <a:lnTo>
                    <a:pt x="2807068" y="0"/>
                  </a:lnTo>
                  <a:lnTo>
                    <a:pt x="2789517" y="723"/>
                  </a:lnTo>
                  <a:lnTo>
                    <a:pt x="2771025" y="2387"/>
                  </a:lnTo>
                  <a:lnTo>
                    <a:pt x="2776740" y="4800"/>
                  </a:lnTo>
                  <a:lnTo>
                    <a:pt x="2781185" y="7721"/>
                  </a:lnTo>
                  <a:lnTo>
                    <a:pt x="2803537" y="47358"/>
                  </a:lnTo>
                  <a:lnTo>
                    <a:pt x="2808084" y="90347"/>
                  </a:lnTo>
                  <a:lnTo>
                    <a:pt x="2808198" y="98806"/>
                  </a:lnTo>
                  <a:lnTo>
                    <a:pt x="2808109" y="107924"/>
                  </a:lnTo>
                  <a:lnTo>
                    <a:pt x="2804083" y="151295"/>
                  </a:lnTo>
                  <a:lnTo>
                    <a:pt x="2793822" y="200990"/>
                  </a:lnTo>
                  <a:lnTo>
                    <a:pt x="2779255" y="247751"/>
                  </a:lnTo>
                  <a:lnTo>
                    <a:pt x="2773819" y="261721"/>
                  </a:lnTo>
                  <a:lnTo>
                    <a:pt x="2784195" y="267893"/>
                  </a:lnTo>
                  <a:lnTo>
                    <a:pt x="2827553" y="287451"/>
                  </a:lnTo>
                  <a:lnTo>
                    <a:pt x="2854985" y="291579"/>
                  </a:lnTo>
                  <a:lnTo>
                    <a:pt x="2867799" y="289534"/>
                  </a:lnTo>
                  <a:lnTo>
                    <a:pt x="2890494" y="256374"/>
                  </a:lnTo>
                  <a:lnTo>
                    <a:pt x="2903905" y="205028"/>
                  </a:lnTo>
                  <a:lnTo>
                    <a:pt x="2911602" y="162687"/>
                  </a:lnTo>
                  <a:lnTo>
                    <a:pt x="2915043" y="124536"/>
                  </a:lnTo>
                  <a:lnTo>
                    <a:pt x="2915335" y="110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0BFD414-7E78-4A40-9C64-F166E1A54DF2}"/>
              </a:ext>
            </a:extLst>
          </p:cNvPr>
          <p:cNvGrpSpPr/>
          <p:nvPr/>
        </p:nvGrpSpPr>
        <p:grpSpPr>
          <a:xfrm>
            <a:off x="838200" y="3266535"/>
            <a:ext cx="4843031" cy="2844112"/>
            <a:chOff x="459340" y="3411895"/>
            <a:chExt cx="4843031" cy="2844112"/>
          </a:xfrm>
          <a:solidFill>
            <a:schemeClr val="accent1">
              <a:lumMod val="75000"/>
            </a:schemeClr>
          </a:solidFill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30D9CB05-73B1-48DB-B8A7-1A7629439D14}"/>
                </a:ext>
              </a:extLst>
            </p:cNvPr>
            <p:cNvSpPr/>
            <p:nvPr/>
          </p:nvSpPr>
          <p:spPr>
            <a:xfrm>
              <a:off x="459340" y="3411895"/>
              <a:ext cx="4843031" cy="2844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78C996-6805-41F8-BBC3-7F0B2D7B4AEA}"/>
                </a:ext>
              </a:extLst>
            </p:cNvPr>
            <p:cNvSpPr txBox="1"/>
            <p:nvPr/>
          </p:nvSpPr>
          <p:spPr>
            <a:xfrm>
              <a:off x="671099" y="3517392"/>
              <a:ext cx="2278885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3200" b="1" spc="-10" dirty="0">
                  <a:solidFill>
                    <a:srgbClr val="FFFFFF"/>
                  </a:solidFill>
                  <a:latin typeface="Arial"/>
                  <a:cs typeface="Arial"/>
                </a:rPr>
                <a:t>Team </a:t>
              </a:r>
              <a:r>
                <a:rPr lang="ru-RU" sz="3200" b="1" spc="-10" dirty="0">
                  <a:solidFill>
                    <a:srgbClr val="FFFFFF"/>
                  </a:solidFill>
                  <a:latin typeface="Arial"/>
                  <a:cs typeface="Arial"/>
                </a:rPr>
                <a:t> 7 </a:t>
              </a:r>
              <a:r>
                <a:rPr lang="en-US" sz="32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endParaRPr lang="ru-RU" sz="3200" dirty="0"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751359" y="4147457"/>
              <a:ext cx="4397249" cy="320601"/>
            </a:xfrm>
            <a:prstGeom prst="rect">
              <a:avLst/>
            </a:prstGeom>
            <a:grpFill/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b="1" spc="-5" dirty="0" err="1">
                  <a:solidFill>
                    <a:srgbClr val="FFFFFF"/>
                  </a:solidFill>
                  <a:latin typeface="Arial"/>
                  <a:cs typeface="Arial"/>
                </a:rPr>
                <a:t>Анализ</a:t>
              </a:r>
              <a:r>
                <a:rPr sz="2000" b="1" spc="-5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000" b="1" spc="-10" dirty="0" err="1">
                  <a:solidFill>
                    <a:srgbClr val="FFFFFF"/>
                  </a:solidFill>
                  <a:latin typeface="Arial"/>
                  <a:cs typeface="Arial"/>
                </a:rPr>
                <a:t>контрагентов</a:t>
              </a:r>
              <a:r>
                <a:rPr lang="en-US" sz="2000" b="1" spc="-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082612" y="4605423"/>
              <a:ext cx="3376928" cy="1275862"/>
            </a:xfrm>
            <a:prstGeom prst="rect">
              <a:avLst/>
            </a:prstGeom>
            <a:grpFill/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20000"/>
                </a:lnSpc>
              </a:pPr>
              <a:r>
                <a:rPr lang="ru-RU" sz="1400" spc="-35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Виктор Ожерельев</a:t>
              </a:r>
              <a:r>
                <a:rPr lang="en-US" sz="1400" spc="-35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tg: @ozhereliev_v</a:t>
              </a:r>
              <a:endParaRPr lang="ru-RU" sz="1400" spc="-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lnSpc>
                  <a:spcPct val="120000"/>
                </a:lnSpc>
              </a:pPr>
              <a:r>
                <a:rPr lang="ru-RU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Алексей </a:t>
              </a:r>
              <a:r>
                <a:rPr lang="ru-RU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Байдин</a:t>
              </a:r>
              <a:endPara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lnSpc>
                  <a:spcPct val="120000"/>
                </a:lnSpc>
              </a:pPr>
              <a:r>
                <a:rPr lang="ru-RU" sz="14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Любовь Лазарева</a:t>
              </a:r>
              <a:endPara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lnSpc>
                  <a:spcPct val="120000"/>
                </a:lnSpc>
              </a:pPr>
              <a:r>
                <a:rPr lang="ru-RU" sz="14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Дмитрий Сорока</a:t>
              </a:r>
              <a:endParaRPr lang="ru-RU" sz="1400" spc="-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endParaRPr sz="1400" dirty="0">
                <a:latin typeface="Microsoft Sans Serif"/>
                <a:cs typeface="Microsoft Sans Serif"/>
              </a:endParaRPr>
            </a:p>
          </p:txBody>
        </p:sp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855ED9FF-9A90-42FD-8B38-B507F5DDB38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328" y="4654849"/>
              <a:ext cx="187451" cy="208787"/>
            </a:xfrm>
            <a:prstGeom prst="rect">
              <a:avLst/>
            </a:prstGeom>
            <a:grpFill/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454554-07B6-4307-8641-77BAA952AA58}"/>
              </a:ext>
            </a:extLst>
          </p:cNvPr>
          <p:cNvSpPr txBox="1"/>
          <p:nvPr/>
        </p:nvSpPr>
        <p:spPr>
          <a:xfrm>
            <a:off x="4362456" y="3288751"/>
            <a:ext cx="1236085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spc="-10" dirty="0">
                <a:solidFill>
                  <a:srgbClr val="FFFFFF"/>
                </a:solidFill>
                <a:latin typeface="Arial"/>
                <a:cs typeface="Arial"/>
              </a:rPr>
              <a:t>Финал</a:t>
            </a:r>
            <a:r>
              <a:rPr lang="ru-RU"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ru-RU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предсказания просрочки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06A338F-5762-4CB3-B908-4664BDDE6BD5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538FD-AA57-4AE6-BE30-1431B49B84A5}"/>
              </a:ext>
            </a:extLst>
          </p:cNvPr>
          <p:cNvSpPr txBox="1"/>
          <p:nvPr/>
        </p:nvSpPr>
        <p:spPr>
          <a:xfrm>
            <a:off x="523243" y="897634"/>
            <a:ext cx="4201157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Обучение модели на парах признаков</a:t>
            </a:r>
          </a:p>
          <a:p>
            <a:pPr algn="l">
              <a:lnSpc>
                <a:spcPct val="150000"/>
              </a:lnSpc>
            </a:pPr>
            <a:endParaRPr lang="ru-RU" dirty="0">
              <a:solidFill>
                <a:srgbClr val="002E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b="0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dirty="0">
              <a:solidFill>
                <a:srgbClr val="002E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ru-RU" b="0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Наилучшая модель была получена для первой пары признаков: ('</a:t>
            </a:r>
            <a:r>
              <a:rPr lang="ru-RU" b="0" i="0" dirty="0" err="1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'kfu_bef_03').</a:t>
            </a:r>
            <a:br>
              <a:rPr lang="ru-RU" dirty="0">
                <a:solidFill>
                  <a:srgbClr val="002E6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ROC-AUC на тесте составил - 0.82151, доля верных ответов - 80,95238%.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D9877B-F578-4F39-B958-F092F7A0C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9300" r="32602"/>
          <a:stretch/>
        </p:blipFill>
        <p:spPr>
          <a:xfrm>
            <a:off x="4495800" y="807931"/>
            <a:ext cx="7620000" cy="54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6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2576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D1BBD1B-05AD-4A88-8BFC-9F3DE941306F}"/>
              </a:ext>
            </a:extLst>
          </p:cNvPr>
          <p:cNvSpPr txBox="1">
            <a:spLocks/>
          </p:cNvSpPr>
          <p:nvPr/>
        </p:nvSpPr>
        <p:spPr>
          <a:xfrm>
            <a:off x="5006235" y="3881475"/>
            <a:ext cx="6324598" cy="3513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Точность предсказаний факта просрочки 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20E4356-B2B5-4361-AB1B-28D3B511AD8D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54F9215-BDE3-4E9F-A638-DEBA2243FC4F}"/>
              </a:ext>
            </a:extLst>
          </p:cNvPr>
          <p:cNvSpPr/>
          <p:nvPr/>
        </p:nvSpPr>
        <p:spPr>
          <a:xfrm>
            <a:off x="2246190" y="3328956"/>
            <a:ext cx="3124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8575">
                  <a:solidFill>
                    <a:srgbClr val="104F8A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81%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99114AE-8170-4503-80B1-3DCE43C2C381}"/>
              </a:ext>
            </a:extLst>
          </p:cNvPr>
          <p:cNvSpPr txBox="1">
            <a:spLocks/>
          </p:cNvSpPr>
          <p:nvPr/>
        </p:nvSpPr>
        <p:spPr>
          <a:xfrm>
            <a:off x="5464815" y="5202147"/>
            <a:ext cx="9523223" cy="7027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Сформирован список дополнительных данных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повышения точности прогноза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414F32D3-345A-4F6D-89CD-13046FFAB96C}"/>
              </a:ext>
            </a:extLst>
          </p:cNvPr>
          <p:cNvSpPr txBox="1">
            <a:spLocks/>
          </p:cNvSpPr>
          <p:nvPr/>
        </p:nvSpPr>
        <p:spPr>
          <a:xfrm>
            <a:off x="2286000" y="1469297"/>
            <a:ext cx="6640033" cy="38933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23000"/>
              </a:lnSpc>
              <a:spcBef>
                <a:spcPts val="100"/>
              </a:spcBef>
            </a:pPr>
            <a:r>
              <a:rPr lang="ru-RU" sz="22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Признаков проанализировано</a:t>
            </a:r>
            <a:r>
              <a:rPr lang="en-US" sz="22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сгенерировано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B01BBDB-7830-47B7-9156-A160B9D6C3D6}"/>
              </a:ext>
            </a:extLst>
          </p:cNvPr>
          <p:cNvSpPr/>
          <p:nvPr/>
        </p:nvSpPr>
        <p:spPr>
          <a:xfrm>
            <a:off x="0" y="918036"/>
            <a:ext cx="281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28575" cmpd="sng">
                  <a:solidFill>
                    <a:srgbClr val="104F8A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5400" b="1" spc="50" dirty="0">
                <a:ln w="28575" cmpd="sng">
                  <a:solidFill>
                    <a:srgbClr val="104F8A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5400" b="1" spc="50" dirty="0">
                <a:ln w="28575" cmpd="sng">
                  <a:solidFill>
                    <a:srgbClr val="104F8A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ru-RU" sz="4800" b="1" spc="50" dirty="0">
              <a:ln w="28575" cmpd="sng">
                <a:solidFill>
                  <a:srgbClr val="104F8A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90145846-6F4B-4CA5-8F53-EC5214209B1C}"/>
              </a:ext>
            </a:extLst>
          </p:cNvPr>
          <p:cNvSpPr txBox="1">
            <a:spLocks/>
          </p:cNvSpPr>
          <p:nvPr/>
        </p:nvSpPr>
        <p:spPr>
          <a:xfrm>
            <a:off x="7696200" y="500003"/>
            <a:ext cx="1766282" cy="25904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Код на </a:t>
            </a:r>
            <a:r>
              <a:rPr lang="en-US" sz="16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</a:t>
            </a:r>
            <a:endParaRPr lang="ru-RU" sz="1600" spc="-5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88DE41B-84B6-44E8-9A28-915ABAE861F1}"/>
              </a:ext>
            </a:extLst>
          </p:cNvPr>
          <p:cNvSpPr/>
          <p:nvPr/>
        </p:nvSpPr>
        <p:spPr>
          <a:xfrm>
            <a:off x="914400" y="2100404"/>
            <a:ext cx="31241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8575">
                  <a:solidFill>
                    <a:srgbClr val="104F8A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CC9B01DA-21EF-412E-A6E3-630256F20E56}"/>
              </a:ext>
            </a:extLst>
          </p:cNvPr>
          <p:cNvSpPr txBox="1">
            <a:spLocks/>
          </p:cNvSpPr>
          <p:nvPr/>
        </p:nvSpPr>
        <p:spPr>
          <a:xfrm>
            <a:off x="2857501" y="2587334"/>
            <a:ext cx="6324598" cy="3513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200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Признака выбрано для обучения модели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E27E049-78DD-4CB0-831C-06B16B0E2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97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0" t="28223" r="-1580" b="1391"/>
          <a:stretch/>
        </p:blipFill>
        <p:spPr>
          <a:xfrm>
            <a:off x="3890364" y="5017881"/>
            <a:ext cx="1592987" cy="11212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C29703-3C71-40C2-972E-699CF767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17" y="0"/>
            <a:ext cx="1766281" cy="17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5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972" y="2812795"/>
            <a:ext cx="5253355" cy="1986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720"/>
              </a:lnSpc>
              <a:spcBef>
                <a:spcPts val="100"/>
              </a:spcBef>
            </a:pPr>
            <a:r>
              <a:rPr spc="-5" dirty="0"/>
              <a:t>Спасибо</a:t>
            </a:r>
          </a:p>
          <a:p>
            <a:pPr marL="12700">
              <a:lnSpc>
                <a:spcPts val="7720"/>
              </a:lnSpc>
            </a:pPr>
            <a:r>
              <a:rPr spc="-5" dirty="0"/>
              <a:t>за</a:t>
            </a:r>
            <a:r>
              <a:rPr spc="-60" dirty="0"/>
              <a:t> </a:t>
            </a:r>
            <a:r>
              <a:rPr spc="-5" dirty="0"/>
              <a:t>внимание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F1B6DF26-9F8F-413E-8E5E-688F036F83DC}"/>
              </a:ext>
            </a:extLst>
          </p:cNvPr>
          <p:cNvGrpSpPr/>
          <p:nvPr/>
        </p:nvGrpSpPr>
        <p:grpSpPr>
          <a:xfrm>
            <a:off x="609600" y="228600"/>
            <a:ext cx="11582400" cy="4995722"/>
            <a:chOff x="610108" y="0"/>
            <a:chExt cx="11582400" cy="4995722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15E10E-AED6-4A1F-B355-B26748EE0BA1}"/>
                </a:ext>
              </a:extLst>
            </p:cNvPr>
            <p:cNvSpPr/>
            <p:nvPr/>
          </p:nvSpPr>
          <p:spPr>
            <a:xfrm>
              <a:off x="11106912" y="1263396"/>
              <a:ext cx="1085215" cy="1083945"/>
            </a:xfrm>
            <a:custGeom>
              <a:avLst/>
              <a:gdLst/>
              <a:ahLst/>
              <a:cxnLst/>
              <a:rect l="l" t="t" r="r" b="b"/>
              <a:pathLst>
                <a:path w="1085215" h="1083945">
                  <a:moveTo>
                    <a:pt x="1085088" y="0"/>
                  </a:moveTo>
                  <a:lnTo>
                    <a:pt x="0" y="1083564"/>
                  </a:lnTo>
                  <a:lnTo>
                    <a:pt x="751967" y="1083564"/>
                  </a:lnTo>
                  <a:lnTo>
                    <a:pt x="1085088" y="750951"/>
                  </a:lnTo>
                  <a:lnTo>
                    <a:pt x="1085088" y="0"/>
                  </a:lnTo>
                  <a:close/>
                </a:path>
              </a:pathLst>
            </a:custGeom>
            <a:solidFill>
              <a:srgbClr val="002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00445376-0084-43B2-AF3F-45D0E634A08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4248" y="0"/>
              <a:ext cx="2587752" cy="2346960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4EA0F19-0AF7-42D5-8CA5-B1B2A12932CE}"/>
                </a:ext>
              </a:extLst>
            </p:cNvPr>
            <p:cNvSpPr/>
            <p:nvPr/>
          </p:nvSpPr>
          <p:spPr>
            <a:xfrm>
              <a:off x="7717536" y="497890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096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2E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ECF0735E-6411-4D5B-AC0A-3E04DB151C8E}"/>
                </a:ext>
              </a:extLst>
            </p:cNvPr>
            <p:cNvSpPr/>
            <p:nvPr/>
          </p:nvSpPr>
          <p:spPr>
            <a:xfrm>
              <a:off x="10732008" y="3517391"/>
              <a:ext cx="1460500" cy="1461770"/>
            </a:xfrm>
            <a:custGeom>
              <a:avLst/>
              <a:gdLst/>
              <a:ahLst/>
              <a:cxnLst/>
              <a:rect l="l" t="t" r="r" b="b"/>
              <a:pathLst>
                <a:path w="1460500" h="1461770">
                  <a:moveTo>
                    <a:pt x="1459992" y="0"/>
                  </a:moveTo>
                  <a:lnTo>
                    <a:pt x="0" y="1461516"/>
                  </a:lnTo>
                  <a:lnTo>
                    <a:pt x="751459" y="1461516"/>
                  </a:lnTo>
                  <a:lnTo>
                    <a:pt x="1459992" y="75222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E4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E6E441BB-0FB3-4241-8FB8-A2F7B7BEE4E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5030" y="2330274"/>
              <a:ext cx="3383279" cy="2631947"/>
            </a:xfrm>
            <a:prstGeom prst="rect">
              <a:avLst/>
            </a:prstGeom>
          </p:spPr>
        </p:pic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3EB2AFA-9FA9-4FDB-B639-95A7DD034793}"/>
                </a:ext>
              </a:extLst>
            </p:cNvPr>
            <p:cNvSpPr/>
            <p:nvPr/>
          </p:nvSpPr>
          <p:spPr>
            <a:xfrm>
              <a:off x="9194447" y="2363647"/>
              <a:ext cx="2985770" cy="2632075"/>
            </a:xfrm>
            <a:custGeom>
              <a:avLst/>
              <a:gdLst/>
              <a:ahLst/>
              <a:cxnLst/>
              <a:rect l="l" t="t" r="r" b="b"/>
              <a:pathLst>
                <a:path w="2985770" h="2632075">
                  <a:moveTo>
                    <a:pt x="2985516" y="0"/>
                  </a:moveTo>
                  <a:lnTo>
                    <a:pt x="2631694" y="0"/>
                  </a:lnTo>
                  <a:lnTo>
                    <a:pt x="0" y="2631947"/>
                  </a:lnTo>
                  <a:lnTo>
                    <a:pt x="751967" y="2631947"/>
                  </a:lnTo>
                  <a:lnTo>
                    <a:pt x="2985516" y="398144"/>
                  </a:lnTo>
                  <a:lnTo>
                    <a:pt x="2985516" y="0"/>
                  </a:lnTo>
                  <a:close/>
                </a:path>
              </a:pathLst>
            </a:custGeom>
            <a:solidFill>
              <a:srgbClr val="E42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13092EAE-5FB3-4FCD-9F55-850970564283}"/>
                </a:ext>
              </a:extLst>
            </p:cNvPr>
            <p:cNvSpPr/>
            <p:nvPr/>
          </p:nvSpPr>
          <p:spPr>
            <a:xfrm>
              <a:off x="610108" y="0"/>
              <a:ext cx="2915920" cy="908685"/>
            </a:xfrm>
            <a:custGeom>
              <a:avLst/>
              <a:gdLst/>
              <a:ahLst/>
              <a:cxnLst/>
              <a:rect l="l" t="t" r="r" b="b"/>
              <a:pathLst>
                <a:path w="2915920" h="908685">
                  <a:moveTo>
                    <a:pt x="314147" y="738479"/>
                  </a:moveTo>
                  <a:lnTo>
                    <a:pt x="301548" y="704697"/>
                  </a:lnTo>
                  <a:lnTo>
                    <a:pt x="292125" y="679424"/>
                  </a:lnTo>
                  <a:lnTo>
                    <a:pt x="269976" y="690232"/>
                  </a:lnTo>
                  <a:lnTo>
                    <a:pt x="248716" y="698157"/>
                  </a:lnTo>
                  <a:lnTo>
                    <a:pt x="227228" y="703046"/>
                  </a:lnTo>
                  <a:lnTo>
                    <a:pt x="204406" y="704697"/>
                  </a:lnTo>
                  <a:lnTo>
                    <a:pt x="156451" y="694093"/>
                  </a:lnTo>
                  <a:lnTo>
                    <a:pt x="120967" y="665035"/>
                  </a:lnTo>
                  <a:lnTo>
                    <a:pt x="98958" y="621715"/>
                  </a:lnTo>
                  <a:lnTo>
                    <a:pt x="91401" y="568299"/>
                  </a:lnTo>
                  <a:lnTo>
                    <a:pt x="95491" y="528180"/>
                  </a:lnTo>
                  <a:lnTo>
                    <a:pt x="108521" y="491883"/>
                  </a:lnTo>
                  <a:lnTo>
                    <a:pt x="131572" y="462343"/>
                  </a:lnTo>
                  <a:lnTo>
                    <a:pt x="165747" y="442480"/>
                  </a:lnTo>
                  <a:lnTo>
                    <a:pt x="212153" y="435203"/>
                  </a:lnTo>
                  <a:lnTo>
                    <a:pt x="231825" y="436156"/>
                  </a:lnTo>
                  <a:lnTo>
                    <a:pt x="252641" y="439775"/>
                  </a:lnTo>
                  <a:lnTo>
                    <a:pt x="275145" y="447205"/>
                  </a:lnTo>
                  <a:lnTo>
                    <a:pt x="299872" y="459587"/>
                  </a:lnTo>
                  <a:lnTo>
                    <a:pt x="299872" y="435203"/>
                  </a:lnTo>
                  <a:lnTo>
                    <a:pt x="299872" y="386689"/>
                  </a:lnTo>
                  <a:lnTo>
                    <a:pt x="279577" y="378218"/>
                  </a:lnTo>
                  <a:lnTo>
                    <a:pt x="257797" y="372694"/>
                  </a:lnTo>
                  <a:lnTo>
                    <a:pt x="234403" y="369697"/>
                  </a:lnTo>
                  <a:lnTo>
                    <a:pt x="209308" y="368782"/>
                  </a:lnTo>
                  <a:lnTo>
                    <a:pt x="156730" y="374243"/>
                  </a:lnTo>
                  <a:lnTo>
                    <a:pt x="110896" y="389750"/>
                  </a:lnTo>
                  <a:lnTo>
                    <a:pt x="72288" y="414058"/>
                  </a:lnTo>
                  <a:lnTo>
                    <a:pt x="41402" y="445897"/>
                  </a:lnTo>
                  <a:lnTo>
                    <a:pt x="18732" y="484009"/>
                  </a:lnTo>
                  <a:lnTo>
                    <a:pt x="4775" y="527138"/>
                  </a:lnTo>
                  <a:lnTo>
                    <a:pt x="0" y="574014"/>
                  </a:lnTo>
                  <a:lnTo>
                    <a:pt x="4102" y="620395"/>
                  </a:lnTo>
                  <a:lnTo>
                    <a:pt x="16243" y="662838"/>
                  </a:lnTo>
                  <a:lnTo>
                    <a:pt x="36258" y="700176"/>
                  </a:lnTo>
                  <a:lnTo>
                    <a:pt x="63969" y="731240"/>
                  </a:lnTo>
                  <a:lnTo>
                    <a:pt x="99174" y="754875"/>
                  </a:lnTo>
                  <a:lnTo>
                    <a:pt x="141693" y="769912"/>
                  </a:lnTo>
                  <a:lnTo>
                    <a:pt x="191350" y="775182"/>
                  </a:lnTo>
                  <a:lnTo>
                    <a:pt x="219887" y="773582"/>
                  </a:lnTo>
                  <a:lnTo>
                    <a:pt x="249529" y="767842"/>
                  </a:lnTo>
                  <a:lnTo>
                    <a:pt x="280784" y="756602"/>
                  </a:lnTo>
                  <a:lnTo>
                    <a:pt x="314147" y="738479"/>
                  </a:lnTo>
                  <a:close/>
                </a:path>
                <a:path w="2915920" h="908685">
                  <a:moveTo>
                    <a:pt x="571182" y="624433"/>
                  </a:moveTo>
                  <a:lnTo>
                    <a:pt x="570776" y="624433"/>
                  </a:lnTo>
                  <a:lnTo>
                    <a:pt x="566762" y="593191"/>
                  </a:lnTo>
                  <a:lnTo>
                    <a:pt x="564502" y="575538"/>
                  </a:lnTo>
                  <a:lnTo>
                    <a:pt x="547839" y="537819"/>
                  </a:lnTo>
                  <a:lnTo>
                    <a:pt x="546684" y="535203"/>
                  </a:lnTo>
                  <a:lnTo>
                    <a:pt x="518769" y="504736"/>
                  </a:lnTo>
                  <a:lnTo>
                    <a:pt x="487540" y="488276"/>
                  </a:lnTo>
                  <a:lnTo>
                    <a:pt x="487540" y="593191"/>
                  </a:lnTo>
                  <a:lnTo>
                    <a:pt x="384733" y="593191"/>
                  </a:lnTo>
                  <a:lnTo>
                    <a:pt x="388175" y="573506"/>
                  </a:lnTo>
                  <a:lnTo>
                    <a:pt x="398195" y="555701"/>
                  </a:lnTo>
                  <a:lnTo>
                    <a:pt x="414337" y="542798"/>
                  </a:lnTo>
                  <a:lnTo>
                    <a:pt x="436143" y="537819"/>
                  </a:lnTo>
                  <a:lnTo>
                    <a:pt x="458571" y="542632"/>
                  </a:lnTo>
                  <a:lnTo>
                    <a:pt x="474230" y="555269"/>
                  </a:lnTo>
                  <a:lnTo>
                    <a:pt x="483692" y="573024"/>
                  </a:lnTo>
                  <a:lnTo>
                    <a:pt x="487540" y="593191"/>
                  </a:lnTo>
                  <a:lnTo>
                    <a:pt x="487540" y="488276"/>
                  </a:lnTo>
                  <a:lnTo>
                    <a:pt x="482244" y="485482"/>
                  </a:lnTo>
                  <a:lnTo>
                    <a:pt x="438581" y="478764"/>
                  </a:lnTo>
                  <a:lnTo>
                    <a:pt x="391960" y="486562"/>
                  </a:lnTo>
                  <a:lnTo>
                    <a:pt x="354787" y="508088"/>
                  </a:lnTo>
                  <a:lnTo>
                    <a:pt x="327571" y="540626"/>
                  </a:lnTo>
                  <a:lnTo>
                    <a:pt x="310857" y="581431"/>
                  </a:lnTo>
                  <a:lnTo>
                    <a:pt x="305181" y="627735"/>
                  </a:lnTo>
                  <a:lnTo>
                    <a:pt x="310362" y="671855"/>
                  </a:lnTo>
                  <a:lnTo>
                    <a:pt x="326466" y="712012"/>
                  </a:lnTo>
                  <a:lnTo>
                    <a:pt x="354342" y="744867"/>
                  </a:lnTo>
                  <a:lnTo>
                    <a:pt x="394830" y="767041"/>
                  </a:lnTo>
                  <a:lnTo>
                    <a:pt x="448779" y="775182"/>
                  </a:lnTo>
                  <a:lnTo>
                    <a:pt x="475310" y="773582"/>
                  </a:lnTo>
                  <a:lnTo>
                    <a:pt x="503097" y="768197"/>
                  </a:lnTo>
                  <a:lnTo>
                    <a:pt x="531914" y="758151"/>
                  </a:lnTo>
                  <a:lnTo>
                    <a:pt x="561390" y="742543"/>
                  </a:lnTo>
                  <a:lnTo>
                    <a:pt x="550532" y="711555"/>
                  </a:lnTo>
                  <a:lnTo>
                    <a:pt x="543433" y="691235"/>
                  </a:lnTo>
                  <a:lnTo>
                    <a:pt x="521106" y="700951"/>
                  </a:lnTo>
                  <a:lnTo>
                    <a:pt x="501357" y="707212"/>
                  </a:lnTo>
                  <a:lnTo>
                    <a:pt x="482447" y="710565"/>
                  </a:lnTo>
                  <a:lnTo>
                    <a:pt x="462661" y="711555"/>
                  </a:lnTo>
                  <a:lnTo>
                    <a:pt x="435013" y="707288"/>
                  </a:lnTo>
                  <a:lnTo>
                    <a:pt x="411099" y="694969"/>
                  </a:lnTo>
                  <a:lnTo>
                    <a:pt x="393979" y="675398"/>
                  </a:lnTo>
                  <a:lnTo>
                    <a:pt x="386778" y="649325"/>
                  </a:lnTo>
                  <a:lnTo>
                    <a:pt x="571182" y="649325"/>
                  </a:lnTo>
                  <a:lnTo>
                    <a:pt x="571182" y="624433"/>
                  </a:lnTo>
                  <a:close/>
                </a:path>
                <a:path w="2915920" h="908685">
                  <a:moveTo>
                    <a:pt x="849820" y="681837"/>
                  </a:moveTo>
                  <a:lnTo>
                    <a:pt x="833653" y="635304"/>
                  </a:lnTo>
                  <a:lnTo>
                    <a:pt x="789038" y="614273"/>
                  </a:lnTo>
                  <a:lnTo>
                    <a:pt x="789038" y="611860"/>
                  </a:lnTo>
                  <a:lnTo>
                    <a:pt x="807808" y="605243"/>
                  </a:lnTo>
                  <a:lnTo>
                    <a:pt x="820953" y="595223"/>
                  </a:lnTo>
                  <a:lnTo>
                    <a:pt x="823252" y="593483"/>
                  </a:lnTo>
                  <a:lnTo>
                    <a:pt x="833729" y="575856"/>
                  </a:lnTo>
                  <a:lnTo>
                    <a:pt x="837590" y="551662"/>
                  </a:lnTo>
                  <a:lnTo>
                    <a:pt x="834605" y="538581"/>
                  </a:lnTo>
                  <a:lnTo>
                    <a:pt x="831138" y="523354"/>
                  </a:lnTo>
                  <a:lnTo>
                    <a:pt x="814222" y="504024"/>
                  </a:lnTo>
                  <a:lnTo>
                    <a:pt x="790422" y="492112"/>
                  </a:lnTo>
                  <a:lnTo>
                    <a:pt x="767816" y="487019"/>
                  </a:lnTo>
                  <a:lnTo>
                    <a:pt x="767816" y="679805"/>
                  </a:lnTo>
                  <a:lnTo>
                    <a:pt x="763270" y="696709"/>
                  </a:lnTo>
                  <a:lnTo>
                    <a:pt x="750735" y="707618"/>
                  </a:lnTo>
                  <a:lnTo>
                    <a:pt x="732764" y="713498"/>
                  </a:lnTo>
                  <a:lnTo>
                    <a:pt x="711923" y="715238"/>
                  </a:lnTo>
                  <a:lnTo>
                    <a:pt x="678472" y="715238"/>
                  </a:lnTo>
                  <a:lnTo>
                    <a:pt x="678472" y="645261"/>
                  </a:lnTo>
                  <a:lnTo>
                    <a:pt x="707847" y="645261"/>
                  </a:lnTo>
                  <a:lnTo>
                    <a:pt x="733729" y="647052"/>
                  </a:lnTo>
                  <a:lnTo>
                    <a:pt x="752513" y="652919"/>
                  </a:lnTo>
                  <a:lnTo>
                    <a:pt x="763943" y="663587"/>
                  </a:lnTo>
                  <a:lnTo>
                    <a:pt x="767816" y="679805"/>
                  </a:lnTo>
                  <a:lnTo>
                    <a:pt x="767816" y="487019"/>
                  </a:lnTo>
                  <a:lnTo>
                    <a:pt x="763333" y="486003"/>
                  </a:lnTo>
                  <a:lnTo>
                    <a:pt x="759663" y="485711"/>
                  </a:lnTo>
                  <a:lnTo>
                    <a:pt x="759663" y="566267"/>
                  </a:lnTo>
                  <a:lnTo>
                    <a:pt x="755942" y="580072"/>
                  </a:lnTo>
                  <a:lnTo>
                    <a:pt x="745223" y="588987"/>
                  </a:lnTo>
                  <a:lnTo>
                    <a:pt x="728154" y="593801"/>
                  </a:lnTo>
                  <a:lnTo>
                    <a:pt x="705396" y="595223"/>
                  </a:lnTo>
                  <a:lnTo>
                    <a:pt x="680516" y="595223"/>
                  </a:lnTo>
                  <a:lnTo>
                    <a:pt x="680516" y="538581"/>
                  </a:lnTo>
                  <a:lnTo>
                    <a:pt x="713968" y="538581"/>
                  </a:lnTo>
                  <a:lnTo>
                    <a:pt x="735215" y="540448"/>
                  </a:lnTo>
                  <a:lnTo>
                    <a:pt x="749350" y="545858"/>
                  </a:lnTo>
                  <a:lnTo>
                    <a:pt x="757224" y="554558"/>
                  </a:lnTo>
                  <a:lnTo>
                    <a:pt x="759663" y="566267"/>
                  </a:lnTo>
                  <a:lnTo>
                    <a:pt x="759663" y="485711"/>
                  </a:lnTo>
                  <a:lnTo>
                    <a:pt x="752678" y="485127"/>
                  </a:lnTo>
                  <a:lnTo>
                    <a:pt x="739355" y="484682"/>
                  </a:lnTo>
                  <a:lnTo>
                    <a:pt x="725576" y="484505"/>
                  </a:lnTo>
                  <a:lnTo>
                    <a:pt x="713562" y="484479"/>
                  </a:lnTo>
                  <a:lnTo>
                    <a:pt x="597293" y="484479"/>
                  </a:lnTo>
                  <a:lnTo>
                    <a:pt x="597293" y="769467"/>
                  </a:lnTo>
                  <a:lnTo>
                    <a:pt x="714222" y="769429"/>
                  </a:lnTo>
                  <a:lnTo>
                    <a:pt x="774433" y="763727"/>
                  </a:lnTo>
                  <a:lnTo>
                    <a:pt x="811568" y="749427"/>
                  </a:lnTo>
                  <a:lnTo>
                    <a:pt x="841121" y="715238"/>
                  </a:lnTo>
                  <a:lnTo>
                    <a:pt x="849820" y="681837"/>
                  </a:lnTo>
                  <a:close/>
                </a:path>
                <a:path w="2915920" h="908685">
                  <a:moveTo>
                    <a:pt x="1132090" y="624433"/>
                  </a:moveTo>
                  <a:lnTo>
                    <a:pt x="1131709" y="624433"/>
                  </a:lnTo>
                  <a:lnTo>
                    <a:pt x="1127696" y="593191"/>
                  </a:lnTo>
                  <a:lnTo>
                    <a:pt x="1125435" y="575538"/>
                  </a:lnTo>
                  <a:lnTo>
                    <a:pt x="1108786" y="537819"/>
                  </a:lnTo>
                  <a:lnTo>
                    <a:pt x="1107630" y="535203"/>
                  </a:lnTo>
                  <a:lnTo>
                    <a:pt x="1079715" y="504736"/>
                  </a:lnTo>
                  <a:lnTo>
                    <a:pt x="1048524" y="488302"/>
                  </a:lnTo>
                  <a:lnTo>
                    <a:pt x="1048524" y="593191"/>
                  </a:lnTo>
                  <a:lnTo>
                    <a:pt x="945654" y="593191"/>
                  </a:lnTo>
                  <a:lnTo>
                    <a:pt x="949096" y="573506"/>
                  </a:lnTo>
                  <a:lnTo>
                    <a:pt x="959129" y="555701"/>
                  </a:lnTo>
                  <a:lnTo>
                    <a:pt x="975271" y="542798"/>
                  </a:lnTo>
                  <a:lnTo>
                    <a:pt x="997089" y="537819"/>
                  </a:lnTo>
                  <a:lnTo>
                    <a:pt x="1019517" y="542632"/>
                  </a:lnTo>
                  <a:lnTo>
                    <a:pt x="1035189" y="555269"/>
                  </a:lnTo>
                  <a:lnTo>
                    <a:pt x="1044663" y="573024"/>
                  </a:lnTo>
                  <a:lnTo>
                    <a:pt x="1048524" y="593191"/>
                  </a:lnTo>
                  <a:lnTo>
                    <a:pt x="1048524" y="488302"/>
                  </a:lnTo>
                  <a:lnTo>
                    <a:pt x="1043190" y="485482"/>
                  </a:lnTo>
                  <a:lnTo>
                    <a:pt x="999502" y="478764"/>
                  </a:lnTo>
                  <a:lnTo>
                    <a:pt x="952906" y="486562"/>
                  </a:lnTo>
                  <a:lnTo>
                    <a:pt x="915746" y="508088"/>
                  </a:lnTo>
                  <a:lnTo>
                    <a:pt x="888542" y="540626"/>
                  </a:lnTo>
                  <a:lnTo>
                    <a:pt x="871829" y="581431"/>
                  </a:lnTo>
                  <a:lnTo>
                    <a:pt x="866152" y="627735"/>
                  </a:lnTo>
                  <a:lnTo>
                    <a:pt x="871334" y="671855"/>
                  </a:lnTo>
                  <a:lnTo>
                    <a:pt x="887450" y="712012"/>
                  </a:lnTo>
                  <a:lnTo>
                    <a:pt x="915327" y="744867"/>
                  </a:lnTo>
                  <a:lnTo>
                    <a:pt x="955827" y="767041"/>
                  </a:lnTo>
                  <a:lnTo>
                    <a:pt x="1009789" y="775182"/>
                  </a:lnTo>
                  <a:lnTo>
                    <a:pt x="1036434" y="773595"/>
                  </a:lnTo>
                  <a:lnTo>
                    <a:pt x="1064234" y="768197"/>
                  </a:lnTo>
                  <a:lnTo>
                    <a:pt x="1092936" y="758151"/>
                  </a:lnTo>
                  <a:lnTo>
                    <a:pt x="1122311" y="742543"/>
                  </a:lnTo>
                  <a:lnTo>
                    <a:pt x="1111491" y="711555"/>
                  </a:lnTo>
                  <a:lnTo>
                    <a:pt x="1104404" y="691235"/>
                  </a:lnTo>
                  <a:lnTo>
                    <a:pt x="1082065" y="700951"/>
                  </a:lnTo>
                  <a:lnTo>
                    <a:pt x="1062291" y="707212"/>
                  </a:lnTo>
                  <a:lnTo>
                    <a:pt x="1043393" y="710565"/>
                  </a:lnTo>
                  <a:lnTo>
                    <a:pt x="1023632" y="711555"/>
                  </a:lnTo>
                  <a:lnTo>
                    <a:pt x="996022" y="707288"/>
                  </a:lnTo>
                  <a:lnTo>
                    <a:pt x="972172" y="694969"/>
                  </a:lnTo>
                  <a:lnTo>
                    <a:pt x="955065" y="675398"/>
                  </a:lnTo>
                  <a:lnTo>
                    <a:pt x="947686" y="649325"/>
                  </a:lnTo>
                  <a:lnTo>
                    <a:pt x="1132090" y="649325"/>
                  </a:lnTo>
                  <a:lnTo>
                    <a:pt x="1132090" y="624433"/>
                  </a:lnTo>
                  <a:close/>
                </a:path>
                <a:path w="2915920" h="908685">
                  <a:moveTo>
                    <a:pt x="1425841" y="618845"/>
                  </a:moveTo>
                  <a:lnTo>
                    <a:pt x="1417066" y="558812"/>
                  </a:lnTo>
                  <a:lnTo>
                    <a:pt x="1392351" y="514896"/>
                  </a:lnTo>
                  <a:lnTo>
                    <a:pt x="1355242" y="487946"/>
                  </a:lnTo>
                  <a:lnTo>
                    <a:pt x="1345069" y="485927"/>
                  </a:lnTo>
                  <a:lnTo>
                    <a:pt x="1345069" y="617575"/>
                  </a:lnTo>
                  <a:lnTo>
                    <a:pt x="1341183" y="653389"/>
                  </a:lnTo>
                  <a:lnTo>
                    <a:pt x="1328839" y="684999"/>
                  </a:lnTo>
                  <a:lnTo>
                    <a:pt x="1306169" y="707542"/>
                  </a:lnTo>
                  <a:lnTo>
                    <a:pt x="1271282" y="716127"/>
                  </a:lnTo>
                  <a:lnTo>
                    <a:pt x="1260830" y="715200"/>
                  </a:lnTo>
                  <a:lnTo>
                    <a:pt x="1251559" y="712698"/>
                  </a:lnTo>
                  <a:lnTo>
                    <a:pt x="1243380" y="709066"/>
                  </a:lnTo>
                  <a:lnTo>
                    <a:pt x="1236230" y="704697"/>
                  </a:lnTo>
                  <a:lnTo>
                    <a:pt x="1236230" y="569950"/>
                  </a:lnTo>
                  <a:lnTo>
                    <a:pt x="1246162" y="558723"/>
                  </a:lnTo>
                  <a:lnTo>
                    <a:pt x="1260119" y="548360"/>
                  </a:lnTo>
                  <a:lnTo>
                    <a:pt x="1276286" y="540778"/>
                  </a:lnTo>
                  <a:lnTo>
                    <a:pt x="1292872" y="537819"/>
                  </a:lnTo>
                  <a:lnTo>
                    <a:pt x="1314792" y="541985"/>
                  </a:lnTo>
                  <a:lnTo>
                    <a:pt x="1331201" y="555561"/>
                  </a:lnTo>
                  <a:lnTo>
                    <a:pt x="1341501" y="580212"/>
                  </a:lnTo>
                  <a:lnTo>
                    <a:pt x="1345069" y="617575"/>
                  </a:lnTo>
                  <a:lnTo>
                    <a:pt x="1345069" y="485927"/>
                  </a:lnTo>
                  <a:lnTo>
                    <a:pt x="1309255" y="478764"/>
                  </a:lnTo>
                  <a:lnTo>
                    <a:pt x="1286713" y="481431"/>
                  </a:lnTo>
                  <a:lnTo>
                    <a:pt x="1266647" y="488505"/>
                  </a:lnTo>
                  <a:lnTo>
                    <a:pt x="1248562" y="498652"/>
                  </a:lnTo>
                  <a:lnTo>
                    <a:pt x="1232027" y="510514"/>
                  </a:lnTo>
                  <a:lnTo>
                    <a:pt x="1223149" y="484479"/>
                  </a:lnTo>
                  <a:lnTo>
                    <a:pt x="1154569" y="484479"/>
                  </a:lnTo>
                  <a:lnTo>
                    <a:pt x="1154569" y="908278"/>
                  </a:lnTo>
                  <a:lnTo>
                    <a:pt x="1236230" y="883386"/>
                  </a:lnTo>
                  <a:lnTo>
                    <a:pt x="1236230" y="763371"/>
                  </a:lnTo>
                  <a:lnTo>
                    <a:pt x="1247990" y="768489"/>
                  </a:lnTo>
                  <a:lnTo>
                    <a:pt x="1261198" y="772185"/>
                  </a:lnTo>
                  <a:lnTo>
                    <a:pt x="1275562" y="774433"/>
                  </a:lnTo>
                  <a:lnTo>
                    <a:pt x="1290840" y="775182"/>
                  </a:lnTo>
                  <a:lnTo>
                    <a:pt x="1337310" y="767054"/>
                  </a:lnTo>
                  <a:lnTo>
                    <a:pt x="1343418" y="763371"/>
                  </a:lnTo>
                  <a:lnTo>
                    <a:pt x="1374838" y="744512"/>
                  </a:lnTo>
                  <a:lnTo>
                    <a:pt x="1397977" y="716127"/>
                  </a:lnTo>
                  <a:lnTo>
                    <a:pt x="1402638" y="710425"/>
                  </a:lnTo>
                  <a:lnTo>
                    <a:pt x="1419898" y="667588"/>
                  </a:lnTo>
                  <a:lnTo>
                    <a:pt x="1425841" y="618845"/>
                  </a:lnTo>
                  <a:close/>
                </a:path>
                <a:path w="2915920" h="908685">
                  <a:moveTo>
                    <a:pt x="1675523" y="747877"/>
                  </a:moveTo>
                  <a:lnTo>
                    <a:pt x="1662201" y="711555"/>
                  </a:lnTo>
                  <a:lnTo>
                    <a:pt x="1655965" y="694537"/>
                  </a:lnTo>
                  <a:lnTo>
                    <a:pt x="1640636" y="701649"/>
                  </a:lnTo>
                  <a:lnTo>
                    <a:pt x="1626120" y="707009"/>
                  </a:lnTo>
                  <a:lnTo>
                    <a:pt x="1612734" y="710387"/>
                  </a:lnTo>
                  <a:lnTo>
                    <a:pt x="1600847" y="711555"/>
                  </a:lnTo>
                  <a:lnTo>
                    <a:pt x="1566811" y="704062"/>
                  </a:lnTo>
                  <a:lnTo>
                    <a:pt x="1543215" y="684237"/>
                  </a:lnTo>
                  <a:lnTo>
                    <a:pt x="1529473" y="656107"/>
                  </a:lnTo>
                  <a:lnTo>
                    <a:pt x="1525028" y="623671"/>
                  </a:lnTo>
                  <a:lnTo>
                    <a:pt x="1530477" y="589546"/>
                  </a:lnTo>
                  <a:lnTo>
                    <a:pt x="1545996" y="562889"/>
                  </a:lnTo>
                  <a:lnTo>
                    <a:pt x="1570291" y="545541"/>
                  </a:lnTo>
                  <a:lnTo>
                    <a:pt x="1602117" y="539343"/>
                  </a:lnTo>
                  <a:lnTo>
                    <a:pt x="1618183" y="540410"/>
                  </a:lnTo>
                  <a:lnTo>
                    <a:pt x="1632800" y="543839"/>
                  </a:lnTo>
                  <a:lnTo>
                    <a:pt x="1646961" y="550011"/>
                  </a:lnTo>
                  <a:lnTo>
                    <a:pt x="1661680" y="559282"/>
                  </a:lnTo>
                  <a:lnTo>
                    <a:pt x="1661680" y="539343"/>
                  </a:lnTo>
                  <a:lnTo>
                    <a:pt x="1661680" y="495020"/>
                  </a:lnTo>
                  <a:lnTo>
                    <a:pt x="1649145" y="488683"/>
                  </a:lnTo>
                  <a:lnTo>
                    <a:pt x="1633943" y="483514"/>
                  </a:lnTo>
                  <a:lnTo>
                    <a:pt x="1614754" y="480047"/>
                  </a:lnTo>
                  <a:lnTo>
                    <a:pt x="1590306" y="478764"/>
                  </a:lnTo>
                  <a:lnTo>
                    <a:pt x="1543253" y="485673"/>
                  </a:lnTo>
                  <a:lnTo>
                    <a:pt x="1503222" y="505421"/>
                  </a:lnTo>
                  <a:lnTo>
                    <a:pt x="1472196" y="536625"/>
                  </a:lnTo>
                  <a:lnTo>
                    <a:pt x="1452130" y="577862"/>
                  </a:lnTo>
                  <a:lnTo>
                    <a:pt x="1445018" y="627735"/>
                  </a:lnTo>
                  <a:lnTo>
                    <a:pt x="1450632" y="673900"/>
                  </a:lnTo>
                  <a:lnTo>
                    <a:pt x="1467434" y="714311"/>
                  </a:lnTo>
                  <a:lnTo>
                    <a:pt x="1495298" y="746404"/>
                  </a:lnTo>
                  <a:lnTo>
                    <a:pt x="1534121" y="767562"/>
                  </a:lnTo>
                  <a:lnTo>
                    <a:pt x="1583829" y="775182"/>
                  </a:lnTo>
                  <a:lnTo>
                    <a:pt x="1607096" y="773150"/>
                  </a:lnTo>
                  <a:lnTo>
                    <a:pt x="1631810" y="767486"/>
                  </a:lnTo>
                  <a:lnTo>
                    <a:pt x="1655457" y="758850"/>
                  </a:lnTo>
                  <a:lnTo>
                    <a:pt x="1675523" y="747877"/>
                  </a:lnTo>
                  <a:close/>
                </a:path>
                <a:path w="2915920" h="908685">
                  <a:moveTo>
                    <a:pt x="1928126" y="484479"/>
                  </a:moveTo>
                  <a:lnTo>
                    <a:pt x="1678063" y="484479"/>
                  </a:lnTo>
                  <a:lnTo>
                    <a:pt x="1678063" y="548741"/>
                  </a:lnTo>
                  <a:lnTo>
                    <a:pt x="1757184" y="548741"/>
                  </a:lnTo>
                  <a:lnTo>
                    <a:pt x="1757184" y="769467"/>
                  </a:lnTo>
                  <a:lnTo>
                    <a:pt x="1838718" y="769467"/>
                  </a:lnTo>
                  <a:lnTo>
                    <a:pt x="1838718" y="548741"/>
                  </a:lnTo>
                  <a:lnTo>
                    <a:pt x="1910600" y="548741"/>
                  </a:lnTo>
                  <a:lnTo>
                    <a:pt x="1928126" y="484479"/>
                  </a:lnTo>
                  <a:close/>
                </a:path>
                <a:path w="2915920" h="908685">
                  <a:moveTo>
                    <a:pt x="2162695" y="584555"/>
                  </a:moveTo>
                  <a:lnTo>
                    <a:pt x="2155774" y="540232"/>
                  </a:lnTo>
                  <a:lnTo>
                    <a:pt x="2132533" y="503428"/>
                  </a:lnTo>
                  <a:lnTo>
                    <a:pt x="2095614" y="484708"/>
                  </a:lnTo>
                  <a:lnTo>
                    <a:pt x="2081542" y="483057"/>
                  </a:lnTo>
                  <a:lnTo>
                    <a:pt x="2081542" y="640308"/>
                  </a:lnTo>
                  <a:lnTo>
                    <a:pt x="2081542" y="698601"/>
                  </a:lnTo>
                  <a:lnTo>
                    <a:pt x="2074164" y="703199"/>
                  </a:lnTo>
                  <a:lnTo>
                    <a:pt x="2063864" y="707364"/>
                  </a:lnTo>
                  <a:lnTo>
                    <a:pt x="2050973" y="710399"/>
                  </a:lnTo>
                  <a:lnTo>
                    <a:pt x="2035822" y="711555"/>
                  </a:lnTo>
                  <a:lnTo>
                    <a:pt x="2017318" y="709066"/>
                  </a:lnTo>
                  <a:lnTo>
                    <a:pt x="2003729" y="701954"/>
                  </a:lnTo>
                  <a:lnTo>
                    <a:pt x="1995360" y="690829"/>
                  </a:lnTo>
                  <a:lnTo>
                    <a:pt x="1992515" y="676249"/>
                  </a:lnTo>
                  <a:lnTo>
                    <a:pt x="1995678" y="661835"/>
                  </a:lnTo>
                  <a:lnTo>
                    <a:pt x="2005279" y="651103"/>
                  </a:lnTo>
                  <a:lnTo>
                    <a:pt x="2021446" y="644283"/>
                  </a:lnTo>
                  <a:lnTo>
                    <a:pt x="2044331" y="641578"/>
                  </a:lnTo>
                  <a:lnTo>
                    <a:pt x="2081542" y="640308"/>
                  </a:lnTo>
                  <a:lnTo>
                    <a:pt x="2081542" y="483057"/>
                  </a:lnTo>
                  <a:lnTo>
                    <a:pt x="2045220" y="478764"/>
                  </a:lnTo>
                  <a:lnTo>
                    <a:pt x="2016556" y="480110"/>
                  </a:lnTo>
                  <a:lnTo>
                    <a:pt x="1988019" y="484962"/>
                  </a:lnTo>
                  <a:lnTo>
                    <a:pt x="1959394" y="494525"/>
                  </a:lnTo>
                  <a:lnTo>
                    <a:pt x="1930539" y="510006"/>
                  </a:lnTo>
                  <a:lnTo>
                    <a:pt x="1955050" y="559282"/>
                  </a:lnTo>
                  <a:lnTo>
                    <a:pt x="1970468" y="551700"/>
                  </a:lnTo>
                  <a:lnTo>
                    <a:pt x="1987842" y="545668"/>
                  </a:lnTo>
                  <a:lnTo>
                    <a:pt x="2006981" y="541680"/>
                  </a:lnTo>
                  <a:lnTo>
                    <a:pt x="2027694" y="540232"/>
                  </a:lnTo>
                  <a:lnTo>
                    <a:pt x="2047862" y="542671"/>
                  </a:lnTo>
                  <a:lnTo>
                    <a:pt x="2064880" y="550240"/>
                  </a:lnTo>
                  <a:lnTo>
                    <a:pt x="2076640" y="563384"/>
                  </a:lnTo>
                  <a:lnTo>
                    <a:pt x="2081034" y="582523"/>
                  </a:lnTo>
                  <a:lnTo>
                    <a:pt x="2081034" y="587476"/>
                  </a:lnTo>
                  <a:lnTo>
                    <a:pt x="2031758" y="589508"/>
                  </a:lnTo>
                  <a:lnTo>
                    <a:pt x="1982393" y="596747"/>
                  </a:lnTo>
                  <a:lnTo>
                    <a:pt x="1944268" y="614781"/>
                  </a:lnTo>
                  <a:lnTo>
                    <a:pt x="1919681" y="643597"/>
                  </a:lnTo>
                  <a:lnTo>
                    <a:pt x="1910981" y="683107"/>
                  </a:lnTo>
                  <a:lnTo>
                    <a:pt x="1918195" y="721461"/>
                  </a:lnTo>
                  <a:lnTo>
                    <a:pt x="1938134" y="750582"/>
                  </a:lnTo>
                  <a:lnTo>
                    <a:pt x="1968246" y="769086"/>
                  </a:lnTo>
                  <a:lnTo>
                    <a:pt x="2005977" y="775563"/>
                  </a:lnTo>
                  <a:lnTo>
                    <a:pt x="2031441" y="773150"/>
                  </a:lnTo>
                  <a:lnTo>
                    <a:pt x="2053069" y="766546"/>
                  </a:lnTo>
                  <a:lnTo>
                    <a:pt x="2071243" y="756818"/>
                  </a:lnTo>
                  <a:lnTo>
                    <a:pt x="2086368" y="744956"/>
                  </a:lnTo>
                  <a:lnTo>
                    <a:pt x="2099068" y="769848"/>
                  </a:lnTo>
                  <a:lnTo>
                    <a:pt x="2162695" y="769848"/>
                  </a:lnTo>
                  <a:lnTo>
                    <a:pt x="2162695" y="744956"/>
                  </a:lnTo>
                  <a:lnTo>
                    <a:pt x="2162695" y="711555"/>
                  </a:lnTo>
                  <a:lnTo>
                    <a:pt x="2162695" y="640308"/>
                  </a:lnTo>
                  <a:lnTo>
                    <a:pt x="2162695" y="584555"/>
                  </a:lnTo>
                  <a:close/>
                </a:path>
                <a:path w="2915920" h="908685">
                  <a:moveTo>
                    <a:pt x="2452001" y="484479"/>
                  </a:moveTo>
                  <a:lnTo>
                    <a:pt x="2232799" y="484479"/>
                  </a:lnTo>
                  <a:lnTo>
                    <a:pt x="2232799" y="517753"/>
                  </a:lnTo>
                  <a:lnTo>
                    <a:pt x="2232418" y="517753"/>
                  </a:lnTo>
                  <a:lnTo>
                    <a:pt x="2231491" y="583704"/>
                  </a:lnTo>
                  <a:lnTo>
                    <a:pt x="2228138" y="633615"/>
                  </a:lnTo>
                  <a:lnTo>
                    <a:pt x="2210447" y="692886"/>
                  </a:lnTo>
                  <a:lnTo>
                    <a:pt x="2172474" y="714857"/>
                  </a:lnTo>
                  <a:lnTo>
                    <a:pt x="2194953" y="775182"/>
                  </a:lnTo>
                  <a:lnTo>
                    <a:pt x="2245906" y="759574"/>
                  </a:lnTo>
                  <a:lnTo>
                    <a:pt x="2278710" y="726884"/>
                  </a:lnTo>
                  <a:lnTo>
                    <a:pt x="2296731" y="680605"/>
                  </a:lnTo>
                  <a:lnTo>
                    <a:pt x="2302840" y="632942"/>
                  </a:lnTo>
                  <a:lnTo>
                    <a:pt x="2305875" y="585889"/>
                  </a:lnTo>
                  <a:lnTo>
                    <a:pt x="2306332" y="562965"/>
                  </a:lnTo>
                  <a:lnTo>
                    <a:pt x="2306332" y="548741"/>
                  </a:lnTo>
                  <a:lnTo>
                    <a:pt x="2370340" y="548741"/>
                  </a:lnTo>
                  <a:lnTo>
                    <a:pt x="2370340" y="769467"/>
                  </a:lnTo>
                  <a:lnTo>
                    <a:pt x="2452001" y="769467"/>
                  </a:lnTo>
                  <a:lnTo>
                    <a:pt x="2452001" y="548741"/>
                  </a:lnTo>
                  <a:lnTo>
                    <a:pt x="2452001" y="484479"/>
                  </a:lnTo>
                  <a:close/>
                </a:path>
                <a:path w="2915920" h="908685">
                  <a:moveTo>
                    <a:pt x="2737116" y="670534"/>
                  </a:moveTo>
                  <a:lnTo>
                    <a:pt x="2728391" y="633450"/>
                  </a:lnTo>
                  <a:lnTo>
                    <a:pt x="2727083" y="627875"/>
                  </a:lnTo>
                  <a:lnTo>
                    <a:pt x="2699778" y="598766"/>
                  </a:lnTo>
                  <a:lnTo>
                    <a:pt x="2659316" y="582117"/>
                  </a:lnTo>
                  <a:lnTo>
                    <a:pt x="2655963" y="581761"/>
                  </a:lnTo>
                  <a:lnTo>
                    <a:pt x="2655963" y="671677"/>
                  </a:lnTo>
                  <a:lnTo>
                    <a:pt x="2651188" y="692264"/>
                  </a:lnTo>
                  <a:lnTo>
                    <a:pt x="2638272" y="704977"/>
                  </a:lnTo>
                  <a:lnTo>
                    <a:pt x="2619311" y="711415"/>
                  </a:lnTo>
                  <a:lnTo>
                    <a:pt x="2596400" y="713206"/>
                  </a:lnTo>
                  <a:lnTo>
                    <a:pt x="2568206" y="713206"/>
                  </a:lnTo>
                  <a:lnTo>
                    <a:pt x="2568206" y="633450"/>
                  </a:lnTo>
                  <a:lnTo>
                    <a:pt x="2595511" y="633450"/>
                  </a:lnTo>
                  <a:lnTo>
                    <a:pt x="2617165" y="634682"/>
                  </a:lnTo>
                  <a:lnTo>
                    <a:pt x="2636596" y="639902"/>
                  </a:lnTo>
                  <a:lnTo>
                    <a:pt x="2650579" y="651459"/>
                  </a:lnTo>
                  <a:lnTo>
                    <a:pt x="2655963" y="671677"/>
                  </a:lnTo>
                  <a:lnTo>
                    <a:pt x="2655963" y="581761"/>
                  </a:lnTo>
                  <a:lnTo>
                    <a:pt x="2609862" y="576808"/>
                  </a:lnTo>
                  <a:lnTo>
                    <a:pt x="2567825" y="576808"/>
                  </a:lnTo>
                  <a:lnTo>
                    <a:pt x="2567825" y="471779"/>
                  </a:lnTo>
                  <a:lnTo>
                    <a:pt x="2486164" y="493750"/>
                  </a:lnTo>
                  <a:lnTo>
                    <a:pt x="2486164" y="769467"/>
                  </a:lnTo>
                  <a:lnTo>
                    <a:pt x="2590685" y="769467"/>
                  </a:lnTo>
                  <a:lnTo>
                    <a:pt x="2645549" y="765048"/>
                  </a:lnTo>
                  <a:lnTo>
                    <a:pt x="2692323" y="749439"/>
                  </a:lnTo>
                  <a:lnTo>
                    <a:pt x="2724886" y="719112"/>
                  </a:lnTo>
                  <a:lnTo>
                    <a:pt x="2726372" y="713206"/>
                  </a:lnTo>
                  <a:lnTo>
                    <a:pt x="2737116" y="670534"/>
                  </a:lnTo>
                  <a:close/>
                </a:path>
                <a:path w="2915920" h="908685">
                  <a:moveTo>
                    <a:pt x="2777502" y="110845"/>
                  </a:moveTo>
                  <a:lnTo>
                    <a:pt x="2775470" y="65760"/>
                  </a:lnTo>
                  <a:lnTo>
                    <a:pt x="2762910" y="25463"/>
                  </a:lnTo>
                  <a:lnTo>
                    <a:pt x="2741180" y="6832"/>
                  </a:lnTo>
                  <a:lnTo>
                    <a:pt x="2728023" y="9461"/>
                  </a:lnTo>
                  <a:lnTo>
                    <a:pt x="2685681" y="19151"/>
                  </a:lnTo>
                  <a:lnTo>
                    <a:pt x="2642387" y="32931"/>
                  </a:lnTo>
                  <a:lnTo>
                    <a:pt x="2604909" y="48234"/>
                  </a:lnTo>
                  <a:lnTo>
                    <a:pt x="2558491" y="73367"/>
                  </a:lnTo>
                  <a:lnTo>
                    <a:pt x="2522296" y="102958"/>
                  </a:lnTo>
                  <a:lnTo>
                    <a:pt x="2507030" y="140436"/>
                  </a:lnTo>
                  <a:lnTo>
                    <a:pt x="2508783" y="154838"/>
                  </a:lnTo>
                  <a:lnTo>
                    <a:pt x="2526284" y="198208"/>
                  </a:lnTo>
                  <a:lnTo>
                    <a:pt x="2554617" y="242925"/>
                  </a:lnTo>
                  <a:lnTo>
                    <a:pt x="2554325" y="238658"/>
                  </a:lnTo>
                  <a:lnTo>
                    <a:pt x="2554236" y="231495"/>
                  </a:lnTo>
                  <a:lnTo>
                    <a:pt x="2577490" y="192201"/>
                  </a:lnTo>
                  <a:lnTo>
                    <a:pt x="2616593" y="163804"/>
                  </a:lnTo>
                  <a:lnTo>
                    <a:pt x="2667177" y="139788"/>
                  </a:lnTo>
                  <a:lnTo>
                    <a:pt x="2715018" y="123926"/>
                  </a:lnTo>
                  <a:lnTo>
                    <a:pt x="2762808" y="113042"/>
                  </a:lnTo>
                  <a:lnTo>
                    <a:pt x="2777502" y="110845"/>
                  </a:lnTo>
                  <a:close/>
                </a:path>
                <a:path w="2915920" h="908685">
                  <a:moveTo>
                    <a:pt x="2870974" y="309981"/>
                  </a:moveTo>
                  <a:lnTo>
                    <a:pt x="2866529" y="313283"/>
                  </a:lnTo>
                  <a:lnTo>
                    <a:pt x="2861195" y="316204"/>
                  </a:lnTo>
                  <a:lnTo>
                    <a:pt x="2856369" y="317728"/>
                  </a:lnTo>
                  <a:lnTo>
                    <a:pt x="2843555" y="319786"/>
                  </a:lnTo>
                  <a:lnTo>
                    <a:pt x="2829991" y="318922"/>
                  </a:lnTo>
                  <a:lnTo>
                    <a:pt x="2792552" y="306565"/>
                  </a:lnTo>
                  <a:lnTo>
                    <a:pt x="2743949" y="277850"/>
                  </a:lnTo>
                  <a:lnTo>
                    <a:pt x="2707182" y="248513"/>
                  </a:lnTo>
                  <a:lnTo>
                    <a:pt x="2676258" y="218414"/>
                  </a:lnTo>
                  <a:lnTo>
                    <a:pt x="2645676" y="182727"/>
                  </a:lnTo>
                  <a:lnTo>
                    <a:pt x="2635237" y="188696"/>
                  </a:lnTo>
                  <a:lnTo>
                    <a:pt x="2596515" y="216814"/>
                  </a:lnTo>
                  <a:lnTo>
                    <a:pt x="2574683" y="250672"/>
                  </a:lnTo>
                  <a:lnTo>
                    <a:pt x="2573413" y="255625"/>
                  </a:lnTo>
                  <a:lnTo>
                    <a:pt x="2573451" y="261721"/>
                  </a:lnTo>
                  <a:lnTo>
                    <a:pt x="2601912" y="297662"/>
                  </a:lnTo>
                  <a:lnTo>
                    <a:pt x="2629560" y="324434"/>
                  </a:lnTo>
                  <a:lnTo>
                    <a:pt x="2662161" y="352221"/>
                  </a:lnTo>
                  <a:lnTo>
                    <a:pt x="2693530" y="374408"/>
                  </a:lnTo>
                  <a:lnTo>
                    <a:pt x="2737116" y="398373"/>
                  </a:lnTo>
                  <a:lnTo>
                    <a:pt x="2780957" y="409930"/>
                  </a:lnTo>
                  <a:lnTo>
                    <a:pt x="2794266" y="408152"/>
                  </a:lnTo>
                  <a:lnTo>
                    <a:pt x="2828658" y="382676"/>
                  </a:lnTo>
                  <a:lnTo>
                    <a:pt x="2854985" y="342709"/>
                  </a:lnTo>
                  <a:lnTo>
                    <a:pt x="2866466" y="319786"/>
                  </a:lnTo>
                  <a:lnTo>
                    <a:pt x="2870974" y="309981"/>
                  </a:lnTo>
                  <a:close/>
                </a:path>
                <a:path w="2915920" h="908685">
                  <a:moveTo>
                    <a:pt x="2915335" y="110845"/>
                  </a:moveTo>
                  <a:lnTo>
                    <a:pt x="2911691" y="59004"/>
                  </a:lnTo>
                  <a:lnTo>
                    <a:pt x="2893822" y="20040"/>
                  </a:lnTo>
                  <a:lnTo>
                    <a:pt x="2854985" y="2717"/>
                  </a:lnTo>
                  <a:lnTo>
                    <a:pt x="2807068" y="0"/>
                  </a:lnTo>
                  <a:lnTo>
                    <a:pt x="2789517" y="723"/>
                  </a:lnTo>
                  <a:lnTo>
                    <a:pt x="2771025" y="2387"/>
                  </a:lnTo>
                  <a:lnTo>
                    <a:pt x="2776740" y="4800"/>
                  </a:lnTo>
                  <a:lnTo>
                    <a:pt x="2781185" y="7721"/>
                  </a:lnTo>
                  <a:lnTo>
                    <a:pt x="2803537" y="47358"/>
                  </a:lnTo>
                  <a:lnTo>
                    <a:pt x="2808084" y="90347"/>
                  </a:lnTo>
                  <a:lnTo>
                    <a:pt x="2808198" y="98806"/>
                  </a:lnTo>
                  <a:lnTo>
                    <a:pt x="2808109" y="107924"/>
                  </a:lnTo>
                  <a:lnTo>
                    <a:pt x="2804083" y="151295"/>
                  </a:lnTo>
                  <a:lnTo>
                    <a:pt x="2793822" y="200990"/>
                  </a:lnTo>
                  <a:lnTo>
                    <a:pt x="2779255" y="247751"/>
                  </a:lnTo>
                  <a:lnTo>
                    <a:pt x="2773819" y="261721"/>
                  </a:lnTo>
                  <a:lnTo>
                    <a:pt x="2784195" y="267893"/>
                  </a:lnTo>
                  <a:lnTo>
                    <a:pt x="2827553" y="287451"/>
                  </a:lnTo>
                  <a:lnTo>
                    <a:pt x="2854985" y="291579"/>
                  </a:lnTo>
                  <a:lnTo>
                    <a:pt x="2867799" y="289534"/>
                  </a:lnTo>
                  <a:lnTo>
                    <a:pt x="2890494" y="256374"/>
                  </a:lnTo>
                  <a:lnTo>
                    <a:pt x="2903905" y="205028"/>
                  </a:lnTo>
                  <a:lnTo>
                    <a:pt x="2911602" y="162687"/>
                  </a:lnTo>
                  <a:lnTo>
                    <a:pt x="2915043" y="124536"/>
                  </a:lnTo>
                  <a:lnTo>
                    <a:pt x="2915335" y="110845"/>
                  </a:lnTo>
                  <a:close/>
                </a:path>
              </a:pathLst>
            </a:custGeom>
            <a:solidFill>
              <a:srgbClr val="002E6D"/>
            </a:solidFill>
            <a:ln w="3175">
              <a:solidFill>
                <a:srgbClr val="002E6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 map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60396CE-627C-455F-A551-4C9FAE5A7ABD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D5065-05B5-4F9A-958A-CA30396C16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9"/>
          <a:stretch/>
        </p:blipFill>
        <p:spPr>
          <a:xfrm>
            <a:off x="3257550" y="177638"/>
            <a:ext cx="5676900" cy="6239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16619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E67B75C-2C1C-45A1-901C-C06727979DC8}"/>
              </a:ext>
            </a:extLst>
          </p:cNvPr>
          <p:cNvSpPr txBox="1">
            <a:spLocks/>
          </p:cNvSpPr>
          <p:nvPr/>
        </p:nvSpPr>
        <p:spPr>
          <a:xfrm>
            <a:off x="762000" y="1003732"/>
            <a:ext cx="11963400" cy="17132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Переименование признаков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факторных признаков:</a:t>
            </a:r>
            <a:r>
              <a:rPr lang="en-US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замена значений </a:t>
            </a:r>
            <a:r>
              <a:rPr lang="en-US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'X'</a:t>
            </a: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'Н/Д’ на -1</a:t>
            </a:r>
            <a:r>
              <a:rPr lang="en-US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ru-RU" sz="2000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удаление пустых признаков и признаков с высокой корреляционной связью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08852-2B08-41AA-8EF7-CAF60F833B9B}"/>
              </a:ext>
            </a:extLst>
          </p:cNvPr>
          <p:cNvSpPr txBox="1"/>
          <p:nvPr/>
        </p:nvSpPr>
        <p:spPr>
          <a:xfrm>
            <a:off x="645928" y="2554547"/>
            <a:ext cx="6097772" cy="192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уникальных признаков по годам 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Конкатенация данных за все года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балансовых показателей </a:t>
            </a: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spc="-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прибыли и убытков</a:t>
            </a:r>
            <a:endParaRPr lang="ru-RU" sz="1800" spc="-5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0002522-34EF-48CF-9D75-692D83AE3503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325C0DF-FB18-4DBA-BFC4-E5637879899F}"/>
              </a:ext>
            </a:extLst>
          </p:cNvPr>
          <p:cNvCxnSpPr/>
          <p:nvPr/>
        </p:nvCxnSpPr>
        <p:spPr>
          <a:xfrm>
            <a:off x="5975026" y="6324600"/>
            <a:ext cx="99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2D3C833-5A05-40C9-BFE9-D18039B88BA3}"/>
              </a:ext>
            </a:extLst>
          </p:cNvPr>
          <p:cNvCxnSpPr/>
          <p:nvPr/>
        </p:nvCxnSpPr>
        <p:spPr>
          <a:xfrm>
            <a:off x="8686800" y="6277739"/>
            <a:ext cx="9906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26EEC9D-3612-4C5F-BC07-7D39B3DA5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8" r="6755"/>
          <a:stretch/>
        </p:blipFill>
        <p:spPr>
          <a:xfrm>
            <a:off x="2317426" y="4428556"/>
            <a:ext cx="7315200" cy="20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Экономические данные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A193646A-771B-4F5A-AD0B-C8C8757F3237}"/>
              </a:ext>
            </a:extLst>
          </p:cNvPr>
          <p:cNvSpPr txBox="1">
            <a:spLocks/>
          </p:cNvSpPr>
          <p:nvPr/>
        </p:nvSpPr>
        <p:spPr>
          <a:xfrm>
            <a:off x="7734301" y="1250002"/>
            <a:ext cx="3657597" cy="628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b="1" i="0" dirty="0">
                <a:solidFill>
                  <a:srgbClr val="002060"/>
                </a:solidFill>
                <a:effectLst/>
                <a:latin typeface="Helvetica Neue"/>
              </a:rPr>
              <a:t>Коэффициент финансовой независимости</a:t>
            </a:r>
            <a:endParaRPr 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71A616C-7F28-4D8A-9894-0CE0F3A65784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F53CD3DE-77F5-4F55-BA9A-70340D628E14}"/>
              </a:ext>
            </a:extLst>
          </p:cNvPr>
          <p:cNvSpPr txBox="1">
            <a:spLocks/>
          </p:cNvSpPr>
          <p:nvPr/>
        </p:nvSpPr>
        <p:spPr>
          <a:xfrm>
            <a:off x="228600" y="1330406"/>
            <a:ext cx="3657598" cy="6283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Коэффициент текущей ликвидности</a:t>
            </a:r>
            <a:endParaRPr 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31B301-5274-4D1F-8917-D6CDA93AFB2F}"/>
              </a:ext>
            </a:extLst>
          </p:cNvPr>
          <p:cNvSpPr txBox="1"/>
          <p:nvPr/>
        </p:nvSpPr>
        <p:spPr>
          <a:xfrm>
            <a:off x="1275022" y="4240248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Рентабельность продаж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7BF75A-7E7E-4A9D-8CC8-4F6FB4614CA6}"/>
              </a:ext>
            </a:extLst>
          </p:cNvPr>
          <p:cNvSpPr txBox="1"/>
          <p:nvPr/>
        </p:nvSpPr>
        <p:spPr>
          <a:xfrm>
            <a:off x="7752021" y="4214477"/>
            <a:ext cx="3546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Рентабельность затрат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01D746-3EA0-4B57-A7C9-4D881C6DCB36}"/>
                  </a:ext>
                </a:extLst>
              </p:cNvPr>
              <p:cNvSpPr txBox="1"/>
              <p:nvPr/>
            </p:nvSpPr>
            <p:spPr>
              <a:xfrm>
                <a:off x="7716580" y="5002070"/>
                <a:ext cx="3693040" cy="928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𝑅𝑂𝐶𝑆</a:t>
                </a:r>
                <a:r>
                  <a:rPr lang="en-US" sz="20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STIXMathJax_Normal-italic"/>
                          </a:rPr>
                          <m:t>𝑠𝑎𝑙𝑒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00"/>
                            </a:solidFill>
                            <a:latin typeface="STIXMathJax_Normal-italic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STIXMathJax_Normal-italic"/>
                          </a:rPr>
                          <m:t>𝑝𝑟𝑜𝑓𝑖𝑡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STIXMathJax_Normal-italic"/>
                          </a:rPr>
                          <m:t>𝑟𝑒𝑣𝑒𝑛𝑢𝑒</m:t>
                        </m:r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STIXMathJax_Main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STIXMathJax_Normal-italic"/>
                          </a:rPr>
                          <m:t>𝑠𝑎𝑙𝑒𝑝𝑟𝑜𝑓𝑖𝑡</m:t>
                        </m:r>
                      </m:den>
                    </m:f>
                  </m:oMath>
                </a14:m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01D746-3EA0-4B57-A7C9-4D881C6D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580" y="5002070"/>
                <a:ext cx="3693040" cy="928588"/>
              </a:xfrm>
              <a:prstGeom prst="rect">
                <a:avLst/>
              </a:prstGeom>
              <a:blipFill>
                <a:blip r:embed="rId3"/>
                <a:stretch>
                  <a:fillRect l="-18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E5AED6-0807-43CE-879E-45E8E5789ECD}"/>
                  </a:ext>
                </a:extLst>
              </p:cNvPr>
              <p:cNvSpPr txBox="1"/>
              <p:nvPr/>
            </p:nvSpPr>
            <p:spPr>
              <a:xfrm>
                <a:off x="1503622" y="5006301"/>
                <a:ext cx="2743200" cy="872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  <a:t>𝑅𝑠𝑎𝑙𝑒</a:t>
                </a:r>
                <a14:m>
                  <m:oMath xmlns:m="http://schemas.openxmlformats.org/officeDocument/2006/math">
                    <m:r>
                      <a:rPr lang="en-US" sz="20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STIXMathJax_Normal-italic"/>
                          </a:rPr>
                          <m:t>𝑠𝑎𝑙𝑒𝑝𝑟𝑜𝑓𝑖𝑡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STIXMathJax_Normal-italic"/>
                          </a:rPr>
                          <m:t>𝑟𝑒𝑣𝑒𝑛𝑢𝑒</m:t>
                        </m:r>
                      </m:den>
                    </m:f>
                  </m:oMath>
                </a14:m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E5AED6-0807-43CE-879E-45E8E5789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2" y="5006301"/>
                <a:ext cx="2743200" cy="872162"/>
              </a:xfrm>
              <a:prstGeom prst="rect">
                <a:avLst/>
              </a:prstGeom>
              <a:blipFill>
                <a:blip r:embed="rId4"/>
                <a:stretch>
                  <a:fillRect l="-2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BCB0BB-39A8-4255-A071-D1858C9F9D37}"/>
                  </a:ext>
                </a:extLst>
              </p:cNvPr>
              <p:cNvSpPr txBox="1"/>
              <p:nvPr/>
            </p:nvSpPr>
            <p:spPr>
              <a:xfrm>
                <a:off x="-325178" y="2156769"/>
                <a:ext cx="7086599" cy="720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20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тл</m:t>
                      </m:r>
                      <m:r>
                        <a:rPr lang="en-US" sz="20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ru-RU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Быстрореализуемые активы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ru-RU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Срочные и среднесрочные обязательства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STIXMathJax_Normal-italic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BCB0BB-39A8-4255-A071-D1858C9F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178" y="2156769"/>
                <a:ext cx="7086599" cy="7203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5476AAE-6B22-491F-BCF0-7424D7CD5281}"/>
              </a:ext>
            </a:extLst>
          </p:cNvPr>
          <p:cNvSpPr txBox="1"/>
          <p:nvPr/>
        </p:nvSpPr>
        <p:spPr>
          <a:xfrm>
            <a:off x="1053635" y="3179239"/>
            <a:ext cx="3650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Рекомендуемые значения 1.3 - 2.5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733474-A963-4396-8E17-AFE0FB3B48A8}"/>
              </a:ext>
            </a:extLst>
          </p:cNvPr>
          <p:cNvSpPr txBox="1"/>
          <p:nvPr/>
        </p:nvSpPr>
        <p:spPr>
          <a:xfrm>
            <a:off x="7913404" y="3328483"/>
            <a:ext cx="3650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Рекомендуемые значения 0.4 – 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9A2497-F8E2-4AB9-BA6F-6661E13B3202}"/>
                  </a:ext>
                </a:extLst>
              </p:cNvPr>
              <p:cNvSpPr txBox="1"/>
              <p:nvPr/>
            </p:nvSpPr>
            <p:spPr>
              <a:xfrm>
                <a:off x="5923222" y="2241816"/>
                <a:ext cx="7086599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20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фн</m:t>
                      </m:r>
                      <m:r>
                        <a:rPr lang="en-US" sz="20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Капитал и резервы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ru-RU" sz="20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Активы и пассивы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STIXMathJax_Normal-italic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9A2497-F8E2-4AB9-BA6F-6661E13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22" y="2241816"/>
                <a:ext cx="7086599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2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E2C2F93-0FF1-4F95-B0FF-F28F8DEAE0D9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3A672918-68AD-475D-A861-9FA2FEC19E29}"/>
              </a:ext>
            </a:extLst>
          </p:cNvPr>
          <p:cNvSpPr txBox="1">
            <a:spLocks/>
          </p:cNvSpPr>
          <p:nvPr/>
        </p:nvSpPr>
        <p:spPr>
          <a:xfrm>
            <a:off x="8604844" y="3755775"/>
            <a:ext cx="2944370" cy="1490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23000"/>
              </a:lnSpc>
              <a:spcBef>
                <a:spcPts val="100"/>
              </a:spcBef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графике отражены признаки, сила корреляции которых более 0.1</a:t>
            </a: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72B1BA-B62F-4118-AD94-F74CD4E51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4" y="1316861"/>
            <a:ext cx="7803391" cy="4962525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6FBCEA50-D3F9-4131-ABFC-825A98706CBC}"/>
              </a:ext>
            </a:extLst>
          </p:cNvPr>
          <p:cNvSpPr txBox="1">
            <a:spLocks/>
          </p:cNvSpPr>
          <p:nvPr/>
        </p:nvSpPr>
        <p:spPr>
          <a:xfrm>
            <a:off x="838199" y="816706"/>
            <a:ext cx="8763001" cy="641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Проверка корреляции признаков с ц</a:t>
            </a: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елевым - </a:t>
            </a:r>
            <a:r>
              <a:rPr lang="ru-RU" sz="2000" i="0" dirty="0">
                <a:solidFill>
                  <a:srgbClr val="002060"/>
                </a:solidFill>
                <a:effectLst/>
                <a:latin typeface="Helvetica Neue"/>
              </a:rPr>
              <a:t>фактом ПДЗ – </a:t>
            </a:r>
            <a:r>
              <a:rPr lang="en-US" sz="2000" i="0" dirty="0">
                <a:solidFill>
                  <a:srgbClr val="002060"/>
                </a:solidFill>
                <a:effectLst/>
                <a:latin typeface="Helvetica Neue"/>
              </a:rPr>
              <a:t>“overdue”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000" i="0" dirty="0">
              <a:solidFill>
                <a:srgbClr val="00206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727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E2C2F93-0FF1-4F95-B0FF-F28F8DEAE0D9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C01C730-AC65-4AF0-A2B4-4A6A293DE0E2}"/>
              </a:ext>
            </a:extLst>
          </p:cNvPr>
          <p:cNvSpPr/>
          <p:nvPr/>
        </p:nvSpPr>
        <p:spPr>
          <a:xfrm>
            <a:off x="10325098" y="4676155"/>
            <a:ext cx="121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19050" cmpd="sng">
                  <a:noFill/>
                  <a:prstDash val="solid"/>
                </a:ln>
                <a:solidFill>
                  <a:srgbClr val="002E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ru-RU" sz="5400" b="1" spc="50" dirty="0">
              <a:ln w="19050" cmpd="sng">
                <a:noFill/>
                <a:prstDash val="solid"/>
              </a:ln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C240E5DB-0D2E-44E2-8366-449370A891A6}"/>
              </a:ext>
            </a:extLst>
          </p:cNvPr>
          <p:cNvSpPr txBox="1">
            <a:spLocks/>
          </p:cNvSpPr>
          <p:nvPr/>
        </p:nvSpPr>
        <p:spPr>
          <a:xfrm>
            <a:off x="4686298" y="4889452"/>
            <a:ext cx="5638800" cy="641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признаков после </a:t>
            </a: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предобработки</a:t>
            </a: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642E25-8960-40A6-A302-FF199E68F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60" b="2616"/>
          <a:stretch/>
        </p:blipFill>
        <p:spPr>
          <a:xfrm>
            <a:off x="301001" y="1133875"/>
            <a:ext cx="5074920" cy="5211085"/>
          </a:xfrm>
          <a:prstGeom prst="rect">
            <a:avLst/>
          </a:prstGeom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AA1B4A54-8352-4871-B277-79213E6EA264}"/>
              </a:ext>
            </a:extLst>
          </p:cNvPr>
          <p:cNvSpPr txBox="1">
            <a:spLocks/>
          </p:cNvSpPr>
          <p:nvPr/>
        </p:nvSpPr>
        <p:spPr>
          <a:xfrm>
            <a:off x="2535934" y="665934"/>
            <a:ext cx="8763001" cy="320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Проверка корреляции между признаками</a:t>
            </a:r>
            <a:endParaRPr lang="en-US" sz="2000" i="0" dirty="0">
              <a:solidFill>
                <a:srgbClr val="002060"/>
              </a:solidFill>
              <a:effectLst/>
              <a:latin typeface="Helvetica Neue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CD57A969-0901-4D51-AAA9-90845297A16F}"/>
              </a:ext>
            </a:extLst>
          </p:cNvPr>
          <p:cNvSpPr txBox="1">
            <a:spLocks/>
          </p:cNvSpPr>
          <p:nvPr/>
        </p:nvSpPr>
        <p:spPr>
          <a:xfrm>
            <a:off x="5676898" y="1683708"/>
            <a:ext cx="5867400" cy="27258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ru-RU" sz="2000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Видно, что статьи и разделы баланса из года в год коррелируют между собой. Для обучения оставим только те, которые коррелируют с целевой переменной наиболее сильно. Остальные признаки, коррелирующие между собой с силой более 0.7 - удалим.</a:t>
            </a:r>
            <a:endParaRPr lang="en-US" sz="2000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6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E2C2F93-0FF1-4F95-B0FF-F28F8DEAE0D9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C01C730-AC65-4AF0-A2B4-4A6A293DE0E2}"/>
              </a:ext>
            </a:extLst>
          </p:cNvPr>
          <p:cNvSpPr/>
          <p:nvPr/>
        </p:nvSpPr>
        <p:spPr>
          <a:xfrm>
            <a:off x="9982200" y="4825075"/>
            <a:ext cx="1219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spc="50" dirty="0">
                <a:ln w="19050" cmpd="sng">
                  <a:noFill/>
                  <a:prstDash val="solid"/>
                </a:ln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C240E5DB-0D2E-44E2-8366-449370A891A6}"/>
              </a:ext>
            </a:extLst>
          </p:cNvPr>
          <p:cNvSpPr txBox="1">
            <a:spLocks/>
          </p:cNvSpPr>
          <p:nvPr/>
        </p:nvSpPr>
        <p:spPr>
          <a:xfrm>
            <a:off x="4343400" y="4966140"/>
            <a:ext cx="5638800" cy="641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Количество признаков после </a:t>
            </a: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предобработки</a:t>
            </a:r>
            <a:endParaRPr lang="en-US" sz="20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AA1B4A54-8352-4871-B277-79213E6EA264}"/>
              </a:ext>
            </a:extLst>
          </p:cNvPr>
          <p:cNvSpPr txBox="1">
            <a:spLocks/>
          </p:cNvSpPr>
          <p:nvPr/>
        </p:nvSpPr>
        <p:spPr>
          <a:xfrm>
            <a:off x="2438400" y="744642"/>
            <a:ext cx="8763001" cy="3206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Проверка корреляции оставшихся признаков</a:t>
            </a:r>
            <a:endParaRPr lang="en-US" sz="2000" i="0" dirty="0">
              <a:solidFill>
                <a:srgbClr val="002060"/>
              </a:solidFill>
              <a:effectLst/>
              <a:latin typeface="Helvetica Neue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CD57A969-0901-4D51-AAA9-90845297A16F}"/>
              </a:ext>
            </a:extLst>
          </p:cNvPr>
          <p:cNvSpPr txBox="1">
            <a:spLocks/>
          </p:cNvSpPr>
          <p:nvPr/>
        </p:nvSpPr>
        <p:spPr>
          <a:xfrm>
            <a:off x="6216445" y="1629504"/>
            <a:ext cx="5867400" cy="28700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ru-RU" sz="180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ходе удаления «пустых» и признаков с бесконечными значениями, а также пр</a:t>
            </a:r>
            <a:r>
              <a:rPr lang="ru-RU" sz="1800" dirty="0">
                <a:solidFill>
                  <a:srgbClr val="002E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изнаков,</a:t>
            </a:r>
            <a:r>
              <a:rPr lang="ru-RU" sz="900" dirty="0">
                <a:solidFill>
                  <a:srgbClr val="000000"/>
                </a:solidFill>
                <a:latin typeface="Helvetica Neue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2E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содержащих любую информацию о ПДЗ, </a:t>
            </a:r>
            <a:r>
              <a:rPr lang="ru-RU" sz="1800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т.к. для нового контрагента их не будет, а для контрагента, с которым ранее взаимодействовали интересна будет информации об исполненных старых обязательствах, динамика изменения внутренних параметров - </a:t>
            </a:r>
            <a:endParaRPr lang="en-US" sz="1800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AB481A-7141-4C79-9AEA-64ACC7898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69709"/>
            <a:ext cx="5823155" cy="46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0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предсказания просрочки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06A338F-5762-4CB3-B908-4664BDDE6BD5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3369556-A0AB-4740-9F31-33E681F06145}"/>
              </a:ext>
            </a:extLst>
          </p:cNvPr>
          <p:cNvSpPr txBox="1">
            <a:spLocks/>
          </p:cNvSpPr>
          <p:nvPr/>
        </p:nvSpPr>
        <p:spPr>
          <a:xfrm>
            <a:off x="-1219200" y="894225"/>
            <a:ext cx="4368461" cy="972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r">
              <a:lnSpc>
                <a:spcPct val="150000"/>
              </a:lnSpc>
              <a:spcBef>
                <a:spcPts val="100"/>
              </a:spcBef>
            </a:pPr>
            <a:r>
              <a:rPr lang="ru-RU" sz="20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Используемая модель  </a:t>
            </a:r>
          </a:p>
          <a:p>
            <a:pPr marL="12700" algn="r">
              <a:lnSpc>
                <a:spcPct val="150000"/>
              </a:lnSpc>
              <a:spcBef>
                <a:spcPts val="100"/>
              </a:spcBef>
            </a:pPr>
            <a:r>
              <a:rPr lang="en-US" sz="2400" b="1" i="0" dirty="0" err="1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endParaRPr lang="ru-RU" sz="2000" b="1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AD131380-0337-469F-B2A1-CF712B723C11}"/>
              </a:ext>
            </a:extLst>
          </p:cNvPr>
          <p:cNvSpPr txBox="1">
            <a:spLocks/>
          </p:cNvSpPr>
          <p:nvPr/>
        </p:nvSpPr>
        <p:spPr>
          <a:xfrm>
            <a:off x="6400800" y="469506"/>
            <a:ext cx="6400800" cy="746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23000"/>
              </a:lnSpc>
              <a:spcBef>
                <a:spcPts val="100"/>
              </a:spcBef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лияния каждого признака на</a:t>
            </a:r>
          </a:p>
          <a:p>
            <a:pPr marL="12700">
              <a:lnSpc>
                <a:spcPct val="123000"/>
              </a:lnSpc>
              <a:spcBef>
                <a:spcPts val="100"/>
              </a:spcBef>
            </a:pPr>
            <a:r>
              <a:rPr lang="ru-RU" sz="20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предсказания факта ПДЗ</a:t>
            </a:r>
            <a:endParaRPr lang="en-US" sz="4800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8761BA-DC97-4425-81FE-43DA1757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127231"/>
            <a:ext cx="98869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8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6028CBC-C267-418A-BD08-BCAC2E76871D}"/>
              </a:ext>
            </a:extLst>
          </p:cNvPr>
          <p:cNvGrpSpPr/>
          <p:nvPr/>
        </p:nvGrpSpPr>
        <p:grpSpPr>
          <a:xfrm>
            <a:off x="408431" y="303275"/>
            <a:ext cx="11381231" cy="6511036"/>
            <a:chOff x="408431" y="303275"/>
            <a:chExt cx="11381231" cy="6511036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8935" y="303275"/>
              <a:ext cx="490727" cy="490727"/>
            </a:xfrm>
            <a:prstGeom prst="rect">
              <a:avLst/>
            </a:prstGeom>
          </p:spPr>
        </p:pic>
        <p:grpSp>
          <p:nvGrpSpPr>
            <p:cNvPr id="3" name="object 3"/>
            <p:cNvGrpSpPr/>
            <p:nvPr/>
          </p:nvGrpSpPr>
          <p:grpSpPr>
            <a:xfrm>
              <a:off x="408431" y="6451091"/>
              <a:ext cx="11375390" cy="363220"/>
              <a:chOff x="408431" y="6451091"/>
              <a:chExt cx="11375390" cy="36322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08431" y="6489191"/>
                <a:ext cx="113753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375390">
                    <a:moveTo>
                      <a:pt x="0" y="0"/>
                    </a:moveTo>
                    <a:lnTo>
                      <a:pt x="11375136" y="0"/>
                    </a:lnTo>
                  </a:path>
                </a:pathLst>
              </a:custGeom>
              <a:ln w="76200">
                <a:solidFill>
                  <a:srgbClr val="002E6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08431" y="6560819"/>
                <a:ext cx="5074920" cy="253365"/>
              </a:xfrm>
              <a:custGeom>
                <a:avLst/>
                <a:gdLst/>
                <a:ahLst/>
                <a:cxnLst/>
                <a:rect l="l" t="t" r="r" b="b"/>
                <a:pathLst>
                  <a:path w="5074920" h="253365">
                    <a:moveTo>
                      <a:pt x="5074920" y="0"/>
                    </a:moveTo>
                    <a:lnTo>
                      <a:pt x="0" y="0"/>
                    </a:lnTo>
                    <a:lnTo>
                      <a:pt x="0" y="252983"/>
                    </a:lnTo>
                    <a:lnTo>
                      <a:pt x="5074920" y="252983"/>
                    </a:lnTo>
                    <a:lnTo>
                      <a:pt x="50749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B4C2F48E-C79E-4EEB-9E22-068E09B7F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427" y="304883"/>
            <a:ext cx="752937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предсказания просрочки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06A338F-5762-4CB3-B908-4664BDDE6BD5}"/>
              </a:ext>
            </a:extLst>
          </p:cNvPr>
          <p:cNvSpPr txBox="1">
            <a:spLocks/>
          </p:cNvSpPr>
          <p:nvPr/>
        </p:nvSpPr>
        <p:spPr>
          <a:xfrm>
            <a:off x="11429998" y="6096963"/>
            <a:ext cx="228600" cy="32060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b="1" spc="-5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538FD-AA57-4AE6-BE30-1431B49B84A5}"/>
              </a:ext>
            </a:extLst>
          </p:cNvPr>
          <p:cNvSpPr txBox="1"/>
          <p:nvPr/>
        </p:nvSpPr>
        <p:spPr>
          <a:xfrm>
            <a:off x="523242" y="897634"/>
            <a:ext cx="11375389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Наиболее значимым признаком для модели, обученной на полном множестве отобранных признаков, получился признак "</a:t>
            </a:r>
            <a:r>
              <a:rPr lang="ru-RU" b="0" i="0" dirty="0" err="1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(сумма факторных признаков). Примерно одинаковую значимость имеют три параметра следующие за "лидером":</a:t>
            </a:r>
          </a:p>
          <a:p>
            <a:pPr algn="l">
              <a:lnSpc>
                <a:spcPct val="150000"/>
              </a:lnSpc>
            </a:pPr>
            <a:endParaRPr lang="ru-RU" b="0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Коэффициент финансовой устойчивости (по отчетности -3 года, относительно текущего)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Абсолютное изменение внеоборотных активов -3 года к -4 (относительно текущего)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Относительное изменение уровня кредиторской задолженности -3 года, к -4 (относительно текущего)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Незначимыми оказались последних два параметра:</a:t>
            </a:r>
          </a:p>
          <a:p>
            <a:pPr algn="l">
              <a:lnSpc>
                <a:spcPct val="150000"/>
              </a:lnSpc>
            </a:pPr>
            <a:endParaRPr lang="ru-RU" b="0" i="0" dirty="0">
              <a:solidFill>
                <a:srgbClr val="002E6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Абсолютное изменений себестоимости -3 года к -4 (относительно текущего)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Рентабельность внеоборотных активов (по отчетности -2 года, относительно текущего)</a:t>
            </a:r>
          </a:p>
          <a:p>
            <a:pPr algn="l">
              <a:lnSpc>
                <a:spcPct val="150000"/>
              </a:lnSpc>
            </a:pPr>
            <a:r>
              <a:rPr lang="ru-RU" b="0" i="0" dirty="0">
                <a:solidFill>
                  <a:srgbClr val="002E6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Их значения никак не влияют на предсказания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286370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468</Words>
  <Application>Microsoft Office PowerPoint</Application>
  <PresentationFormat>Широкоэкранный</PresentationFormat>
  <Paragraphs>89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Microsoft Sans Serif</vt:lpstr>
      <vt:lpstr>STIXMathJax_Main</vt:lpstr>
      <vt:lpstr>STIXMathJax_Normal-italic</vt:lpstr>
      <vt:lpstr>Тема Office</vt:lpstr>
      <vt:lpstr>Презентация PowerPoint</vt:lpstr>
      <vt:lpstr>Road map</vt:lpstr>
      <vt:lpstr>EDA</vt:lpstr>
      <vt:lpstr>Экономические данные</vt:lpstr>
      <vt:lpstr>Feature Engineering</vt:lpstr>
      <vt:lpstr>Feature Engineering</vt:lpstr>
      <vt:lpstr>Feature Engineering</vt:lpstr>
      <vt:lpstr>Модель предсказания просрочки</vt:lpstr>
      <vt:lpstr>Модель предсказания просрочки</vt:lpstr>
      <vt:lpstr>Модель предсказания просрочки</vt:lpstr>
      <vt:lpstr>Результаты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Чечко Никита Владимирович</dc:creator>
  <cp:lastModifiedBy>Лазарева Любовь Владимировна</cp:lastModifiedBy>
  <cp:revision>38</cp:revision>
  <dcterms:created xsi:type="dcterms:W3CDTF">2022-03-06T15:49:08Z</dcterms:created>
  <dcterms:modified xsi:type="dcterms:W3CDTF">2022-03-19T16:54:19Z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2022-03-06T00:00:00Z</vt:filetime>
  </property>
</Properties>
</file>