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257" r:id="rId4"/>
    <p:sldId id="258" r:id="rId5"/>
    <p:sldId id="260" r:id="rId6"/>
    <p:sldId id="274" r:id="rId7"/>
    <p:sldId id="275" r:id="rId8"/>
    <p:sldId id="276" r:id="rId9"/>
    <p:sldId id="282" r:id="rId10"/>
    <p:sldId id="259" r:id="rId11"/>
    <p:sldId id="262" r:id="rId12"/>
    <p:sldId id="261" r:id="rId13"/>
    <p:sldId id="264" r:id="rId14"/>
    <p:sldId id="267" r:id="rId15"/>
    <p:sldId id="268" r:id="rId16"/>
    <p:sldId id="269" r:id="rId17"/>
    <p:sldId id="266" r:id="rId18"/>
    <p:sldId id="270" r:id="rId19"/>
    <p:sldId id="277" r:id="rId20"/>
    <p:sldId id="278" r:id="rId21"/>
    <p:sldId id="279" r:id="rId22"/>
    <p:sldId id="280" r:id="rId23"/>
    <p:sldId id="281" r:id="rId24"/>
    <p:sldId id="271" r:id="rId25"/>
    <p:sldId id="272" r:id="rId26"/>
    <p:sldId id="283" r:id="rId27"/>
    <p:sldId id="273" r:id="rId28"/>
    <p:sldId id="288" r:id="rId29"/>
    <p:sldId id="289" r:id="rId30"/>
    <p:sldId id="290" r:id="rId31"/>
    <p:sldId id="284" r:id="rId32"/>
    <p:sldId id="285" r:id="rId33"/>
    <p:sldId id="291" r:id="rId34"/>
    <p:sldId id="292" r:id="rId35"/>
    <p:sldId id="293" r:id="rId36"/>
    <p:sldId id="286" r:id="rId37"/>
    <p:sldId id="294" r:id="rId38"/>
    <p:sldId id="296" r:id="rId39"/>
    <p:sldId id="295" r:id="rId40"/>
    <p:sldId id="298" r:id="rId41"/>
    <p:sldId id="297" r:id="rId4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0104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04" y="-744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7855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4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/>
              <a:t>Moderna</a:t>
            </a:r>
            <a:r>
              <a:rPr dirty="0"/>
              <a:t>: Foi apresentada no WWDC em 2014 e está na versão 2 atualmente</a:t>
            </a:r>
          </a:p>
          <a:p>
            <a:pPr>
              <a:defRPr sz="2500"/>
            </a:pPr>
            <a:r>
              <a:rPr b="1" dirty="0"/>
              <a:t>Segurança</a:t>
            </a:r>
            <a:r>
              <a:rPr dirty="0"/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 dirty="0"/>
              <a:t>Segurança</a:t>
            </a:r>
            <a:r>
              <a:rPr dirty="0"/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 dirty="0"/>
              <a:t>Segurança</a:t>
            </a:r>
            <a:r>
              <a:rPr dirty="0"/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Moderna</a:t>
            </a:r>
            <a:r>
              <a:t>: Foi apresentada no WWDC em 2014 e está na versão 2 atualmente</a:t>
            </a:r>
          </a:p>
          <a:p>
            <a:pPr>
              <a:defRPr sz="2500"/>
            </a:pPr>
            <a:r>
              <a:rPr b="1"/>
              <a:t>Segurança</a:t>
            </a:r>
            <a:r>
              <a:t> foi uma das motivações principais para a criação do Swift. Haviam muitos “app crashing” comuns em apps para iOS, e Swift foi desenhada especialmente para prevenir muitos desses erros.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5651499" y="2809874"/>
            <a:ext cx="13081001" cy="4127502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7048500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5651499" y="8715375"/>
            <a:ext cx="13081001" cy="5873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5651499" y="6080125"/>
            <a:ext cx="13081001" cy="8890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4060030" y="761999"/>
            <a:ext cx="16256003" cy="12192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6088062" y="1587499"/>
            <a:ext cx="12197521" cy="7381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5651499" y="9159875"/>
            <a:ext cx="13081001" cy="1778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651499" y="11001375"/>
            <a:ext cx="13081001" cy="141287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5651499" y="4794250"/>
            <a:ext cx="13081001" cy="4127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2461874" y="1560649"/>
            <a:ext cx="6657211" cy="102711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5254624" y="1555749"/>
            <a:ext cx="6667501" cy="498475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6715125"/>
            <a:ext cx="6667501" cy="514350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  <a:lvl2pPr marL="0" indent="228600" algn="ctr">
              <a:spcBef>
                <a:spcPts val="0"/>
              </a:spcBef>
              <a:buSzTx/>
              <a:buNone/>
              <a:defRPr sz="4200"/>
            </a:lvl2pPr>
            <a:lvl3pPr marL="0" indent="457200" algn="ctr">
              <a:spcBef>
                <a:spcPts val="0"/>
              </a:spcBef>
              <a:buSzTx/>
              <a:buNone/>
              <a:defRPr sz="4200"/>
            </a:lvl3pPr>
            <a:lvl4pPr marL="0" indent="685800" algn="ctr">
              <a:spcBef>
                <a:spcPts val="0"/>
              </a:spcBef>
              <a:buSzTx/>
              <a:buNone/>
              <a:defRPr sz="4200"/>
            </a:lvl4pPr>
            <a:lvl5pPr marL="0" indent="914400" algn="ctr">
              <a:spcBef>
                <a:spcPts val="0"/>
              </a:spcBef>
              <a:buSzTx/>
              <a:buNone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3874751" cy="7858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quarter" idx="13"/>
          </p:nvPr>
        </p:nvSpPr>
        <p:spPr>
          <a:xfrm>
            <a:off x="12461875" y="4000500"/>
            <a:ext cx="6667501" cy="78581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quarter" idx="1"/>
          </p:nvPr>
        </p:nvSpPr>
        <p:spPr>
          <a:xfrm>
            <a:off x="5254624" y="4000500"/>
            <a:ext cx="6667501" cy="7858126"/>
          </a:xfrm>
          <a:prstGeom prst="rect">
            <a:avLst/>
          </a:prstGeom>
        </p:spPr>
        <p:txBody>
          <a:bodyPr/>
          <a:lstStyle>
            <a:lvl1pPr marL="440871" indent="-440871">
              <a:spcBef>
                <a:spcPts val="3800"/>
              </a:spcBef>
              <a:defRPr sz="3600"/>
            </a:lvl1pPr>
            <a:lvl2pPr marL="783771" indent="-440871">
              <a:spcBef>
                <a:spcPts val="3800"/>
              </a:spcBef>
              <a:defRPr sz="3600"/>
            </a:lvl2pPr>
            <a:lvl3pPr marL="1329871" indent="-440871">
              <a:spcBef>
                <a:spcPts val="3800"/>
              </a:spcBef>
              <a:defRPr sz="3600"/>
            </a:lvl3pPr>
            <a:lvl4pPr marL="1774371" indent="-440871">
              <a:spcBef>
                <a:spcPts val="3800"/>
              </a:spcBef>
              <a:defRPr sz="3600"/>
            </a:lvl4pPr>
            <a:lvl5pPr marL="2218871" indent="-440871">
              <a:spcBef>
                <a:spcPts val="3800"/>
              </a:spcBef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2477750" y="6969125"/>
            <a:ext cx="6667501" cy="48736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2477749" y="1555749"/>
            <a:ext cx="6667501" cy="48736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5254625" y="1555749"/>
            <a:ext cx="6667501" cy="1028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>
            <a:spLocks noGrp="1"/>
          </p:cNvSpPr>
          <p:nvPr>
            <p:ph type="body" idx="1"/>
          </p:nvPr>
        </p:nvSpPr>
        <p:spPr>
          <a:xfrm>
            <a:off x="5254624" y="2349499"/>
            <a:ext cx="13874751" cy="90170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5254624" y="1079499"/>
            <a:ext cx="13874751" cy="2698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11944743" y="12334875"/>
            <a:ext cx="478639" cy="495300"/>
          </a:xfrm>
          <a:prstGeom prst="rect">
            <a:avLst/>
          </a:prstGeom>
          <a:ln w="3175">
            <a:miter lim="400000"/>
          </a:ln>
        </p:spPr>
        <p:txBody>
          <a:bodyPr wrap="none" lIns="63500" tIns="63500" rIns="63500" bIns="635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84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029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473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918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362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807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51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963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40868" marR="0" indent="-584868" algn="l" defTabSz="701040" rtl="0" latinLnBrk="0">
        <a:lnSpc>
          <a:spcPct val="100000"/>
        </a:lnSpc>
        <a:spcBef>
          <a:spcPts val="50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010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" TargetMode="External"/><Relationship Id="rId4" Type="http://schemas.openxmlformats.org/officeDocument/2006/relationships/hyperlink" Target="https://swift.org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ibm.com/watson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ortaldalinguaportuguesa.org/%3E?action=fonetica&amp;region=spx&amp;act=details&amp;id=29837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watsonplatform.net/authorization/api/v1/token?url=https://stream.watsonplatform.net/text-to-speech/api" TargetMode="External"/><Relationship Id="rId4" Type="http://schemas.openxmlformats.org/officeDocument/2006/relationships/hyperlink" Target="https://www.ibm.com/watson/developercloud/doc/common/getting-started-tokens.html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.watsonplatform.net/text-to-speech/api/v1/synthesize?accept=audio/wav&amp;text=Mouse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watson-developer-cloud" TargetMode="External"/><Relationship Id="rId4" Type="http://schemas.openxmlformats.org/officeDocument/2006/relationships/hyperlink" Target="https://github.com/watson-developer-cloud/node-sdk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watson-developer-cloud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wift"/>
          <p:cNvSpPr>
            <a:spLocks noGrp="1"/>
          </p:cNvSpPr>
          <p:nvPr>
            <p:ph type="ctrTitle"/>
          </p:nvPr>
        </p:nvSpPr>
        <p:spPr>
          <a:xfrm>
            <a:off x="3925455" y="2809874"/>
            <a:ext cx="16994909" cy="4127502"/>
          </a:xfrm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Watson Text to Speech</a:t>
            </a:r>
            <a:endParaRPr dirty="0"/>
          </a:p>
        </p:txBody>
      </p:sp>
      <p:sp>
        <p:nvSpPr>
          <p:cNvPr id="120" name="https://developer.apple.com/swift/…"/>
          <p:cNvSpPr>
            <a:spLocks noGrp="1"/>
          </p:cNvSpPr>
          <p:nvPr>
            <p:ph type="subTitle" sz="quarter" idx="1"/>
          </p:nvPr>
        </p:nvSpPr>
        <p:spPr>
          <a:xfrm>
            <a:off x="4371363" y="7048500"/>
            <a:ext cx="15970267" cy="2647724"/>
          </a:xfrm>
          <a:prstGeom prst="rect">
            <a:avLst/>
          </a:prstGeom>
        </p:spPr>
        <p:txBody>
          <a:bodyPr/>
          <a:lstStyle/>
          <a:p>
            <a:r>
              <a:rPr lang="en-US" u="sng" dirty="0">
                <a:hlinkClick r:id="rId2"/>
              </a:rPr>
              <a:t>https://www.ibm.com/watson</a:t>
            </a:r>
            <a:r>
              <a:rPr lang="en-US" u="sng" dirty="0" smtClean="0">
                <a:hlinkClick r:id="rId2"/>
              </a:rPr>
              <a:t>/</a:t>
            </a:r>
            <a:endParaRPr lang="en-US" u="sng" dirty="0" smtClean="0"/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://www.ibm.com/watson</a:t>
            </a:r>
            <a:r>
              <a:rPr lang="en-US" u="sng" dirty="0" smtClean="0">
                <a:hlinkClick r:id="rId3"/>
              </a:rPr>
              <a:t>/developercloud</a:t>
            </a:r>
            <a:endParaRPr lang="en-US" u="sng" dirty="0" smtClean="0"/>
          </a:p>
          <a:p>
            <a:endParaRPr u="sng" dirty="0">
              <a:hlinkClick r:id="rId4"/>
            </a:endParaRPr>
          </a:p>
        </p:txBody>
      </p:sp>
      <p:pic>
        <p:nvPicPr>
          <p:cNvPr id="121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HTTP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364140" y="3057343"/>
            <a:ext cx="22257827" cy="49169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Métodos GET </a:t>
            </a:r>
            <a:r>
              <a:rPr lang="en-US" dirty="0" smtClean="0"/>
              <a:t>synthesize </a:t>
            </a:r>
            <a:r>
              <a:rPr lang="x-none" dirty="0" smtClean="0"/>
              <a:t>ou POST </a:t>
            </a:r>
            <a:r>
              <a:rPr lang="en-US" dirty="0" smtClean="0"/>
              <a:t>synthesize</a:t>
            </a:r>
            <a:endParaRPr lang="en-US" dirty="0"/>
          </a:p>
          <a:p>
            <a:pPr lvl="1"/>
            <a:r>
              <a:rPr lang="en-US" dirty="0" err="1" smtClean="0"/>
              <a:t>Recebem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e </a:t>
            </a:r>
            <a:r>
              <a:rPr lang="en-US" dirty="0" err="1" smtClean="0"/>
              <a:t>retornam</a:t>
            </a:r>
            <a:r>
              <a:rPr lang="en-US" dirty="0" smtClean="0"/>
              <a:t> </a:t>
            </a:r>
            <a:r>
              <a:rPr lang="en-US" dirty="0" err="1" smtClean="0"/>
              <a:t>arquivo</a:t>
            </a:r>
            <a:r>
              <a:rPr lang="en-US" dirty="0" smtClean="0"/>
              <a:t> de audio</a:t>
            </a:r>
            <a:br>
              <a:rPr lang="en-US" dirty="0" smtClean="0"/>
            </a:br>
            <a:r>
              <a:rPr lang="en-US" dirty="0"/>
              <a:t>GET https://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</a:t>
            </a:r>
            <a:r>
              <a:rPr lang="en-US" dirty="0" err="1"/>
              <a:t>synthesize?accept</a:t>
            </a:r>
            <a:r>
              <a:rPr lang="en-US" dirty="0"/>
              <a:t>=audio/</a:t>
            </a:r>
            <a:r>
              <a:rPr lang="en-US" dirty="0" err="1"/>
              <a:t>wav&amp;text</a:t>
            </a:r>
            <a:r>
              <a:rPr lang="en-US" dirty="0"/>
              <a:t>=Hello%20world&amp;voice=en-</a:t>
            </a:r>
            <a:r>
              <a:rPr lang="en-US" dirty="0" err="1"/>
              <a:t>US_AllisonVoice</a:t>
            </a:r>
            <a:endParaRPr lang="en-US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5 at 12.56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9" y="7974264"/>
            <a:ext cx="23214698" cy="45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/>
              <a:t>Interface HTTP REST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817091" y="3325091"/>
            <a:ext cx="20597091" cy="988290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x-none" dirty="0" smtClean="0"/>
              <a:t>Parâmetros</a:t>
            </a:r>
            <a:endParaRPr lang="en-US" dirty="0" smtClean="0"/>
          </a:p>
          <a:p>
            <a:pPr lvl="1"/>
            <a:r>
              <a:rPr lang="en-US" i="1" dirty="0" smtClean="0"/>
              <a:t>accept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formato</a:t>
            </a:r>
            <a:r>
              <a:rPr lang="en-US" dirty="0" smtClean="0"/>
              <a:t> </a:t>
            </a:r>
            <a:r>
              <a:rPr lang="en-US" dirty="0"/>
              <a:t>de audio </a:t>
            </a:r>
            <a:endParaRPr lang="en-US" dirty="0" smtClean="0"/>
          </a:p>
          <a:p>
            <a:pPr marL="889000" lvl="2" indent="0">
              <a:buNone/>
            </a:pPr>
            <a:r>
              <a:rPr lang="en-US" dirty="0" smtClean="0"/>
              <a:t>Ex. audio</a:t>
            </a:r>
            <a:r>
              <a:rPr lang="en-US" dirty="0"/>
              <a:t>/</a:t>
            </a:r>
            <a:r>
              <a:rPr lang="en-US" dirty="0" err="1" smtClean="0"/>
              <a:t>ogg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audio/wav </a:t>
            </a:r>
            <a:r>
              <a:rPr lang="en-US" dirty="0"/>
              <a:t>- audio/</a:t>
            </a:r>
            <a:r>
              <a:rPr lang="en-US" dirty="0" err="1" smtClean="0"/>
              <a:t>flac</a:t>
            </a:r>
            <a:endParaRPr lang="x-none" dirty="0" smtClean="0"/>
          </a:p>
          <a:p>
            <a:pPr lvl="1"/>
            <a:r>
              <a:rPr lang="en-US" i="1" dirty="0" smtClean="0"/>
              <a:t>voice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voz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utilizada</a:t>
            </a:r>
            <a:endParaRPr lang="en-US" dirty="0" smtClean="0"/>
          </a:p>
          <a:p>
            <a:pPr marL="444500" lvl="1" indent="0">
              <a:buNone/>
            </a:pPr>
            <a:r>
              <a:rPr lang="en-US" dirty="0"/>
              <a:t>	</a:t>
            </a:r>
            <a:r>
              <a:rPr lang="en-US" dirty="0" smtClean="0"/>
              <a:t>ex. en</a:t>
            </a:r>
            <a:r>
              <a:rPr lang="en-US" dirty="0"/>
              <a:t>-</a:t>
            </a:r>
            <a:r>
              <a:rPr lang="en-US" dirty="0" err="1" smtClean="0"/>
              <a:t>US_AllisonVoice</a:t>
            </a:r>
            <a:r>
              <a:rPr lang="en-US" dirty="0"/>
              <a:t> - </a:t>
            </a:r>
            <a:r>
              <a:rPr lang="en-US" dirty="0" err="1"/>
              <a:t>pt-</a:t>
            </a:r>
            <a:r>
              <a:rPr lang="en-US" dirty="0" err="1" smtClean="0"/>
              <a:t>BR_IsabelaVoice</a:t>
            </a:r>
            <a:endParaRPr lang="en-US" dirty="0"/>
          </a:p>
          <a:p>
            <a:pPr lvl="1"/>
            <a:r>
              <a:rPr lang="en-US" i="1" dirty="0" err="1" smtClean="0"/>
              <a:t>customization_id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id de um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customizado</a:t>
            </a:r>
            <a:endParaRPr lang="en-US" dirty="0" smtClean="0"/>
          </a:p>
          <a:p>
            <a:pPr lvl="1"/>
            <a:r>
              <a:rPr lang="en-US" dirty="0" smtClean="0"/>
              <a:t>(GET)</a:t>
            </a:r>
            <a:r>
              <a:rPr lang="en-US" i="1" dirty="0" smtClean="0"/>
              <a:t> text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a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sintetizado</a:t>
            </a:r>
            <a:endParaRPr lang="en-US" dirty="0" smtClean="0"/>
          </a:p>
          <a:p>
            <a:pPr lvl="1"/>
            <a:r>
              <a:rPr lang="en-US" dirty="0" smtClean="0"/>
              <a:t>(POST) </a:t>
            </a:r>
            <a:r>
              <a:rPr lang="en-US" dirty="0" err="1" smtClean="0"/>
              <a:t>json</a:t>
            </a:r>
            <a:r>
              <a:rPr lang="en-US" dirty="0" smtClean="0"/>
              <a:t> no </a:t>
            </a:r>
            <a:r>
              <a:rPr lang="en-US" dirty="0" err="1" smtClean="0"/>
              <a:t>corpo</a:t>
            </a:r>
            <a:r>
              <a:rPr lang="en-US" dirty="0" smtClean="0"/>
              <a:t> do request </a:t>
            </a:r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5032182" y="11071709"/>
            <a:ext cx="8911411" cy="234423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lvl="2" algn="l"/>
            <a:r>
              <a:rPr lang="en-US" dirty="0">
                <a:latin typeface="American Typewriter"/>
                <a:cs typeface="American Typewriter"/>
              </a:rPr>
              <a:t>{</a:t>
            </a:r>
          </a:p>
          <a:p>
            <a:pPr lvl="2" algn="l"/>
            <a:r>
              <a:rPr lang="en-US" dirty="0" smtClean="0">
                <a:latin typeface="American Typewriter"/>
                <a:cs typeface="American Typewriter"/>
              </a:rPr>
              <a:t>     text</a:t>
            </a:r>
            <a:r>
              <a:rPr lang="en-US" dirty="0">
                <a:latin typeface="American Typewriter"/>
                <a:cs typeface="American Typewriter"/>
              </a:rPr>
              <a:t>: “</a:t>
            </a:r>
            <a:r>
              <a:rPr lang="en-US" dirty="0" err="1">
                <a:latin typeface="American Typewriter"/>
                <a:cs typeface="American Typewriter"/>
              </a:rPr>
              <a:t>texto</a:t>
            </a:r>
            <a:r>
              <a:rPr lang="en-US" dirty="0">
                <a:latin typeface="American Typewriter"/>
                <a:cs typeface="American Typewriter"/>
              </a:rPr>
              <a:t> a </a:t>
            </a:r>
            <a:r>
              <a:rPr lang="en-US" dirty="0" err="1">
                <a:latin typeface="American Typewriter"/>
                <a:cs typeface="American Typewriter"/>
              </a:rPr>
              <a:t>sintetizar</a:t>
            </a:r>
            <a:r>
              <a:rPr lang="en-US" dirty="0">
                <a:latin typeface="American Typewriter"/>
                <a:cs typeface="American Typewriter"/>
              </a:rPr>
              <a:t>”</a:t>
            </a:r>
          </a:p>
          <a:p>
            <a:pPr lvl="2" algn="l"/>
            <a:r>
              <a:rPr lang="en-US" dirty="0">
                <a:latin typeface="American Typewriter"/>
                <a:cs typeface="American Typewriter"/>
              </a:rPr>
              <a:t>} </a:t>
            </a:r>
          </a:p>
        </p:txBody>
      </p:sp>
      <p:sp>
        <p:nvSpPr>
          <p:cNvPr id="3" name="Right Arrow 2"/>
          <p:cNvSpPr/>
          <p:nvPr/>
        </p:nvSpPr>
        <p:spPr>
          <a:xfrm>
            <a:off x="13208000" y="12099515"/>
            <a:ext cx="1824182" cy="1108485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247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Vozes disponíveis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701635" y="2828378"/>
            <a:ext cx="20181455" cy="1477819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GET  </a:t>
            </a:r>
            <a:r>
              <a:rPr lang="en-US" dirty="0"/>
              <a:t>https://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/v1/voices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 descr="Screen Shot 2017-07-05 at 1.20.2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182" y="3971336"/>
            <a:ext cx="8959273" cy="962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SSML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824181" y="4000500"/>
            <a:ext cx="21820909" cy="78581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Speech Synthesis Markup Language (</a:t>
            </a:r>
            <a:r>
              <a:rPr lang="en-US" dirty="0" smtClean="0"/>
              <a:t>SSML)</a:t>
            </a:r>
          </a:p>
          <a:p>
            <a:r>
              <a:rPr lang="x-none" dirty="0" smtClean="0"/>
              <a:t>Um padrão W3C para marcações de speech-synthesis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212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SSML exemplos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355273" y="4000500"/>
            <a:ext cx="21588320" cy="7858126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&lt;paragraph</a:t>
            </a:r>
            <a:r>
              <a:rPr lang="en-US" dirty="0" smtClean="0"/>
              <a:t>&gt;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sentence&gt;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tag de </a:t>
            </a:r>
            <a:r>
              <a:rPr lang="en-US" dirty="0" err="1"/>
              <a:t>sentença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/sentence&gt;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&lt;s&gt;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sentença</a:t>
            </a:r>
            <a:r>
              <a:rPr lang="en-US" dirty="0"/>
              <a:t>.&lt;/s&gt;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&lt;/paragraph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&lt;say-as interpret-as="letters"&gt;ABC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pronunciado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letra</a:t>
            </a:r>
            <a:r>
              <a:rPr lang="en-US" dirty="0"/>
              <a:t>&lt;/say-as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&lt;say-as interpret-as="digits"&gt;123456&lt;/say-as&gt;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7325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SSML exemplos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355273" y="4000500"/>
            <a:ext cx="21588320" cy="785812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&lt;speak version="1.0"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say-as interpret-as="date" format="</a:t>
            </a:r>
            <a:r>
              <a:rPr lang="en-US" dirty="0" err="1"/>
              <a:t>mdy</a:t>
            </a:r>
            <a:r>
              <a:rPr lang="en-US" dirty="0"/>
              <a:t>"&gt;12/17/2005&lt;/say-as&gt;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say-as interpret-as="date" format="</a:t>
            </a:r>
            <a:r>
              <a:rPr lang="en-US" dirty="0" err="1"/>
              <a:t>ymd</a:t>
            </a:r>
            <a:r>
              <a:rPr lang="en-US" dirty="0"/>
              <a:t>"&gt;2005/12/17&lt;/say-as&gt;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say-as interpret-as="date" format="</a:t>
            </a:r>
            <a:r>
              <a:rPr lang="en-US" dirty="0" err="1"/>
              <a:t>dmy</a:t>
            </a:r>
            <a:r>
              <a:rPr lang="en-US" dirty="0"/>
              <a:t>"&gt;17/12/2005&lt;/say-as&gt;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say-as interpret-as="date" format="</a:t>
            </a:r>
            <a:r>
              <a:rPr lang="en-US" dirty="0" err="1"/>
              <a:t>ydm</a:t>
            </a:r>
            <a:r>
              <a:rPr lang="en-US" dirty="0"/>
              <a:t>"&gt;2005/17/12&lt;/say-as&gt;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say-as interpret-as="date" format="my"&gt;12/2005&lt;/say-as&gt;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say-as interpret-as="date" format="md"&gt;12/17&lt;/say-as&gt;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	&lt;</a:t>
            </a:r>
            <a:r>
              <a:rPr lang="en-US" dirty="0"/>
              <a:t>say-as interpret-as="date" format="</a:t>
            </a:r>
            <a:r>
              <a:rPr lang="en-US" dirty="0" err="1"/>
              <a:t>ym</a:t>
            </a:r>
            <a:r>
              <a:rPr lang="en-US" dirty="0"/>
              <a:t>"&gt;2005/12&lt;/say-as&gt;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&lt;</a:t>
            </a:r>
            <a:r>
              <a:rPr lang="en-US" dirty="0"/>
              <a:t>/speak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&lt;say-as interpret-as="ordinal"&gt;2&lt;/say-as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Super Bowl &lt;say-as interpret-as="cardinal"&gt;XXXIX&lt;/say-as</a:t>
            </a:r>
            <a:r>
              <a:rPr lang="en-US" dirty="0" smtClean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&lt;say-as interpret-as="</a:t>
            </a:r>
            <a:r>
              <a:rPr lang="en-US" dirty="0" err="1"/>
              <a:t>vxml:boolean</a:t>
            </a:r>
            <a:r>
              <a:rPr lang="en-US" dirty="0"/>
              <a:t>"&gt;true&lt;/say-as&gt;&lt;say-as interpret-as="</a:t>
            </a:r>
            <a:r>
              <a:rPr lang="en-US" dirty="0" err="1"/>
              <a:t>vxml:currency</a:t>
            </a:r>
            <a:r>
              <a:rPr lang="en-US" dirty="0"/>
              <a:t>"&gt;USD45.30&lt;/say-as&gt;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9465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Fonemas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408545" y="4000499"/>
            <a:ext cx="22535048" cy="816840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International </a:t>
            </a:r>
            <a:r>
              <a:rPr lang="en-US" dirty="0"/>
              <a:t>Phonetic </a:t>
            </a:r>
            <a:r>
              <a:rPr lang="en-US" dirty="0" smtClean="0"/>
              <a:t>Alphabet (IPA)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&lt;phoneme alphabet="</a:t>
            </a:r>
            <a:r>
              <a:rPr lang="en-US" dirty="0" err="1"/>
              <a:t>ipa</a:t>
            </a:r>
            <a:r>
              <a:rPr lang="en-US" dirty="0"/>
              <a:t>" </a:t>
            </a:r>
            <a:r>
              <a:rPr lang="en-US" dirty="0" err="1"/>
              <a:t>ph</a:t>
            </a:r>
            <a:r>
              <a:rPr lang="en-US" dirty="0"/>
              <a:t>=</a:t>
            </a:r>
            <a:r>
              <a:rPr lang="en-US" dirty="0" smtClean="0"/>
              <a:t>"</a:t>
            </a:r>
            <a:r>
              <a:rPr lang="en-US" dirty="0">
                <a:hlinkClick r:id="rId3"/>
              </a:rPr>
              <a:t>to.mˈa.tʃi</a:t>
            </a:r>
            <a:r>
              <a:rPr lang="en-US" dirty="0" smtClean="0"/>
              <a:t>"</a:t>
            </a:r>
            <a:r>
              <a:rPr lang="en-US" dirty="0"/>
              <a:t>&gt;</a:t>
            </a:r>
            <a:r>
              <a:rPr lang="en-US" dirty="0" err="1" smtClean="0"/>
              <a:t>tomate</a:t>
            </a:r>
            <a:r>
              <a:rPr lang="en-US" dirty="0" smtClean="0"/>
              <a:t>&lt;</a:t>
            </a:r>
            <a:r>
              <a:rPr lang="en-US" dirty="0"/>
              <a:t>/phoneme&gt;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IBM </a:t>
            </a:r>
            <a:r>
              <a:rPr lang="en-US" dirty="0"/>
              <a:t>Symbolic Phonetic </a:t>
            </a:r>
            <a:r>
              <a:rPr lang="en-US" dirty="0" smtClean="0"/>
              <a:t>Representation (</a:t>
            </a:r>
            <a:r>
              <a:rPr lang="en-US" dirty="0"/>
              <a:t>IBM SPR </a:t>
            </a:r>
            <a:r>
              <a:rPr lang="en-US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&lt;phoneme alphabet="</a:t>
            </a:r>
            <a:r>
              <a:rPr lang="en-US" dirty="0" err="1"/>
              <a:t>ibm</a:t>
            </a:r>
            <a:r>
              <a:rPr lang="en-US" dirty="0"/>
              <a:t>" </a:t>
            </a:r>
            <a:r>
              <a:rPr lang="en-US" dirty="0" err="1"/>
              <a:t>ph</a:t>
            </a:r>
            <a:r>
              <a:rPr lang="en-US" dirty="0"/>
              <a:t>=".0tx.1me.0fo"&gt;tomato&lt;/phoneme&gt;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Dicionário</a:t>
            </a:r>
            <a:r>
              <a:rPr lang="en-US" dirty="0" smtClean="0"/>
              <a:t> </a:t>
            </a:r>
            <a:r>
              <a:rPr lang="en-US" dirty="0" err="1" smtClean="0"/>
              <a:t>Fonético</a:t>
            </a:r>
            <a:r>
              <a:rPr lang="en-US" dirty="0" smtClean="0"/>
              <a:t> (IPA):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Português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portaldalinguaportuguesa.org</a:t>
            </a:r>
            <a:r>
              <a:rPr lang="en-US" dirty="0"/>
              <a:t>/</a:t>
            </a:r>
            <a:r>
              <a:rPr lang="en-US" dirty="0" err="1"/>
              <a:t>index.php?action</a:t>
            </a:r>
            <a:r>
              <a:rPr lang="en-US" dirty="0"/>
              <a:t>=</a:t>
            </a:r>
            <a:r>
              <a:rPr lang="en-US" dirty="0" err="1"/>
              <a:t>fonetica&amp;act</a:t>
            </a:r>
            <a:r>
              <a:rPr lang="en-US" dirty="0"/>
              <a:t>=</a:t>
            </a:r>
            <a:r>
              <a:rPr lang="en-US" dirty="0" err="1"/>
              <a:t>list&amp;region</a:t>
            </a:r>
            <a:r>
              <a:rPr lang="en-US" dirty="0"/>
              <a:t>=</a:t>
            </a:r>
            <a:r>
              <a:rPr lang="en-US" dirty="0" err="1" smtClean="0"/>
              <a:t>spx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Inglês</a:t>
            </a:r>
            <a:r>
              <a:rPr lang="en-US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http://</a:t>
            </a:r>
            <a:r>
              <a:rPr lang="en-US" dirty="0" err="1"/>
              <a:t>dictionary.cambridge.org</a:t>
            </a:r>
            <a:r>
              <a:rPr lang="en-US" dirty="0"/>
              <a:t>/</a:t>
            </a:r>
            <a:r>
              <a:rPr lang="en-US" dirty="0" err="1"/>
              <a:t>pt</a:t>
            </a:r>
            <a:r>
              <a:rPr lang="en-US" dirty="0"/>
              <a:t>/help/</a:t>
            </a:r>
            <a:r>
              <a:rPr lang="en-US" dirty="0" err="1"/>
              <a:t>phonetics.html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84944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4017819" y="4000500"/>
            <a:ext cx="17710726" cy="2626591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x-none" dirty="0" smtClean="0"/>
              <a:t>WebSockets: Comunicação bidirecional sobre sockets TCP</a:t>
            </a:r>
          </a:p>
          <a:p>
            <a:r>
              <a:rPr lang="en-US" dirty="0" err="1"/>
              <a:t>wss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/v1/synthesize</a:t>
            </a:r>
            <a:endParaRPr lang="x-none" dirty="0" smtClean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Smiley Face 1"/>
          <p:cNvSpPr/>
          <p:nvPr/>
        </p:nvSpPr>
        <p:spPr>
          <a:xfrm>
            <a:off x="4225637" y="8534765"/>
            <a:ext cx="1293091" cy="1361751"/>
          </a:xfrm>
          <a:prstGeom prst="smileyFace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solidFill>
                  <a:srgbClr val="FF0000"/>
                </a:solidFill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1037457" y="7836914"/>
            <a:ext cx="2646217" cy="2539387"/>
          </a:xfrm>
          <a:prstGeom prst="cloud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95821" y="8309284"/>
            <a:ext cx="1916545" cy="1790234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APP</a:t>
            </a: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04149" y="8309284"/>
            <a:ext cx="1916545" cy="1790234"/>
          </a:xfrm>
          <a:prstGeom prst="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 err="1" smtClean="0"/>
              <a:t>w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ss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://</a:t>
            </a:r>
          </a:p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Left-Right Arrow 5"/>
          <p:cNvSpPr/>
          <p:nvPr/>
        </p:nvSpPr>
        <p:spPr>
          <a:xfrm>
            <a:off x="7712366" y="8567535"/>
            <a:ext cx="9291783" cy="1355239"/>
          </a:xfrm>
          <a:prstGeom prst="left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Socket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9212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154545" y="5062681"/>
            <a:ext cx="22375091" cy="785812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x-none" dirty="0" smtClean="0"/>
              <a:t>WebSockets URI:</a:t>
            </a:r>
          </a:p>
          <a:p>
            <a:pPr marL="0" indent="0">
              <a:buNone/>
            </a:pPr>
            <a:r>
              <a:rPr lang="en-US" dirty="0" err="1" smtClean="0"/>
              <a:t>wss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</a:t>
            </a:r>
            <a:r>
              <a:rPr lang="en-US" dirty="0" err="1"/>
              <a:t>synthesize?voice</a:t>
            </a:r>
            <a:r>
              <a:rPr lang="en-US" dirty="0"/>
              <a:t>=</a:t>
            </a:r>
            <a:r>
              <a:rPr lang="en-US" dirty="0" err="1"/>
              <a:t>en-US_AllisonVoice&amp;watson-token</a:t>
            </a:r>
            <a:r>
              <a:rPr lang="en-US" dirty="0"/>
              <a:t>=</a:t>
            </a:r>
            <a:r>
              <a:rPr lang="en-US" dirty="0" smtClean="0"/>
              <a:t>&lt;</a:t>
            </a:r>
            <a:r>
              <a:rPr lang="en-US" dirty="0" err="1" smtClean="0"/>
              <a:t>seu</a:t>
            </a:r>
            <a:r>
              <a:rPr lang="en-US" dirty="0" smtClean="0"/>
              <a:t>-token&gt;</a:t>
            </a:r>
            <a:r>
              <a:rPr lang="en-US" dirty="0"/>
              <a:t>&amp;</a:t>
            </a:r>
            <a:r>
              <a:rPr lang="en-US" dirty="0" err="1"/>
              <a:t>timmings</a:t>
            </a:r>
            <a:r>
              <a:rPr lang="en-US" dirty="0"/>
              <a:t>=[words] </a:t>
            </a:r>
            <a:endParaRPr lang="en-US" dirty="0" smtClean="0"/>
          </a:p>
          <a:p>
            <a:r>
              <a:rPr lang="en-US" dirty="0" smtClean="0"/>
              <a:t>Como </a:t>
            </a:r>
            <a:r>
              <a:rPr lang="en-US" dirty="0" err="1" smtClean="0"/>
              <a:t>obter</a:t>
            </a:r>
            <a:r>
              <a:rPr lang="en-US" dirty="0" smtClean="0"/>
              <a:t> um token:</a:t>
            </a:r>
          </a:p>
          <a:p>
            <a:r>
              <a:rPr lang="en-US" dirty="0" smtClean="0"/>
              <a:t>GET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://stream.watsonplatform.net/authorization/api/v1/token?url=https://stream.watsonplatform.net/text-to-speech/</a:t>
            </a:r>
            <a:r>
              <a:rPr lang="en-US" dirty="0" smtClean="0">
                <a:hlinkClick r:id="rId3"/>
              </a:rPr>
              <a:t>api</a:t>
            </a:r>
            <a:endParaRPr lang="en-US" dirty="0" smtClean="0"/>
          </a:p>
          <a:p>
            <a:r>
              <a:rPr lang="en-US" dirty="0" err="1" smtClean="0"/>
              <a:t>Detalhes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Tokens: </a:t>
            </a:r>
            <a:r>
              <a:rPr lang="en-US" dirty="0">
                <a:hlinkClick r:id="rId4"/>
              </a:rPr>
              <a:t>https://www.ibm.com/watson/developercloud/doc/common/getting-started-tokens.html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80818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Exemplo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WebSocket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NodeJS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</a:t>
            </a:r>
            <a:r>
              <a:rPr lang="en-US" dirty="0" err="1"/>
              <a:t>tts</a:t>
            </a:r>
            <a:r>
              <a:rPr lang="en-US" dirty="0"/>
              <a:t>-eco-</a:t>
            </a:r>
            <a:r>
              <a:rPr lang="en-US" dirty="0" err="1"/>
              <a:t>nodejs</a:t>
            </a:r>
            <a:endParaRPr lang="en-US" dirty="0"/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0279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4456546" y="1079499"/>
            <a:ext cx="14672830" cy="2698751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Text To Speech Demo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254624" y="4000500"/>
            <a:ext cx="1456856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https://text-to-speech-</a:t>
            </a:r>
            <a:r>
              <a:rPr lang="en-US" dirty="0" err="1"/>
              <a:t>demo.mybluemix.net</a:t>
            </a:r>
            <a:r>
              <a:rPr lang="en-US" dirty="0"/>
              <a:t>/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475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1916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Inicialização</a:t>
            </a:r>
            <a:r>
              <a:rPr lang="en-US" dirty="0" smtClean="0"/>
              <a:t> de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016000" y="4885186"/>
            <a:ext cx="22927593" cy="82535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voice = 'en-</a:t>
            </a:r>
            <a:r>
              <a:rPr lang="en-US" dirty="0" err="1">
                <a:latin typeface="Courier"/>
                <a:cs typeface="Courier"/>
              </a:rPr>
              <a:t>US_AllisonVoice</a:t>
            </a:r>
            <a:r>
              <a:rPr lang="en-US" dirty="0">
                <a:latin typeface="Courier"/>
                <a:cs typeface="Courier"/>
              </a:rPr>
              <a:t>';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token = {authentication-token};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wsURI</a:t>
            </a:r>
            <a:r>
              <a:rPr lang="en-US" dirty="0">
                <a:latin typeface="Courier"/>
                <a:cs typeface="Courier"/>
              </a:rPr>
              <a:t> = '</a:t>
            </a:r>
            <a:r>
              <a:rPr lang="en-US" dirty="0" err="1">
                <a:latin typeface="Courier"/>
                <a:cs typeface="Courier"/>
              </a:rPr>
              <a:t>wss</a:t>
            </a:r>
            <a:r>
              <a:rPr lang="en-US" dirty="0">
                <a:latin typeface="Courier"/>
                <a:cs typeface="Courier"/>
              </a:rPr>
              <a:t>://</a:t>
            </a:r>
            <a:r>
              <a:rPr lang="en-US" dirty="0" err="1">
                <a:latin typeface="Courier"/>
                <a:cs typeface="Courier"/>
              </a:rPr>
              <a:t>stream.watsonplatform.net</a:t>
            </a:r>
            <a:r>
              <a:rPr lang="en-US" dirty="0">
                <a:latin typeface="Courier"/>
                <a:cs typeface="Courier"/>
              </a:rPr>
              <a:t>/text-to-speech/</a:t>
            </a:r>
            <a:r>
              <a:rPr lang="en-US" dirty="0" err="1">
                <a:latin typeface="Courier"/>
                <a:cs typeface="Courier"/>
              </a:rPr>
              <a:t>api</a:t>
            </a:r>
            <a:r>
              <a:rPr lang="en-US" dirty="0">
                <a:latin typeface="Courier"/>
                <a:cs typeface="Courier"/>
              </a:rPr>
              <a:t>/v1/</a:t>
            </a:r>
            <a:r>
              <a:rPr lang="en-US" dirty="0" err="1">
                <a:latin typeface="Courier"/>
                <a:cs typeface="Courier"/>
              </a:rPr>
              <a:t>synthesize?voice</a:t>
            </a:r>
            <a:r>
              <a:rPr lang="en-US" dirty="0">
                <a:latin typeface="Courier"/>
                <a:cs typeface="Courier"/>
              </a:rPr>
              <a:t>=' +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voice + '&amp;</a:t>
            </a:r>
            <a:r>
              <a:rPr lang="en-US" dirty="0" err="1">
                <a:latin typeface="Courier"/>
                <a:cs typeface="Courier"/>
              </a:rPr>
              <a:t>watson</a:t>
            </a:r>
            <a:r>
              <a:rPr lang="en-US" dirty="0">
                <a:latin typeface="Courier"/>
                <a:cs typeface="Courier"/>
              </a:rPr>
              <a:t>-token=' + token;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websocket</a:t>
            </a:r>
            <a:r>
              <a:rPr lang="en-US" dirty="0">
                <a:latin typeface="Courier"/>
                <a:cs typeface="Courier"/>
              </a:rPr>
              <a:t> = new </a:t>
            </a:r>
            <a:r>
              <a:rPr lang="en-US" dirty="0" err="1">
                <a:latin typeface="Courier"/>
                <a:cs typeface="Courier"/>
              </a:rPr>
              <a:t>WebSocket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wsURI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websocket.onopen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onOpen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websocket.onclose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websocket.onmessage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onMessage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websocket.onerror</a:t>
            </a:r>
            <a:r>
              <a:rPr lang="en-US" dirty="0">
                <a:latin typeface="Courier"/>
                <a:cs typeface="Courier"/>
              </a:rPr>
              <a:t> = function(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r>
              <a:rPr lang="en-US" dirty="0" err="1">
                <a:latin typeface="Courier"/>
                <a:cs typeface="Courier"/>
              </a:rPr>
              <a:t>onError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};</a:t>
            </a:r>
          </a:p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45263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1916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Enviar</a:t>
            </a:r>
            <a:r>
              <a:rPr lang="en-US" dirty="0" smtClean="0"/>
              <a:t> </a:t>
            </a:r>
            <a:r>
              <a:rPr lang="en-US" dirty="0" err="1" smtClean="0"/>
              <a:t>texto</a:t>
            </a:r>
            <a:r>
              <a:rPr lang="en-US" dirty="0" smtClean="0"/>
              <a:t> via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016000" y="6362514"/>
            <a:ext cx="22927593" cy="52988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 smtClean="0">
                <a:latin typeface="Courier"/>
                <a:cs typeface="Courier"/>
              </a:rPr>
              <a:t>function </a:t>
            </a:r>
            <a:r>
              <a:rPr lang="en-US" dirty="0" err="1">
                <a:latin typeface="Courier"/>
                <a:cs typeface="Courier"/>
              </a:rPr>
              <a:t>onOpen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var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message = {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	text</a:t>
            </a:r>
            <a:r>
              <a:rPr lang="en-US" dirty="0">
                <a:latin typeface="Courier"/>
                <a:cs typeface="Courier"/>
              </a:rPr>
              <a:t>: 'Hello world', accept: '*/*'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}</a:t>
            </a:r>
            <a:r>
              <a:rPr lang="en-US" dirty="0">
                <a:latin typeface="Courier"/>
                <a:cs typeface="Courier"/>
              </a:rPr>
              <a:t>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websocket.send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JSON.stringify</a:t>
            </a:r>
            <a:r>
              <a:rPr lang="en-US" dirty="0">
                <a:latin typeface="Courier"/>
                <a:cs typeface="Courier"/>
              </a:rPr>
              <a:t>(message));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4672231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1916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1a </a:t>
            </a:r>
            <a:r>
              <a:rPr lang="en-US" dirty="0" err="1" smtClean="0"/>
              <a:t>resposta</a:t>
            </a:r>
            <a:r>
              <a:rPr lang="en-US" dirty="0" smtClean="0"/>
              <a:t> de text via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016000" y="4676510"/>
            <a:ext cx="22927593" cy="30828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>
                <a:latin typeface="Courier"/>
                <a:cs typeface="Courier"/>
              </a:rPr>
              <a:t>{ '</a:t>
            </a:r>
            <a:r>
              <a:rPr lang="en-US" dirty="0" err="1">
                <a:latin typeface="Courier"/>
                <a:cs typeface="Courier"/>
              </a:rPr>
              <a:t>binary_streams</a:t>
            </a:r>
            <a:r>
              <a:rPr lang="en-US" dirty="0">
                <a:latin typeface="Courier"/>
                <a:cs typeface="Courier"/>
              </a:rPr>
              <a:t>': [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 </a:t>
            </a:r>
            <a:r>
              <a:rPr lang="en-US" dirty="0">
                <a:latin typeface="Courier"/>
                <a:cs typeface="Courier"/>
              </a:rPr>
              <a:t>'</a:t>
            </a:r>
            <a:r>
              <a:rPr lang="en-US" dirty="0" err="1">
                <a:latin typeface="Courier"/>
                <a:cs typeface="Courier"/>
              </a:rPr>
              <a:t>content_type</a:t>
            </a:r>
            <a:r>
              <a:rPr lang="en-US" dirty="0">
                <a:latin typeface="Courier"/>
                <a:cs typeface="Courier"/>
              </a:rPr>
              <a:t>': 'audio/</a:t>
            </a:r>
            <a:r>
              <a:rPr lang="en-US" dirty="0" err="1">
                <a:latin typeface="Courier"/>
                <a:cs typeface="Courier"/>
              </a:rPr>
              <a:t>ogg;codecs</a:t>
            </a:r>
            <a:r>
              <a:rPr lang="en-US" dirty="0">
                <a:latin typeface="Courier"/>
                <a:cs typeface="Courier"/>
              </a:rPr>
              <a:t>=opus'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					} </a:t>
            </a:r>
            <a:r>
              <a:rPr lang="en-US" dirty="0">
                <a:latin typeface="Courier"/>
                <a:cs typeface="Courier"/>
              </a:rPr>
              <a:t>] </a:t>
            </a:r>
            <a:endParaRPr lang="en-US" dirty="0" smtClean="0">
              <a:latin typeface="Courier"/>
              <a:cs typeface="Courier"/>
            </a:endParaRP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2133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Interface WebSockets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9" y="3994725"/>
            <a:ext cx="22375091" cy="191654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err="1" smtClean="0"/>
              <a:t>Resposta</a:t>
            </a:r>
            <a:r>
              <a:rPr lang="en-US" dirty="0" smtClean="0"/>
              <a:t> de audio via </a:t>
            </a:r>
            <a:r>
              <a:rPr lang="en-US" dirty="0" err="1" smtClean="0"/>
              <a:t>WebSocket</a:t>
            </a:r>
            <a:r>
              <a:rPr lang="en-US" dirty="0" smtClean="0"/>
              <a:t>:</a:t>
            </a:r>
          </a:p>
          <a:p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46909" y="5028590"/>
            <a:ext cx="22696684" cy="825354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messages;</a:t>
            </a:r>
          </a:p>
          <a:p>
            <a:pPr algn="l"/>
            <a:r>
              <a:rPr lang="en-US" dirty="0" err="1">
                <a:latin typeface="Courier"/>
                <a:cs typeface="Courier"/>
              </a:rPr>
              <a:t>var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audioStream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algn="l"/>
            <a:r>
              <a:rPr lang="en-US" dirty="0">
                <a:latin typeface="Courier"/>
                <a:cs typeface="Courier"/>
              </a:rPr>
              <a:t>function </a:t>
            </a:r>
            <a:r>
              <a:rPr lang="en-US" dirty="0" err="1">
                <a:latin typeface="Courier"/>
                <a:cs typeface="Courier"/>
              </a:rPr>
              <a:t>onMessage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evt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if (</a:t>
            </a:r>
            <a:r>
              <a:rPr lang="en-US" dirty="0" err="1">
                <a:latin typeface="Courier"/>
                <a:cs typeface="Courier"/>
              </a:rPr>
              <a:t>typeof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evt.data</a:t>
            </a:r>
            <a:r>
              <a:rPr lang="en-US" dirty="0">
                <a:latin typeface="Courier"/>
                <a:cs typeface="Courier"/>
              </a:rPr>
              <a:t> === string)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messages += </a:t>
            </a:r>
            <a:r>
              <a:rPr lang="en-US" dirty="0" err="1">
                <a:latin typeface="Courier"/>
                <a:cs typeface="Courier"/>
              </a:rPr>
              <a:t>evt.data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} else {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console.log</a:t>
            </a:r>
            <a:r>
              <a:rPr lang="en-US" dirty="0">
                <a:latin typeface="Courier"/>
                <a:cs typeface="Courier"/>
              </a:rPr>
              <a:t>('Received ' + </a:t>
            </a:r>
            <a:r>
              <a:rPr lang="en-US" dirty="0" err="1">
                <a:latin typeface="Courier"/>
                <a:cs typeface="Courier"/>
              </a:rPr>
              <a:t>evt.data.size</a:t>
            </a:r>
            <a:r>
              <a:rPr lang="en-US" dirty="0">
                <a:latin typeface="Courier"/>
                <a:cs typeface="Courier"/>
              </a:rPr>
              <a:t>() + ' binary bytes');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audioStream</a:t>
            </a:r>
            <a:r>
              <a:rPr lang="en-US" dirty="0">
                <a:latin typeface="Courier"/>
                <a:cs typeface="Courier"/>
              </a:rPr>
              <a:t> += </a:t>
            </a:r>
            <a:r>
              <a:rPr lang="en-US" dirty="0" err="1">
                <a:latin typeface="Courier"/>
                <a:cs typeface="Courier"/>
              </a:rPr>
              <a:t>evt.data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pPr algn="l"/>
            <a:r>
              <a:rPr lang="en-US" dirty="0">
                <a:latin typeface="Courier"/>
                <a:cs typeface="Courier"/>
              </a:rPr>
              <a:t>  }</a:t>
            </a:r>
          </a:p>
          <a:p>
            <a:pPr algn="l"/>
            <a:r>
              <a:rPr lang="en-US" dirty="0" smtClean="0">
                <a:latin typeface="Courier"/>
                <a:cs typeface="Courier"/>
              </a:rPr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"/>
              <a:cs typeface="Courier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002196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339273" y="4000500"/>
            <a:ext cx="22604320" cy="7858126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Atualmente em Beta (pode mudar a qualquer momento) </a:t>
            </a:r>
            <a:r>
              <a:rPr lang="mr-IN" dirty="0" smtClean="0"/>
              <a:t>–</a:t>
            </a:r>
            <a:r>
              <a:rPr lang="x-none" dirty="0" smtClean="0"/>
              <a:t> sempre checar documentação</a:t>
            </a:r>
            <a:endParaRPr dirty="0"/>
          </a:p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/doc/text-to-speech/custom-</a:t>
            </a:r>
            <a:r>
              <a:rPr lang="en-US" dirty="0" err="1" smtClean="0"/>
              <a:t>intro.html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um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77273" y="4000500"/>
            <a:ext cx="23366320" cy="1656773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POST  </a:t>
            </a:r>
            <a:r>
              <a:rPr lang="en-US" dirty="0"/>
              <a:t>https://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62817" y="5403271"/>
            <a:ext cx="19996727" cy="382155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	"name":"</a:t>
            </a:r>
            <a:r>
              <a:rPr lang="en-US" dirty="0" err="1"/>
              <a:t>Meu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", </a:t>
            </a:r>
          </a:p>
          <a:p>
            <a:pPr algn="l"/>
            <a:r>
              <a:rPr lang="en-US" dirty="0"/>
              <a:t>	"language":"</a:t>
            </a:r>
            <a:r>
              <a:rPr lang="en-US" dirty="0" err="1"/>
              <a:t>pt</a:t>
            </a:r>
            <a:r>
              <a:rPr lang="en-US" dirty="0"/>
              <a:t>-BR", </a:t>
            </a:r>
          </a:p>
          <a:p>
            <a:pPr algn="l"/>
            <a:r>
              <a:rPr lang="en-US" dirty="0"/>
              <a:t>	"description":"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Customização</a:t>
            </a:r>
            <a:r>
              <a:rPr lang="en-US" dirty="0"/>
              <a:t> TTS"</a:t>
            </a:r>
          </a:p>
          <a:p>
            <a:pPr algn="l"/>
            <a:r>
              <a:rPr lang="en-US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2182" y="9565281"/>
            <a:ext cx="19673454" cy="308289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Resposta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algn="l"/>
            <a:r>
              <a:rPr lang="mr-IN" dirty="0"/>
              <a:t>{</a:t>
            </a:r>
          </a:p>
          <a:p>
            <a:pPr algn="l"/>
            <a:r>
              <a:rPr lang="mr-IN" dirty="0"/>
              <a:t>    "customization_id": "f54591e9-9a40-4e93-aada-de6ec7be43bb"</a:t>
            </a:r>
          </a:p>
          <a:p>
            <a:pPr algn="l"/>
            <a:r>
              <a:rPr lang="mr-IN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Listar modelos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577273" y="4000500"/>
            <a:ext cx="23366320" cy="1656773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GET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62182" y="5657273"/>
            <a:ext cx="19673454" cy="751487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l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Resposta</a:t>
            </a: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algn="l"/>
            <a:r>
              <a:rPr lang="mr-IN" dirty="0"/>
              <a:t>{</a:t>
            </a:r>
          </a:p>
          <a:p>
            <a:pPr algn="l"/>
            <a:r>
              <a:rPr lang="mr-IN" dirty="0"/>
              <a:t>            "owner": "689088a6-61fd-4254-a11a-590a32af2521",</a:t>
            </a:r>
          </a:p>
          <a:p>
            <a:pPr algn="l"/>
            <a:r>
              <a:rPr lang="mr-IN" dirty="0"/>
              <a:t>            "customization_id": "f54591e9-9a40-4e93-aada-de6ec7be43bb",</a:t>
            </a:r>
          </a:p>
          <a:p>
            <a:pPr algn="l"/>
            <a:r>
              <a:rPr lang="mr-IN" dirty="0"/>
              <a:t>            "created": "2017-07-08T21:31:13.740Z",</a:t>
            </a:r>
          </a:p>
          <a:p>
            <a:pPr algn="l"/>
            <a:r>
              <a:rPr lang="mr-IN" dirty="0"/>
              <a:t>            "name": "Meu Modelo",</a:t>
            </a:r>
          </a:p>
          <a:p>
            <a:pPr algn="l"/>
            <a:r>
              <a:rPr lang="mr-IN" dirty="0"/>
              <a:t>            "description": "Teste Modelo de Customização TTS",</a:t>
            </a:r>
          </a:p>
          <a:p>
            <a:pPr algn="l"/>
            <a:r>
              <a:rPr lang="mr-IN" dirty="0"/>
              <a:t>            "language": "pt-BR",</a:t>
            </a:r>
          </a:p>
          <a:p>
            <a:pPr algn="l"/>
            <a:r>
              <a:rPr lang="mr-IN" dirty="0"/>
              <a:t>            "last_modified": "2017-07-08T21:31:</a:t>
            </a:r>
            <a:r>
              <a:rPr lang="mr-IN" dirty="0" smtClean="0"/>
              <a:t>13.742Z”</a:t>
            </a:r>
            <a:endParaRPr lang="mr-IN" dirty="0"/>
          </a:p>
          <a:p>
            <a:pPr algn="l"/>
            <a:r>
              <a:rPr lang="mr-IN" dirty="0" smtClean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61992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Adicionar palavras ao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POST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</a:t>
            </a:r>
            <a:r>
              <a:rPr lang="en-US" dirty="0"/>
              <a:t>words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46908" y="6806529"/>
            <a:ext cx="19904363" cy="677621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/>
              <a:t>{"words":[</a:t>
            </a:r>
          </a:p>
          <a:p>
            <a:pPr algn="l"/>
            <a:r>
              <a:rPr lang="en-US" dirty="0"/>
              <a:t>  {"</a:t>
            </a:r>
            <a:r>
              <a:rPr lang="en-US" dirty="0" err="1"/>
              <a:t>word":"Apple</a:t>
            </a:r>
            <a:r>
              <a:rPr lang="en-US" dirty="0"/>
              <a:t>", "translation":"</a:t>
            </a:r>
            <a:r>
              <a:rPr lang="en-US" dirty="0" err="1"/>
              <a:t>épou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  {"</a:t>
            </a:r>
            <a:r>
              <a:rPr lang="en-US" dirty="0" err="1"/>
              <a:t>word":"hardware</a:t>
            </a:r>
            <a:r>
              <a:rPr lang="en-US" dirty="0"/>
              <a:t>", "translation":"</a:t>
            </a:r>
            <a:r>
              <a:rPr lang="en-US" dirty="0" err="1"/>
              <a:t>rarduer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  {"word":"</a:t>
            </a:r>
            <a:r>
              <a:rPr lang="en-US" dirty="0" err="1"/>
              <a:t>hobit</a:t>
            </a:r>
            <a:r>
              <a:rPr lang="en-US" dirty="0"/>
              <a:t>", "translation":"</a:t>
            </a:r>
            <a:r>
              <a:rPr lang="en-US" dirty="0" err="1"/>
              <a:t>róbit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  {"</a:t>
            </a:r>
            <a:r>
              <a:rPr lang="en-US" dirty="0" err="1"/>
              <a:t>word":"mouse</a:t>
            </a:r>
            <a:r>
              <a:rPr lang="en-US" dirty="0"/>
              <a:t>", "translation":"</a:t>
            </a:r>
            <a:r>
              <a:rPr lang="en-US" dirty="0" err="1"/>
              <a:t>mause</a:t>
            </a:r>
            <a:r>
              <a:rPr lang="en-US" dirty="0"/>
              <a:t>"</a:t>
            </a:r>
            <a:r>
              <a:rPr lang="en-US" dirty="0" smtClean="0"/>
              <a:t>},</a:t>
            </a:r>
          </a:p>
          <a:p>
            <a:pPr algn="l"/>
            <a:r>
              <a:rPr lang="en-US" dirty="0" smtClean="0"/>
              <a:t>  {</a:t>
            </a:r>
            <a:r>
              <a:rPr lang="en-US" dirty="0"/>
              <a:t>"word":"</a:t>
            </a:r>
            <a:r>
              <a:rPr lang="en-US" dirty="0" err="1"/>
              <a:t>abacate</a:t>
            </a:r>
            <a:r>
              <a:rPr lang="en-US" dirty="0"/>
              <a:t>", "translation":"&lt;phoneme alphabet='</a:t>
            </a:r>
            <a:r>
              <a:rPr lang="en-US" dirty="0" err="1"/>
              <a:t>ipa</a:t>
            </a:r>
            <a:r>
              <a:rPr lang="en-US" dirty="0"/>
              <a:t>' </a:t>
            </a:r>
            <a:r>
              <a:rPr lang="en-US" dirty="0" err="1"/>
              <a:t>ph</a:t>
            </a:r>
            <a:r>
              <a:rPr lang="en-US" dirty="0"/>
              <a:t>='</a:t>
            </a:r>
            <a:r>
              <a:rPr lang="en-US" dirty="0" err="1"/>
              <a:t>ɐ.bɐ.kˈa.tɨ</a:t>
            </a:r>
            <a:r>
              <a:rPr lang="en-US" dirty="0"/>
              <a:t>'&gt;&lt;/phoneme&gt;"}</a:t>
            </a:r>
          </a:p>
          <a:p>
            <a:pPr algn="l"/>
            <a:r>
              <a:rPr lang="en-US" dirty="0"/>
              <a:t>  ]</a:t>
            </a:r>
          </a:p>
          <a:p>
            <a:pPr algn="l"/>
            <a:r>
              <a:rPr lang="en-US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9132130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Listar palavras do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</a:t>
            </a:r>
            <a:r>
              <a:rPr lang="en-US" dirty="0"/>
              <a:t>words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246908" y="7175861"/>
            <a:ext cx="19904363" cy="603755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algn="l"/>
            <a:r>
              <a:rPr lang="en-US" dirty="0" err="1" smtClean="0"/>
              <a:t>Resposta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{</a:t>
            </a:r>
            <a:r>
              <a:rPr lang="en-US" dirty="0"/>
              <a:t>"words":[</a:t>
            </a:r>
          </a:p>
          <a:p>
            <a:pPr algn="l"/>
            <a:r>
              <a:rPr lang="en-US" dirty="0"/>
              <a:t>  {"</a:t>
            </a:r>
            <a:r>
              <a:rPr lang="en-US" dirty="0" err="1"/>
              <a:t>word":"Apple</a:t>
            </a:r>
            <a:r>
              <a:rPr lang="en-US" dirty="0"/>
              <a:t>", "translation":"</a:t>
            </a:r>
            <a:r>
              <a:rPr lang="en-US" dirty="0" err="1"/>
              <a:t>épou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  {"</a:t>
            </a:r>
            <a:r>
              <a:rPr lang="en-US" dirty="0" err="1"/>
              <a:t>word":"hardware</a:t>
            </a:r>
            <a:r>
              <a:rPr lang="en-US" dirty="0"/>
              <a:t>", "translation":"</a:t>
            </a:r>
            <a:r>
              <a:rPr lang="en-US" dirty="0" err="1"/>
              <a:t>rarduer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  {"word":"</a:t>
            </a:r>
            <a:r>
              <a:rPr lang="en-US" dirty="0" err="1"/>
              <a:t>hobit</a:t>
            </a:r>
            <a:r>
              <a:rPr lang="en-US" dirty="0"/>
              <a:t>", "translation":"</a:t>
            </a:r>
            <a:r>
              <a:rPr lang="en-US" dirty="0" err="1"/>
              <a:t>róbit</a:t>
            </a:r>
            <a:r>
              <a:rPr lang="en-US" dirty="0"/>
              <a:t>"},</a:t>
            </a:r>
          </a:p>
          <a:p>
            <a:pPr algn="l"/>
            <a:r>
              <a:rPr lang="en-US" dirty="0"/>
              <a:t>  {"</a:t>
            </a:r>
            <a:r>
              <a:rPr lang="en-US" dirty="0" err="1"/>
              <a:t>word":"mouse</a:t>
            </a:r>
            <a:r>
              <a:rPr lang="en-US" dirty="0"/>
              <a:t>", "translation":"</a:t>
            </a:r>
            <a:r>
              <a:rPr lang="en-US" dirty="0" err="1"/>
              <a:t>mause</a:t>
            </a:r>
            <a:r>
              <a:rPr lang="en-US" dirty="0"/>
              <a:t>"}</a:t>
            </a:r>
          </a:p>
          <a:p>
            <a:pPr algn="l"/>
            <a:r>
              <a:rPr lang="en-US" dirty="0"/>
              <a:t>  ]</a:t>
            </a:r>
          </a:p>
          <a:p>
            <a:pPr algn="l"/>
            <a:r>
              <a:rPr lang="en-US" dirty="0"/>
              <a:t>}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12316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Apagar palavras do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24822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DELETE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stream.watsonplatform.net</a:t>
            </a:r>
            <a:r>
              <a:rPr lang="en-US" dirty="0"/>
              <a:t>/text-to-speech/</a:t>
            </a:r>
            <a:r>
              <a:rPr lang="en-US" dirty="0" err="1"/>
              <a:t>api</a:t>
            </a:r>
            <a:r>
              <a:rPr lang="en-US" dirty="0"/>
              <a:t>/v1/customizations</a:t>
            </a:r>
            <a:r>
              <a:rPr lang="en-US" dirty="0" smtClean="0"/>
              <a:t>/&lt;customization-id&gt;/words/&lt;</a:t>
            </a:r>
            <a:r>
              <a:rPr lang="en-US" dirty="0" err="1" smtClean="0"/>
              <a:t>palavra</a:t>
            </a:r>
            <a:r>
              <a:rPr lang="en-US" dirty="0" smtClean="0"/>
              <a:t>&gt;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245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53585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TTS Visão geral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3440545" y="4670136"/>
            <a:ext cx="18311091" cy="833004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x-none" dirty="0" smtClean="0"/>
              <a:t>Conversão de texto em audio (voz) </a:t>
            </a:r>
            <a:r>
              <a:rPr lang="mr-IN" dirty="0" smtClean="0"/>
              <a:t>–</a:t>
            </a:r>
            <a:r>
              <a:rPr lang="x-none" dirty="0" smtClean="0"/>
              <a:t> Sintetizar fala</a:t>
            </a:r>
          </a:p>
          <a:p>
            <a:r>
              <a:rPr lang="x-none" dirty="0" smtClean="0"/>
              <a:t>Acessível via REST ou WebSocket (Fluxo contínuo)</a:t>
            </a:r>
          </a:p>
          <a:p>
            <a:r>
              <a:rPr lang="x-none" dirty="0" smtClean="0"/>
              <a:t>9 Línguas/Dialetos disponíveis</a:t>
            </a:r>
          </a:p>
          <a:p>
            <a:r>
              <a:rPr lang="x-none" dirty="0" smtClean="0"/>
              <a:t>Audio em OGG, FLAC, WAV, WebM</a:t>
            </a:r>
          </a:p>
          <a:p>
            <a:r>
              <a:rPr lang="en-US" dirty="0" smtClean="0"/>
              <a:t>*Speech </a:t>
            </a:r>
            <a:r>
              <a:rPr lang="en-US" dirty="0"/>
              <a:t>Synthesis Markup Language (SSML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Transformação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r>
              <a:rPr lang="en-US" dirty="0" smtClean="0"/>
              <a:t> </a:t>
            </a:r>
          </a:p>
          <a:p>
            <a:r>
              <a:rPr lang="en-US" dirty="0" smtClean="0"/>
              <a:t>*</a:t>
            </a:r>
            <a:r>
              <a:rPr lang="en-US" dirty="0" err="1" smtClean="0"/>
              <a:t>Customização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alfabeto</a:t>
            </a:r>
            <a:r>
              <a:rPr lang="en-US" dirty="0" smtClean="0"/>
              <a:t> </a:t>
            </a:r>
            <a:r>
              <a:rPr lang="en-US" dirty="0" err="1" smtClean="0"/>
              <a:t>fonético</a:t>
            </a:r>
            <a:endParaRPr lang="en-US" dirty="0" smtClean="0"/>
          </a:p>
          <a:p>
            <a:endParaRPr lang="x-none" dirty="0" smtClean="0"/>
          </a:p>
          <a:p>
            <a:pPr lvl="1"/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6694726" y="9531147"/>
            <a:ext cx="8151091" cy="86690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*</a:t>
            </a:r>
            <a:r>
              <a:rPr kumimoji="0" lang="en-US" sz="48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Apenas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algumas</a:t>
            </a:r>
            <a:r>
              <a:rPr kumimoji="0" lang="en-US" sz="48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r>
              <a:rPr kumimoji="0" lang="en-US" sz="48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linguas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5748000" y="8312727"/>
            <a:ext cx="1547091" cy="3140363"/>
          </a:xfrm>
          <a:prstGeom prst="rightBrace">
            <a:avLst/>
          </a:prstGeom>
          <a:noFill/>
          <a:ln w="127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bldLvl="5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Utilizar um modelo de customização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246908" y="4606636"/>
            <a:ext cx="22696685" cy="700809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x-none" dirty="0" smtClean="0"/>
              <a:t>Basta adicionar o parametro customization_id nas requisições de synthesize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Ex.</a:t>
            </a:r>
          </a:p>
          <a:p>
            <a:pPr>
              <a:spcBef>
                <a:spcPts val="0"/>
              </a:spcBef>
            </a:pPr>
            <a:r>
              <a:rPr lang="x-none" dirty="0" smtClean="0"/>
              <a:t>GET</a:t>
            </a:r>
          </a:p>
          <a:p>
            <a:pPr>
              <a:spcBef>
                <a:spcPts val="0"/>
              </a:spcBef>
            </a:pPr>
            <a:r>
              <a:rPr lang="en-US" dirty="0">
                <a:hlinkClick r:id="rId3"/>
              </a:rPr>
              <a:t>https://stream.watsonplatform.net/text-to-speech/api/v1/synthesize?accept=audio/wav&amp;text</a:t>
            </a:r>
            <a:r>
              <a:rPr lang="en-US" dirty="0" smtClean="0">
                <a:hlinkClick r:id="rId3"/>
              </a:rPr>
              <a:t>=Mouse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um </a:t>
            </a:r>
            <a:r>
              <a:rPr lang="en-US" dirty="0" err="1" smtClean="0"/>
              <a:t>tipo</a:t>
            </a:r>
            <a:r>
              <a:rPr lang="en-US" dirty="0" smtClean="0"/>
              <a:t> de </a:t>
            </a:r>
            <a:r>
              <a:rPr lang="en-US" dirty="0" err="1" smtClean="0"/>
              <a:t>hardware&amp;</a:t>
            </a:r>
            <a:r>
              <a:rPr lang="en-US" dirty="0" err="1"/>
              <a:t>voice</a:t>
            </a:r>
            <a:r>
              <a:rPr lang="en-US" dirty="0"/>
              <a:t>=</a:t>
            </a:r>
            <a:r>
              <a:rPr lang="en-US" dirty="0" err="1"/>
              <a:t>pt-BR_IsabelaVoice&amp;customization_id</a:t>
            </a:r>
            <a:r>
              <a:rPr lang="en-US" dirty="0"/>
              <a:t>=f54591e9-9a40-4e93-aada-</a:t>
            </a:r>
            <a:r>
              <a:rPr lang="en-US" dirty="0" smtClean="0"/>
              <a:t>de6ec7be43bb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224559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523999" y="4000500"/>
            <a:ext cx="22419593" cy="114877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/developer-</a:t>
            </a:r>
            <a:r>
              <a:rPr lang="en-US" dirty="0" err="1" smtClean="0"/>
              <a:t>tools.html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4" name="Picture 3" descr="Screen Shot 2017-07-09 at 2.3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75" y="6161323"/>
            <a:ext cx="19978798" cy="513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469564" y="4000500"/>
            <a:ext cx="18915538" cy="87938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Repositório NPM: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https://www.npmjs.com/package/watson-developer-</a:t>
            </a:r>
            <a:r>
              <a:rPr lang="en-US" dirty="0" smtClean="0">
                <a:hlinkClick r:id="rId3"/>
              </a:rPr>
              <a:t>cloud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https://github.com/watson-developer-cloud/node-</a:t>
            </a:r>
            <a:r>
              <a:rPr lang="en-US" dirty="0" smtClean="0">
                <a:hlinkClick r:id="rId4"/>
              </a:rPr>
              <a:t>sdk</a:t>
            </a:r>
            <a:endParaRPr lang="en-US" dirty="0" smtClean="0"/>
          </a:p>
          <a:p>
            <a:r>
              <a:rPr lang="x-none" dirty="0"/>
              <a:t>Instalação 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x-none" dirty="0"/>
              <a:t>pm install </a:t>
            </a:r>
            <a:r>
              <a:rPr lang="mr-IN" dirty="0"/>
              <a:t>--</a:t>
            </a:r>
            <a:r>
              <a:rPr lang="x-none" dirty="0"/>
              <a:t>save </a:t>
            </a:r>
            <a:r>
              <a:rPr lang="en-US" dirty="0">
                <a:hlinkClick r:id="rId3"/>
              </a:rPr>
              <a:t>watson-developer-</a:t>
            </a:r>
            <a:r>
              <a:rPr lang="en-US" dirty="0" smtClean="0">
                <a:hlinkClick r:id="rId3"/>
              </a:rPr>
              <a:t>cloud</a:t>
            </a: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681239" y="3315826"/>
            <a:ext cx="18398107" cy="313400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 smtClean="0"/>
              <a:t>Instalação 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x-none" dirty="0" smtClean="0"/>
              <a:t>pm install </a:t>
            </a:r>
            <a:r>
              <a:rPr lang="mr-IN" dirty="0" smtClean="0"/>
              <a:t>--</a:t>
            </a:r>
            <a:r>
              <a:rPr lang="x-none" dirty="0" smtClean="0"/>
              <a:t>save </a:t>
            </a:r>
            <a:r>
              <a:rPr lang="en-US" dirty="0">
                <a:hlinkClick r:id="rId3"/>
              </a:rPr>
              <a:t>watson-developer-cloud</a:t>
            </a:r>
            <a:endParaRPr lang="x-none" dirty="0" smtClean="0"/>
          </a:p>
          <a:p>
            <a:pPr marL="0" indent="0"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398989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163808" y="3315826"/>
            <a:ext cx="21779785" cy="97123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TextToSpeechV1 = require('</a:t>
            </a:r>
            <a:r>
              <a:rPr lang="en-US" dirty="0" err="1"/>
              <a:t>watson</a:t>
            </a:r>
            <a:r>
              <a:rPr lang="en-US" dirty="0"/>
              <a:t>-developer-cloud/text-to-speech/v1');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= require('</a:t>
            </a:r>
            <a:r>
              <a:rPr lang="en-US" dirty="0" err="1"/>
              <a:t>fs</a:t>
            </a:r>
            <a:r>
              <a:rPr lang="en-US" dirty="0"/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text_to_speech</a:t>
            </a:r>
            <a:r>
              <a:rPr lang="en-US" dirty="0"/>
              <a:t> = new TextToSpeechV1({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username: '&lt;username&gt;',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password: '&lt;password&gt;'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params</a:t>
            </a:r>
            <a:r>
              <a:rPr lang="en-US" dirty="0"/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text: </a:t>
            </a:r>
            <a:r>
              <a:rPr lang="en-US" dirty="0" smtClean="0"/>
              <a:t>’</a:t>
            </a:r>
            <a:r>
              <a:rPr lang="en-US" dirty="0" err="1" smtClean="0"/>
              <a:t>Olá</a:t>
            </a:r>
            <a:r>
              <a:rPr lang="en-US" dirty="0" smtClean="0"/>
              <a:t> Watson</a:t>
            </a:r>
            <a:r>
              <a:rPr lang="en-US" dirty="0"/>
              <a:t>',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dirty="0"/>
              <a:t>  voice: </a:t>
            </a:r>
            <a:r>
              <a:rPr lang="en-US" dirty="0" smtClean="0"/>
              <a:t>'</a:t>
            </a:r>
            <a:r>
              <a:rPr lang="en-US" dirty="0" err="1"/>
              <a:t>pt-</a:t>
            </a:r>
            <a:r>
              <a:rPr lang="en-US" dirty="0" err="1" smtClean="0"/>
              <a:t>BR_IsabelaVoice</a:t>
            </a:r>
            <a:r>
              <a:rPr lang="en-US" dirty="0" smtClean="0"/>
              <a:t>'</a:t>
            </a:r>
            <a:r>
              <a:rPr lang="en-US" dirty="0"/>
              <a:t>, // Optional voice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accept: 'audio/wav'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Pipe the synthesized text to a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text_to_speech.synthesize</a:t>
            </a:r>
            <a:r>
              <a:rPr lang="en-US" dirty="0"/>
              <a:t>(</a:t>
            </a:r>
            <a:r>
              <a:rPr lang="en-US" dirty="0" err="1"/>
              <a:t>params</a:t>
            </a:r>
            <a:r>
              <a:rPr lang="en-US" dirty="0"/>
              <a:t>).pipe(</a:t>
            </a:r>
            <a:r>
              <a:rPr lang="en-US" dirty="0" err="1"/>
              <a:t>fs.createWriteStream</a:t>
            </a:r>
            <a:r>
              <a:rPr lang="en-US" dirty="0"/>
              <a:t>('</a:t>
            </a:r>
            <a:r>
              <a:rPr lang="en-US" dirty="0" err="1"/>
              <a:t>output.wav</a:t>
            </a:r>
            <a:r>
              <a:rPr lang="en-US" dirty="0"/>
              <a:t>'));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3600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NodeJS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116769" y="3315826"/>
            <a:ext cx="21779785" cy="3621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x-none" dirty="0" smtClean="0"/>
              <a:t>Projeto Exemplo: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</a:t>
            </a:r>
            <a:r>
              <a:rPr lang="en-US" dirty="0" err="1"/>
              <a:t>tts-nodejs</a:t>
            </a:r>
            <a:endParaRPr lang="x-none" dirty="0" smtClean="0"/>
          </a:p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221081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4000500"/>
            <a:ext cx="2182623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/>
              <a:t>sdk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2408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778251"/>
            <a:ext cx="22649426" cy="892066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Instalação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$ brew update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brew install </a:t>
            </a:r>
            <a:r>
              <a:rPr lang="en-US" dirty="0" err="1" smtClean="0"/>
              <a:t>carthage</a:t>
            </a:r>
            <a:endParaRPr lang="en-US" dirty="0" smtClean="0"/>
          </a:p>
          <a:p>
            <a:r>
              <a:rPr lang="en-US" dirty="0" err="1" smtClean="0"/>
              <a:t>Crie</a:t>
            </a:r>
            <a:r>
              <a:rPr lang="en-US" dirty="0" smtClean="0"/>
              <a:t> um </a:t>
            </a:r>
            <a:r>
              <a:rPr lang="en-US" dirty="0" err="1" smtClean="0"/>
              <a:t>arquivo</a:t>
            </a:r>
            <a:r>
              <a:rPr lang="en-US" dirty="0" smtClean="0"/>
              <a:t> </a:t>
            </a:r>
            <a:r>
              <a:rPr lang="en-US" dirty="0" err="1" smtClean="0"/>
              <a:t>Cartfile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raiz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(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o .</a:t>
            </a:r>
            <a:r>
              <a:rPr lang="en-US" dirty="0" err="1" smtClean="0"/>
              <a:t>xcodeProject</a:t>
            </a:r>
            <a:r>
              <a:rPr lang="en-US" dirty="0" smtClean="0"/>
              <a:t>) </a:t>
            </a:r>
            <a:r>
              <a:rPr lang="en-US" dirty="0" err="1" smtClean="0"/>
              <a:t>contendo</a:t>
            </a:r>
            <a:r>
              <a:rPr lang="en-US" dirty="0" smtClean="0"/>
              <a:t>  ‘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"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 smtClean="0"/>
              <a:t>sdk</a:t>
            </a:r>
            <a:r>
              <a:rPr lang="en-US" dirty="0" smtClean="0"/>
              <a:t>”’</a:t>
            </a:r>
          </a:p>
          <a:p>
            <a:pPr marL="0" indent="0">
              <a:buNone/>
            </a:pPr>
            <a:r>
              <a:rPr lang="en-US" dirty="0" smtClean="0"/>
              <a:t>$ echo </a:t>
            </a:r>
            <a:r>
              <a:rPr lang="en-US" dirty="0"/>
              <a:t>'</a:t>
            </a:r>
            <a:r>
              <a:rPr lang="en-US" dirty="0" err="1"/>
              <a:t>github</a:t>
            </a:r>
            <a:r>
              <a:rPr lang="en-US" dirty="0"/>
              <a:t> "</a:t>
            </a:r>
            <a:r>
              <a:rPr lang="en-US" dirty="0" err="1"/>
              <a:t>watson</a:t>
            </a:r>
            <a:r>
              <a:rPr lang="en-US" dirty="0"/>
              <a:t>-developer-cloud/swift-</a:t>
            </a:r>
            <a:r>
              <a:rPr lang="en-US" dirty="0" err="1"/>
              <a:t>sdk</a:t>
            </a:r>
            <a:r>
              <a:rPr lang="en-US" dirty="0"/>
              <a:t>"' &gt; </a:t>
            </a:r>
            <a:r>
              <a:rPr lang="en-US" dirty="0" err="1" smtClean="0"/>
              <a:t>Cartfile</a:t>
            </a:r>
            <a:endParaRPr lang="en-US" dirty="0" smtClean="0"/>
          </a:p>
          <a:p>
            <a:r>
              <a:rPr lang="x-none" dirty="0" smtClean="0"/>
              <a:t>Execute</a:t>
            </a:r>
          </a:p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 err="1" smtClean="0"/>
              <a:t>carthage</a:t>
            </a:r>
            <a:r>
              <a:rPr lang="en-US" dirty="0" smtClean="0"/>
              <a:t> </a:t>
            </a:r>
            <a:r>
              <a:rPr lang="en-US" dirty="0"/>
              <a:t>update --platform </a:t>
            </a:r>
            <a:r>
              <a:rPr lang="en-US" dirty="0" err="1"/>
              <a:t>iOS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0520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598025"/>
            <a:ext cx="21826238" cy="935956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TextToSpeechV1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AVFoundation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username = "your-username-here"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password = "your-password-here"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</a:t>
            </a:r>
            <a:r>
              <a:rPr lang="en-US" dirty="0" err="1"/>
              <a:t>textToSpeech</a:t>
            </a:r>
            <a:r>
              <a:rPr lang="en-US" dirty="0"/>
              <a:t> = </a:t>
            </a:r>
            <a:r>
              <a:rPr lang="en-US" dirty="0" err="1"/>
              <a:t>TextToSpeech</a:t>
            </a:r>
            <a:r>
              <a:rPr lang="en-US" dirty="0"/>
              <a:t>(username: username, password: password)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audioPlayer</a:t>
            </a:r>
            <a:r>
              <a:rPr lang="en-US" dirty="0"/>
              <a:t> = </a:t>
            </a:r>
            <a:r>
              <a:rPr lang="en-US" dirty="0" err="1"/>
              <a:t>AVAudioPlayer</a:t>
            </a:r>
            <a:r>
              <a:rPr lang="en-US" dirty="0"/>
              <a:t>() // see note below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text = "your-text-here"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let failure = { (error: Error) in print(error)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textToSpeech.synthesize</a:t>
            </a:r>
            <a:r>
              <a:rPr lang="en-US" dirty="0"/>
              <a:t>(text, failure: failure) { data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audioPlayer</a:t>
            </a:r>
            <a:r>
              <a:rPr lang="en-US" dirty="0"/>
              <a:t> = try! </a:t>
            </a:r>
            <a:r>
              <a:rPr lang="en-US" dirty="0" err="1"/>
              <a:t>AVAudioPlayer</a:t>
            </a:r>
            <a:r>
              <a:rPr lang="en-US" dirty="0"/>
              <a:t>(data: data)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audioPlayer.prepareToPlay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audioPlayer.play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66072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- Swift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1345" y="3362860"/>
            <a:ext cx="21826238" cy="27812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/>
              <a:t>: </a:t>
            </a:r>
            <a:endParaRPr lang="en-US" dirty="0" smtClean="0"/>
          </a:p>
          <a:p>
            <a:pPr>
              <a:lnSpc>
                <a:spcPct val="50000"/>
              </a:lnSpc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-developer-cloud/text-to-speech-</a:t>
            </a:r>
            <a:r>
              <a:rPr lang="en-US" dirty="0" smtClean="0"/>
              <a:t>swift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9 at 4.29.4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758" y="4380378"/>
            <a:ext cx="3772013" cy="684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15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Línguas Suportadas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016000" y="4000500"/>
            <a:ext cx="9813637" cy="785812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English (US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2 </a:t>
            </a:r>
            <a:r>
              <a:rPr lang="en-US" dirty="0" err="1" smtClean="0"/>
              <a:t>femininas</a:t>
            </a:r>
            <a:r>
              <a:rPr lang="en-US" dirty="0" smtClean="0"/>
              <a:t>, </a:t>
            </a:r>
            <a:r>
              <a:rPr lang="en-US" dirty="0"/>
              <a:t>1 </a:t>
            </a:r>
            <a:r>
              <a:rPr lang="en-US" dirty="0" err="1" smtClean="0"/>
              <a:t>masculina</a:t>
            </a:r>
            <a:endParaRPr lang="en-US" dirty="0"/>
          </a:p>
          <a:p>
            <a:r>
              <a:rPr lang="en-US" dirty="0"/>
              <a:t>English (UK</a:t>
            </a:r>
            <a:r>
              <a:rPr lang="en-US" dirty="0" smtClean="0"/>
              <a:t>) - 1 </a:t>
            </a:r>
            <a:r>
              <a:rPr lang="en-US" dirty="0"/>
              <a:t>female voice</a:t>
            </a:r>
          </a:p>
          <a:p>
            <a:r>
              <a:rPr lang="en-US" dirty="0" smtClean="0"/>
              <a:t>French - 1 </a:t>
            </a:r>
            <a:r>
              <a:rPr lang="en-US" dirty="0"/>
              <a:t>female voice</a:t>
            </a:r>
          </a:p>
          <a:p>
            <a:r>
              <a:rPr lang="en-US" dirty="0" smtClean="0"/>
              <a:t>German - 1 </a:t>
            </a:r>
            <a:r>
              <a:rPr lang="en-US" dirty="0"/>
              <a:t>female voice, 1 male voice</a:t>
            </a:r>
          </a:p>
          <a:p>
            <a:r>
              <a:rPr lang="en-US" dirty="0" smtClean="0"/>
              <a:t>Italian - 1 </a:t>
            </a:r>
            <a:r>
              <a:rPr lang="en-US" dirty="0"/>
              <a:t>female </a:t>
            </a:r>
            <a:r>
              <a:rPr lang="en-US" dirty="0" smtClean="0"/>
              <a:t>voice</a:t>
            </a:r>
            <a:endParaRPr lang="en-US"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sp>
        <p:nvSpPr>
          <p:cNvPr id="5" name="Objective-C…"/>
          <p:cNvSpPr txBox="1">
            <a:spLocks/>
          </p:cNvSpPr>
          <p:nvPr/>
        </p:nvSpPr>
        <p:spPr>
          <a:xfrm>
            <a:off x="11456842" y="4000500"/>
            <a:ext cx="11333885" cy="78581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>
            <a:normAutofit/>
          </a:bodyPr>
          <a:lstStyle>
            <a:lvl1pPr marL="584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1029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473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918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362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807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51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6963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40868" marR="0" indent="-584868" algn="l" defTabSz="701040" rtl="0" latinLnBrk="0">
              <a:lnSpc>
                <a:spcPct val="100000"/>
              </a:lnSpc>
              <a:spcBef>
                <a:spcPts val="50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lang="en-US" dirty="0" smtClean="0"/>
              <a:t>Spanish (Castilian) - 1 female voice, 1 male voice</a:t>
            </a:r>
          </a:p>
          <a:p>
            <a:r>
              <a:rPr lang="en-US" dirty="0" smtClean="0"/>
              <a:t>Spanish (North American) - 1 female voice</a:t>
            </a:r>
          </a:p>
          <a:p>
            <a:r>
              <a:rPr lang="en-US" dirty="0" smtClean="0"/>
              <a:t>Portuguese (Brazil) - 1 female voice (Isabel)</a:t>
            </a:r>
          </a:p>
          <a:p>
            <a:r>
              <a:rPr lang="en-US" dirty="0" smtClean="0"/>
              <a:t>Japanese - 1 female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  <p:bldP spid="5" grpId="0" build="p" bldLvl="5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xfrm>
            <a:off x="2610682" y="1079499"/>
            <a:ext cx="17592700" cy="26987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Bibliotecas </a:t>
            </a:r>
            <a:r>
              <a:rPr lang="mr-IN" dirty="0" smtClean="0"/>
              <a:t>–</a:t>
            </a:r>
            <a:r>
              <a:rPr lang="x-none" dirty="0" smtClean="0"/>
              <a:t> Node Red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044259" y="3596570"/>
            <a:ext cx="20039947" cy="1575739"/>
          </a:xfrm>
          <a:prstGeom prst="rect">
            <a:avLst/>
          </a:prstGeom>
        </p:spPr>
        <p:txBody>
          <a:bodyPr/>
          <a:lstStyle/>
          <a:p>
            <a:r>
              <a:rPr lang="x-none" dirty="0" smtClean="0"/>
              <a:t>Exemplos de fluxo em: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hackatruck</a:t>
            </a:r>
            <a:r>
              <a:rPr lang="en-US" dirty="0"/>
              <a:t>/</a:t>
            </a:r>
            <a:r>
              <a:rPr lang="en-US" dirty="0" err="1"/>
              <a:t>NodeRed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20837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Exercícios: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2257887" y="4000500"/>
            <a:ext cx="18815722" cy="7858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x-none" dirty="0"/>
              <a:t>Experimentar a </a:t>
            </a:r>
            <a:r>
              <a:rPr lang="x-none" dirty="0" smtClean="0"/>
              <a:t>aplicação Node Red</a:t>
            </a:r>
          </a:p>
          <a:p>
            <a:r>
              <a:rPr lang="x-none" dirty="0" smtClean="0"/>
              <a:t>Experimentar a aplicação NodeJS</a:t>
            </a:r>
          </a:p>
          <a:p>
            <a:r>
              <a:rPr lang="x-none" dirty="0" smtClean="0"/>
              <a:t>Experimentar a aplicação Swift</a:t>
            </a:r>
          </a:p>
          <a:p>
            <a:r>
              <a:rPr lang="x-none" dirty="0" smtClean="0"/>
              <a:t>Criar um modelo customizado usando NodeRed/NodeJS/Swift</a:t>
            </a:r>
            <a:endParaRPr lang="x-none" dirty="0"/>
          </a:p>
          <a:p>
            <a:r>
              <a:rPr lang="x-none" dirty="0" smtClean="0"/>
              <a:t>Fazer as aplicações NodeRed/NodeJS/Swift utilizarem o modelo customizado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9205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Documentação</a:t>
            </a:r>
            <a:endParaRPr dirty="0"/>
          </a:p>
        </p:txBody>
      </p:sp>
      <p:sp>
        <p:nvSpPr>
          <p:cNvPr id="124" name="Objective-C…"/>
          <p:cNvSpPr>
            <a:spLocks noGrp="1"/>
          </p:cNvSpPr>
          <p:nvPr>
            <p:ph type="body" sz="half" idx="1"/>
          </p:nvPr>
        </p:nvSpPr>
        <p:spPr>
          <a:xfrm>
            <a:off x="1362364" y="4000500"/>
            <a:ext cx="20022738" cy="78581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www.ibm.com</a:t>
            </a:r>
            <a:r>
              <a:rPr lang="en-US" dirty="0"/>
              <a:t>/</a:t>
            </a:r>
            <a:r>
              <a:rPr lang="en-US" dirty="0" err="1"/>
              <a:t>watson</a:t>
            </a:r>
            <a:r>
              <a:rPr lang="en-US" dirty="0"/>
              <a:t>/</a:t>
            </a:r>
            <a:r>
              <a:rPr lang="en-US" dirty="0" err="1"/>
              <a:t>developercloud</a:t>
            </a:r>
            <a:r>
              <a:rPr lang="en-US" dirty="0"/>
              <a:t>/text-to-</a:t>
            </a:r>
            <a:r>
              <a:rPr lang="en-US" dirty="0" err="1"/>
              <a:t>speech.html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789061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Instância do TTS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5" name="Picture 4" descr="Screen Shot 2017-07-06 at 8.49.0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84" y="3091790"/>
            <a:ext cx="18902218" cy="96959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80545" y="10806545"/>
            <a:ext cx="5703455" cy="205047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3500" tIns="63500" rIns="63500" bIns="63500" numCol="1" spcCol="38100" rtlCol="0" anchor="ctr">
            <a:spAutoFit/>
          </a:bodyPr>
          <a:lstStyle/>
          <a:p>
            <a:pPr marL="0" marR="0" indent="0" algn="ctr" defTabSz="7010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94156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Criar Instância do TTS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 descr="Screen Shot 2017-07-06 at 8.52.1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20" y="3430155"/>
            <a:ext cx="18580100" cy="913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69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Credenciais de acesso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2" name="Picture 1" descr="Screen Shot 2017-07-08 at 6.03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80" y="3558308"/>
            <a:ext cx="21109527" cy="817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699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ive-C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x-none" dirty="0" smtClean="0"/>
              <a:t>Preço</a:t>
            </a:r>
            <a:endParaRPr dirty="0"/>
          </a:p>
        </p:txBody>
      </p:sp>
      <p:pic>
        <p:nvPicPr>
          <p:cNvPr id="125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85102" y="733226"/>
            <a:ext cx="2558491" cy="1530722"/>
          </a:xfrm>
          <a:prstGeom prst="rect">
            <a:avLst/>
          </a:prstGeom>
          <a:ln w="3175">
            <a:miter lim="400000"/>
          </a:ln>
          <a:effectLst>
            <a:outerShdw blurRad="38100" dist="65694" dir="5400000" rotWithShape="0">
              <a:srgbClr val="DCDEE0">
                <a:alpha val="50000"/>
              </a:srgbClr>
            </a:outerShdw>
          </a:effectLst>
        </p:spPr>
      </p:pic>
      <p:pic>
        <p:nvPicPr>
          <p:cNvPr id="3" name="Picture 2" descr="Screen Shot 2017-07-06 at 8.53.1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3" y="4699000"/>
            <a:ext cx="20710271" cy="67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8779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>
        <a:spAutoFit/>
      </a:bodyPr>
      <a:lstStyle>
        <a:defPPr marL="0" marR="0" indent="0" algn="ctr" defTabSz="70104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2613</Words>
  <Application>Microsoft Macintosh PowerPoint</Application>
  <PresentationFormat>Custom</PresentationFormat>
  <Paragraphs>301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Black</vt:lpstr>
      <vt:lpstr>Watson Text to Speech</vt:lpstr>
      <vt:lpstr>Text To Speech Demo</vt:lpstr>
      <vt:lpstr>TTS Visão geral</vt:lpstr>
      <vt:lpstr>Línguas Suportadas</vt:lpstr>
      <vt:lpstr>Documentação</vt:lpstr>
      <vt:lpstr>Criar Instância do TTS</vt:lpstr>
      <vt:lpstr>Criar Instância do TTS</vt:lpstr>
      <vt:lpstr>Credenciais de acesso</vt:lpstr>
      <vt:lpstr>Preço</vt:lpstr>
      <vt:lpstr>Interface HTTP REST</vt:lpstr>
      <vt:lpstr>Interface HTTP REST</vt:lpstr>
      <vt:lpstr>Vozes disponíveis</vt:lpstr>
      <vt:lpstr>SSML</vt:lpstr>
      <vt:lpstr>SSML exemplos</vt:lpstr>
      <vt:lpstr>SSML exemplos</vt:lpstr>
      <vt:lpstr>Fonemas</vt:lpstr>
      <vt:lpstr>Interface WebSockets</vt:lpstr>
      <vt:lpstr>Interface WebSockets</vt:lpstr>
      <vt:lpstr>Interface WebSockets</vt:lpstr>
      <vt:lpstr>Interface WebSockets</vt:lpstr>
      <vt:lpstr>Interface WebSockets</vt:lpstr>
      <vt:lpstr>Interface WebSockets</vt:lpstr>
      <vt:lpstr>Interface WebSockets</vt:lpstr>
      <vt:lpstr>Customização</vt:lpstr>
      <vt:lpstr>Criar um modelo de customização</vt:lpstr>
      <vt:lpstr>Listar modelos de customização</vt:lpstr>
      <vt:lpstr>Adicionar palavras ao modelo de customização</vt:lpstr>
      <vt:lpstr>Listar palavras do modelo de customização</vt:lpstr>
      <vt:lpstr>Apagar palavras do modelo de customização</vt:lpstr>
      <vt:lpstr>Utilizar um modelo de customização</vt:lpstr>
      <vt:lpstr>Bibliotecas</vt:lpstr>
      <vt:lpstr>Bibliotecas - NodeJS</vt:lpstr>
      <vt:lpstr>Bibliotecas - NodeJS</vt:lpstr>
      <vt:lpstr>Bibliotecas - NodeJS</vt:lpstr>
      <vt:lpstr>Bibliotecas - NodeJS</vt:lpstr>
      <vt:lpstr>Bibliotecas - Swift</vt:lpstr>
      <vt:lpstr>Bibliotecas - Swift</vt:lpstr>
      <vt:lpstr>Bibliotecas - Swift</vt:lpstr>
      <vt:lpstr>Bibliotecas - Swift</vt:lpstr>
      <vt:lpstr>Bibliotecas – Node Red</vt:lpstr>
      <vt:lpstr>Exercícios: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cp:lastModifiedBy>Leandro David</cp:lastModifiedBy>
  <cp:revision>54</cp:revision>
  <dcterms:modified xsi:type="dcterms:W3CDTF">2017-07-11T22:16:59Z</dcterms:modified>
</cp:coreProperties>
</file>