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51"/>
  </p:notesMasterIdLst>
  <p:handoutMasterIdLst>
    <p:handoutMasterId r:id="rId52"/>
  </p:handoutMasterIdLst>
  <p:sldIdLst>
    <p:sldId id="258" r:id="rId4"/>
    <p:sldId id="275" r:id="rId5"/>
    <p:sldId id="276" r:id="rId6"/>
    <p:sldId id="281" r:id="rId7"/>
    <p:sldId id="326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992F"/>
    <a:srgbClr val="DDA44F"/>
    <a:srgbClr val="529DD7"/>
    <a:srgbClr val="FFFECE"/>
    <a:srgbClr val="E8B161"/>
    <a:srgbClr val="3B87C5"/>
    <a:srgbClr val="E9C38B"/>
    <a:srgbClr val="F0D5AE"/>
    <a:srgbClr val="3A87C5"/>
    <a:srgbClr val="51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1114" autoAdjust="0"/>
  </p:normalViewPr>
  <p:slideViewPr>
    <p:cSldViewPr snapToGrid="0">
      <p:cViewPr>
        <p:scale>
          <a:sx n="70" d="100"/>
          <a:sy n="70" d="100"/>
        </p:scale>
        <p:origin x="-582" y="-6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9E921-7719-4196-AB13-B4546F122027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9326C-9E05-4F0D-BB61-14F8FAFA8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4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C91E-0754-4374-888D-1EC11BE4F328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BB9-5CF4-4EEC-99A2-AF2AF79F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5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FA1-8E20-45E5-8356-A7FB076109DB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8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7FA1-8E20-45E5-8356-A7FB076109DB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2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B82E-9ADB-41B4-AF4E-64A67FD9EE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3E17-850B-4246-B016-381FFA7D62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AF3E-B03D-4868-A078-26698CF1C8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ED0-EB60-476E-B53D-1153311354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9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1-BFBA-4AEE-B91A-6DEEC25B1A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ED2-B6DC-4E78-A6A7-6662EA377F7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8932-FB43-40DD-BAAE-17A61A8A59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A865-8190-4445-B57B-128D4312D8A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3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F52D-3628-48E4-83E5-EF040F0B5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046C-F40B-463E-A957-8F7BA20406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858-7FE5-4D12-AFC3-0BB759C1A4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B82E-9ADB-41B4-AF4E-64A67FD9EE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3E17-850B-4246-B016-381FFA7D62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AF3E-B03D-4868-A078-26698CF1C8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ED0-EB60-476E-B53D-1153311354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1-BFBA-4AEE-B91A-6DEEC25B1A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9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ED2-B6DC-4E78-A6A7-6662EA377F7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8932-FB43-40DD-BAAE-17A61A8A59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4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A865-8190-4445-B57B-128D4312D8A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F52D-3628-48E4-83E5-EF040F0B5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046C-F40B-463E-A957-8F7BA20406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858-7FE5-4D12-AFC3-0BB759C1A4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53C5-DDED-4A44-81D9-5283685D015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53C5-DDED-4A44-81D9-5283685D015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1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1" y="3582723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概况介绍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076948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76948" y="4278980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817815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60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865"/>
          <p:cNvSpPr/>
          <p:nvPr/>
        </p:nvSpPr>
        <p:spPr>
          <a:xfrm>
            <a:off x="4790045" y="3571316"/>
            <a:ext cx="1008640" cy="417095"/>
          </a:xfrm>
          <a:prstGeom prst="roundRect">
            <a:avLst>
              <a:gd name="adj" fmla="val 12313"/>
            </a:avLst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/>
            <a:r>
              <a:rPr b="1" kern="0" dirty="0">
                <a:latin typeface="Helvetica"/>
                <a:ea typeface="Helvetica"/>
                <a:cs typeface="Helvetica"/>
                <a:sym typeface="Helvetica"/>
              </a:rPr>
              <a:t>f30ab</a:t>
            </a:r>
          </a:p>
        </p:txBody>
      </p:sp>
      <p:grpSp>
        <p:nvGrpSpPr>
          <p:cNvPr id="139" name="组合 138"/>
          <p:cNvGrpSpPr/>
          <p:nvPr/>
        </p:nvGrpSpPr>
        <p:grpSpPr>
          <a:xfrm>
            <a:off x="4790045" y="2780928"/>
            <a:ext cx="1008640" cy="747949"/>
            <a:chOff x="3851920" y="2780928"/>
            <a:chExt cx="1008640" cy="747949"/>
          </a:xfrm>
          <a:solidFill>
            <a:srgbClr val="E1992F"/>
          </a:solidFill>
        </p:grpSpPr>
        <p:sp>
          <p:nvSpPr>
            <p:cNvPr id="140" name="Shape 866"/>
            <p:cNvSpPr/>
            <p:nvPr/>
          </p:nvSpPr>
          <p:spPr>
            <a:xfrm>
              <a:off x="3851920" y="2780928"/>
              <a:ext cx="1008640" cy="417095"/>
            </a:xfrm>
            <a:prstGeom prst="roundRect">
              <a:avLst>
                <a:gd name="adj" fmla="val 12313"/>
              </a:avLst>
            </a:prstGeom>
            <a:grpFill/>
            <a:ln w="508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master</a:t>
              </a:r>
            </a:p>
          </p:txBody>
        </p:sp>
        <p:sp>
          <p:nvSpPr>
            <p:cNvPr id="141" name="Shape 867"/>
            <p:cNvSpPr/>
            <p:nvPr/>
          </p:nvSpPr>
          <p:spPr>
            <a:xfrm flipV="1">
              <a:off x="4356239" y="3198023"/>
              <a:ext cx="1" cy="330854"/>
            </a:xfrm>
            <a:prstGeom prst="line">
              <a:avLst/>
            </a:prstGeom>
            <a:grpFill/>
            <a:ln w="50800">
              <a:solidFill>
                <a:srgbClr val="85888D"/>
              </a:solidFill>
              <a:miter lim="400000"/>
              <a:headEnd type="triangle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142" name="Shape 868"/>
          <p:cNvSpPr/>
          <p:nvPr/>
        </p:nvSpPr>
        <p:spPr>
          <a:xfrm>
            <a:off x="4319836" y="3773851"/>
            <a:ext cx="470209" cy="1"/>
          </a:xfrm>
          <a:prstGeom prst="line">
            <a:avLst/>
          </a:prstGeom>
          <a:ln w="508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>
              <a:solidFill>
                <a:srgbClr val="111111"/>
              </a:solidFill>
              <a:latin typeface="Arial"/>
              <a:ea typeface="微软雅黑"/>
            </a:endParaRPr>
          </a:p>
        </p:txBody>
      </p:sp>
      <p:sp>
        <p:nvSpPr>
          <p:cNvPr id="143" name="Shape 863"/>
          <p:cNvSpPr/>
          <p:nvPr/>
        </p:nvSpPr>
        <p:spPr>
          <a:xfrm>
            <a:off x="1773750" y="3563402"/>
            <a:ext cx="1008640" cy="417095"/>
          </a:xfrm>
          <a:prstGeom prst="roundRect">
            <a:avLst>
              <a:gd name="adj" fmla="val 12313"/>
            </a:avLst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98ca9</a:t>
            </a:r>
          </a:p>
        </p:txBody>
      </p:sp>
      <p:sp>
        <p:nvSpPr>
          <p:cNvPr id="144" name="Shape 864"/>
          <p:cNvSpPr/>
          <p:nvPr/>
        </p:nvSpPr>
        <p:spPr>
          <a:xfrm>
            <a:off x="3238907" y="3567311"/>
            <a:ext cx="1008640" cy="417095"/>
          </a:xfrm>
          <a:prstGeom prst="roundRect">
            <a:avLst>
              <a:gd name="adj" fmla="val 12313"/>
            </a:avLst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/>
            <a:r>
              <a:rPr b="1" kern="0" dirty="0">
                <a:latin typeface="Helvetica"/>
                <a:ea typeface="Helvetica"/>
                <a:cs typeface="Helvetica"/>
                <a:sym typeface="Helvetica"/>
              </a:rPr>
              <a:t>34ac2</a:t>
            </a:r>
          </a:p>
        </p:txBody>
      </p:sp>
      <p:sp>
        <p:nvSpPr>
          <p:cNvPr id="145" name="Shape 869"/>
          <p:cNvSpPr/>
          <p:nvPr/>
        </p:nvSpPr>
        <p:spPr>
          <a:xfrm>
            <a:off x="2794346" y="3771948"/>
            <a:ext cx="470209" cy="1"/>
          </a:xfrm>
          <a:prstGeom prst="line">
            <a:avLst/>
          </a:prstGeom>
          <a:ln w="508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>
              <a:solidFill>
                <a:srgbClr val="111111"/>
              </a:solidFill>
              <a:latin typeface="Arial"/>
              <a:ea typeface="微软雅黑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4811905" y="3980497"/>
            <a:ext cx="1008640" cy="801702"/>
            <a:chOff x="3873780" y="3980497"/>
            <a:chExt cx="1008640" cy="801702"/>
          </a:xfrm>
        </p:grpSpPr>
        <p:sp>
          <p:nvSpPr>
            <p:cNvPr id="147" name="Shape 866"/>
            <p:cNvSpPr/>
            <p:nvPr/>
          </p:nvSpPr>
          <p:spPr>
            <a:xfrm>
              <a:off x="3873780" y="4365104"/>
              <a:ext cx="1008640" cy="417095"/>
            </a:xfrm>
            <a:prstGeom prst="roundRect">
              <a:avLst>
                <a:gd name="adj" fmla="val 12313"/>
              </a:avLst>
            </a:prstGeom>
            <a:solidFill>
              <a:srgbClr val="E1992F"/>
            </a:solidFill>
            <a:ln w="508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testing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48" name="Shape 867"/>
            <p:cNvSpPr/>
            <p:nvPr/>
          </p:nvSpPr>
          <p:spPr>
            <a:xfrm>
              <a:off x="4378100" y="3980497"/>
              <a:ext cx="0" cy="384607"/>
            </a:xfrm>
            <a:prstGeom prst="line">
              <a:avLst/>
            </a:prstGeom>
            <a:ln w="50800">
              <a:solidFill>
                <a:srgbClr val="85888D"/>
              </a:solidFill>
              <a:miter lim="400000"/>
              <a:headEnd type="triangle"/>
            </a:ln>
          </p:spPr>
          <p:txBody>
            <a:bodyPr lIns="50800" tIns="50800" rIns="50800" bIns="50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4790044" y="2032979"/>
            <a:ext cx="1008640" cy="747949"/>
            <a:chOff x="3851919" y="2032979"/>
            <a:chExt cx="1008640" cy="747949"/>
          </a:xfrm>
        </p:grpSpPr>
        <p:sp>
          <p:nvSpPr>
            <p:cNvPr id="150" name="Shape 866"/>
            <p:cNvSpPr/>
            <p:nvPr/>
          </p:nvSpPr>
          <p:spPr>
            <a:xfrm>
              <a:off x="3851919" y="2032979"/>
              <a:ext cx="1008640" cy="417095"/>
            </a:xfrm>
            <a:prstGeom prst="roundRect">
              <a:avLst>
                <a:gd name="adj" fmla="val 12313"/>
              </a:avLst>
            </a:prstGeom>
            <a:solidFill>
              <a:srgbClr val="FFFFFF">
                <a:lumMod val="50000"/>
              </a:srgbClr>
            </a:solidFill>
            <a:ln w="508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HEAD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51" name="Shape 867"/>
            <p:cNvSpPr/>
            <p:nvPr/>
          </p:nvSpPr>
          <p:spPr>
            <a:xfrm flipV="1">
              <a:off x="4340140" y="2450074"/>
              <a:ext cx="1" cy="330854"/>
            </a:xfrm>
            <a:prstGeom prst="line">
              <a:avLst/>
            </a:prstGeom>
            <a:ln w="50800">
              <a:solidFill>
                <a:srgbClr val="85888D"/>
              </a:solidFill>
              <a:miter lim="400000"/>
              <a:headEnd type="triangle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153" name="Shape 865"/>
          <p:cNvSpPr/>
          <p:nvPr/>
        </p:nvSpPr>
        <p:spPr>
          <a:xfrm>
            <a:off x="6340374" y="3571316"/>
            <a:ext cx="1008640" cy="417095"/>
          </a:xfrm>
          <a:prstGeom prst="roundRect">
            <a:avLst>
              <a:gd name="adj" fmla="val 12313"/>
            </a:avLst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ctr"/>
            <a:r>
              <a:rPr lang="en-US" altLang="zh-CN" b="1" kern="0" dirty="0">
                <a:latin typeface="Helvetica"/>
                <a:ea typeface="Helvetica"/>
                <a:cs typeface="Helvetica"/>
                <a:sym typeface="Helvetica"/>
              </a:rPr>
              <a:t>c2b9e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5870165" y="2780928"/>
            <a:ext cx="1478849" cy="991020"/>
            <a:chOff x="4932040" y="2780928"/>
            <a:chExt cx="1478849" cy="991020"/>
          </a:xfrm>
        </p:grpSpPr>
        <p:sp>
          <p:nvSpPr>
            <p:cNvPr id="156" name="Shape 865"/>
            <p:cNvSpPr/>
            <p:nvPr/>
          </p:nvSpPr>
          <p:spPr>
            <a:xfrm>
              <a:off x="5402249" y="2780928"/>
              <a:ext cx="1008640" cy="417095"/>
            </a:xfrm>
            <a:prstGeom prst="roundRect">
              <a:avLst>
                <a:gd name="adj" fmla="val 12313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508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/>
            <a:p>
              <a:pPr algn="ctr"/>
              <a:r>
                <a:rPr lang="en-US" altLang="zh-CN" b="1" kern="0" dirty="0">
                  <a:latin typeface="Helvetica"/>
                  <a:ea typeface="Helvetica"/>
                  <a:cs typeface="Helvetica"/>
                  <a:sym typeface="Helvetica"/>
                </a:rPr>
                <a:t>87ab2</a:t>
              </a:r>
            </a:p>
          </p:txBody>
        </p:sp>
        <p:sp>
          <p:nvSpPr>
            <p:cNvPr id="157" name="Shape 868"/>
            <p:cNvSpPr/>
            <p:nvPr/>
          </p:nvSpPr>
          <p:spPr>
            <a:xfrm flipV="1">
              <a:off x="4932040" y="2983464"/>
              <a:ext cx="470209" cy="788484"/>
            </a:xfrm>
            <a:prstGeom prst="line">
              <a:avLst/>
            </a:prstGeom>
            <a:ln w="50800">
              <a:solidFill>
                <a:srgbClr val="85888D"/>
              </a:solidFill>
              <a:miter lim="400000"/>
              <a:headEnd type="triangle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7349015" y="2983465"/>
            <a:ext cx="1527037" cy="1032962"/>
            <a:chOff x="6410890" y="2983465"/>
            <a:chExt cx="1527037" cy="1032962"/>
          </a:xfrm>
        </p:grpSpPr>
        <p:sp>
          <p:nvSpPr>
            <p:cNvPr id="159" name="Shape 865"/>
            <p:cNvSpPr/>
            <p:nvPr/>
          </p:nvSpPr>
          <p:spPr>
            <a:xfrm>
              <a:off x="6929287" y="3599332"/>
              <a:ext cx="1008640" cy="417095"/>
            </a:xfrm>
            <a:prstGeom prst="roundRect">
              <a:avLst>
                <a:gd name="adj" fmla="val 12313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508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/>
            <a:p>
              <a:pPr algn="ctr"/>
              <a:r>
                <a:rPr lang="en-US" altLang="zh-CN" b="1" kern="0" dirty="0">
                  <a:latin typeface="Helvetica"/>
                  <a:ea typeface="Helvetica"/>
                  <a:cs typeface="Helvetica"/>
                  <a:sym typeface="Helvetica"/>
                </a:rPr>
                <a:t>dwc42</a:t>
              </a:r>
            </a:p>
          </p:txBody>
        </p:sp>
        <p:sp>
          <p:nvSpPr>
            <p:cNvPr id="160" name="Shape 868"/>
            <p:cNvSpPr/>
            <p:nvPr/>
          </p:nvSpPr>
          <p:spPr>
            <a:xfrm>
              <a:off x="6459078" y="3801867"/>
              <a:ext cx="470209" cy="1"/>
            </a:xfrm>
            <a:prstGeom prst="line">
              <a:avLst/>
            </a:prstGeom>
            <a:ln w="50800">
              <a:solidFill>
                <a:srgbClr val="85888D"/>
              </a:solidFill>
              <a:miter lim="400000"/>
              <a:headEnd type="triangle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61" name="Shape 868"/>
            <p:cNvSpPr/>
            <p:nvPr/>
          </p:nvSpPr>
          <p:spPr>
            <a:xfrm>
              <a:off x="6410890" y="2983465"/>
              <a:ext cx="518397" cy="615867"/>
            </a:xfrm>
            <a:prstGeom prst="line">
              <a:avLst/>
            </a:prstGeom>
            <a:ln w="50800">
              <a:solidFill>
                <a:srgbClr val="85888D"/>
              </a:solidFill>
              <a:miter lim="400000"/>
              <a:headEnd type="triangle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 rot="10800000">
            <a:off x="4811905" y="4817165"/>
            <a:ext cx="1008640" cy="747949"/>
            <a:chOff x="3851919" y="2032979"/>
            <a:chExt cx="1008640" cy="747949"/>
          </a:xfrm>
        </p:grpSpPr>
        <p:sp>
          <p:nvSpPr>
            <p:cNvPr id="163" name="Shape 866"/>
            <p:cNvSpPr/>
            <p:nvPr/>
          </p:nvSpPr>
          <p:spPr>
            <a:xfrm rot="10800000">
              <a:off x="3851919" y="2032979"/>
              <a:ext cx="1008640" cy="41709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50000"/>
              </a:srgbClr>
            </a:solidFill>
            <a:ln w="508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HEAD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64" name="Shape 867"/>
            <p:cNvSpPr/>
            <p:nvPr/>
          </p:nvSpPr>
          <p:spPr>
            <a:xfrm flipV="1">
              <a:off x="4340140" y="2450074"/>
              <a:ext cx="1" cy="330854"/>
            </a:xfrm>
            <a:prstGeom prst="line">
              <a:avLst/>
            </a:prstGeom>
            <a:ln w="50800">
              <a:solidFill>
                <a:srgbClr val="85888D"/>
              </a:solidFill>
              <a:miter lim="400000"/>
              <a:headEnd type="triangle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9" name="Shape 868"/>
          <p:cNvSpPr/>
          <p:nvPr/>
        </p:nvSpPr>
        <p:spPr>
          <a:xfrm>
            <a:off x="5837036" y="3776123"/>
            <a:ext cx="470209" cy="1"/>
          </a:xfrm>
          <a:prstGeom prst="line">
            <a:avLst/>
          </a:prstGeom>
          <a:ln w="50800">
            <a:solidFill>
              <a:srgbClr val="85888D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400">
              <a:solidFill>
                <a:srgbClr val="111111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974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3.395E-6 C 0.00104 0.0074 0.00313 0.01595 0.00612 0.02359 C 0.01549 0.04833 0.00313 0.00925 0.01302 0.03885 C 0.01679 0.05018 0.02044 0.06151 0.02565 0.07123 C 0.02786 0.08765 0.02486 0.07285 0.03137 0.08649 C 0.03827 0.10037 0.04036 0.10754 0.04751 0.11887 C 0.04869 0.12072 0.04947 0.12396 0.0509 0.12534 C 0.05324 0.12789 0.05793 0.1302 0.05793 0.13043 C 0.06678 0.12766 0.07446 0.12419 0.08201 0.11471 C 0.08618 0.10314 0.09555 0.08996 0.10167 0.0821 C 0.10779 0.06475 0.09971 0.08557 0.10739 0.07123 C 0.11156 0.0636 0.1139 0.05365 0.11885 0.04764 C 0.11924 0.04509 0.1195 0.04278 0.12002 0.04093 C 0.12067 0.03862 0.12184 0.037 0.12237 0.03446 C 0.12237 0.03469 0.12523 0.01827 0.12588 0.01503 C 0.12653 0.0111 0.12666 0.00208 0.12939 0.00208 " pathEditMode="relative" rAng="0" ptsTypes="fffffffffffffffA">
                                      <p:cBhvr>
                                        <p:cTn id="3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1" y="65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301 C -0.00872 0.01781 -0.00325 0.02244 0.00221 0.03192 C 0.00508 0.03678 0.00885 0.04071 0.01055 0.04741 C 0.01133 0.05042 0.01172 0.05389 0.01289 0.0562 C 0.01406 0.05898 0.01979 0.06407 0.02109 0.06522 C 0.02525 0.07586 0.0302 0.08465 0.03515 0.09413 C 0.03658 0.09691 0.03814 0.09899 0.03983 0.10084 C 0.04205 0.10269 0.04686 0.10546 0.04686 0.10569 C 0.05272 0.10431 0.05949 0.10731 0.06444 0.10084 C 0.066 0.09899 0.06652 0.09575 0.06808 0.09413 C 0.06912 0.09297 0.07043 0.09297 0.0716 0.09182 C 0.07589 0.08789 0.07863 0.08141 0.08331 0.07864 C 0.08487 0.07632 0.08657 0.0747 0.088 0.07193 C 0.08904 0.06985 0.0893 0.06684 0.09034 0.06522 C 0.09269 0.06175 0.09594 0.06106 0.09854 0.05851 C 0.10297 0.0458 0.09828 0.05759 0.10557 0.0451 C 0.11586 0.02776 0.10857 0.03585 0.11729 0.02729 C 0.12002 0.01989 0.1225 0.01527 0.12432 0.0074 C 0.1251 0.0044 0.12679 -0.00138 0.12679 -0.00115 " pathEditMode="relative" rAng="0" ptsTypes="ffffffffffffffffffA">
                                      <p:cBhvr>
                                        <p:cTn id="3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1" y="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6 -0.02706 C 0.0164 -0.03955 0.02109 -0.04972 0.02577 -0.06083 C 0.02851 -0.06776 0.0289 -0.07632 0.03163 -0.08349 C 0.03358 -0.08858 0.03463 -0.0939 0.03671 -0.09875 C 0.03801 -0.10199 0.04061 -0.10823 0.04061 -0.108 C 0.04191 -0.11587 0.04361 -0.11749 0.0466 -0.1235 C 0.05285 -0.13437 0.05871 -0.1457 0.06769 -0.15079 C 0.07277 -0.15379 0.08149 -0.15588 0.08656 -0.16004 C 0.09255 -0.16513 0.09333 -0.16675 0.09971 -0.16906 C 0.10323 -0.1686 0.107 -0.16883 0.11052 -0.16767 C 0.11195 -0.16721 0.11247 -0.16513 0.11351 -0.16466 C 0.11585 -0.16351 0.11833 -0.16351 0.12054 -0.16305 C 0.1264 -0.15865 0.12991 -0.15657 0.13473 -0.1494 C 0.13525 -0.14478 0.13694 -0.14038 0.13694 -0.13552 C 0.13694 -0.12489 0.13564 -0.11425 0.13564 -0.10338 L 0.12653 -0.11124 " pathEditMode="relative" rAng="0" ptsTypes="ffffffffffffffAA">
                                      <p:cBhvr>
                                        <p:cTn id="5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4" y="-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0139 C 0.00312 -0.00624 0.00325 -0.03122 0.00508 -0.04093 C 0.00625 -0.04764 0.00781 -0.05412 0.00911 -0.06036 C 0.00989 -0.06383 0.01132 -0.0703 0.01132 -0.07007 C 0.01171 -0.07424 0.01171 -0.07863 0.01237 -0.08233 C 0.0138 -0.0895 0.01744 -0.10245 0.01744 -0.10176 C 0.02031 -0.12673 0.02994 -0.15541 0.04035 -0.1635 C 0.05897 -0.16281 0.07771 -0.16397 0.09633 -0.16119 C 0.09867 -0.16096 0.10036 -0.15564 0.10245 -0.15379 C 0.10895 -0.14778 0.11663 -0.14547 0.1234 -0.14153 C 0.12601 -0.13159 0.12575 -0.11933 0.12848 -0.10962 C 0.13082 -0.10153 0.132 -0.10245 0.12939 -0.10245 L 0.12445 -0.11216 " pathEditMode="relative" rAng="0" ptsTypes="fffffffffffAA">
                                      <p:cBhvr>
                                        <p:cTn id="59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4" y="-8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71 -0.10477 C 0.12497 -0.10662 0.12471 -0.10893 0.12575 -0.11032 C 0.12991 -0.11702 0.14072 -0.12535 0.14658 -0.12836 C 0.15881 -0.12789 0.17118 -0.12836 0.18341 -0.12674 C 0.18485 -0.12651 0.1855 -0.12373 0.18693 -0.12304 C 0.19357 -0.11841 0.19604 -0.11725 0.2019 -0.11032 C 0.20411 -0.10754 0.2088 -0.10292 0.2088 -0.10268 C 0.21505 -0.08835 0.20685 -0.10615 0.21453 -0.09367 C 0.22077 -0.08372 0.21492 -0.08811 0.22143 -0.08465 C 0.22416 -0.07216 0.22038 -0.08673 0.22728 -0.07378 C 0.22793 -0.07239 0.2278 -0.06984 0.22832 -0.06823 C 0.22924 -0.06591 0.23067 -0.06453 0.23197 -0.06268 C 0.23431 -0.04741 0.23093 -0.06291 0.23653 -0.04996 C 0.23718 -0.04834 0.23692 -0.04626 0.2377 -0.04464 C 0.239 -0.0407 0.24056 -0.03724 0.24225 -0.03377 C 0.2429 -0.03215 0.24264 -0.0296 0.24329 -0.02822 C 0.24421 -0.0266 0.24564 -0.0259 0.24694 -0.02452 C 0.24733 -0.0222 0.24785 -0.01966 0.24811 -0.01735 C 0.2485 -0.01365 0.24863 -0.00995 0.24915 -0.00648 C 0.24941 -0.00463 0.25071 -0.00278 0.25032 -0.00093 C 0.25019 0.00069 0.24876 0.00139 0.24811 0.003 " pathEditMode="relative" rAng="0" ptsTypes="ffffffffffffffffffffA">
                                      <p:cBhvr>
                                        <p:cTn id="6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4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89 -0.10893 C 0.12184 -0.11378 0.12327 -0.11956 0.12549 -0.12396 C 0.12666 -0.12627 0.12887 -0.12743 0.1303 -0.12974 C 0.1316 -0.13136 0.13278 -0.13344 0.13369 -0.13552 C 0.13473 -0.13714 0.13499 -0.13992 0.13603 -0.1413 C 0.13824 -0.14338 0.14098 -0.14385 0.14332 -0.145 C 0.14436 -0.1457 0.14684 -0.14616 0.14684 -0.14593 C 0.16519 -0.14547 0.16988 -0.14616 0.18472 -0.13922 C 0.19175 -0.13182 0.20008 -0.13043 0.20724 -0.12396 C 0.21999 -0.11309 0.20958 -0.11887 0.21791 -0.11471 C 0.22598 -0.10153 0.22221 -0.10592 0.22858 -0.09921 C 0.23145 -0.08487 0.2334 -0.07054 0.2403 -0.05967 C 0.24173 -0.04995 0.24564 -0.04255 0.24733 -0.03307 C 0.24772 -0.02752 0.24798 -0.02174 0.24863 -0.01619 C 0.24928 -0.00994 0.25137 -0.00509 0.25137 0.00139 " pathEditMode="relative" rAng="0" ptsTypes="ffffffffffffffA">
                                      <p:cBhvr>
                                        <p:cTn id="7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4" y="3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5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0" y="3582723"/>
            <a:ext cx="554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3600" b="1" dirty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076948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76948" y="4278980"/>
            <a:ext cx="55727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817815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23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7"/>
          <p:cNvSpPr/>
          <p:nvPr/>
        </p:nvSpPr>
        <p:spPr>
          <a:xfrm>
            <a:off x="1905000" y="355600"/>
            <a:ext cx="8470900" cy="3416300"/>
          </a:xfrm>
          <a:prstGeom prst="roundRect">
            <a:avLst>
              <a:gd name="adj" fmla="val 16521"/>
            </a:avLst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>
              <a:solidFill>
                <a:prstClr val="black"/>
              </a:solidFill>
            </a:endParaRPr>
          </a:p>
        </p:txBody>
      </p:sp>
      <p:sp>
        <p:nvSpPr>
          <p:cNvPr id="4" name="Shape 230"/>
          <p:cNvSpPr/>
          <p:nvPr/>
        </p:nvSpPr>
        <p:spPr>
          <a:xfrm>
            <a:off x="1968500" y="513871"/>
            <a:ext cx="240148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 dirty="0" err="1" smtClean="0">
                <a:solidFill>
                  <a:prstClr val="black"/>
                </a:solidFill>
              </a:rPr>
              <a:t>中央服务器</a:t>
            </a:r>
            <a:endParaRPr sz="3200" dirty="0">
              <a:solidFill>
                <a:prstClr val="black"/>
              </a:solidFill>
            </a:endParaRPr>
          </a:p>
        </p:txBody>
      </p:sp>
      <p:sp>
        <p:nvSpPr>
          <p:cNvPr id="5" name="Shape 218"/>
          <p:cNvSpPr/>
          <p:nvPr/>
        </p:nvSpPr>
        <p:spPr>
          <a:xfrm>
            <a:off x="5105400" y="645766"/>
            <a:ext cx="2115802" cy="1032752"/>
          </a:xfrm>
          <a:prstGeom prst="ellipse">
            <a:avLst/>
          </a:prstGeom>
          <a:solidFill>
            <a:srgbClr val="FFFECE"/>
          </a:solidFill>
          <a:ln w="381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 </a:t>
            </a:r>
            <a:r>
              <a:rPr sz="3200" dirty="0" err="1" smtClean="0">
                <a:solidFill>
                  <a:prstClr val="black"/>
                </a:solidFill>
              </a:rPr>
              <a:t>集中库</a:t>
            </a:r>
            <a:endParaRPr sz="3200" dirty="0">
              <a:solidFill>
                <a:prstClr val="black"/>
              </a:solidFill>
            </a:endParaRPr>
          </a:p>
        </p:txBody>
      </p:sp>
      <p:sp>
        <p:nvSpPr>
          <p:cNvPr id="6" name="Shape 219"/>
          <p:cNvSpPr/>
          <p:nvPr/>
        </p:nvSpPr>
        <p:spPr>
          <a:xfrm>
            <a:off x="2899808" y="2633669"/>
            <a:ext cx="2205592" cy="700569"/>
          </a:xfrm>
          <a:prstGeom prst="ellipse">
            <a:avLst/>
          </a:prstGeom>
          <a:solidFill>
            <a:srgbClr val="FFFECE"/>
          </a:solidFill>
          <a:ln w="381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000" err="1" smtClean="0">
                <a:solidFill>
                  <a:prstClr val="black"/>
                </a:solidFill>
              </a:rPr>
              <a:t>fork</a:t>
            </a:r>
            <a:r>
              <a:rPr sz="2000" smtClean="0">
                <a:solidFill>
                  <a:prstClr val="black"/>
                </a:solidFill>
              </a:rPr>
              <a:t>私有库</a:t>
            </a:r>
            <a:endParaRPr sz="2000" dirty="0">
              <a:solidFill>
                <a:prstClr val="black"/>
              </a:solidFill>
            </a:endParaRPr>
          </a:p>
        </p:txBody>
      </p:sp>
      <p:sp>
        <p:nvSpPr>
          <p:cNvPr id="7" name="Shape 221"/>
          <p:cNvSpPr/>
          <p:nvPr/>
        </p:nvSpPr>
        <p:spPr>
          <a:xfrm>
            <a:off x="6972301" y="2633669"/>
            <a:ext cx="2120900" cy="700569"/>
          </a:xfrm>
          <a:prstGeom prst="ellipse">
            <a:avLst/>
          </a:prstGeom>
          <a:solidFill>
            <a:srgbClr val="FFFECE"/>
          </a:solidFill>
          <a:ln w="38100" cap="flat">
            <a:solidFill>
              <a:srgbClr val="85888D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000" dirty="0" err="1">
                <a:solidFill>
                  <a:prstClr val="black"/>
                </a:solidFill>
              </a:rPr>
              <a:t>fork私有库</a:t>
            </a:r>
            <a:endParaRPr sz="2000" dirty="0">
              <a:solidFill>
                <a:prstClr val="black"/>
              </a:solidFill>
            </a:endParaRPr>
          </a:p>
        </p:txBody>
      </p:sp>
      <p:sp>
        <p:nvSpPr>
          <p:cNvPr id="8" name="Shape 222"/>
          <p:cNvSpPr/>
          <p:nvPr/>
        </p:nvSpPr>
        <p:spPr>
          <a:xfrm flipV="1">
            <a:off x="4043949" y="1678518"/>
            <a:ext cx="1509352" cy="957625"/>
          </a:xfrm>
          <a:prstGeom prst="line">
            <a:avLst/>
          </a:prstGeom>
          <a:noFill/>
          <a:ln w="38100" cap="flat">
            <a:solidFill>
              <a:srgbClr val="D93E2B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 sz="1400">
              <a:solidFill>
                <a:prstClr val="black"/>
              </a:solidFill>
            </a:endParaRPr>
          </a:p>
        </p:txBody>
      </p:sp>
      <p:sp>
        <p:nvSpPr>
          <p:cNvPr id="9" name="Shape 223"/>
          <p:cNvSpPr/>
          <p:nvPr/>
        </p:nvSpPr>
        <p:spPr>
          <a:xfrm flipV="1">
            <a:off x="3375728" y="1447800"/>
            <a:ext cx="1843972" cy="1238380"/>
          </a:xfrm>
          <a:prstGeom prst="line">
            <a:avLst/>
          </a:prstGeom>
          <a:noFill/>
          <a:ln w="38100" cap="flat">
            <a:solidFill>
              <a:srgbClr val="D93E2B"/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 sz="1400">
              <a:solidFill>
                <a:prstClr val="black"/>
              </a:solidFill>
            </a:endParaRPr>
          </a:p>
        </p:txBody>
      </p:sp>
      <p:sp>
        <p:nvSpPr>
          <p:cNvPr id="10" name="Shape 226"/>
          <p:cNvSpPr/>
          <p:nvPr/>
        </p:nvSpPr>
        <p:spPr>
          <a:xfrm>
            <a:off x="3299528" y="1747617"/>
            <a:ext cx="103233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00" dirty="0" err="1">
                <a:solidFill>
                  <a:srgbClr val="FF0000"/>
                </a:solidFill>
              </a:rPr>
              <a:t>自动同步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11" name="Shape 228"/>
          <p:cNvSpPr/>
          <p:nvPr/>
        </p:nvSpPr>
        <p:spPr>
          <a:xfrm>
            <a:off x="4212920" y="2157978"/>
            <a:ext cx="14106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00" dirty="0">
                <a:solidFill>
                  <a:prstClr val="black"/>
                </a:solidFill>
              </a:rPr>
              <a:t>pull request</a:t>
            </a:r>
          </a:p>
        </p:txBody>
      </p:sp>
      <p:sp>
        <p:nvSpPr>
          <p:cNvPr id="12" name="Shape 224"/>
          <p:cNvSpPr/>
          <p:nvPr/>
        </p:nvSpPr>
        <p:spPr>
          <a:xfrm flipH="1" flipV="1">
            <a:off x="6502400" y="1678518"/>
            <a:ext cx="1492999" cy="940498"/>
          </a:xfrm>
          <a:prstGeom prst="line">
            <a:avLst/>
          </a:prstGeom>
          <a:noFill/>
          <a:ln w="38100" cap="flat">
            <a:solidFill>
              <a:srgbClr val="D93E2B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 sz="1400">
              <a:solidFill>
                <a:prstClr val="black"/>
              </a:solidFill>
            </a:endParaRPr>
          </a:p>
        </p:txBody>
      </p:sp>
      <p:sp>
        <p:nvSpPr>
          <p:cNvPr id="13" name="Shape 225"/>
          <p:cNvSpPr/>
          <p:nvPr/>
        </p:nvSpPr>
        <p:spPr>
          <a:xfrm flipH="1" flipV="1">
            <a:off x="6972301" y="1562100"/>
            <a:ext cx="1723990" cy="1124080"/>
          </a:xfrm>
          <a:prstGeom prst="line">
            <a:avLst/>
          </a:prstGeom>
          <a:noFill/>
          <a:ln w="38100" cap="flat">
            <a:solidFill>
              <a:srgbClr val="D93E2B"/>
            </a:solidFill>
            <a:prstDash val="solid"/>
            <a:miter lim="400000"/>
            <a:head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 sz="1400">
              <a:solidFill>
                <a:prstClr val="black"/>
              </a:solidFill>
            </a:endParaRPr>
          </a:p>
        </p:txBody>
      </p:sp>
      <p:sp>
        <p:nvSpPr>
          <p:cNvPr id="14" name="Shape 227"/>
          <p:cNvSpPr/>
          <p:nvPr/>
        </p:nvSpPr>
        <p:spPr>
          <a:xfrm>
            <a:off x="7668175" y="1662474"/>
            <a:ext cx="103233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00" dirty="0" err="1">
                <a:solidFill>
                  <a:srgbClr val="FF0000"/>
                </a:solidFill>
              </a:rPr>
              <a:t>自动同步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15" name="Shape 228"/>
          <p:cNvSpPr/>
          <p:nvPr/>
        </p:nvSpPr>
        <p:spPr>
          <a:xfrm>
            <a:off x="6400918" y="2129885"/>
            <a:ext cx="141064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00" dirty="0">
                <a:solidFill>
                  <a:prstClr val="black"/>
                </a:solidFill>
              </a:rPr>
              <a:t>pull request</a:t>
            </a:r>
          </a:p>
        </p:txBody>
      </p:sp>
      <p:grpSp>
        <p:nvGrpSpPr>
          <p:cNvPr id="16" name="Group 234"/>
          <p:cNvGrpSpPr/>
          <p:nvPr/>
        </p:nvGrpSpPr>
        <p:grpSpPr>
          <a:xfrm>
            <a:off x="2731837" y="4858449"/>
            <a:ext cx="2024285" cy="950055"/>
            <a:chOff x="0" y="0"/>
            <a:chExt cx="3408301" cy="1698443"/>
          </a:xfrm>
        </p:grpSpPr>
        <p:sp>
          <p:nvSpPr>
            <p:cNvPr id="17" name="Shape 231"/>
            <p:cNvSpPr/>
            <p:nvPr/>
          </p:nvSpPr>
          <p:spPr>
            <a:xfrm>
              <a:off x="0" y="0"/>
              <a:ext cx="3408301" cy="1698443"/>
            </a:xfrm>
            <a:prstGeom prst="roundRect">
              <a:avLst>
                <a:gd name="adj" fmla="val 24522"/>
              </a:avLst>
            </a:prstGeom>
            <a:solidFill>
              <a:srgbClr val="DCDEE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1400">
                <a:solidFill>
                  <a:prstClr val="black"/>
                </a:solidFill>
              </a:endParaRPr>
            </a:p>
          </p:txBody>
        </p:sp>
        <p:sp>
          <p:nvSpPr>
            <p:cNvPr id="18" name="Shape 232"/>
            <p:cNvSpPr/>
            <p:nvPr/>
          </p:nvSpPr>
          <p:spPr>
            <a:xfrm>
              <a:off x="924233" y="247236"/>
              <a:ext cx="1889021" cy="1203971"/>
            </a:xfrm>
            <a:prstGeom prst="ellipse">
              <a:avLst/>
            </a:prstGeom>
            <a:solidFill>
              <a:srgbClr val="FFFECE"/>
            </a:solidFill>
            <a:ln w="381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5E5E5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 err="1">
                  <a:solidFill>
                    <a:prstClr val="black"/>
                  </a:solidFill>
                </a:rPr>
                <a:t>本地库</a:t>
              </a:r>
              <a:endParaRPr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Shape 233"/>
            <p:cNvSpPr/>
            <p:nvPr/>
          </p:nvSpPr>
          <p:spPr>
            <a:xfrm>
              <a:off x="36294" y="116623"/>
              <a:ext cx="862846" cy="485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个人PC</a:t>
              </a:r>
            </a:p>
          </p:txBody>
        </p:sp>
      </p:grpSp>
      <p:grpSp>
        <p:nvGrpSpPr>
          <p:cNvPr id="20" name="Group 238"/>
          <p:cNvGrpSpPr/>
          <p:nvPr/>
        </p:nvGrpSpPr>
        <p:grpSpPr>
          <a:xfrm>
            <a:off x="5813515" y="4865498"/>
            <a:ext cx="1947297" cy="950055"/>
            <a:chOff x="0" y="0"/>
            <a:chExt cx="3408301" cy="1698443"/>
          </a:xfrm>
        </p:grpSpPr>
        <p:sp>
          <p:nvSpPr>
            <p:cNvPr id="21" name="Shape 235"/>
            <p:cNvSpPr/>
            <p:nvPr/>
          </p:nvSpPr>
          <p:spPr>
            <a:xfrm>
              <a:off x="0" y="0"/>
              <a:ext cx="3408301" cy="1698443"/>
            </a:xfrm>
            <a:prstGeom prst="roundRect">
              <a:avLst>
                <a:gd name="adj" fmla="val 24522"/>
              </a:avLst>
            </a:prstGeom>
            <a:solidFill>
              <a:srgbClr val="DCDEE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1400">
                <a:solidFill>
                  <a:prstClr val="black"/>
                </a:solidFill>
              </a:endParaRPr>
            </a:p>
          </p:txBody>
        </p:sp>
        <p:sp>
          <p:nvSpPr>
            <p:cNvPr id="22" name="Shape 236"/>
            <p:cNvSpPr/>
            <p:nvPr/>
          </p:nvSpPr>
          <p:spPr>
            <a:xfrm>
              <a:off x="924232" y="247236"/>
              <a:ext cx="2284013" cy="1203971"/>
            </a:xfrm>
            <a:prstGeom prst="ellipse">
              <a:avLst/>
            </a:prstGeom>
            <a:solidFill>
              <a:srgbClr val="FFFECE"/>
            </a:solidFill>
            <a:ln w="381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5E5E5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 err="1">
                  <a:solidFill>
                    <a:prstClr val="black"/>
                  </a:solidFill>
                </a:rPr>
                <a:t>本地库</a:t>
              </a:r>
              <a:endParaRPr sz="1800" dirty="0">
                <a:solidFill>
                  <a:prstClr val="black"/>
                </a:solidFill>
              </a:endParaRPr>
            </a:p>
          </p:txBody>
        </p:sp>
        <p:sp>
          <p:nvSpPr>
            <p:cNvPr id="23" name="Shape 237"/>
            <p:cNvSpPr/>
            <p:nvPr/>
          </p:nvSpPr>
          <p:spPr>
            <a:xfrm>
              <a:off x="36294" y="116623"/>
              <a:ext cx="862846" cy="485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个人PC</a:t>
              </a:r>
            </a:p>
          </p:txBody>
        </p:sp>
      </p:grpSp>
      <p:sp>
        <p:nvSpPr>
          <p:cNvPr id="24" name="Shape 241"/>
          <p:cNvSpPr/>
          <p:nvPr/>
        </p:nvSpPr>
        <p:spPr>
          <a:xfrm flipV="1">
            <a:off x="3490028" y="3334238"/>
            <a:ext cx="0" cy="1531260"/>
          </a:xfrm>
          <a:prstGeom prst="line">
            <a:avLst/>
          </a:prstGeom>
          <a:ln w="38100">
            <a:solidFill>
              <a:srgbClr val="D93E2B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>
              <a:solidFill>
                <a:prstClr val="black"/>
              </a:solidFill>
            </a:endParaRPr>
          </a:p>
        </p:txBody>
      </p:sp>
      <p:sp>
        <p:nvSpPr>
          <p:cNvPr id="25" name="Shape 242"/>
          <p:cNvSpPr/>
          <p:nvPr/>
        </p:nvSpPr>
        <p:spPr>
          <a:xfrm flipH="1" flipV="1">
            <a:off x="3874682" y="3334238"/>
            <a:ext cx="0" cy="1518818"/>
          </a:xfrm>
          <a:prstGeom prst="line">
            <a:avLst/>
          </a:prstGeom>
          <a:ln w="38100">
            <a:solidFill>
              <a:srgbClr val="D93E2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>
              <a:solidFill>
                <a:prstClr val="black"/>
              </a:solidFill>
            </a:endParaRPr>
          </a:p>
        </p:txBody>
      </p:sp>
      <p:sp>
        <p:nvSpPr>
          <p:cNvPr id="26" name="Shape 245"/>
          <p:cNvSpPr/>
          <p:nvPr/>
        </p:nvSpPr>
        <p:spPr>
          <a:xfrm>
            <a:off x="2753394" y="4160593"/>
            <a:ext cx="91477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b="1" dirty="0" smtClean="0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rPr>
              <a:t>pull</a:t>
            </a:r>
            <a:endParaRPr sz="2400" b="1" dirty="0">
              <a:solidFill>
                <a:srgbClr val="85888D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Shape 246"/>
          <p:cNvSpPr/>
          <p:nvPr/>
        </p:nvSpPr>
        <p:spPr>
          <a:xfrm>
            <a:off x="5848337" y="4186310"/>
            <a:ext cx="9864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b="1" dirty="0" smtClean="0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 b="1" dirty="0" smtClean="0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rPr>
              <a:t>u</a:t>
            </a:r>
            <a:r>
              <a:rPr lang="en-US" sz="2400" b="1" dirty="0" smtClean="0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rPr>
              <a:t>sh</a:t>
            </a:r>
          </a:p>
        </p:txBody>
      </p:sp>
      <p:sp>
        <p:nvSpPr>
          <p:cNvPr id="28" name="Shape 242"/>
          <p:cNvSpPr/>
          <p:nvPr/>
        </p:nvSpPr>
        <p:spPr>
          <a:xfrm flipV="1">
            <a:off x="6692068" y="3179927"/>
            <a:ext cx="556831" cy="1673127"/>
          </a:xfrm>
          <a:prstGeom prst="line">
            <a:avLst/>
          </a:prstGeom>
          <a:ln w="38100">
            <a:solidFill>
              <a:srgbClr val="D93E2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>
              <a:solidFill>
                <a:prstClr val="black"/>
              </a:solidFill>
            </a:endParaRPr>
          </a:p>
        </p:txBody>
      </p:sp>
      <p:sp>
        <p:nvSpPr>
          <p:cNvPr id="29" name="Shape 241"/>
          <p:cNvSpPr/>
          <p:nvPr/>
        </p:nvSpPr>
        <p:spPr>
          <a:xfrm flipV="1">
            <a:off x="7051552" y="3310403"/>
            <a:ext cx="502412" cy="1542653"/>
          </a:xfrm>
          <a:prstGeom prst="line">
            <a:avLst/>
          </a:prstGeom>
          <a:ln w="38100">
            <a:solidFill>
              <a:srgbClr val="D93E2B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>
              <a:solidFill>
                <a:prstClr val="black"/>
              </a:solidFill>
            </a:endParaRPr>
          </a:p>
        </p:txBody>
      </p:sp>
      <p:sp>
        <p:nvSpPr>
          <p:cNvPr id="30" name="Shape 243"/>
          <p:cNvSpPr/>
          <p:nvPr/>
        </p:nvSpPr>
        <p:spPr>
          <a:xfrm>
            <a:off x="3893144" y="4160592"/>
            <a:ext cx="98996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push</a:t>
            </a:r>
          </a:p>
        </p:txBody>
      </p:sp>
      <p:sp>
        <p:nvSpPr>
          <p:cNvPr id="31" name="Shape 244"/>
          <p:cNvSpPr/>
          <p:nvPr/>
        </p:nvSpPr>
        <p:spPr>
          <a:xfrm>
            <a:off x="7169318" y="4210966"/>
            <a:ext cx="76929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pu</a:t>
            </a:r>
            <a:r>
              <a:rPr lang="en-US" dirty="0" smtClean="0"/>
              <a:t>ll</a:t>
            </a:r>
            <a:endParaRPr dirty="0"/>
          </a:p>
        </p:txBody>
      </p:sp>
      <p:grpSp>
        <p:nvGrpSpPr>
          <p:cNvPr id="32" name="Group 238"/>
          <p:cNvGrpSpPr/>
          <p:nvPr/>
        </p:nvGrpSpPr>
        <p:grpSpPr>
          <a:xfrm>
            <a:off x="8067707" y="4867770"/>
            <a:ext cx="1947297" cy="950055"/>
            <a:chOff x="0" y="0"/>
            <a:chExt cx="3408301" cy="1698443"/>
          </a:xfrm>
        </p:grpSpPr>
        <p:sp>
          <p:nvSpPr>
            <p:cNvPr id="33" name="Shape 235"/>
            <p:cNvSpPr/>
            <p:nvPr/>
          </p:nvSpPr>
          <p:spPr>
            <a:xfrm>
              <a:off x="0" y="0"/>
              <a:ext cx="3408301" cy="1698443"/>
            </a:xfrm>
            <a:prstGeom prst="roundRect">
              <a:avLst>
                <a:gd name="adj" fmla="val 24522"/>
              </a:avLst>
            </a:prstGeom>
            <a:solidFill>
              <a:srgbClr val="DCDEE0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1400">
                <a:solidFill>
                  <a:prstClr val="black"/>
                </a:solidFill>
              </a:endParaRPr>
            </a:p>
          </p:txBody>
        </p:sp>
        <p:sp>
          <p:nvSpPr>
            <p:cNvPr id="34" name="Shape 236"/>
            <p:cNvSpPr/>
            <p:nvPr/>
          </p:nvSpPr>
          <p:spPr>
            <a:xfrm>
              <a:off x="924232" y="247236"/>
              <a:ext cx="2284013" cy="1203971"/>
            </a:xfrm>
            <a:prstGeom prst="ellipse">
              <a:avLst/>
            </a:prstGeom>
            <a:solidFill>
              <a:srgbClr val="FFFECE"/>
            </a:solidFill>
            <a:ln w="381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5E5E5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 err="1">
                  <a:solidFill>
                    <a:prstClr val="black"/>
                  </a:solidFill>
                </a:rPr>
                <a:t>本地库</a:t>
              </a:r>
              <a:endParaRPr sz="1800" dirty="0">
                <a:solidFill>
                  <a:prstClr val="black"/>
                </a:solidFill>
              </a:endParaRPr>
            </a:p>
          </p:txBody>
        </p:sp>
        <p:sp>
          <p:nvSpPr>
            <p:cNvPr id="35" name="Shape 237"/>
            <p:cNvSpPr/>
            <p:nvPr/>
          </p:nvSpPr>
          <p:spPr>
            <a:xfrm>
              <a:off x="36294" y="116623"/>
              <a:ext cx="862846" cy="485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个人PC</a:t>
              </a:r>
            </a:p>
          </p:txBody>
        </p:sp>
      </p:grpSp>
      <p:sp>
        <p:nvSpPr>
          <p:cNvPr id="36" name="Shape 246"/>
          <p:cNvSpPr/>
          <p:nvPr/>
        </p:nvSpPr>
        <p:spPr>
          <a:xfrm>
            <a:off x="8102529" y="4188582"/>
            <a:ext cx="9864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400" b="1" dirty="0" smtClean="0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 b="1" dirty="0" smtClean="0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rPr>
              <a:t>u</a:t>
            </a:r>
            <a:r>
              <a:rPr lang="en-US" sz="2400" b="1" dirty="0" smtClean="0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rPr>
              <a:t>sh</a:t>
            </a:r>
          </a:p>
        </p:txBody>
      </p:sp>
      <p:sp>
        <p:nvSpPr>
          <p:cNvPr id="37" name="Shape 242"/>
          <p:cNvSpPr/>
          <p:nvPr/>
        </p:nvSpPr>
        <p:spPr>
          <a:xfrm flipH="1" flipV="1">
            <a:off x="8184341" y="3334238"/>
            <a:ext cx="761919" cy="1521090"/>
          </a:xfrm>
          <a:prstGeom prst="line">
            <a:avLst/>
          </a:prstGeom>
          <a:ln w="38100">
            <a:solidFill>
              <a:srgbClr val="D93E2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>
              <a:solidFill>
                <a:prstClr val="black"/>
              </a:solidFill>
            </a:endParaRPr>
          </a:p>
        </p:txBody>
      </p:sp>
      <p:sp>
        <p:nvSpPr>
          <p:cNvPr id="38" name="Shape 241"/>
          <p:cNvSpPr/>
          <p:nvPr/>
        </p:nvSpPr>
        <p:spPr>
          <a:xfrm flipH="1" flipV="1">
            <a:off x="8595755" y="3310400"/>
            <a:ext cx="827753" cy="1542653"/>
          </a:xfrm>
          <a:prstGeom prst="line">
            <a:avLst/>
          </a:prstGeom>
          <a:ln w="38100">
            <a:solidFill>
              <a:srgbClr val="D93E2B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>
              <a:solidFill>
                <a:prstClr val="black"/>
              </a:solidFill>
            </a:endParaRPr>
          </a:p>
        </p:txBody>
      </p:sp>
      <p:sp>
        <p:nvSpPr>
          <p:cNvPr id="39" name="Shape 244"/>
          <p:cNvSpPr/>
          <p:nvPr/>
        </p:nvSpPr>
        <p:spPr>
          <a:xfrm>
            <a:off x="9246086" y="4213238"/>
            <a:ext cx="76929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400" b="1">
                <a:solidFill>
                  <a:srgbClr val="85888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pu</a:t>
            </a:r>
            <a:r>
              <a:rPr lang="en-US" dirty="0" smtClean="0"/>
              <a:t>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75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164029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039478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341000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6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75559" y="3236154"/>
            <a:ext cx="492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3600" b="1" dirty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配置管理方案</a:t>
            </a:r>
            <a:r>
              <a:rPr lang="zh-CN" altLang="en-US" sz="36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6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76948" y="3061398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260648" y="4429970"/>
            <a:ext cx="5041592" cy="6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349686" y="1793584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03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037352" y="272715"/>
            <a:ext cx="8614611" cy="0"/>
          </a:xfrm>
          <a:prstGeom prst="line">
            <a:avLst/>
          </a:prstGeom>
          <a:ln w="63500" cmpd="sng">
            <a:solidFill>
              <a:srgbClr val="519CD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37352" y="1681009"/>
            <a:ext cx="8590547" cy="0"/>
          </a:xfrm>
          <a:prstGeom prst="line">
            <a:avLst/>
          </a:prstGeom>
          <a:ln w="63500" cmpd="sng">
            <a:solidFill>
              <a:srgbClr val="519CD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019697" y="713072"/>
            <a:ext cx="8614613" cy="0"/>
          </a:xfrm>
          <a:prstGeom prst="line">
            <a:avLst/>
          </a:prstGeom>
          <a:ln w="25400">
            <a:solidFill>
              <a:srgbClr val="519CD6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037350" y="1167265"/>
            <a:ext cx="8614613" cy="0"/>
          </a:xfrm>
          <a:prstGeom prst="line">
            <a:avLst/>
          </a:prstGeom>
          <a:ln w="25400">
            <a:solidFill>
              <a:srgbClr val="519CD6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13282" y="2534157"/>
            <a:ext cx="8614613" cy="0"/>
          </a:xfrm>
          <a:prstGeom prst="line">
            <a:avLst/>
          </a:prstGeom>
          <a:ln w="25400">
            <a:solidFill>
              <a:srgbClr val="E1992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37352" y="3002542"/>
            <a:ext cx="8614613" cy="0"/>
          </a:xfrm>
          <a:prstGeom prst="line">
            <a:avLst/>
          </a:prstGeom>
          <a:ln w="25400">
            <a:solidFill>
              <a:srgbClr val="E1992F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032660" y="3389412"/>
            <a:ext cx="8614613" cy="0"/>
          </a:xfrm>
          <a:prstGeom prst="line">
            <a:avLst/>
          </a:prstGeom>
          <a:ln w="25400">
            <a:solidFill>
              <a:srgbClr val="E1992F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37352" y="3773802"/>
            <a:ext cx="8614613" cy="0"/>
          </a:xfrm>
          <a:prstGeom prst="line">
            <a:avLst/>
          </a:prstGeom>
          <a:ln w="25400">
            <a:solidFill>
              <a:srgbClr val="E1992F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994472" y="4741131"/>
            <a:ext cx="861461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999635" y="5138580"/>
            <a:ext cx="8614613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994472" y="5557357"/>
            <a:ext cx="8614613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" y="388826"/>
            <a:ext cx="461665" cy="13824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3A87C5"/>
                </a:solidFill>
              </a:rPr>
              <a:t>集中库</a:t>
            </a:r>
            <a:endParaRPr lang="zh-CN" altLang="en-US" b="1" dirty="0">
              <a:solidFill>
                <a:srgbClr val="3A87C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128" y="4231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Production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135" y="518325"/>
            <a:ext cx="146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Hotfix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0606" y="897960"/>
            <a:ext cx="144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Release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128" y="1461751"/>
            <a:ext cx="117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6443" y="2607806"/>
            <a:ext cx="461665" cy="13824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>
                <a:solidFill>
                  <a:srgbClr val="3A87C5"/>
                </a:solidFill>
              </a:rPr>
              <a:t>Fork</a:t>
            </a:r>
            <a:r>
              <a:rPr lang="zh-CN" altLang="en-US" b="1" dirty="0" smtClean="0">
                <a:solidFill>
                  <a:srgbClr val="3A87C5"/>
                </a:solidFill>
              </a:rPr>
              <a:t>库</a:t>
            </a:r>
            <a:endParaRPr lang="zh-CN" altLang="en-US" b="1" dirty="0">
              <a:solidFill>
                <a:srgbClr val="3A87C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6978" y="237468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Master</a:t>
            </a:r>
            <a:endParaRPr lang="en-US" altLang="zh-CN" b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8152" y="2837913"/>
            <a:ext cx="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Topic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6975" y="3204746"/>
            <a:ext cx="144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Release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5138" y="3642966"/>
            <a:ext cx="87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Hotfix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2606" y="450604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Master</a:t>
            </a:r>
            <a:endParaRPr lang="en-US" altLang="zh-CN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8612" y="4875224"/>
            <a:ext cx="146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Topic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712" y="5372691"/>
            <a:ext cx="144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Release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6975" y="5760731"/>
            <a:ext cx="157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Hotfix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982450" y="5961782"/>
            <a:ext cx="8614613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031201" y="1678360"/>
            <a:ext cx="0" cy="1318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936747" y="1959366"/>
            <a:ext cx="0" cy="1452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512792" y="1628822"/>
            <a:ext cx="0" cy="13416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045215" y="1154851"/>
            <a:ext cx="0" cy="2222147"/>
          </a:xfrm>
          <a:prstGeom prst="straightConnector1">
            <a:avLst/>
          </a:prstGeom>
          <a:ln w="19050">
            <a:solidFill>
              <a:srgbClr val="519CD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232261" y="1154852"/>
            <a:ext cx="0" cy="2222146"/>
          </a:xfrm>
          <a:prstGeom prst="straightConnector1">
            <a:avLst/>
          </a:prstGeom>
          <a:ln w="19050">
            <a:solidFill>
              <a:srgbClr val="519CD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243568" y="1165724"/>
            <a:ext cx="768632" cy="480693"/>
          </a:xfrm>
          <a:prstGeom prst="straightConnector1">
            <a:avLst/>
          </a:prstGeom>
          <a:ln w="19050">
            <a:solidFill>
              <a:srgbClr val="519CD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232261" y="254544"/>
            <a:ext cx="0" cy="868364"/>
          </a:xfrm>
          <a:prstGeom prst="straightConnector1">
            <a:avLst/>
          </a:prstGeom>
          <a:ln w="19050">
            <a:solidFill>
              <a:srgbClr val="519CD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278592" y="289826"/>
            <a:ext cx="1261634" cy="4108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7493895" y="733390"/>
            <a:ext cx="0" cy="30048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8987047" y="700657"/>
            <a:ext cx="0" cy="30375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8987047" y="299208"/>
            <a:ext cx="821772" cy="4014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987047" y="688726"/>
            <a:ext cx="821772" cy="9539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4499208" y="1182790"/>
            <a:ext cx="476539" cy="446032"/>
          </a:xfrm>
          <a:prstGeom prst="straightConnector1">
            <a:avLst/>
          </a:prstGeom>
          <a:ln w="19050">
            <a:solidFill>
              <a:srgbClr val="519CD6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716363" y="2662338"/>
            <a:ext cx="70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fork</a:t>
            </a:r>
            <a:endParaRPr lang="zh-CN" altLang="en-US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2768692" y="2984379"/>
            <a:ext cx="0" cy="21066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512665" y="3914579"/>
            <a:ext cx="66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push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5210315" y="3376998"/>
            <a:ext cx="0" cy="2150552"/>
          </a:xfrm>
          <a:prstGeom prst="straightConnector1">
            <a:avLst/>
          </a:prstGeom>
          <a:ln>
            <a:solidFill>
              <a:srgbClr val="519C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5810404" y="3376998"/>
            <a:ext cx="0" cy="2160916"/>
          </a:xfrm>
          <a:prstGeom prst="straightConnector1">
            <a:avLst/>
          </a:prstGeom>
          <a:ln>
            <a:solidFill>
              <a:srgbClr val="519C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7968435" y="3794790"/>
            <a:ext cx="0" cy="21545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8500864" y="3750938"/>
            <a:ext cx="0" cy="21944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780266" y="2079551"/>
            <a:ext cx="352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PR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71261" y="1290390"/>
            <a:ext cx="86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Create branch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058470" y="1819933"/>
            <a:ext cx="35249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PR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58470" y="699904"/>
            <a:ext cx="352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PR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57175" y="1320271"/>
            <a:ext cx="70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merge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13600" y="2219447"/>
            <a:ext cx="82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自动同步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820603" y="1861546"/>
            <a:ext cx="35249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PR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301410" y="1257262"/>
            <a:ext cx="704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merge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494819" y="379826"/>
            <a:ext cx="114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Create branch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274039" y="337681"/>
            <a:ext cx="352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PR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244837" y="4062685"/>
            <a:ext cx="66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push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639499" y="5632252"/>
            <a:ext cx="593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switch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3625838" y="2996394"/>
            <a:ext cx="0" cy="21066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77797" y="3914175"/>
            <a:ext cx="66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push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43113" y="1857039"/>
            <a:ext cx="35249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PR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38" name="流程图: 联系 37"/>
          <p:cNvSpPr/>
          <p:nvPr/>
        </p:nvSpPr>
        <p:spPr>
          <a:xfrm>
            <a:off x="3688819" y="2915299"/>
            <a:ext cx="88124" cy="100116"/>
          </a:xfrm>
          <a:prstGeom prst="flowChartConnector">
            <a:avLst/>
          </a:prstGeom>
          <a:solidFill>
            <a:srgbClr val="E19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84" name="流程图: 联系 83"/>
          <p:cNvSpPr/>
          <p:nvPr/>
        </p:nvSpPr>
        <p:spPr>
          <a:xfrm>
            <a:off x="3885281" y="2915299"/>
            <a:ext cx="88124" cy="100116"/>
          </a:xfrm>
          <a:prstGeom prst="flowChartConnector">
            <a:avLst/>
          </a:prstGeom>
          <a:solidFill>
            <a:srgbClr val="E19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85" name="流程图: 联系 84"/>
          <p:cNvSpPr/>
          <p:nvPr/>
        </p:nvSpPr>
        <p:spPr>
          <a:xfrm>
            <a:off x="4057895" y="2915299"/>
            <a:ext cx="88124" cy="100116"/>
          </a:xfrm>
          <a:prstGeom prst="flowChartConnector">
            <a:avLst/>
          </a:prstGeom>
          <a:solidFill>
            <a:srgbClr val="E19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86" name="流程图: 联系 85"/>
          <p:cNvSpPr/>
          <p:nvPr/>
        </p:nvSpPr>
        <p:spPr>
          <a:xfrm>
            <a:off x="4286766" y="2915299"/>
            <a:ext cx="88124" cy="100116"/>
          </a:xfrm>
          <a:prstGeom prst="flowChartConnector">
            <a:avLst/>
          </a:prstGeom>
          <a:solidFill>
            <a:srgbClr val="E19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93" name="流程图: 联系 92"/>
          <p:cNvSpPr/>
          <p:nvPr/>
        </p:nvSpPr>
        <p:spPr>
          <a:xfrm>
            <a:off x="3039981" y="5072247"/>
            <a:ext cx="88124" cy="10011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94" name="流程图: 联系 93"/>
          <p:cNvSpPr/>
          <p:nvPr/>
        </p:nvSpPr>
        <p:spPr>
          <a:xfrm>
            <a:off x="3284911" y="5072247"/>
            <a:ext cx="88124" cy="10011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96" name="流程图: 联系 95"/>
          <p:cNvSpPr/>
          <p:nvPr/>
        </p:nvSpPr>
        <p:spPr>
          <a:xfrm>
            <a:off x="5376344" y="5492945"/>
            <a:ext cx="88124" cy="10011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98" name="流程图: 联系 97"/>
          <p:cNvSpPr/>
          <p:nvPr/>
        </p:nvSpPr>
        <p:spPr>
          <a:xfrm>
            <a:off x="5585506" y="5492945"/>
            <a:ext cx="88124" cy="10011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00" name="流程图: 联系 99"/>
          <p:cNvSpPr/>
          <p:nvPr/>
        </p:nvSpPr>
        <p:spPr>
          <a:xfrm>
            <a:off x="5860370" y="3299199"/>
            <a:ext cx="88124" cy="100116"/>
          </a:xfrm>
          <a:prstGeom prst="flowChartConnector">
            <a:avLst/>
          </a:prstGeom>
          <a:solidFill>
            <a:srgbClr val="E19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01" name="流程图: 联系 100"/>
          <p:cNvSpPr/>
          <p:nvPr/>
        </p:nvSpPr>
        <p:spPr>
          <a:xfrm>
            <a:off x="6089241" y="3299199"/>
            <a:ext cx="88124" cy="100116"/>
          </a:xfrm>
          <a:prstGeom prst="flowChartConnector">
            <a:avLst/>
          </a:prstGeom>
          <a:solidFill>
            <a:srgbClr val="E19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641121" y="4216479"/>
            <a:ext cx="66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push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03" name="流程图: 联系 102"/>
          <p:cNvSpPr/>
          <p:nvPr/>
        </p:nvSpPr>
        <p:spPr>
          <a:xfrm>
            <a:off x="8087944" y="5899995"/>
            <a:ext cx="88124" cy="10011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05" name="流程图: 联系 104"/>
          <p:cNvSpPr/>
          <p:nvPr/>
        </p:nvSpPr>
        <p:spPr>
          <a:xfrm>
            <a:off x="8284406" y="5899995"/>
            <a:ext cx="88124" cy="10011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06" name="流程图: 联系 105"/>
          <p:cNvSpPr/>
          <p:nvPr/>
        </p:nvSpPr>
        <p:spPr>
          <a:xfrm>
            <a:off x="8593995" y="3694674"/>
            <a:ext cx="88124" cy="100116"/>
          </a:xfrm>
          <a:prstGeom prst="flowChartConnector">
            <a:avLst/>
          </a:prstGeom>
          <a:solidFill>
            <a:srgbClr val="E19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8822866" y="3694674"/>
            <a:ext cx="88124" cy="100116"/>
          </a:xfrm>
          <a:prstGeom prst="flowChartConnector">
            <a:avLst/>
          </a:prstGeom>
          <a:solidFill>
            <a:srgbClr val="E19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50905" y="8323"/>
            <a:ext cx="148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</a:rPr>
              <a:t>Tag/V1.1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373376" y="8323"/>
            <a:ext cx="1489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</a:rPr>
              <a:t>Tag/V1.1.SP1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13882" y="4206053"/>
            <a:ext cx="66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</a:rPr>
              <a:t>switch</a:t>
            </a:r>
            <a:endParaRPr lang="zh-CN" altLang="en-US" sz="1200" b="1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6443" y="4875374"/>
            <a:ext cx="461665" cy="13824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3A87C5"/>
                </a:solidFill>
              </a:rPr>
              <a:t>本地库</a:t>
            </a:r>
            <a:endParaRPr lang="zh-CN" altLang="en-US" b="1" dirty="0">
              <a:solidFill>
                <a:srgbClr val="3A87C5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962291" y="2313354"/>
            <a:ext cx="1954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为什么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FORK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库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master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分支干净？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253409" y="39670"/>
            <a:ext cx="11644241" cy="19196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272332" y="2196320"/>
            <a:ext cx="11644241" cy="19196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253063" y="4324285"/>
            <a:ext cx="11644241" cy="19196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5915740" y="4106748"/>
            <a:ext cx="0" cy="1452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95355" y="4809720"/>
            <a:ext cx="88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clone</a:t>
            </a:r>
            <a:endParaRPr lang="zh-CN" altLang="en-US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695609" y="2299650"/>
            <a:ext cx="81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</a:rPr>
              <a:t>自动同步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99" name="流程图: 联系 98"/>
          <p:cNvSpPr/>
          <p:nvPr/>
        </p:nvSpPr>
        <p:spPr>
          <a:xfrm>
            <a:off x="2481181" y="5071299"/>
            <a:ext cx="88124" cy="10011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90" name="流程图: 联系 89"/>
          <p:cNvSpPr/>
          <p:nvPr/>
        </p:nvSpPr>
        <p:spPr>
          <a:xfrm>
            <a:off x="5471206" y="1617549"/>
            <a:ext cx="88124" cy="1001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01910" y="1351113"/>
            <a:ext cx="473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</a:rPr>
              <a:t>V1.2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712088" y="5823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632472" y="524542"/>
            <a:ext cx="128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black"/>
                </a:solidFill>
              </a:rPr>
              <a:t>研发经理</a:t>
            </a:r>
            <a:endParaRPr lang="en-US" altLang="zh-CN" sz="1600" b="1" dirty="0" smtClean="0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646120" y="1002222"/>
            <a:ext cx="128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black"/>
                </a:solidFill>
              </a:rPr>
              <a:t>研发经理</a:t>
            </a:r>
            <a:endParaRPr lang="en-US" altLang="zh-CN" sz="1600" b="1" dirty="0" smtClean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6120" y="1493550"/>
            <a:ext cx="128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prstClr val="black"/>
                </a:solidFill>
              </a:rPr>
              <a:t>研发经理</a:t>
            </a:r>
            <a:endParaRPr lang="en-US" altLang="zh-CN" sz="16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6" grpId="0"/>
      <p:bldP spid="27" grpId="0"/>
      <p:bldP spid="28" grpId="0"/>
      <p:bldP spid="28" grpId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2" grpId="0"/>
      <p:bldP spid="33" grpId="0"/>
      <p:bldP spid="33" grpId="1"/>
      <p:bldP spid="33" grpId="2"/>
      <p:bldP spid="34" grpId="0"/>
      <p:bldP spid="34" grpId="1"/>
      <p:bldP spid="34" grpId="2"/>
      <p:bldP spid="80" grpId="0"/>
      <p:bldP spid="80" grpId="1"/>
      <p:bldP spid="104" grpId="0"/>
      <p:bldP spid="115" grpId="0"/>
      <p:bldP spid="119" grpId="0"/>
      <p:bldP spid="122" grpId="0"/>
      <p:bldP spid="123" grpId="0"/>
      <p:bldP spid="124" grpId="0"/>
      <p:bldP spid="126" grpId="0"/>
      <p:bldP spid="127" grpId="0"/>
      <p:bldP spid="128" grpId="0"/>
      <p:bldP spid="129" grpId="0"/>
      <p:bldP spid="130" grpId="0"/>
      <p:bldP spid="131" grpId="0"/>
      <p:bldP spid="133" grpId="0"/>
      <p:bldP spid="75" grpId="0"/>
      <p:bldP spid="82" grpId="0"/>
      <p:bldP spid="38" grpId="0" animBg="1"/>
      <p:bldP spid="84" grpId="0" animBg="1"/>
      <p:bldP spid="85" grpId="0" animBg="1"/>
      <p:bldP spid="86" grpId="0" animBg="1"/>
      <p:bldP spid="93" grpId="0" animBg="1"/>
      <p:bldP spid="94" grpId="0" animBg="1"/>
      <p:bldP spid="96" grpId="0" animBg="1"/>
      <p:bldP spid="98" grpId="0" animBg="1"/>
      <p:bldP spid="100" grpId="0" animBg="1"/>
      <p:bldP spid="101" grpId="0" animBg="1"/>
      <p:bldP spid="102" grpId="0"/>
      <p:bldP spid="103" grpId="0" animBg="1"/>
      <p:bldP spid="105" grpId="0" animBg="1"/>
      <p:bldP spid="106" grpId="0" animBg="1"/>
      <p:bldP spid="107" grpId="0" animBg="1"/>
      <p:bldP spid="41" grpId="0"/>
      <p:bldP spid="109" grpId="0"/>
      <p:bldP spid="111" grpId="0"/>
      <p:bldP spid="125" grpId="0"/>
      <p:bldP spid="134" grpId="0"/>
      <p:bldP spid="113" grpId="0" animBg="1"/>
      <p:bldP spid="113" grpId="1" animBg="1"/>
      <p:bldP spid="117" grpId="0" animBg="1"/>
      <p:bldP spid="117" grpId="1" animBg="1"/>
      <p:bldP spid="132" grpId="0" animBg="1"/>
      <p:bldP spid="132" grpId="1" animBg="1"/>
      <p:bldP spid="132" grpId="2" animBg="1"/>
      <p:bldP spid="136" grpId="0"/>
      <p:bldP spid="136" grpId="1"/>
      <p:bldP spid="137" grpId="0"/>
      <p:bldP spid="99" grpId="0" animBg="1"/>
      <p:bldP spid="90" grpId="0" animBg="1"/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7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00620" y="3659242"/>
            <a:ext cx="320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冲突解决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76948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260648" y="4272467"/>
            <a:ext cx="5041592" cy="6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349686" y="1793584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98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342900"/>
            <a:ext cx="62357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3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037352" y="1681009"/>
            <a:ext cx="8590547" cy="0"/>
          </a:xfrm>
          <a:prstGeom prst="line">
            <a:avLst/>
          </a:prstGeom>
          <a:ln w="63500" cmpd="sng">
            <a:solidFill>
              <a:srgbClr val="519CD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37352" y="3281942"/>
            <a:ext cx="8614613" cy="0"/>
          </a:xfrm>
          <a:prstGeom prst="line">
            <a:avLst/>
          </a:prstGeom>
          <a:ln>
            <a:solidFill>
              <a:srgbClr val="E1992F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013283" y="5138580"/>
            <a:ext cx="8614613" cy="0"/>
          </a:xfrm>
          <a:prstGeom prst="line">
            <a:avLst/>
          </a:prstGeom>
          <a:ln>
            <a:solidFill>
              <a:srgbClr val="E1992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" y="1208910"/>
            <a:ext cx="461665" cy="13824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3A87C5"/>
                </a:solidFill>
              </a:rPr>
              <a:t>集中库</a:t>
            </a:r>
            <a:endParaRPr lang="zh-CN" altLang="en-US" b="1" dirty="0">
              <a:solidFill>
                <a:srgbClr val="3A87C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3128" y="1461751"/>
            <a:ext cx="117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Master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6443" y="2607806"/>
            <a:ext cx="461665" cy="13824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>
                <a:solidFill>
                  <a:srgbClr val="3A87C5"/>
                </a:solidFill>
              </a:rPr>
              <a:t>Fork</a:t>
            </a:r>
            <a:r>
              <a:rPr lang="zh-CN" altLang="en-US" b="1" dirty="0" smtClean="0">
                <a:solidFill>
                  <a:srgbClr val="3A87C5"/>
                </a:solidFill>
              </a:rPr>
              <a:t>库</a:t>
            </a:r>
            <a:endParaRPr lang="zh-CN" altLang="en-US" b="1" dirty="0">
              <a:solidFill>
                <a:srgbClr val="3A87C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978" y="265408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Master</a:t>
            </a:r>
            <a:endParaRPr lang="en-US" altLang="zh-CN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8152" y="3117313"/>
            <a:ext cx="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Topic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612" y="4875224"/>
            <a:ext cx="146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Topic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6443" y="4443574"/>
            <a:ext cx="461665" cy="13824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3A87C5"/>
                </a:solidFill>
              </a:rPr>
              <a:t>本地库</a:t>
            </a:r>
            <a:endParaRPr lang="zh-CN" altLang="en-US" b="1" dirty="0">
              <a:solidFill>
                <a:srgbClr val="3A87C5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3721192" y="3301979"/>
            <a:ext cx="0" cy="1789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65165" y="3914579"/>
            <a:ext cx="66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</a:rPr>
              <a:t>push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4352001" y="1678360"/>
            <a:ext cx="0" cy="16236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316965" y="2079550"/>
            <a:ext cx="352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</a:rPr>
              <a:t>PR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99" name="流程图: 联系 98"/>
          <p:cNvSpPr/>
          <p:nvPr/>
        </p:nvSpPr>
        <p:spPr>
          <a:xfrm>
            <a:off x="4290013" y="1619899"/>
            <a:ext cx="122977" cy="1001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62099" y="457200"/>
            <a:ext cx="908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PR: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Fork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库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Topic</a:t>
            </a:r>
            <a:r>
              <a:rPr lang="zh-CN" altLang="en-US" sz="2400" b="1" dirty="0" smtClean="0">
                <a:solidFill>
                  <a:srgbClr val="E7E6E6">
                    <a:lumMod val="10000"/>
                  </a:srgbClr>
                </a:solidFill>
              </a:rPr>
              <a:t>分支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提交到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集中库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Master</a:t>
            </a:r>
            <a:r>
              <a:rPr lang="zh-CN" altLang="en-US" sz="2400" b="1" dirty="0" smtClean="0">
                <a:solidFill>
                  <a:srgbClr val="E7E6E6">
                    <a:lumMod val="10000"/>
                  </a:srgbClr>
                </a:solidFill>
              </a:rPr>
              <a:t>分支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冲突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033250" y="2817956"/>
            <a:ext cx="8590547" cy="0"/>
          </a:xfrm>
          <a:prstGeom prst="line">
            <a:avLst/>
          </a:prstGeom>
          <a:ln w="63500" cmpd="sng">
            <a:solidFill>
              <a:srgbClr val="519CD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6458230" y="2855096"/>
            <a:ext cx="0" cy="224860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197197" y="3851729"/>
            <a:ext cx="66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</a:rPr>
              <a:t>pull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07" name="圆角矩形标注 106"/>
          <p:cNvSpPr/>
          <p:nvPr/>
        </p:nvSpPr>
        <p:spPr>
          <a:xfrm>
            <a:off x="4493212" y="1007251"/>
            <a:ext cx="914400" cy="338949"/>
          </a:xfrm>
          <a:prstGeom prst="wedgeRoundRectCallout">
            <a:avLst>
              <a:gd name="adj1" fmla="val -62500"/>
              <a:gd name="adj2" fmla="val 1265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冲突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8" name="流程图: 联系 107"/>
          <p:cNvSpPr/>
          <p:nvPr/>
        </p:nvSpPr>
        <p:spPr>
          <a:xfrm>
            <a:off x="6410913" y="5074299"/>
            <a:ext cx="122977" cy="100116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10" name="圆角矩形标注 109"/>
          <p:cNvSpPr/>
          <p:nvPr/>
        </p:nvSpPr>
        <p:spPr>
          <a:xfrm>
            <a:off x="5370430" y="5476758"/>
            <a:ext cx="1322469" cy="338949"/>
          </a:xfrm>
          <a:prstGeom prst="wedgeRoundRectCallout">
            <a:avLst>
              <a:gd name="adj1" fmla="val 33262"/>
              <a:gd name="adj2" fmla="val -13576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编辑</a:t>
            </a:r>
            <a:r>
              <a:rPr lang="zh-CN" altLang="en-US" dirty="0" smtClean="0">
                <a:solidFill>
                  <a:prstClr val="black"/>
                </a:solidFill>
              </a:rPr>
              <a:t>冲突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8724992" y="3327379"/>
            <a:ext cx="0" cy="1789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468965" y="3939979"/>
            <a:ext cx="66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</a:rPr>
              <a:t>push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 flipV="1">
            <a:off x="8720801" y="1665660"/>
            <a:ext cx="0" cy="16236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685765" y="2066850"/>
            <a:ext cx="352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</a:rPr>
              <a:t>PR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15" name="流程图: 联系 114"/>
          <p:cNvSpPr/>
          <p:nvPr/>
        </p:nvSpPr>
        <p:spPr>
          <a:xfrm>
            <a:off x="8658813" y="1632599"/>
            <a:ext cx="122977" cy="10011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8" grpId="0" animBg="1"/>
      <p:bldP spid="110" grpId="0" animBg="1"/>
      <p:bldP spid="112" grpId="0"/>
      <p:bldP spid="114" grpId="0"/>
      <p:bldP spid="1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900" y="254000"/>
            <a:ext cx="618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解决冲突的基本原则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350" y="4724400"/>
            <a:ext cx="1126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</a:rPr>
              <a:t>检查</a:t>
            </a:r>
            <a:r>
              <a:rPr lang="zh-CN" altLang="en-US" sz="2000" b="1" dirty="0">
                <a:solidFill>
                  <a:prstClr val="black"/>
                </a:solidFill>
              </a:rPr>
              <a:t>更新到本地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远程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目标分支</a:t>
            </a:r>
            <a:r>
              <a:rPr lang="en-US" altLang="zh-CN" sz="2000" dirty="0" smtClean="0">
                <a:solidFill>
                  <a:prstClr val="black"/>
                </a:solidFill>
              </a:rPr>
              <a:t>----&gt;</a:t>
            </a:r>
            <a:r>
              <a:rPr lang="zh-CN" altLang="en-US" sz="2000" b="1" dirty="0">
                <a:solidFill>
                  <a:srgbClr val="FF0000"/>
                </a:solidFill>
              </a:rPr>
              <a:t>冲突</a:t>
            </a:r>
            <a:r>
              <a:rPr lang="zh-CN" altLang="en-US" sz="2000" b="1">
                <a:solidFill>
                  <a:srgbClr val="FF0000"/>
                </a:solidFill>
              </a:rPr>
              <a:t>所在</a:t>
            </a:r>
            <a:r>
              <a:rPr lang="zh-CN" altLang="en-US" sz="2000" b="1" smtClean="0">
                <a:solidFill>
                  <a:srgbClr val="FF0000"/>
                </a:solidFill>
              </a:rPr>
              <a:t>分支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79500" y="1803400"/>
            <a:ext cx="1917700" cy="187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</a:rPr>
              <a:t>检查更新到本地</a:t>
            </a:r>
          </a:p>
        </p:txBody>
      </p:sp>
      <p:sp>
        <p:nvSpPr>
          <p:cNvPr id="7" name="椭圆 6"/>
          <p:cNvSpPr/>
          <p:nvPr/>
        </p:nvSpPr>
        <p:spPr>
          <a:xfrm>
            <a:off x="4737100" y="1778000"/>
            <a:ext cx="1917700" cy="187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</a:rPr>
              <a:t>编辑冲突</a:t>
            </a:r>
          </a:p>
        </p:txBody>
      </p:sp>
      <p:sp>
        <p:nvSpPr>
          <p:cNvPr id="8" name="椭圆 7"/>
          <p:cNvSpPr/>
          <p:nvPr/>
        </p:nvSpPr>
        <p:spPr>
          <a:xfrm>
            <a:off x="8305800" y="1765300"/>
            <a:ext cx="1917700" cy="187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prstClr val="white"/>
                </a:solidFill>
              </a:rPr>
              <a:t>提交到服务器</a:t>
            </a:r>
          </a:p>
        </p:txBody>
      </p:sp>
      <p:sp>
        <p:nvSpPr>
          <p:cNvPr id="26" name="右箭头 25"/>
          <p:cNvSpPr/>
          <p:nvPr/>
        </p:nvSpPr>
        <p:spPr>
          <a:xfrm>
            <a:off x="3098800" y="2571750"/>
            <a:ext cx="14859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6756400" y="2584450"/>
            <a:ext cx="14859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01 工作区\000 敏捷推广\01 培训资料\git截图\12-0001冲突解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7" y="226322"/>
            <a:ext cx="10460804" cy="58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492343" y="1320800"/>
            <a:ext cx="986971" cy="551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3029" y="1226012"/>
            <a:ext cx="191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带“！”表示合并分支有冲突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8548915" y="1596571"/>
            <a:ext cx="1103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42" y="1983050"/>
            <a:ext cx="8059426" cy="3368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0786" y="183191"/>
            <a:ext cx="1162641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0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Git</a:t>
            </a:r>
            <a:r>
              <a:rPr lang="zh-CN" altLang="en-US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是一个开源的分布式版本控制系统，可以有效、高速的处理从很小到非常大的项目版本</a:t>
            </a:r>
            <a:r>
              <a:rPr lang="zh-CN" alt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管理。</a:t>
            </a:r>
            <a:endParaRPr lang="zh-CN" alt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36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01 工作区\000 敏捷推广\01 培训资料\git截图\12-001冲突解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54" y="304383"/>
            <a:ext cx="10503833" cy="590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238218" y="4005943"/>
            <a:ext cx="2212452" cy="362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342789" y="2554514"/>
            <a:ext cx="1262743" cy="1632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10332" y="1930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</a:t>
            </a:r>
            <a:r>
              <a:rPr lang="en-US" altLang="zh-CN" dirty="0" smtClean="0">
                <a:solidFill>
                  <a:srgbClr val="FF0000"/>
                </a:solidFill>
              </a:rPr>
              <a:t>fork</a:t>
            </a:r>
            <a:r>
              <a:rPr lang="zh-CN" altLang="en-US" dirty="0" smtClean="0">
                <a:solidFill>
                  <a:srgbClr val="FF0000"/>
                </a:solidFill>
              </a:rPr>
              <a:t>库</a:t>
            </a:r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到本地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01 工作区\000 敏捷推广\01 培训资料\git截图\12-01冲突解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8" y="1204913"/>
            <a:ext cx="5735637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381829" y="1625600"/>
            <a:ext cx="1959428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Picture 2" descr="E:\01 工作区\000 敏捷推广\01 培训资料\git截图\12-01冲突解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8" y="1204912"/>
            <a:ext cx="5735637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381829" y="1625599"/>
            <a:ext cx="1959428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Picture 2" descr="E:\01 工作区\000 敏捷推广\01 培训资料\git截图\12-01冲突解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7" y="1204911"/>
            <a:ext cx="5735637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227388" y="1596569"/>
            <a:ext cx="1959428" cy="435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71886" y="1625600"/>
            <a:ext cx="2748416" cy="435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872" y="395905"/>
            <a:ext cx="81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prstClr val="black"/>
                </a:solidFill>
              </a:rPr>
              <a:t>拉取远程分支与当前分支做比较</a:t>
            </a:r>
            <a:endParaRPr lang="zh-CN" altLang="en-US" sz="3600" b="1" dirty="0">
              <a:solidFill>
                <a:prstClr val="black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061029" y="1843314"/>
            <a:ext cx="1320800" cy="464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2871" y="2540000"/>
            <a:ext cx="182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当前本地分支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37714" y="2031998"/>
            <a:ext cx="1959429" cy="8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56800" y="2470665"/>
            <a:ext cx="198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远程分支，也就是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lang="zh-CN" altLang="en-US" dirty="0" smtClean="0">
                <a:solidFill>
                  <a:srgbClr val="FF0000"/>
                </a:solidFill>
              </a:rPr>
              <a:t>目标分支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01 工作区\000 敏捷推广\01 培训资料\git截图\12-02冲突解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4" y="220251"/>
            <a:ext cx="6539696" cy="588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01029" y="1872343"/>
            <a:ext cx="204651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444343" y="1364343"/>
            <a:ext cx="1915886" cy="66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35210" y="1117600"/>
            <a:ext cx="20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冲突编辑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9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01 工作区\000 敏捷推广\01 培训资料\git截图\12-03冲突解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1" y="1128796"/>
            <a:ext cx="8362950" cy="498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1828" y="275771"/>
            <a:ext cx="5660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prstClr val="black"/>
                </a:solidFill>
              </a:rPr>
              <a:t>TortolseGIT</a:t>
            </a:r>
            <a:r>
              <a:rPr lang="zh-CN" altLang="en-US" sz="3200" b="1" dirty="0">
                <a:solidFill>
                  <a:prstClr val="black"/>
                </a:solidFill>
              </a:rPr>
              <a:t>冲突</a:t>
            </a:r>
            <a:r>
              <a:rPr lang="en-US" altLang="zh-CN" sz="3200" b="1" dirty="0" smtClean="0">
                <a:solidFill>
                  <a:prstClr val="black"/>
                </a:solidFill>
              </a:rPr>
              <a:t> </a:t>
            </a:r>
            <a:r>
              <a:rPr lang="zh-CN" altLang="en-US" sz="3200" b="1" dirty="0" smtClean="0">
                <a:solidFill>
                  <a:prstClr val="black"/>
                </a:solidFill>
              </a:rPr>
              <a:t>解决编辑器</a:t>
            </a:r>
            <a:r>
              <a:rPr lang="en-US" altLang="zh-CN" sz="3200" b="1" dirty="0" smtClean="0">
                <a:solidFill>
                  <a:prstClr val="black"/>
                </a:solidFill>
              </a:rPr>
              <a:t> 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5029" y="2336800"/>
            <a:ext cx="2119085" cy="943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277257" y="3004457"/>
            <a:ext cx="316594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2171" y="4122058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冲突文件自带的后缀</a:t>
            </a:r>
            <a:r>
              <a:rPr lang="en-US" altLang="zh-CN" dirty="0" smtClean="0">
                <a:solidFill>
                  <a:srgbClr val="FF0000"/>
                </a:solidFill>
              </a:rPr>
              <a:t>.TXT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6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E:\01 工作区\000 敏捷推广\01 培训资料\git截图\12-04冲突解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1157209"/>
            <a:ext cx="7858352" cy="479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321" y="275771"/>
            <a:ext cx="293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</a:rPr>
              <a:t>冲突已解决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8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00620" y="3659242"/>
            <a:ext cx="320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操作演示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76948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260648" y="4272467"/>
            <a:ext cx="5041592" cy="6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349686" y="1793584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3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01 工作区\000 敏捷推广\01 培训资料\git截图\1-登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152"/>
            <a:ext cx="12192000" cy="591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6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01 工作区\000 敏捷推广\01 培训资料\git截图\2-项目列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2" y="364077"/>
            <a:ext cx="11921153" cy="569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56114" y="4175177"/>
            <a:ext cx="503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列出有权限访问的所有项目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01 工作区\000 敏捷推广\01 培训资料\git截图\3-项目下的系统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6" y="92902"/>
            <a:ext cx="11817993" cy="613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14057" y="2996417"/>
            <a:ext cx="329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项目下对应多库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396343" y="2075543"/>
            <a:ext cx="1364343" cy="92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E:\01 工作区\000 敏捷推广\01 培训资料\git截图\4-创建FORK库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2" y="79770"/>
            <a:ext cx="11959421" cy="578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91543" y="3124591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创建</a:t>
            </a:r>
            <a:r>
              <a:rPr lang="en-US" altLang="zh-CN" dirty="0" smtClean="0">
                <a:solidFill>
                  <a:srgbClr val="FF0000"/>
                </a:solidFill>
              </a:rPr>
              <a:t>FORK</a:t>
            </a:r>
            <a:r>
              <a:rPr lang="zh-CN" altLang="en-US" dirty="0" smtClean="0">
                <a:solidFill>
                  <a:srgbClr val="FF0000"/>
                </a:solidFill>
              </a:rPr>
              <a:t>私有库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045029" y="2670629"/>
            <a:ext cx="2046514" cy="80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91543" y="3676133"/>
            <a:ext cx="31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FORK</a:t>
            </a:r>
            <a:r>
              <a:rPr lang="zh-CN" altLang="en-US" dirty="0" smtClean="0">
                <a:solidFill>
                  <a:srgbClr val="FF0000"/>
                </a:solidFill>
              </a:rPr>
              <a:t>私有库可创建多个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2714" y="1032774"/>
            <a:ext cx="3144535" cy="475897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6"/>
          <p:cNvSpPr txBox="1">
            <a:spLocks/>
          </p:cNvSpPr>
          <p:nvPr/>
        </p:nvSpPr>
        <p:spPr>
          <a:xfrm>
            <a:off x="10047739" y="2866311"/>
            <a:ext cx="1656431" cy="750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rgbClr val="111111"/>
                </a:solidFill>
                <a:latin typeface="Arial Black"/>
                <a:ea typeface="微软雅黑"/>
              </a:rPr>
              <a:t>Linux</a:t>
            </a:r>
          </a:p>
        </p:txBody>
      </p:sp>
      <p:sp>
        <p:nvSpPr>
          <p:cNvPr id="7" name="标题 6"/>
          <p:cNvSpPr txBox="1">
            <a:spLocks/>
          </p:cNvSpPr>
          <p:nvPr/>
        </p:nvSpPr>
        <p:spPr>
          <a:xfrm>
            <a:off x="7001624" y="2894201"/>
            <a:ext cx="1656431" cy="750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 smtClean="0">
                <a:solidFill>
                  <a:srgbClr val="111111"/>
                </a:solidFill>
                <a:latin typeface="Arial Black"/>
                <a:ea typeface="微软雅黑"/>
              </a:rPr>
              <a:t>Linus</a:t>
            </a:r>
            <a:endParaRPr lang="en-US" altLang="zh-CN" sz="3200" dirty="0">
              <a:solidFill>
                <a:srgbClr val="111111"/>
              </a:solidFill>
              <a:latin typeface="Arial Black"/>
              <a:ea typeface="微软雅黑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367647" y="3340597"/>
            <a:ext cx="1610227" cy="3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8527431" y="3304925"/>
            <a:ext cx="15428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6"/>
          <p:cNvSpPr txBox="1">
            <a:spLocks/>
          </p:cNvSpPr>
          <p:nvPr/>
        </p:nvSpPr>
        <p:spPr>
          <a:xfrm>
            <a:off x="4240924" y="2921768"/>
            <a:ext cx="1340069" cy="750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 err="1" smtClean="0">
                <a:solidFill>
                  <a:srgbClr val="111111"/>
                </a:solidFill>
                <a:latin typeface="Arial Black"/>
                <a:ea typeface="微软雅黑"/>
              </a:rPr>
              <a:t>Git</a:t>
            </a:r>
            <a:endParaRPr lang="en-US" altLang="zh-CN" sz="3200" dirty="0">
              <a:solidFill>
                <a:srgbClr val="111111"/>
              </a:solidFill>
              <a:latin typeface="Arial Black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4129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01 工作区\000 敏捷推广\01 培训资料\git截图\5-系统编码-工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8" y="169430"/>
            <a:ext cx="11903729" cy="591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82741" y="1862857"/>
            <a:ext cx="2960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创建</a:t>
            </a:r>
            <a:r>
              <a:rPr lang="en-US" altLang="zh-CN" dirty="0" smtClean="0">
                <a:solidFill>
                  <a:srgbClr val="FF0000"/>
                </a:solidFill>
              </a:rPr>
              <a:t>FORK</a:t>
            </a:r>
            <a:r>
              <a:rPr lang="zh-CN" altLang="en-US" dirty="0" smtClean="0">
                <a:solidFill>
                  <a:srgbClr val="FF0000"/>
                </a:solidFill>
              </a:rPr>
              <a:t>私有库命名规范：“系统编码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工号”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或 “系统编码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姓名全拼”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或 “系统编码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工号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姓名全拼”组成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865257" y="2186022"/>
            <a:ext cx="1828800" cy="586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731657" y="3265714"/>
            <a:ext cx="1712686" cy="406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004457" y="3570514"/>
            <a:ext cx="1857830" cy="522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3771" y="3831771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集中库自动同步到</a:t>
            </a:r>
            <a:r>
              <a:rPr lang="en-US" altLang="zh-CN" dirty="0" smtClean="0">
                <a:solidFill>
                  <a:srgbClr val="FF0000"/>
                </a:solidFill>
              </a:rPr>
              <a:t>FORK</a:t>
            </a:r>
            <a:r>
              <a:rPr lang="zh-CN" altLang="en-US" dirty="0" smtClean="0">
                <a:solidFill>
                  <a:srgbClr val="FF0000"/>
                </a:solidFill>
              </a:rPr>
              <a:t>库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2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E:\01 工作区\000 敏捷推广\01 培训资料\git截图\6-001创建Topic分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5" y="91661"/>
            <a:ext cx="11800315" cy="58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1582057" y="2467429"/>
            <a:ext cx="1872343" cy="1059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01143" y="3309257"/>
            <a:ext cx="312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创建</a:t>
            </a:r>
            <a:r>
              <a:rPr lang="en-US" altLang="zh-CN" dirty="0" smtClean="0">
                <a:solidFill>
                  <a:srgbClr val="FF0000"/>
                </a:solidFill>
              </a:rPr>
              <a:t>FORK</a:t>
            </a:r>
            <a:r>
              <a:rPr lang="zh-CN" altLang="en-US" dirty="0" smtClean="0">
                <a:solidFill>
                  <a:srgbClr val="FF0000"/>
                </a:solidFill>
              </a:rPr>
              <a:t>库</a:t>
            </a:r>
            <a:r>
              <a:rPr lang="en-US" altLang="zh-CN" dirty="0" smtClean="0">
                <a:solidFill>
                  <a:srgbClr val="FF0000"/>
                </a:solidFill>
              </a:rPr>
              <a:t>topic</a:t>
            </a:r>
            <a:r>
              <a:rPr lang="zh-CN" altLang="en-US" dirty="0" smtClean="0">
                <a:solidFill>
                  <a:srgbClr val="FF0000"/>
                </a:solidFill>
              </a:rPr>
              <a:t>分支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4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E:\01 工作区\000 敏捷推广\01 培训资料\git截图\6-01创建topic分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" y="83960"/>
            <a:ext cx="11994776" cy="603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6966857" y="3102542"/>
            <a:ext cx="2148114" cy="14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31087" y="2627086"/>
            <a:ext cx="248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创建</a:t>
            </a:r>
            <a:r>
              <a:rPr lang="en-US" altLang="zh-CN" dirty="0" smtClean="0">
                <a:solidFill>
                  <a:srgbClr val="FF0000"/>
                </a:solidFill>
              </a:rPr>
              <a:t>topic</a:t>
            </a:r>
            <a:r>
              <a:rPr lang="zh-CN" altLang="en-US" dirty="0" smtClean="0">
                <a:solidFill>
                  <a:srgbClr val="FF0000"/>
                </a:solidFill>
              </a:rPr>
              <a:t>分支命名规范：</a:t>
            </a:r>
            <a:r>
              <a:rPr lang="en-US" altLang="zh-CN" dirty="0" smtClean="0">
                <a:solidFill>
                  <a:srgbClr val="FF0000"/>
                </a:solidFill>
              </a:rPr>
              <a:t>topic/V</a:t>
            </a:r>
            <a:r>
              <a:rPr lang="zh-CN" altLang="en-US" dirty="0" smtClean="0">
                <a:solidFill>
                  <a:srgbClr val="FF0000"/>
                </a:solidFill>
              </a:rPr>
              <a:t>版本号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01 工作区\000 敏捷推广\01 培训资料\git截图\7-01cloneFORK库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75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-116114" y="2046514"/>
            <a:ext cx="1088571" cy="4354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769257" y="2264228"/>
            <a:ext cx="2656114" cy="1596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86629" y="3676134"/>
            <a:ext cx="40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获取克隆库地址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E:\01 工作区\000 敏捷推广\01 培训资料\git截图\7-001cloneFORK库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5" y="188922"/>
            <a:ext cx="10617803" cy="596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:\01 工作区\000 敏捷推广\01 培训资料\git截图\7-02cloneFORK库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11" y="1397907"/>
            <a:ext cx="6582907" cy="369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45029" y="4151086"/>
            <a:ext cx="1509485" cy="275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438400" y="2525486"/>
            <a:ext cx="2090057" cy="1763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80033" y="1397907"/>
            <a:ext cx="232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URL:</a:t>
            </a:r>
            <a:r>
              <a:rPr lang="zh-CN" altLang="en-US" dirty="0" smtClean="0">
                <a:solidFill>
                  <a:srgbClr val="FF0000"/>
                </a:solidFill>
              </a:rPr>
              <a:t>克隆库路径地址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692571" y="1582573"/>
            <a:ext cx="1287462" cy="39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692571" y="2409371"/>
            <a:ext cx="1509486" cy="595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51746" y="2876878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本地存放路径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9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:\01 工作区\000 敏捷推广\01 培训资料\git截图\7-03clonefork输入密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7" y="271706"/>
            <a:ext cx="7596720" cy="462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E:\01 工作区\000 敏捷推广\01 培训资料\git截图\7-04clonefork成功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77" y="2584714"/>
            <a:ext cx="4838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01 工作区\000 敏捷推广\01 培训资料\git截图\8-01切换分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1" y="202917"/>
            <a:ext cx="10553253" cy="59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14856" y="3073009"/>
            <a:ext cx="15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切换分支操作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9347200" y="3442341"/>
            <a:ext cx="667656" cy="505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6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E:\01 工作区\000 敏捷推广\01 培训资料\git截图\8-05切换分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39" y="1789792"/>
            <a:ext cx="7802563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8953" y="534756"/>
            <a:ext cx="423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选上需切换的分支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01 工作区\000 敏捷推广\01 培训资料\git截图\8-02切换分支获取远程分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224116"/>
            <a:ext cx="8548060" cy="480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6720114" y="2103201"/>
            <a:ext cx="1132113" cy="104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52227" y="1918535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获取远程分支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827" y="421247"/>
            <a:ext cx="9056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如果切换分支列表下没有远程库中最新分支，需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fetch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获取远程分支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E:\01 工作区\000 敏捷推广\01 培训资料\git截图\7-04clonefork成功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59" y="1725809"/>
            <a:ext cx="3969621" cy="268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:\01 工作区\000 敏捷推广\01 培训资料\git截图\8-03切换分支获取远程分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9" y="0"/>
            <a:ext cx="10674219" cy="60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01 工作区\000 敏捷推广\01 培训资料\git截图\8-04切换分支获取远程分支成功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9" y="2315360"/>
            <a:ext cx="48577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45829" y="1161143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成功获取远程分支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2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1" y="3582723"/>
            <a:ext cx="291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分布式介绍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76948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76948" y="4278980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817815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8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01 工作区\000 敏捷推广\01 培训资料\git截图\9-01新文件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3" y="209105"/>
            <a:ext cx="10628558" cy="59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57371" y="3396342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将本地新增的内容添加到暂存区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933371" y="3581008"/>
            <a:ext cx="14224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8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01 工作区\000 敏捷推广\01 培训资料\git截图\10-01提交修改的内容到FORK仓库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1" y="117043"/>
            <a:ext cx="10811437" cy="607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97599" y="3033486"/>
            <a:ext cx="442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将本地添加、修改的内容提交到本地库中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441371" y="3356651"/>
            <a:ext cx="1756229" cy="1113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01 工作区\000 敏捷推广\01 培训资料\git截图\10-02提交修改的内容加备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0" y="1262058"/>
            <a:ext cx="11156964" cy="49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0228" y="493485"/>
            <a:ext cx="801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COMMIT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提交到本地库时，需要增加备注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01 工作区\000 敏捷推广\01 培训资料\git截图\10-03提交修改的内容到FORK仓库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87" y="295372"/>
            <a:ext cx="6713407" cy="586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31993" y="324401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从本地库提交到</a:t>
            </a:r>
            <a:r>
              <a:rPr lang="en-US" altLang="zh-CN" dirty="0" smtClean="0">
                <a:solidFill>
                  <a:srgbClr val="FF0000"/>
                </a:solidFill>
              </a:rPr>
              <a:t>FORK</a:t>
            </a:r>
            <a:r>
              <a:rPr lang="zh-CN" altLang="en-US" dirty="0" smtClean="0">
                <a:solidFill>
                  <a:srgbClr val="FF0000"/>
                </a:solidFill>
              </a:rPr>
              <a:t>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965372" y="693733"/>
            <a:ext cx="1466621" cy="599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E:\01 工作区\000 敏捷推广\01 培训资料\git截图\10-04提交修改的内容到FORK仓库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02" y="1292999"/>
            <a:ext cx="46577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0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01 工作区\000 敏捷推广\01 培训资料\git截图\11-01 PR请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8" y="1266995"/>
            <a:ext cx="10350218" cy="462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74058" y="3164114"/>
            <a:ext cx="1625599" cy="414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5028" y="393449"/>
            <a:ext cx="313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</a:rPr>
              <a:t>创建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PR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请求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E:\01 工作区\000 敏捷推广\01 培训资料\git截图\11-02 PR请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8" y="195028"/>
            <a:ext cx="10574767" cy="594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01 工作区\000 敏捷推广\01 培训资料\git截图\11-03 合并PR请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8" y="0"/>
            <a:ext cx="10557621" cy="593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9771" y="3614057"/>
            <a:ext cx="258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处理</a:t>
            </a:r>
            <a:r>
              <a:rPr lang="en-US" altLang="zh-CN" dirty="0" smtClean="0">
                <a:solidFill>
                  <a:srgbClr val="FF0000"/>
                </a:solidFill>
              </a:rPr>
              <a:t>Merge PR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01 工作区\000 敏捷推广\01 培训资料\git截图\11-04 合并PR请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8" y="322592"/>
            <a:ext cx="10277922" cy="577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92563" y="386141"/>
            <a:ext cx="1856095" cy="2438942"/>
          </a:xfrm>
          <a:prstGeom prst="round2DiagRect">
            <a:avLst/>
          </a:prstGeom>
          <a:solidFill>
            <a:srgbClr val="FFFFFF"/>
          </a:solidFill>
          <a:ln w="25400" cap="flat" cmpd="sng" algn="ctr">
            <a:solidFill>
              <a:srgbClr val="777777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19857" y="469034"/>
            <a:ext cx="188339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Central VCS </a:t>
            </a:r>
            <a:r>
              <a:rPr lang="en-US" altLang="zh-CN" sz="1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Sercer</a:t>
            </a:r>
            <a:endParaRPr lang="zh-CN" altLang="en-US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0804" y="849089"/>
            <a:ext cx="17473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/>
                <a:ea typeface="微软雅黑"/>
              </a:rPr>
              <a:t>Version Database</a:t>
            </a:r>
            <a:endParaRPr lang="zh-CN" altLang="en-US" sz="1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/>
              <a:ea typeface="微软雅黑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13480" y="1225106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version3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13480" y="1787415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version2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13480" y="2324229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version1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对角圆角矩形 20"/>
          <p:cNvSpPr/>
          <p:nvPr/>
        </p:nvSpPr>
        <p:spPr>
          <a:xfrm>
            <a:off x="424679" y="3960070"/>
            <a:ext cx="1793265" cy="1389849"/>
          </a:xfrm>
          <a:prstGeom prst="round2DiagRect">
            <a:avLst/>
          </a:prstGeom>
          <a:solidFill>
            <a:srgbClr val="FFFFFF"/>
          </a:solidFill>
          <a:ln w="25400" cap="flat" cmpd="sng" algn="ctr">
            <a:solidFill>
              <a:srgbClr val="777777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1665" y="4019786"/>
            <a:ext cx="188339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Computer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Ａ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2612" y="4399841"/>
            <a:ext cx="17473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checkout</a:t>
            </a:r>
            <a:endParaRPr lang="zh-CN" altLang="en-US" sz="1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82377" y="4804006"/>
            <a:ext cx="1282891" cy="3460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file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5" name="对角圆角矩形 24"/>
          <p:cNvSpPr/>
          <p:nvPr/>
        </p:nvSpPr>
        <p:spPr>
          <a:xfrm>
            <a:off x="3565991" y="3921398"/>
            <a:ext cx="1793265" cy="1389849"/>
          </a:xfrm>
          <a:prstGeom prst="round2DiagRect">
            <a:avLst/>
          </a:prstGeom>
          <a:solidFill>
            <a:srgbClr val="FFFFFF"/>
          </a:solidFill>
          <a:ln w="25400" cap="flat" cmpd="sng" algn="ctr">
            <a:solidFill>
              <a:srgbClr val="777777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39329" y="3981114"/>
            <a:ext cx="188339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Computer</a:t>
            </a:r>
            <a:r>
              <a:rPr lang="en-US" altLang="zh-CN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80276" y="4361169"/>
            <a:ext cx="17473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checkout</a:t>
            </a:r>
            <a:endParaRPr lang="zh-CN" altLang="en-US" sz="1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810041" y="4765334"/>
            <a:ext cx="1282891" cy="3460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file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9" name="对角圆角矩形 28"/>
          <p:cNvSpPr/>
          <p:nvPr/>
        </p:nvSpPr>
        <p:spPr>
          <a:xfrm>
            <a:off x="8095491" y="333821"/>
            <a:ext cx="1856095" cy="2438942"/>
          </a:xfrm>
          <a:prstGeom prst="round2DiagRect">
            <a:avLst/>
          </a:prstGeom>
          <a:solidFill>
            <a:srgbClr val="FFFFFF"/>
          </a:solidFill>
          <a:ln w="25400" cap="flat" cmpd="sng" algn="ctr">
            <a:solidFill>
              <a:srgbClr val="777777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22785" y="416714"/>
            <a:ext cx="188339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Central VCS </a:t>
            </a:r>
            <a:r>
              <a:rPr lang="en-US" altLang="zh-CN" sz="1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Sercer</a:t>
            </a:r>
            <a:endParaRPr lang="zh-CN" altLang="en-US" sz="1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63732" y="796769"/>
            <a:ext cx="17473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/>
                <a:ea typeface="微软雅黑"/>
              </a:rPr>
              <a:t>Version Database</a:t>
            </a:r>
            <a:endParaRPr lang="zh-CN" altLang="en-US" sz="1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/>
              <a:ea typeface="微软雅黑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416408" y="1172786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version3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416408" y="1735095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version2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416408" y="2271909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version1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对角圆角矩形 34"/>
          <p:cNvSpPr/>
          <p:nvPr/>
        </p:nvSpPr>
        <p:spPr>
          <a:xfrm>
            <a:off x="6168873" y="3907750"/>
            <a:ext cx="2092721" cy="2820596"/>
          </a:xfrm>
          <a:prstGeom prst="round2DiagRect">
            <a:avLst/>
          </a:prstGeom>
          <a:solidFill>
            <a:srgbClr val="FFFFFF"/>
          </a:solidFill>
          <a:ln w="25400" cap="flat" cmpd="sng" algn="ctr">
            <a:solidFill>
              <a:srgbClr val="777777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23521" y="3899226"/>
            <a:ext cx="188339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Computer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Ａ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594233" y="4246710"/>
            <a:ext cx="1282891" cy="3597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file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64468" y="4707618"/>
            <a:ext cx="1731023" cy="192519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77777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64468" y="4702369"/>
            <a:ext cx="17473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Version Database</a:t>
            </a:r>
            <a:endParaRPr lang="zh-CN" altLang="en-US" sz="1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17144" y="4982850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version3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17144" y="5545159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version2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617144" y="6081973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version1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对角圆角矩形 47"/>
          <p:cNvSpPr/>
          <p:nvPr/>
        </p:nvSpPr>
        <p:spPr>
          <a:xfrm>
            <a:off x="9719535" y="3910022"/>
            <a:ext cx="2092721" cy="2820596"/>
          </a:xfrm>
          <a:prstGeom prst="round2DiagRect">
            <a:avLst/>
          </a:prstGeom>
          <a:solidFill>
            <a:srgbClr val="FFFFFF"/>
          </a:solidFill>
          <a:ln w="25400" cap="flat" cmpd="sng" algn="ctr">
            <a:solidFill>
              <a:srgbClr val="777777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887921" y="3901498"/>
            <a:ext cx="188339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Computer</a:t>
            </a:r>
            <a:r>
              <a:rPr lang="en-US" altLang="zh-CN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0158633" y="4248982"/>
            <a:ext cx="1282891" cy="3597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file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928868" y="4709890"/>
            <a:ext cx="1731023" cy="192519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777777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928868" y="4690993"/>
            <a:ext cx="17473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Version Database</a:t>
            </a:r>
            <a:endParaRPr lang="zh-CN" altLang="en-US" sz="1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0181544" y="4985122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version3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0181544" y="5547431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version2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0181544" y="6084245"/>
            <a:ext cx="1296144" cy="40879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70C0">
                  <a:tint val="50000"/>
                  <a:satMod val="300000"/>
                </a:srgbClr>
              </a:gs>
              <a:gs pos="35000">
                <a:srgbClr val="0070C0">
                  <a:tint val="37000"/>
                  <a:satMod val="300000"/>
                </a:srgbClr>
              </a:gs>
              <a:gs pos="100000">
                <a:srgbClr val="0070C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version1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57" name="直接箭头连接符 56"/>
          <p:cNvCxnSpPr>
            <a:stCxn id="7" idx="1"/>
            <a:endCxn id="21" idx="3"/>
          </p:cNvCxnSpPr>
          <p:nvPr/>
        </p:nvCxnSpPr>
        <p:spPr>
          <a:xfrm flipH="1">
            <a:off x="1321312" y="2825083"/>
            <a:ext cx="1599299" cy="1134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5" idx="3"/>
          </p:cNvCxnSpPr>
          <p:nvPr/>
        </p:nvCxnSpPr>
        <p:spPr>
          <a:xfrm>
            <a:off x="2934456" y="2825083"/>
            <a:ext cx="1528168" cy="10963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9" idx="1"/>
            <a:endCxn id="48" idx="3"/>
          </p:cNvCxnSpPr>
          <p:nvPr/>
        </p:nvCxnSpPr>
        <p:spPr>
          <a:xfrm>
            <a:off x="9023539" y="2772763"/>
            <a:ext cx="1742357" cy="113725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6" idx="0"/>
          </p:cNvCxnSpPr>
          <p:nvPr/>
        </p:nvCxnSpPr>
        <p:spPr>
          <a:xfrm flipH="1">
            <a:off x="7265217" y="2772763"/>
            <a:ext cx="1758321" cy="112646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5" idx="0"/>
            <a:endCxn id="48" idx="2"/>
          </p:cNvCxnSpPr>
          <p:nvPr/>
        </p:nvCxnSpPr>
        <p:spPr>
          <a:xfrm>
            <a:off x="8261594" y="5318048"/>
            <a:ext cx="1457941" cy="227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759355" y="27292"/>
            <a:ext cx="0" cy="681706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286832" y="494753"/>
            <a:ext cx="113588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集中式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131584" y="497025"/>
            <a:ext cx="113588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分布式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88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3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0" y="3582723"/>
            <a:ext cx="443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中文件提交原理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076948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76948" y="4278980"/>
            <a:ext cx="45683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817815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4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/>
          <p:cNvGrpSpPr/>
          <p:nvPr/>
        </p:nvGrpSpPr>
        <p:grpSpPr>
          <a:xfrm>
            <a:off x="1218397" y="131356"/>
            <a:ext cx="9768917" cy="5761444"/>
            <a:chOff x="420774" y="1502234"/>
            <a:chExt cx="12014147" cy="8055086"/>
          </a:xfrm>
        </p:grpSpPr>
        <p:sp>
          <p:nvSpPr>
            <p:cNvPr id="180" name="Shape 279"/>
            <p:cNvSpPr/>
            <p:nvPr/>
          </p:nvSpPr>
          <p:spPr>
            <a:xfrm>
              <a:off x="8928877" y="3219179"/>
              <a:ext cx="3056681" cy="4598859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pic>
          <p:nvPicPr>
            <p:cNvPr id="181" name="文件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949045" y="4054188"/>
              <a:ext cx="812067" cy="49552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2" name="Shape 282"/>
            <p:cNvSpPr/>
            <p:nvPr/>
          </p:nvSpPr>
          <p:spPr>
            <a:xfrm flipH="1" flipV="1">
              <a:off x="9499192" y="3798133"/>
              <a:ext cx="5121" cy="2412806"/>
            </a:xfrm>
            <a:prstGeom prst="line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pic>
          <p:nvPicPr>
            <p:cNvPr id="183" name="文件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949045" y="4667262"/>
              <a:ext cx="812067" cy="48387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4" name="Shape 284"/>
            <p:cNvSpPr/>
            <p:nvPr/>
          </p:nvSpPr>
          <p:spPr>
            <a:xfrm flipH="1">
              <a:off x="9504313" y="4339476"/>
              <a:ext cx="565912" cy="2"/>
            </a:xfrm>
            <a:prstGeom prst="line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85" name="Shape 285"/>
            <p:cNvSpPr/>
            <p:nvPr/>
          </p:nvSpPr>
          <p:spPr>
            <a:xfrm flipH="1">
              <a:off x="9504313" y="4919235"/>
              <a:ext cx="565912" cy="2"/>
            </a:xfrm>
            <a:prstGeom prst="line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pic>
          <p:nvPicPr>
            <p:cNvPr id="186" name="文件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943923" y="5344369"/>
              <a:ext cx="812067" cy="48387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7" name="Shape 287"/>
            <p:cNvSpPr/>
            <p:nvPr/>
          </p:nvSpPr>
          <p:spPr>
            <a:xfrm flipH="1">
              <a:off x="9499194" y="5475104"/>
              <a:ext cx="565912" cy="2"/>
            </a:xfrm>
            <a:prstGeom prst="line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88" name="Shape 288"/>
            <p:cNvSpPr/>
            <p:nvPr/>
          </p:nvSpPr>
          <p:spPr>
            <a:xfrm>
              <a:off x="10566081" y="3300240"/>
              <a:ext cx="1321556" cy="4978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85888D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master</a:t>
              </a:r>
            </a:p>
          </p:txBody>
        </p:sp>
        <p:sp>
          <p:nvSpPr>
            <p:cNvPr id="189" name="Shape 289"/>
            <p:cNvSpPr/>
            <p:nvPr/>
          </p:nvSpPr>
          <p:spPr>
            <a:xfrm>
              <a:off x="5265568" y="3219179"/>
              <a:ext cx="3056681" cy="4598859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90" name="Shape 290"/>
            <p:cNvSpPr/>
            <p:nvPr/>
          </p:nvSpPr>
          <p:spPr>
            <a:xfrm>
              <a:off x="6793905" y="3295907"/>
              <a:ext cx="1447419" cy="8815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5888D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S</a:t>
              </a:r>
              <a:r>
                <a:rPr kumimoji="0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5888D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tage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85888D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85888D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暂存区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85888D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85888D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91" name="Shape 291"/>
            <p:cNvSpPr/>
            <p:nvPr/>
          </p:nvSpPr>
          <p:spPr>
            <a:xfrm>
              <a:off x="420774" y="2042907"/>
              <a:ext cx="3384027" cy="7510642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pic>
          <p:nvPicPr>
            <p:cNvPr id="192" name="文件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40942" y="4054188"/>
              <a:ext cx="812067" cy="81206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3" name="文件夹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78612" y="3281200"/>
              <a:ext cx="812067" cy="8120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4" name="Shape 294"/>
            <p:cNvSpPr/>
            <p:nvPr/>
          </p:nvSpPr>
          <p:spPr>
            <a:xfrm flipV="1">
              <a:off x="984645" y="3974594"/>
              <a:ext cx="1" cy="2204909"/>
            </a:xfrm>
            <a:prstGeom prst="line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pic>
          <p:nvPicPr>
            <p:cNvPr id="195" name="文件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40942" y="4827177"/>
              <a:ext cx="812067" cy="8120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6" name="Shape 296"/>
            <p:cNvSpPr/>
            <p:nvPr/>
          </p:nvSpPr>
          <p:spPr>
            <a:xfrm flipH="1">
              <a:off x="996211" y="4460221"/>
              <a:ext cx="565912" cy="1"/>
            </a:xfrm>
            <a:prstGeom prst="line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97" name="Shape 297"/>
            <p:cNvSpPr/>
            <p:nvPr/>
          </p:nvSpPr>
          <p:spPr>
            <a:xfrm flipH="1">
              <a:off x="996211" y="5233210"/>
              <a:ext cx="565912" cy="1"/>
            </a:xfrm>
            <a:prstGeom prst="line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pic>
          <p:nvPicPr>
            <p:cNvPr id="198" name="文件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35822" y="5600165"/>
              <a:ext cx="812067" cy="8120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9" name="Shape 299"/>
            <p:cNvSpPr/>
            <p:nvPr/>
          </p:nvSpPr>
          <p:spPr>
            <a:xfrm flipH="1">
              <a:off x="991091" y="6006198"/>
              <a:ext cx="565912" cy="1"/>
            </a:xfrm>
            <a:prstGeom prst="line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00" name="Shape 300"/>
            <p:cNvSpPr/>
            <p:nvPr/>
          </p:nvSpPr>
          <p:spPr>
            <a:xfrm>
              <a:off x="3561520" y="2042906"/>
              <a:ext cx="243281" cy="7510644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01" name="Shape 301"/>
            <p:cNvSpPr/>
            <p:nvPr/>
          </p:nvSpPr>
          <p:spPr>
            <a:xfrm>
              <a:off x="3558132" y="9293142"/>
              <a:ext cx="243281" cy="264178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02" name="Shape 302"/>
            <p:cNvSpPr/>
            <p:nvPr/>
          </p:nvSpPr>
          <p:spPr>
            <a:xfrm>
              <a:off x="3561520" y="2047701"/>
              <a:ext cx="243281" cy="264178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03" name="Shape 303"/>
            <p:cNvSpPr/>
            <p:nvPr/>
          </p:nvSpPr>
          <p:spPr>
            <a:xfrm>
              <a:off x="3594260" y="2371144"/>
              <a:ext cx="177801" cy="472496"/>
            </a:xfrm>
            <a:prstGeom prst="rect">
              <a:avLst/>
            </a:prstGeom>
            <a:solidFill>
              <a:srgbClr val="53585F"/>
            </a:solidFill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04" name="Shape 304"/>
            <p:cNvSpPr/>
            <p:nvPr/>
          </p:nvSpPr>
          <p:spPr>
            <a:xfrm>
              <a:off x="3594260" y="2097892"/>
              <a:ext cx="177801" cy="16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3586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05" name="Shape 305"/>
            <p:cNvSpPr/>
            <p:nvPr/>
          </p:nvSpPr>
          <p:spPr>
            <a:xfrm rot="10800000">
              <a:off x="3594260" y="9343333"/>
              <a:ext cx="177801" cy="16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3586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06" name="Shape 306"/>
            <p:cNvSpPr/>
            <p:nvPr/>
          </p:nvSpPr>
          <p:spPr>
            <a:xfrm>
              <a:off x="4956761" y="2042906"/>
              <a:ext cx="7478160" cy="7510644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>
                  <a:solidFill>
                    <a:srgbClr val="FFFFFF"/>
                  </a:solidFill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07" name="Shape 307"/>
            <p:cNvSpPr/>
            <p:nvPr/>
          </p:nvSpPr>
          <p:spPr>
            <a:xfrm>
              <a:off x="431533" y="1502234"/>
              <a:ext cx="1681254" cy="5520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85888D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工作区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85888D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08" name="Shape 308"/>
            <p:cNvSpPr/>
            <p:nvPr/>
          </p:nvSpPr>
          <p:spPr>
            <a:xfrm>
              <a:off x="4926604" y="1502234"/>
              <a:ext cx="1758038" cy="5520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85888D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版本库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85888D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09" name="Shape 309"/>
            <p:cNvSpPr/>
            <p:nvPr/>
          </p:nvSpPr>
          <p:spPr>
            <a:xfrm>
              <a:off x="10089572" y="2242772"/>
              <a:ext cx="922489" cy="552096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5888D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HEAD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85888D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210" name="Shape 310"/>
            <p:cNvSpPr/>
            <p:nvPr/>
          </p:nvSpPr>
          <p:spPr>
            <a:xfrm>
              <a:off x="10566081" y="2843640"/>
              <a:ext cx="0" cy="329822"/>
            </a:xfrm>
            <a:prstGeom prst="line">
              <a:avLst/>
            </a:prstGeom>
            <a:ln w="50800">
              <a:solidFill>
                <a:srgbClr val="85888D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11" name="流程图: 磁盘 210"/>
            <p:cNvSpPr/>
            <p:nvPr/>
          </p:nvSpPr>
          <p:spPr>
            <a:xfrm>
              <a:off x="7950532" y="8094145"/>
              <a:ext cx="1648213" cy="1146061"/>
            </a:xfrm>
            <a:prstGeom prst="flowChartMagneticDisk">
              <a:avLst/>
            </a:prstGeom>
            <a:noFill/>
            <a:ln w="12700" cap="flat">
              <a:solidFill>
                <a:srgbClr val="11111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11111"/>
                  </a:solidFill>
                  <a:effectLst/>
                  <a:uLnTx/>
                  <a:uFillTx/>
                  <a:latin typeface="Arial"/>
                  <a:ea typeface="微软雅黑"/>
                  <a:sym typeface="Helvetica Light"/>
                </a:rPr>
                <a:t>objects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  <a:sym typeface="Helvetica Light"/>
              </a:endParaRPr>
            </a:p>
          </p:txBody>
        </p:sp>
        <p:cxnSp>
          <p:nvCxnSpPr>
            <p:cNvPr id="212" name="肘形连接符 211"/>
            <p:cNvCxnSpPr>
              <a:endCxn id="211" idx="2"/>
            </p:cNvCxnSpPr>
            <p:nvPr/>
          </p:nvCxnSpPr>
          <p:spPr>
            <a:xfrm rot="16200000" flipH="1">
              <a:off x="6726333" y="7442975"/>
              <a:ext cx="1255907" cy="1192494"/>
            </a:xfrm>
            <a:prstGeom prst="bentConnector2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400000"/>
              <a:tailEnd type="arrow"/>
            </a:ln>
            <a:effectLst/>
            <a:sp3d/>
          </p:spPr>
        </p:cxnSp>
        <p:cxnSp>
          <p:nvCxnSpPr>
            <p:cNvPr id="213" name="肘形连接符 212"/>
            <p:cNvCxnSpPr>
              <a:endCxn id="211" idx="4"/>
            </p:cNvCxnSpPr>
            <p:nvPr/>
          </p:nvCxnSpPr>
          <p:spPr>
            <a:xfrm rot="16200000" flipH="1" flipV="1">
              <a:off x="9446005" y="7753677"/>
              <a:ext cx="1066237" cy="760758"/>
            </a:xfrm>
            <a:prstGeom prst="bentConnector4">
              <a:avLst>
                <a:gd name="adj1" fmla="val 67130"/>
                <a:gd name="adj2" fmla="val -1382"/>
              </a:avLst>
            </a:prstGeom>
            <a:noFill/>
            <a:ln w="25400" cap="flat">
              <a:solidFill>
                <a:srgbClr val="000000"/>
              </a:solidFill>
              <a:prstDash val="dash"/>
              <a:miter lim="400000"/>
              <a:tailEnd type="arrow"/>
            </a:ln>
            <a:effectLst/>
            <a:sp3d/>
          </p:spPr>
        </p:cxnSp>
        <p:pic>
          <p:nvPicPr>
            <p:cNvPr id="214" name="文件夹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086715" y="3281199"/>
              <a:ext cx="812067" cy="77298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215" name="Group 339"/>
          <p:cNvGrpSpPr/>
          <p:nvPr/>
        </p:nvGrpSpPr>
        <p:grpSpPr>
          <a:xfrm>
            <a:off x="1678290" y="3481436"/>
            <a:ext cx="1190711" cy="1425424"/>
            <a:chOff x="-2" y="223939"/>
            <a:chExt cx="2261202" cy="3000472"/>
          </a:xfrm>
        </p:grpSpPr>
        <p:sp>
          <p:nvSpPr>
            <p:cNvPr id="216" name="Shape 331"/>
            <p:cNvSpPr/>
            <p:nvPr/>
          </p:nvSpPr>
          <p:spPr>
            <a:xfrm flipH="1">
              <a:off x="11565" y="1019528"/>
              <a:ext cx="565912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>
                <a:solidFill>
                  <a:srgbClr val="111111"/>
                </a:solidFill>
                <a:latin typeface="Arial"/>
                <a:ea typeface="微软雅黑"/>
              </a:endParaRPr>
            </a:p>
          </p:txBody>
        </p:sp>
        <p:pic>
          <p:nvPicPr>
            <p:cNvPr id="217" name="文件夹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5770" y="613495"/>
              <a:ext cx="812067" cy="812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文件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49132" y="1630596"/>
              <a:ext cx="812068" cy="812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Shape 334"/>
            <p:cNvSpPr/>
            <p:nvPr/>
          </p:nvSpPr>
          <p:spPr>
            <a:xfrm flipV="1">
              <a:off x="992835" y="1309702"/>
              <a:ext cx="1" cy="1651750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>
                <a:solidFill>
                  <a:srgbClr val="111111"/>
                </a:solidFill>
                <a:latin typeface="Arial"/>
                <a:ea typeface="微软雅黑"/>
              </a:endParaRPr>
            </a:p>
          </p:txBody>
        </p:sp>
        <p:pic>
          <p:nvPicPr>
            <p:cNvPr id="220" name="文件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49132" y="2412344"/>
              <a:ext cx="812068" cy="812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Shape 336"/>
            <p:cNvSpPr/>
            <p:nvPr/>
          </p:nvSpPr>
          <p:spPr>
            <a:xfrm flipH="1">
              <a:off x="1004401" y="2036629"/>
              <a:ext cx="565913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>
                <a:solidFill>
                  <a:srgbClr val="111111"/>
                </a:solidFill>
                <a:latin typeface="Arial"/>
                <a:ea typeface="微软雅黑"/>
              </a:endParaRPr>
            </a:p>
          </p:txBody>
        </p:sp>
        <p:sp>
          <p:nvSpPr>
            <p:cNvPr id="222" name="Shape 337"/>
            <p:cNvSpPr/>
            <p:nvPr/>
          </p:nvSpPr>
          <p:spPr>
            <a:xfrm flipH="1">
              <a:off x="1004401" y="2818376"/>
              <a:ext cx="565913" cy="1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>
                <a:solidFill>
                  <a:srgbClr val="111111"/>
                </a:solidFill>
                <a:latin typeface="Arial"/>
                <a:ea typeface="微软雅黑"/>
              </a:endParaRPr>
            </a:p>
          </p:txBody>
        </p:sp>
        <p:sp>
          <p:nvSpPr>
            <p:cNvPr id="223" name="Shape 338"/>
            <p:cNvSpPr/>
            <p:nvPr/>
          </p:nvSpPr>
          <p:spPr>
            <a:xfrm flipV="1">
              <a:off x="-2" y="223939"/>
              <a:ext cx="2" cy="927458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>
                <a:solidFill>
                  <a:srgbClr val="111111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572926" y="2519523"/>
            <a:ext cx="1538340" cy="473929"/>
            <a:chOff x="2986109" y="3158139"/>
            <a:chExt cx="1855289" cy="473929"/>
          </a:xfrm>
        </p:grpSpPr>
        <p:sp>
          <p:nvSpPr>
            <p:cNvPr id="225" name="Shape 395"/>
            <p:cNvSpPr/>
            <p:nvPr/>
          </p:nvSpPr>
          <p:spPr>
            <a:xfrm>
              <a:off x="2986109" y="3632067"/>
              <a:ext cx="1855289" cy="1"/>
            </a:xfrm>
            <a:prstGeom prst="line">
              <a:avLst/>
            </a:prstGeom>
            <a:ln w="50800">
              <a:solidFill>
                <a:srgbClr val="85888D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26" name="Shape 396"/>
            <p:cNvSpPr/>
            <p:nvPr/>
          </p:nvSpPr>
          <p:spPr>
            <a:xfrm>
              <a:off x="3465348" y="3158139"/>
              <a:ext cx="683867" cy="380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85888D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add</a:t>
              </a: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7515674" y="2693190"/>
            <a:ext cx="875149" cy="281646"/>
            <a:chOff x="5517034" y="3184726"/>
            <a:chExt cx="875149" cy="281646"/>
          </a:xfrm>
        </p:grpSpPr>
        <p:sp>
          <p:nvSpPr>
            <p:cNvPr id="228" name="Shape 395"/>
            <p:cNvSpPr/>
            <p:nvPr/>
          </p:nvSpPr>
          <p:spPr>
            <a:xfrm>
              <a:off x="5594327" y="3466372"/>
              <a:ext cx="655969" cy="0"/>
            </a:xfrm>
            <a:prstGeom prst="line">
              <a:avLst/>
            </a:prstGeom>
            <a:ln w="50800">
              <a:solidFill>
                <a:srgbClr val="85888D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29" name="Shape 396"/>
            <p:cNvSpPr/>
            <p:nvPr/>
          </p:nvSpPr>
          <p:spPr>
            <a:xfrm>
              <a:off x="5517034" y="3184726"/>
              <a:ext cx="875149" cy="1635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 b="1">
                  <a:solidFill>
                    <a:srgbClr val="85888D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5888D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commit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85888D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</p:grpSp>
      <p:sp>
        <p:nvSpPr>
          <p:cNvPr id="230" name="Shape 287"/>
          <p:cNvSpPr/>
          <p:nvPr/>
        </p:nvSpPr>
        <p:spPr>
          <a:xfrm flipH="1">
            <a:off x="8620806" y="3481435"/>
            <a:ext cx="33095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600">
              <a:solidFill>
                <a:srgbClr val="111111"/>
              </a:solidFill>
              <a:latin typeface="Arial"/>
              <a:ea typeface="微软雅黑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6007662" y="2779043"/>
            <a:ext cx="997716" cy="1198183"/>
            <a:chOff x="4630065" y="2687807"/>
            <a:chExt cx="854561" cy="1378510"/>
          </a:xfrm>
        </p:grpSpPr>
        <p:pic>
          <p:nvPicPr>
            <p:cNvPr id="232" name="文件夹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30065" y="2687807"/>
              <a:ext cx="409313" cy="496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文件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75313" y="3285212"/>
              <a:ext cx="409313" cy="3979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4" name="Shape 334"/>
            <p:cNvSpPr/>
            <p:nvPr/>
          </p:nvSpPr>
          <p:spPr>
            <a:xfrm flipV="1">
              <a:off x="4845322" y="3127947"/>
              <a:ext cx="1" cy="809498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>
                <a:solidFill>
                  <a:srgbClr val="111111"/>
                </a:solidFill>
                <a:latin typeface="Arial"/>
                <a:ea typeface="微软雅黑"/>
              </a:endParaRPr>
            </a:p>
          </p:txBody>
        </p:sp>
        <p:pic>
          <p:nvPicPr>
            <p:cNvPr id="235" name="文件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75313" y="3668335"/>
              <a:ext cx="409313" cy="3979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Shape 336"/>
            <p:cNvSpPr/>
            <p:nvPr/>
          </p:nvSpPr>
          <p:spPr>
            <a:xfrm flipH="1">
              <a:off x="4851152" y="3484203"/>
              <a:ext cx="285242" cy="0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>
                <a:solidFill>
                  <a:srgbClr val="111111"/>
                </a:solidFill>
                <a:latin typeface="Arial"/>
                <a:ea typeface="微软雅黑"/>
              </a:endParaRPr>
            </a:p>
          </p:txBody>
        </p:sp>
        <p:sp>
          <p:nvSpPr>
            <p:cNvPr id="237" name="Shape 337"/>
            <p:cNvSpPr/>
            <p:nvPr/>
          </p:nvSpPr>
          <p:spPr>
            <a:xfrm flipH="1">
              <a:off x="4851152" y="3867326"/>
              <a:ext cx="285242" cy="0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>
                <a:solidFill>
                  <a:srgbClr val="111111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36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12139E-6 C 0.00951 0.00925 0.02995 0.0148 0.0444 0.02035 C 0.0487 0.02174 0.05365 0.02174 0.05821 0.02266 C 0.06133 0.02336 0.06771 0.02474 0.06771 0.02497 C 0.07722 0.03006 0.08659 0.03469 0.09701 0.03885 C 0.10651 0.04208 0.11667 0.04301 0.12631 0.04671 C 0.14597 0.05411 0.16576 0.05804 0.18685 0.06289 C 0.19232 0.06428 0.19688 0.06636 0.20222 0.06752 C 0.2086 0.0689 0.22878 0.06983 0.23177 0.07006 C 0.2375 0.07075 0.24427 0.07399 0.25065 0.07399 " pathEditMode="relative" rAng="0" ptsTypes="fffffffffA">
                                      <p:cBhvr>
                                        <p:cTn id="32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3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ircular Arrow 48"/>
          <p:cNvSpPr/>
          <p:nvPr/>
        </p:nvSpPr>
        <p:spPr>
          <a:xfrm rot="14862589">
            <a:off x="2770692" y="-189821"/>
            <a:ext cx="6606551" cy="6845371"/>
          </a:xfrm>
          <a:prstGeom prst="circularArrow">
            <a:avLst>
              <a:gd name="adj1" fmla="val 8790"/>
              <a:gd name="adj2" fmla="val 506087"/>
              <a:gd name="adj3" fmla="val 20747285"/>
              <a:gd name="adj4" fmla="val 1352405"/>
              <a:gd name="adj5" fmla="val 10427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55"/>
          <p:cNvSpPr/>
          <p:nvPr/>
        </p:nvSpPr>
        <p:spPr>
          <a:xfrm>
            <a:off x="4546713" y="2883832"/>
            <a:ext cx="3054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提交四步曲</a:t>
            </a:r>
            <a:endParaRPr lang="en-US" sz="4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000204" y="193014"/>
            <a:ext cx="2232366" cy="2000390"/>
            <a:chOff x="5230916" y="1460572"/>
            <a:chExt cx="1732291" cy="1608388"/>
          </a:xfrm>
        </p:grpSpPr>
        <p:sp>
          <p:nvSpPr>
            <p:cNvPr id="19" name="Rounded Rectangle 54"/>
            <p:cNvSpPr/>
            <p:nvPr/>
          </p:nvSpPr>
          <p:spPr>
            <a:xfrm>
              <a:off x="5230916" y="1460572"/>
              <a:ext cx="1608388" cy="1608388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alpha val="62000"/>
                  </a:schemeClr>
                </a:gs>
                <a:gs pos="100000">
                  <a:schemeClr val="bg1">
                    <a:shade val="100000"/>
                    <a:satMod val="115000"/>
                    <a:alpha val="9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7"/>
            <p:cNvSpPr/>
            <p:nvPr/>
          </p:nvSpPr>
          <p:spPr>
            <a:xfrm>
              <a:off x="5354816" y="1694011"/>
              <a:ext cx="1608391" cy="758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84200" hangingPunct="0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3333FF"/>
                  </a:solidFill>
                  <a:latin typeface="+mn-ea"/>
                  <a:sym typeface="Helvetica Light"/>
                </a:rPr>
                <a:t>本地修改文件（工作区）</a:t>
              </a:r>
              <a:endParaRPr lang="en-US" altLang="zh-CN" sz="2000" b="1" dirty="0">
                <a:solidFill>
                  <a:srgbClr val="3333FF"/>
                </a:solidFill>
                <a:latin typeface="+mn-ea"/>
                <a:sym typeface="Helvetica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00204" y="3671218"/>
            <a:ext cx="2177464" cy="2000390"/>
            <a:chOff x="5474606" y="4230952"/>
            <a:chExt cx="1689682" cy="1608388"/>
          </a:xfrm>
        </p:grpSpPr>
        <p:sp>
          <p:nvSpPr>
            <p:cNvPr id="22" name="Rounded Rectangle 53"/>
            <p:cNvSpPr/>
            <p:nvPr/>
          </p:nvSpPr>
          <p:spPr>
            <a:xfrm>
              <a:off x="5474606" y="4230952"/>
              <a:ext cx="1608388" cy="1608388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alpha val="62000"/>
                  </a:schemeClr>
                </a:gs>
                <a:gs pos="100000">
                  <a:schemeClr val="bg1">
                    <a:shade val="100000"/>
                    <a:satMod val="115000"/>
                    <a:alpha val="9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8"/>
            <p:cNvSpPr/>
            <p:nvPr/>
          </p:nvSpPr>
          <p:spPr>
            <a:xfrm>
              <a:off x="5555900" y="4581128"/>
              <a:ext cx="1608388" cy="758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84200" hangingPunct="0"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3333FF"/>
                  </a:solidFill>
                  <a:latin typeface="+mn-ea"/>
                </a:rPr>
                <a:t>Add</a:t>
              </a:r>
              <a:r>
                <a:rPr lang="zh-CN" altLang="en-US" sz="2000" b="1" dirty="0">
                  <a:solidFill>
                    <a:srgbClr val="3333FF"/>
                  </a:solidFill>
                  <a:latin typeface="+mn-ea"/>
                </a:rPr>
                <a:t>增加文件到暂存区</a:t>
              </a:r>
              <a:endParaRPr lang="en-US" altLang="zh-CN" sz="2000" b="1" dirty="0">
                <a:solidFill>
                  <a:srgbClr val="3333FF"/>
                </a:solidFill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86026" y="3671218"/>
            <a:ext cx="2072702" cy="2000390"/>
            <a:chOff x="2171524" y="4484908"/>
            <a:chExt cx="1608388" cy="1608388"/>
          </a:xfrm>
        </p:grpSpPr>
        <p:sp>
          <p:nvSpPr>
            <p:cNvPr id="25" name="Rounded Rectangle 51"/>
            <p:cNvSpPr/>
            <p:nvPr/>
          </p:nvSpPr>
          <p:spPr>
            <a:xfrm>
              <a:off x="2171524" y="4484908"/>
              <a:ext cx="1608388" cy="1608388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alpha val="62000"/>
                  </a:schemeClr>
                </a:gs>
                <a:gs pos="100000">
                  <a:schemeClr val="bg1">
                    <a:shade val="100000"/>
                    <a:satMod val="115000"/>
                    <a:alpha val="9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0"/>
            <p:cNvSpPr/>
            <p:nvPr/>
          </p:nvSpPr>
          <p:spPr>
            <a:xfrm>
              <a:off x="2235014" y="4653136"/>
              <a:ext cx="1544898" cy="1145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84200" hangingPunct="0"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3333FF"/>
                  </a:solidFill>
                  <a:sym typeface="Helvetica Light"/>
                </a:rPr>
                <a:t>Commit</a:t>
              </a:r>
              <a:r>
                <a:rPr lang="zh-CN" altLang="en-US" sz="2000" b="1" dirty="0">
                  <a:solidFill>
                    <a:srgbClr val="3333FF"/>
                  </a:solidFill>
                  <a:sym typeface="Helvetica Light"/>
                </a:rPr>
                <a:t>提交修改文件到本地版本库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36622" y="613928"/>
            <a:ext cx="2072702" cy="2000390"/>
            <a:chOff x="1883492" y="1964628"/>
            <a:chExt cx="1608388" cy="1608388"/>
          </a:xfrm>
        </p:grpSpPr>
        <p:sp>
          <p:nvSpPr>
            <p:cNvPr id="28" name="Rounded Rectangle 52"/>
            <p:cNvSpPr/>
            <p:nvPr/>
          </p:nvSpPr>
          <p:spPr>
            <a:xfrm>
              <a:off x="1883492" y="1964628"/>
              <a:ext cx="1608388" cy="1608388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0"/>
                  </a:schemeClr>
                </a:gs>
                <a:gs pos="50000">
                  <a:schemeClr val="bg1">
                    <a:alpha val="62000"/>
                  </a:schemeClr>
                </a:gs>
                <a:gs pos="100000">
                  <a:schemeClr val="bg1">
                    <a:shade val="100000"/>
                    <a:satMod val="115000"/>
                    <a:alpha val="9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1"/>
            <p:cNvSpPr/>
            <p:nvPr/>
          </p:nvSpPr>
          <p:spPr>
            <a:xfrm>
              <a:off x="1946982" y="2132856"/>
              <a:ext cx="1544898" cy="7742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84200" hangingPunct="0">
                <a:lnSpc>
                  <a:spcPct val="150000"/>
                </a:lnSpc>
              </a:pPr>
              <a:r>
                <a:rPr lang="en-US" altLang="zh-CN" sz="2000" b="1" dirty="0">
                  <a:sym typeface="Helvetica Light"/>
                </a:rPr>
                <a:t>push</a:t>
              </a:r>
              <a:r>
                <a:rPr lang="zh-CN" altLang="en-US" sz="2000" b="1" dirty="0">
                  <a:sym typeface="Helvetica Light"/>
                </a:rPr>
                <a:t>提交本地库的差异到远程库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8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4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0" y="3582723"/>
            <a:ext cx="554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3600" b="1" dirty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中分支管理原理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076948" y="3484486"/>
            <a:ext cx="29808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76948" y="4278980"/>
            <a:ext cx="45410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817815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81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778</Words>
  <Application>Microsoft Office PowerPoint</Application>
  <PresentationFormat>自定义</PresentationFormat>
  <Paragraphs>208</Paragraphs>
  <Slides>47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自定义设计方案</vt:lpstr>
      <vt:lpstr>1_自定义设计方案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Nee</dc:creator>
  <cp:lastModifiedBy>Win7x64OEM</cp:lastModifiedBy>
  <cp:revision>176</cp:revision>
  <dcterms:created xsi:type="dcterms:W3CDTF">2013-10-24T14:40:58Z</dcterms:created>
  <dcterms:modified xsi:type="dcterms:W3CDTF">2016-11-17T06:13:03Z</dcterms:modified>
</cp:coreProperties>
</file>