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8F44A2F1-9E1F-4B54-A3A2-5F16C0AD49E2}" styleName="">
    <a:tblBg/>
    <a:wholeTbl>
      <a:tcTxStyle b="off" i="off">
        <a:font>
          <a:latin typeface="Open Sans Regular Regular"/>
          <a:ea typeface="Open Sans Regular Regular"/>
          <a:cs typeface="Open Sans Regular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8C37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3FFF5"/>
                </a:solidFill>
                <a:latin typeface="+mj-lt"/>
                <a:ea typeface="+mj-ea"/>
                <a:cs typeface="+mj-cs"/>
                <a:sym typeface="Open Sans Regular ExtraBold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5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14" name="flag-orpheus-top.png" descr="flag-orpheus-to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306" y="-30575"/>
            <a:ext cx="2051372" cy="1153897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Fact">
    <p:bg>
      <p:bgPr>
        <a:gradFill flip="none" rotWithShape="1">
          <a:gsLst>
            <a:gs pos="0">
              <a:srgbClr val="5BC0DE"/>
            </a:gs>
            <a:gs pos="27537">
              <a:srgbClr val="47A7DC"/>
            </a:gs>
            <a:gs pos="100000">
              <a:srgbClr val="338EDA"/>
            </a:gs>
          </a:gsLst>
          <a:lin ang="7363998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gradFill flip="none" rotWithShape="1">
          <a:gsLst>
            <a:gs pos="0">
              <a:srgbClr val="5BC0DE"/>
            </a:gs>
            <a:gs pos="27537">
              <a:srgbClr val="47A7DC"/>
            </a:gs>
            <a:gs pos="100000">
              <a:srgbClr val="338EDA"/>
            </a:gs>
          </a:gsLst>
          <a:lin ang="7363998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gradFill flip="none" rotWithShape="1">
          <a:gsLst>
            <a:gs pos="0">
              <a:srgbClr val="FF8C37"/>
            </a:gs>
            <a:gs pos="27537">
              <a:srgbClr val="F96E4D"/>
            </a:gs>
            <a:gs pos="100000">
              <a:srgbClr val="F25062"/>
            </a:gs>
          </a:gsLst>
          <a:lin ang="7363998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5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3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Text"/>
          <p:cNvSpPr txBox="1"/>
          <p:nvPr>
            <p:ph type="body" sz="quarter" idx="22"/>
          </p:nvPr>
        </p:nvSpPr>
        <p:spPr>
          <a:xfrm>
            <a:off x="1255270" y="3782946"/>
            <a:ext cx="9307079" cy="609601"/>
          </a:xfrm>
          <a:prstGeom prst="rect">
            <a:avLst/>
          </a:prstGeom>
          <a:solidFill>
            <a:srgbClr val="D5D5D5"/>
          </a:solidFill>
          <a:ln w="63500">
            <a:solidFill>
              <a:srgbClr val="929292"/>
            </a:solidFill>
          </a:ln>
        </p:spPr>
        <p:txBody>
          <a:bodyPr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3C3C3C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bg>
      <p:bgPr>
        <a:gradFill flip="none" rotWithShape="1">
          <a:gsLst>
            <a:gs pos="0">
              <a:srgbClr val="FF8C37"/>
            </a:gs>
            <a:gs pos="27537">
              <a:srgbClr val="F96E4D"/>
            </a:gs>
            <a:gs pos="100000">
              <a:srgbClr val="F25062"/>
            </a:gs>
          </a:gsLst>
          <a:lin ang="7363998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bg>
      <p:bgPr>
        <a:gradFill flip="none" rotWithShape="1">
          <a:gsLst>
            <a:gs pos="0">
              <a:srgbClr val="FB558E"/>
            </a:gs>
            <a:gs pos="33000">
              <a:srgbClr val="D144B2"/>
            </a:gs>
            <a:gs pos="100000">
              <a:srgbClr val="A633D6"/>
            </a:gs>
          </a:gsLst>
          <a:lin ang="7363998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101494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232" sz="11600">
                <a:latin typeface="+mj-lt"/>
                <a:ea typeface="+mj-ea"/>
                <a:cs typeface="+mj-cs"/>
                <a:sym typeface="Open Sans Regular ExtraBold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bg>
      <p:bgPr>
        <a:gradFill flip="none" rotWithShape="1">
          <a:gsLst>
            <a:gs pos="0">
              <a:srgbClr val="FB558E"/>
            </a:gs>
            <a:gs pos="33000">
              <a:srgbClr val="D144B2"/>
            </a:gs>
            <a:gs pos="100000">
              <a:srgbClr val="A633D6"/>
            </a:gs>
          </a:gsLst>
          <a:lin ang="7363998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tatement">
    <p:bg>
      <p:bgPr>
        <a:gradFill flip="none" rotWithShape="1">
          <a:gsLst>
            <a:gs pos="0">
              <a:srgbClr val="FF8C37"/>
            </a:gs>
            <a:gs pos="27537">
              <a:srgbClr val="F96E4D"/>
            </a:gs>
            <a:gs pos="100000">
              <a:srgbClr val="F25062"/>
            </a:gs>
          </a:gsLst>
          <a:lin ang="7363998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FF8C37"/>
            </a:gs>
            <a:gs pos="25533">
              <a:srgbClr val="F96E4D"/>
            </a:gs>
            <a:gs pos="100000">
              <a:srgbClr val="F25062"/>
            </a:gs>
          </a:gsLst>
          <a:lin ang="7363998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3429000"/>
            <a:ext cx="21971000" cy="8256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4" name="flag-orpheus-top.png" descr="flag-orpheus-to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07" y="-112557"/>
            <a:ext cx="1855047" cy="104346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0" strike="noStrike" sz="7000" u="none">
          <a:solidFill>
            <a:srgbClr val="FFFFFF"/>
          </a:solidFill>
          <a:uFillTx/>
          <a:latin typeface="+mn-lt"/>
          <a:ea typeface="+mn-ea"/>
          <a:cs typeface="+mn-cs"/>
          <a:sym typeface="Open Sans Regular Bold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0" strike="noStrike" sz="7000" u="none">
          <a:solidFill>
            <a:srgbClr val="FFFFFF"/>
          </a:solidFill>
          <a:uFillTx/>
          <a:latin typeface="+mn-lt"/>
          <a:ea typeface="+mn-ea"/>
          <a:cs typeface="+mn-cs"/>
          <a:sym typeface="Open Sans Regular Bold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0" strike="noStrike" sz="7000" u="none">
          <a:solidFill>
            <a:srgbClr val="FFFFFF"/>
          </a:solidFill>
          <a:uFillTx/>
          <a:latin typeface="+mn-lt"/>
          <a:ea typeface="+mn-ea"/>
          <a:cs typeface="+mn-cs"/>
          <a:sym typeface="Open Sans Regular Bold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0" strike="noStrike" sz="7000" u="none">
          <a:solidFill>
            <a:srgbClr val="FFFFFF"/>
          </a:solidFill>
          <a:uFillTx/>
          <a:latin typeface="+mn-lt"/>
          <a:ea typeface="+mn-ea"/>
          <a:cs typeface="+mn-cs"/>
          <a:sym typeface="Open Sans Regular Bold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0" strike="noStrike" sz="7000" u="none">
          <a:solidFill>
            <a:srgbClr val="FFFFFF"/>
          </a:solidFill>
          <a:uFillTx/>
          <a:latin typeface="+mn-lt"/>
          <a:ea typeface="+mn-ea"/>
          <a:cs typeface="+mn-cs"/>
          <a:sym typeface="Open Sans Regular Bold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0" strike="noStrike" sz="7000" u="none">
          <a:solidFill>
            <a:srgbClr val="FFFFFF"/>
          </a:solidFill>
          <a:uFillTx/>
          <a:latin typeface="+mn-lt"/>
          <a:ea typeface="+mn-ea"/>
          <a:cs typeface="+mn-cs"/>
          <a:sym typeface="Open Sans Regular Bold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0" strike="noStrike" sz="7000" u="none">
          <a:solidFill>
            <a:srgbClr val="FFFFFF"/>
          </a:solidFill>
          <a:uFillTx/>
          <a:latin typeface="+mn-lt"/>
          <a:ea typeface="+mn-ea"/>
          <a:cs typeface="+mn-cs"/>
          <a:sym typeface="Open Sans Regular Bold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0" strike="noStrike" sz="7000" u="none">
          <a:solidFill>
            <a:srgbClr val="FFFFFF"/>
          </a:solidFill>
          <a:uFillTx/>
          <a:latin typeface="+mn-lt"/>
          <a:ea typeface="+mn-ea"/>
          <a:cs typeface="+mn-cs"/>
          <a:sym typeface="Open Sans Regular Bold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0" strike="noStrike" sz="7000" u="none">
          <a:solidFill>
            <a:srgbClr val="FFFFFF"/>
          </a:solidFill>
          <a:uFillTx/>
          <a:latin typeface="+mn-lt"/>
          <a:ea typeface="+mn-ea"/>
          <a:cs typeface="+mn-cs"/>
          <a:sym typeface="Open Sans Regular Bold"/>
        </a:defRPr>
      </a:lvl9pPr>
    </p:titleStyle>
    <p:bodyStyle>
      <a:lvl1pPr marL="508000" marR="0" indent="-5080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Open Sans Regular Regular"/>
          <a:ea typeface="Open Sans Regular Regular"/>
          <a:cs typeface="Open Sans Regular Regular"/>
          <a:sym typeface="Open Sans Regular Regular"/>
        </a:defRPr>
      </a:lvl1pPr>
      <a:lvl2pPr marL="1117600" marR="0" indent="-5080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Open Sans Regular Regular"/>
          <a:ea typeface="Open Sans Regular Regular"/>
          <a:cs typeface="Open Sans Regular Regular"/>
          <a:sym typeface="Open Sans Regular Regular"/>
        </a:defRPr>
      </a:lvl2pPr>
      <a:lvl3pPr marL="1727200" marR="0" indent="-5080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Open Sans Regular Regular"/>
          <a:ea typeface="Open Sans Regular Regular"/>
          <a:cs typeface="Open Sans Regular Regular"/>
          <a:sym typeface="Open Sans Regular Regular"/>
        </a:defRPr>
      </a:lvl3pPr>
      <a:lvl4pPr marL="2336800" marR="0" indent="-5080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Open Sans Regular Regular"/>
          <a:ea typeface="Open Sans Regular Regular"/>
          <a:cs typeface="Open Sans Regular Regular"/>
          <a:sym typeface="Open Sans Regular Regular"/>
        </a:defRPr>
      </a:lvl4pPr>
      <a:lvl5pPr marL="2946400" marR="0" indent="-5080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Open Sans Regular Regular"/>
          <a:ea typeface="Open Sans Regular Regular"/>
          <a:cs typeface="Open Sans Regular Regular"/>
          <a:sym typeface="Open Sans Regular Regular"/>
        </a:defRPr>
      </a:lvl5pPr>
      <a:lvl6pPr marL="3556000" marR="0" indent="-5080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Open Sans Regular Regular"/>
          <a:ea typeface="Open Sans Regular Regular"/>
          <a:cs typeface="Open Sans Regular Regular"/>
          <a:sym typeface="Open Sans Regular Regular"/>
        </a:defRPr>
      </a:lvl6pPr>
      <a:lvl7pPr marL="4165600" marR="0" indent="-5080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Open Sans Regular Regular"/>
          <a:ea typeface="Open Sans Regular Regular"/>
          <a:cs typeface="Open Sans Regular Regular"/>
          <a:sym typeface="Open Sans Regular Regular"/>
        </a:defRPr>
      </a:lvl7pPr>
      <a:lvl8pPr marL="4775200" marR="0" indent="-5080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Open Sans Regular Regular"/>
          <a:ea typeface="Open Sans Regular Regular"/>
          <a:cs typeface="Open Sans Regular Regular"/>
          <a:sym typeface="Open Sans Regular Regular"/>
        </a:defRPr>
      </a:lvl8pPr>
      <a:lvl9pPr marL="5384800" marR="0" indent="-5080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Open Sans Regular Regular"/>
          <a:ea typeface="Open Sans Regular Regular"/>
          <a:cs typeface="Open Sans Regular Regular"/>
          <a:sym typeface="Open Sans Regular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Relationship Id="rId3" Type="http://schemas.openxmlformats.org/officeDocument/2006/relationships/hyperlink" Target="https://editor.sprig.hackclub.com/?file=https://raw.githubusercontent.com/hackclub/sprig/main/games/sokoban.js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ack Club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Hack Club</a:t>
            </a:r>
          </a:p>
        </p:txBody>
      </p:sp>
      <p:sp>
        <p:nvSpPr>
          <p:cNvPr id="124" name="November 1, 202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November 1, 2022</a:t>
            </a:r>
          </a:p>
        </p:txBody>
      </p:sp>
      <p:pic>
        <p:nvPicPr>
          <p:cNvPr id="125" name="image (5).png" descr="image (5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20400" y="6434399"/>
            <a:ext cx="4790367" cy="65145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62" name="Hey, code and math are actually pretty simila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Hey, code and math are actually pretty similar</a:t>
            </a:r>
          </a:p>
        </p:txBody>
      </p:sp>
      <p:sp>
        <p:nvSpPr>
          <p:cNvPr id="163" name="We can use functions to take in an input, do things with it, and return an output.…"/>
          <p:cNvSpPr txBox="1"/>
          <p:nvPr>
            <p:ph type="body" sz="half" idx="1"/>
          </p:nvPr>
        </p:nvSpPr>
        <p:spPr>
          <a:xfrm>
            <a:off x="1206500" y="3429000"/>
            <a:ext cx="21971000" cy="3915167"/>
          </a:xfrm>
          <a:prstGeom prst="rect">
            <a:avLst/>
          </a:prstGeom>
        </p:spPr>
        <p:txBody>
          <a:bodyPr/>
          <a:lstStyle/>
          <a:p>
            <a:pPr/>
            <a:r>
              <a:t>We can use </a:t>
            </a:r>
            <a:r>
              <a:rPr>
                <a:latin typeface="+mn-lt"/>
                <a:ea typeface="+mn-ea"/>
                <a:cs typeface="+mn-cs"/>
                <a:sym typeface="Open Sans Regular Bold"/>
              </a:rPr>
              <a:t>functions</a:t>
            </a:r>
            <a:r>
              <a:t> to take in an </a:t>
            </a:r>
            <a:r>
              <a:rPr>
                <a:latin typeface="+mn-lt"/>
                <a:ea typeface="+mn-ea"/>
                <a:cs typeface="+mn-cs"/>
                <a:sym typeface="Open Sans Regular Bold"/>
              </a:rPr>
              <a:t>input</a:t>
            </a:r>
            <a:r>
              <a:t>, do things with it, and </a:t>
            </a:r>
            <a:r>
              <a:rPr>
                <a:latin typeface="+mn-lt"/>
                <a:ea typeface="+mn-ea"/>
                <a:cs typeface="+mn-cs"/>
                <a:sym typeface="Open Sans Regular Bold"/>
              </a:rPr>
              <a:t>return</a:t>
            </a:r>
            <a:r>
              <a:t> an </a:t>
            </a:r>
            <a:r>
              <a:rPr>
                <a:latin typeface="+mn-lt"/>
                <a:ea typeface="+mn-ea"/>
                <a:cs typeface="+mn-cs"/>
                <a:sym typeface="Open Sans Regular Bold"/>
              </a:rPr>
              <a:t>output</a:t>
            </a:r>
            <a:r>
              <a:t>.</a:t>
            </a:r>
          </a:p>
          <a:p>
            <a:pPr/>
            <a:r>
              <a:t>To actually use that function, we need to </a:t>
            </a:r>
            <a:r>
              <a:rPr>
                <a:latin typeface="+mn-lt"/>
                <a:ea typeface="+mn-ea"/>
                <a:cs typeface="+mn-cs"/>
                <a:sym typeface="Open Sans Regular Bold"/>
              </a:rPr>
              <a:t>call</a:t>
            </a:r>
            <a:r>
              <a:t> it by using the function name.</a:t>
            </a:r>
          </a:p>
          <a:p>
            <a:pPr/>
            <a:r>
              <a:t>We call any input variables </a:t>
            </a:r>
            <a:r>
              <a:rPr>
                <a:latin typeface="+mn-lt"/>
                <a:ea typeface="+mn-ea"/>
                <a:cs typeface="+mn-cs"/>
                <a:sym typeface="Open Sans Regular Bold"/>
              </a:rPr>
              <a:t>parameters</a:t>
            </a:r>
            <a:r>
              <a:t>.</a:t>
            </a:r>
          </a:p>
        </p:txBody>
      </p:sp>
      <p:sp>
        <p:nvSpPr>
          <p:cNvPr id="164" name="function myFunction(input) {…"/>
          <p:cNvSpPr txBox="1"/>
          <p:nvPr/>
        </p:nvSpPr>
        <p:spPr>
          <a:xfrm>
            <a:off x="1457268" y="7938326"/>
            <a:ext cx="18420531" cy="4864101"/>
          </a:xfrm>
          <a:prstGeom prst="rect">
            <a:avLst/>
          </a:prstGeom>
          <a:solidFill>
            <a:srgbClr val="D5D5D5"/>
          </a:solidFill>
          <a:ln w="635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95300" tIns="495300" rIns="495300" bIns="495300">
            <a:spAutoFit/>
          </a:bodyPr>
          <a:lstStyle/>
          <a:p>
            <a:pPr algn="l">
              <a:defRPr sz="4300">
                <a:solidFill>
                  <a:srgbClr val="3C3C3C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4">
                    <a:hueOff val="-1247790"/>
                    <a:lumOff val="-12326"/>
                  </a:schemeClr>
                </a:solidFill>
              </a:rPr>
              <a:t>myFunction</a:t>
            </a:r>
            <a:r>
              <a:t>(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input</a:t>
            </a:r>
            <a:r>
              <a:t>) {</a:t>
            </a:r>
          </a:p>
          <a:p>
            <a:pPr lvl="1" algn="l">
              <a:defRPr sz="4300">
                <a:solidFill>
                  <a:srgbClr val="3C3C3C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 do things here</a:t>
            </a:r>
          </a:p>
          <a:p>
            <a:pPr lvl="1" algn="l">
              <a:defRPr sz="4300">
                <a:solidFill>
                  <a:srgbClr val="3C3C3C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return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output</a:t>
            </a:r>
            <a:r>
              <a:t>; </a:t>
            </a:r>
          </a:p>
          <a:p>
            <a:pPr algn="l">
              <a:defRPr sz="4300">
                <a:solidFill>
                  <a:srgbClr val="3C3C3C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 algn="l">
              <a:defRPr sz="4300">
                <a:solidFill>
                  <a:srgbClr val="3C3C3C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>
              <a:defRPr sz="4300">
                <a:solidFill>
                  <a:srgbClr val="3C3C3C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chemeClr val="accent4">
                    <a:hueOff val="-1247790"/>
                    <a:lumOff val="-12326"/>
                  </a:schemeClr>
                </a:solidFill>
              </a:rPr>
              <a:t>myFunction</a:t>
            </a:r>
            <a:r>
              <a:t>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“hello”</a:t>
            </a:r>
            <a: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Let’s move on to Sprig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move on to Sprig!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he Toolk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Toolkit</a:t>
            </a:r>
          </a:p>
        </p:txBody>
      </p:sp>
      <p:sp>
        <p:nvSpPr>
          <p:cNvPr id="169" name="Sprig has some built-in functions to make creating games a little easier.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Sprig has some built-in functions to make creating games a little easier.</a:t>
            </a:r>
          </a:p>
        </p:txBody>
      </p:sp>
      <p:sp>
        <p:nvSpPr>
          <p:cNvPr id="170" name="Open the Sprig Editor link in Google Classroo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 the Sprig Editor link in Google Classroom</a:t>
            </a:r>
          </a:p>
          <a:p>
            <a:pPr/>
            <a:r>
              <a:t>Press “Open Help” in the top right</a:t>
            </a:r>
          </a:p>
          <a:p>
            <a:pPr/>
            <a:r>
              <a:t>Check out all of the functions available to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Be Free!"/>
          <p:cNvSpPr txBox="1"/>
          <p:nvPr>
            <p:ph type="title"/>
          </p:nvPr>
        </p:nvSpPr>
        <p:spPr>
          <a:xfrm>
            <a:off x="1206498" y="3668195"/>
            <a:ext cx="21971004" cy="4648201"/>
          </a:xfrm>
          <a:prstGeom prst="rect">
            <a:avLst/>
          </a:prstGeom>
        </p:spPr>
        <p:txBody>
          <a:bodyPr/>
          <a:lstStyle/>
          <a:p>
            <a:pPr/>
            <a:r>
              <a:t>Be Free!</a:t>
            </a:r>
          </a:p>
        </p:txBody>
      </p:sp>
      <p:sp>
        <p:nvSpPr>
          <p:cNvPr id="173" name="Work with each other to complete the Sprig tutorial."/>
          <p:cNvSpPr txBox="1"/>
          <p:nvPr/>
        </p:nvSpPr>
        <p:spPr>
          <a:xfrm>
            <a:off x="1226414" y="7787610"/>
            <a:ext cx="17810372" cy="2296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pc="-140" sz="7000">
                <a:solidFill>
                  <a:srgbClr val="FFFFFF"/>
                </a:solidFill>
                <a:latin typeface="+mn-lt"/>
                <a:ea typeface="+mn-ea"/>
                <a:cs typeface="+mn-cs"/>
                <a:sym typeface="Open Sans Regular Bold"/>
              </a:defRPr>
            </a:lvl1pPr>
          </a:lstStyle>
          <a:p>
            <a:pPr/>
            <a:r>
              <a:t>Work with each other to complete the Sprig tutorial.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Where Did We Leave Off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Where Did We Leave Off?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30" name="Last week, we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Open Sans Regular Bold"/>
              </a:defRPr>
            </a:pPr>
            <a:r>
              <a:t>Last week, we:</a:t>
            </a:r>
          </a:p>
          <a:p>
            <a:pPr lvl="1"/>
            <a:r>
              <a:t>Learned about HTML, CSS, and JavaScript</a:t>
            </a:r>
          </a:p>
          <a:p>
            <a:pPr lvl="1"/>
            <a:r>
              <a:t>Started creating our own website</a:t>
            </a:r>
          </a:p>
          <a:p>
            <a:pPr>
              <a:defRPr>
                <a:latin typeface="+mn-lt"/>
                <a:ea typeface="+mn-ea"/>
                <a:cs typeface="+mn-cs"/>
                <a:sym typeface="Open Sans Regular Bold"/>
              </a:defRPr>
            </a:pPr>
            <a:r>
              <a:t>Today, we’ll:</a:t>
            </a:r>
          </a:p>
          <a:p>
            <a:pPr lvl="1"/>
            <a:r>
              <a:t>Start learning about JavaScript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What is JavaScrip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JavaScript?</a:t>
            </a:r>
          </a:p>
        </p:txBody>
      </p:sp>
      <p:sp>
        <p:nvSpPr>
          <p:cNvPr id="133" name="It’s a lot nowadays.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It’s a lot nowadays.</a:t>
            </a:r>
          </a:p>
        </p:txBody>
      </p:sp>
      <p:sp>
        <p:nvSpPr>
          <p:cNvPr id="134" name="JavaScript is used to power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 is used to power:</a:t>
            </a:r>
          </a:p>
          <a:p>
            <a:pPr lvl="1"/>
            <a:r>
              <a:t>Websites</a:t>
            </a:r>
          </a:p>
          <a:p>
            <a:pPr lvl="1"/>
            <a:r>
              <a:t>Mobile Apps</a:t>
            </a:r>
          </a:p>
          <a:p>
            <a:pPr lvl="1"/>
            <a:r>
              <a:t>Desktop Apps</a:t>
            </a:r>
          </a:p>
          <a:p>
            <a:pPr lvl="1"/>
            <a:r>
              <a:t>Games</a:t>
            </a:r>
          </a:p>
          <a:p>
            <a:pPr lvl="1"/>
            <a:r>
              <a:t>Microcomputers</a:t>
            </a:r>
          </a:p>
          <a:p>
            <a:pPr lvl="1"/>
            <a:r>
              <a:t>..and more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How are we going to learn i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are we going to learn it?</a:t>
            </a:r>
          </a:p>
        </p:txBody>
      </p:sp>
      <p:sp>
        <p:nvSpPr>
          <p:cNvPr id="137" name="Hack Club has this really cool thing called Sprig.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Hack Club has this really cool thing called Sprig.</a:t>
            </a:r>
          </a:p>
        </p:txBody>
      </p:sp>
      <p:sp>
        <p:nvSpPr>
          <p:cNvPr id="138" name="Sprig is a tool developed by Hack Club to help people quickly get started making interesting tile-gam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Sprig is a tool developed by Hack Club to help people quickly get started making interesting tile-games.</a:t>
            </a:r>
          </a:p>
          <a:p>
            <a:pPr/>
            <a:r>
              <a:t>If you build a game in Sprig and share it in the community gallery you can get a Sprig Console!</a:t>
            </a:r>
          </a:p>
        </p:txBody>
      </p:sp>
      <p:pic>
        <p:nvPicPr>
          <p:cNvPr id="139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25420" r="0" b="25420"/>
          <a:stretch>
            <a:fillRect/>
          </a:stretch>
        </p:blipFill>
        <p:spPr>
          <a:xfrm>
            <a:off x="6647681" y="6931381"/>
            <a:ext cx="17172739" cy="632956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LINK">
            <a:hlinkClick r:id="rId3" invalidUrl="" action="" tgtFrame="" tooltip="" history="1" highlightClick="0" endSnd="0"/>
          </p:cNvPr>
          <p:cNvSpPr/>
          <p:nvPr/>
        </p:nvSpPr>
        <p:spPr>
          <a:xfrm>
            <a:off x="964410" y="11076412"/>
            <a:ext cx="3950077" cy="1433163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5BC0DE"/>
              </a:gs>
              <a:gs pos="34991">
                <a:srgbClr val="2E9BCC"/>
              </a:gs>
              <a:gs pos="100000">
                <a:schemeClr val="accent1">
                  <a:lumOff val="-13575"/>
                </a:schemeClr>
              </a:gs>
            </a:gsLst>
            <a:lin ang="7888177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4600">
                <a:solidFill>
                  <a:srgbClr val="FFFFFF"/>
                </a:solidFill>
                <a:latin typeface="+mn-lt"/>
                <a:ea typeface="+mn-ea"/>
                <a:cs typeface="+mn-cs"/>
                <a:sym typeface="Open Sans Regular Bold"/>
              </a:defRPr>
            </a:lvl1pPr>
          </a:lstStyle>
          <a:p>
            <a:pPr/>
            <a:r>
              <a:t>LINK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Wait..but how do you code in JavaScrip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Wait..but how do you code in JavaScript?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rinting things ou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Printing things out</a:t>
            </a:r>
          </a:p>
        </p:txBody>
      </p:sp>
      <p:sp>
        <p:nvSpPr>
          <p:cNvPr id="145" name="Can’t forget good ‘ol “Hello World”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Can’t forget good ‘ol “Hello World”</a:t>
            </a:r>
          </a:p>
        </p:txBody>
      </p:sp>
      <p:sp>
        <p:nvSpPr>
          <p:cNvPr id="146" name="There’s only one function you need to know to be able to print something out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There’s only one function you need to know to be able to print something out.</a:t>
            </a:r>
          </a:p>
        </p:txBody>
      </p:sp>
      <p:sp>
        <p:nvSpPr>
          <p:cNvPr id="147" name="console.log(“Hello World”);"/>
          <p:cNvSpPr txBox="1"/>
          <p:nvPr/>
        </p:nvSpPr>
        <p:spPr>
          <a:xfrm>
            <a:off x="1197557" y="4781547"/>
            <a:ext cx="18420531" cy="1689101"/>
          </a:xfrm>
          <a:prstGeom prst="rect">
            <a:avLst/>
          </a:prstGeom>
          <a:solidFill>
            <a:srgbClr val="D5D5D5"/>
          </a:solidFill>
          <a:ln w="635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95300" tIns="495300" rIns="495300" bIns="495300">
            <a:spAutoFit/>
          </a:bodyPr>
          <a:lstStyle/>
          <a:p>
            <a:pPr algn="l">
              <a:defRPr sz="4300">
                <a:solidFill>
                  <a:srgbClr val="3C3C3C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chemeClr val="accent4">
                    <a:hueOff val="-1247790"/>
                    <a:lumOff val="-12326"/>
                  </a:schemeClr>
                </a:solidFill>
              </a:rPr>
              <a:t>console.log</a:t>
            </a:r>
            <a:r>
              <a:t>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“Hello World”</a:t>
            </a:r>
            <a: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</a:t>
            </a:r>
          </a:p>
        </p:txBody>
      </p:sp>
      <p:sp>
        <p:nvSpPr>
          <p:cNvPr id="150" name="JavaScript needs a way to know what type of thing it’s storing.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JavaScript needs a way to know what type of thing it’s storing.</a:t>
            </a:r>
          </a:p>
        </p:txBody>
      </p:sp>
      <p:sp>
        <p:nvSpPr>
          <p:cNvPr id="151" name="Strings…"/>
          <p:cNvSpPr txBox="1"/>
          <p:nvPr>
            <p:ph type="body" idx="1"/>
          </p:nvPr>
        </p:nvSpPr>
        <p:spPr>
          <a:xfrm>
            <a:off x="1206500" y="3429000"/>
            <a:ext cx="21971000" cy="989502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Open Sans Regular Bold"/>
              </a:defRPr>
            </a:pPr>
            <a:r>
              <a:t>Strings</a:t>
            </a:r>
          </a:p>
          <a:p>
            <a:pPr lvl="1"/>
            <a:r>
              <a:t>Characters/words/phrases</a:t>
            </a:r>
          </a:p>
          <a:p>
            <a:pPr>
              <a:defRPr>
                <a:latin typeface="+mn-lt"/>
                <a:ea typeface="+mn-ea"/>
                <a:cs typeface="+mn-cs"/>
                <a:sym typeface="Open Sans Regular Bold"/>
              </a:defRPr>
            </a:pPr>
            <a:r>
              <a:t>Booleans</a:t>
            </a:r>
          </a:p>
          <a:p>
            <a:pPr lvl="1"/>
            <a:r>
              <a:t>True/False</a:t>
            </a:r>
          </a:p>
          <a:p>
            <a:pPr>
              <a:defRPr>
                <a:latin typeface="+mn-lt"/>
                <a:ea typeface="+mn-ea"/>
                <a:cs typeface="+mn-cs"/>
                <a:sym typeface="Open Sans Regular Bold"/>
              </a:defRPr>
            </a:pPr>
            <a:r>
              <a:t>Numbers</a:t>
            </a:r>
          </a:p>
          <a:p>
            <a:pPr lvl="1"/>
            <a:r>
              <a:t>I think we can figure this one out from the name</a:t>
            </a:r>
          </a:p>
          <a:p>
            <a:pPr>
              <a:defRPr>
                <a:latin typeface="+mn-lt"/>
                <a:ea typeface="+mn-ea"/>
                <a:cs typeface="+mn-cs"/>
                <a:sym typeface="Open Sans Regular Bold"/>
              </a:defRPr>
            </a:pPr>
            <a:r>
              <a:t>Arrays</a:t>
            </a:r>
          </a:p>
          <a:p>
            <a:pPr lvl="1"/>
            <a:r>
              <a:t>Storing multiple things in a single thing, as an </a:t>
            </a:r>
            <a:r>
              <a:rPr>
                <a:latin typeface="+mn-lt"/>
                <a:ea typeface="+mn-ea"/>
                <a:cs typeface="+mn-cs"/>
                <a:sym typeface="Open Sans Regular Bold"/>
              </a:rPr>
              <a:t>array</a:t>
            </a:r>
            <a:r>
              <a:t> of things</a:t>
            </a:r>
          </a:p>
        </p:txBody>
      </p:sp>
      <p:sp>
        <p:nvSpPr>
          <p:cNvPr id="152" name="“Hello World”"/>
          <p:cNvSpPr txBox="1"/>
          <p:nvPr/>
        </p:nvSpPr>
        <p:spPr>
          <a:xfrm>
            <a:off x="17235966" y="3234667"/>
            <a:ext cx="6144102" cy="1689101"/>
          </a:xfrm>
          <a:prstGeom prst="rect">
            <a:avLst/>
          </a:prstGeom>
          <a:solidFill>
            <a:srgbClr val="D5D5D5"/>
          </a:solidFill>
          <a:ln w="635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95300" tIns="495300" rIns="495300" bIns="495300">
            <a:spAutoFit/>
          </a:bodyPr>
          <a:lstStyle>
            <a:lvl1pPr>
              <a:defRPr sz="43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“Hello World”</a:t>
            </a:r>
          </a:p>
        </p:txBody>
      </p:sp>
      <p:sp>
        <p:nvSpPr>
          <p:cNvPr id="153" name="true"/>
          <p:cNvSpPr txBox="1"/>
          <p:nvPr/>
        </p:nvSpPr>
        <p:spPr>
          <a:xfrm>
            <a:off x="20873502" y="5487022"/>
            <a:ext cx="2506567" cy="1689101"/>
          </a:xfrm>
          <a:prstGeom prst="rect">
            <a:avLst/>
          </a:prstGeom>
          <a:solidFill>
            <a:srgbClr val="D5D5D5"/>
          </a:solidFill>
          <a:ln w="635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95300" tIns="495300" rIns="495300" bIns="495300">
            <a:spAutoFit/>
          </a:bodyPr>
          <a:lstStyle>
            <a:lvl1pPr>
              <a:defRPr sz="43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true</a:t>
            </a:r>
          </a:p>
        </p:txBody>
      </p:sp>
      <p:sp>
        <p:nvSpPr>
          <p:cNvPr id="154" name="5"/>
          <p:cNvSpPr txBox="1"/>
          <p:nvPr/>
        </p:nvSpPr>
        <p:spPr>
          <a:xfrm>
            <a:off x="20873502" y="7739376"/>
            <a:ext cx="2506567" cy="1689101"/>
          </a:xfrm>
          <a:prstGeom prst="rect">
            <a:avLst/>
          </a:prstGeom>
          <a:solidFill>
            <a:srgbClr val="D5D5D5"/>
          </a:solidFill>
          <a:ln w="635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95300" tIns="495300" rIns="495300" bIns="495300">
            <a:spAutoFit/>
          </a:bodyPr>
          <a:lstStyle>
            <a:lvl1pPr>
              <a:defRPr sz="43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Vari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Variables</a:t>
            </a:r>
          </a:p>
        </p:txBody>
      </p:sp>
      <p:sp>
        <p:nvSpPr>
          <p:cNvPr id="157" name="Variables my belove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Variables my beloved</a:t>
            </a:r>
          </a:p>
        </p:txBody>
      </p:sp>
      <p:sp>
        <p:nvSpPr>
          <p:cNvPr id="158" name="Variables in math store a number (x=5)…"/>
          <p:cNvSpPr txBox="1"/>
          <p:nvPr>
            <p:ph type="body" sz="quarter" idx="1"/>
          </p:nvPr>
        </p:nvSpPr>
        <p:spPr>
          <a:xfrm>
            <a:off x="1206500" y="3429000"/>
            <a:ext cx="21971000" cy="2484650"/>
          </a:xfrm>
          <a:prstGeom prst="rect">
            <a:avLst/>
          </a:prstGeom>
        </p:spPr>
        <p:txBody>
          <a:bodyPr/>
          <a:lstStyle/>
          <a:p>
            <a:pPr/>
            <a:r>
              <a:t>Variables in math store a number (x=5)</a:t>
            </a:r>
          </a:p>
          <a:p>
            <a:pPr/>
            <a:r>
              <a:t>Variables in code store data (strings, numbers, booleans, arrays, etc.)</a:t>
            </a:r>
          </a:p>
        </p:txBody>
      </p:sp>
      <p:sp>
        <p:nvSpPr>
          <p:cNvPr id="159" name="var myString = “Hello World”; // string…"/>
          <p:cNvSpPr txBox="1"/>
          <p:nvPr/>
        </p:nvSpPr>
        <p:spPr>
          <a:xfrm>
            <a:off x="1457268" y="8861744"/>
            <a:ext cx="22086923" cy="3594101"/>
          </a:xfrm>
          <a:prstGeom prst="rect">
            <a:avLst/>
          </a:prstGeom>
          <a:solidFill>
            <a:srgbClr val="D5D5D5"/>
          </a:solidFill>
          <a:ln w="635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95300" tIns="495300" rIns="495300" bIns="495300">
            <a:spAutoFit/>
          </a:bodyPr>
          <a:lstStyle/>
          <a:p>
            <a:pPr algn="l">
              <a:defRPr sz="4300">
                <a:solidFill>
                  <a:srgbClr val="3C3C3C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var</a:t>
            </a:r>
            <a:r>
              <a:t>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myString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“Hello World”</a:t>
            </a:r>
            <a:r>
              <a:t>; // string</a:t>
            </a:r>
          </a:p>
          <a:p>
            <a:pPr algn="l">
              <a:defRPr sz="4300">
                <a:solidFill>
                  <a:srgbClr val="3C3C3C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var</a:t>
            </a:r>
            <a:r>
              <a:t>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myNumber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5</a:t>
            </a:r>
            <a:r>
              <a:t>; // number</a:t>
            </a:r>
          </a:p>
          <a:p>
            <a:pPr algn="l">
              <a:defRPr sz="4300">
                <a:solidFill>
                  <a:srgbClr val="3C3C3C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var</a:t>
            </a:r>
            <a:r>
              <a:t>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myBoolean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true</a:t>
            </a:r>
            <a:r>
              <a:t>;  // boolean</a:t>
            </a:r>
          </a:p>
          <a:p>
            <a:pPr algn="l">
              <a:defRPr sz="4300">
                <a:solidFill>
                  <a:srgbClr val="3C3C3C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var</a:t>
            </a:r>
            <a:r>
              <a:t>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myArray</a:t>
            </a:r>
            <a:r>
              <a:t> = [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“first”</a:t>
            </a:r>
            <a:r>
              <a:t>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“second”</a:t>
            </a:r>
            <a:r>
              <a:t>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“third”</a:t>
            </a:r>
            <a:r>
              <a:t>] // array of strings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Open Sans Regular ExtraBold"/>
        <a:ea typeface="Open Sans Regular ExtraBold"/>
        <a:cs typeface="Open Sans Regular ExtraBold"/>
      </a:majorFont>
      <a:minorFont>
        <a:latin typeface="Open Sans Regular Bold"/>
        <a:ea typeface="Open Sans Regular Bold"/>
        <a:cs typeface="Open Sans Regular Bold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Open Sans Regular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Open Sans Regular ExtraBold"/>
        <a:ea typeface="Open Sans Regular ExtraBold"/>
        <a:cs typeface="Open Sans Regular ExtraBold"/>
      </a:majorFont>
      <a:minorFont>
        <a:latin typeface="Open Sans Regular Bold"/>
        <a:ea typeface="Open Sans Regular Bold"/>
        <a:cs typeface="Open Sans Regular Bold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Open Sans Regular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