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33"/>
  </p:notesMasterIdLst>
  <p:sldIdLst>
    <p:sldId id="257" r:id="rId2"/>
    <p:sldId id="258" r:id="rId3"/>
    <p:sldId id="259" r:id="rId4"/>
    <p:sldId id="285" r:id="rId5"/>
    <p:sldId id="288" r:id="rId6"/>
    <p:sldId id="286" r:id="rId7"/>
    <p:sldId id="287"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x="9144000" cy="5143500" type="screen16x9"/>
  <p:notesSz cx="6858000" cy="9144000"/>
  <p:embeddedFontLst>
    <p:embeddedFont>
      <p:font typeface="Helvetica" panose="020B0604020202020204" pitchFamily="34" charset="0"/>
      <p:regular r:id="rId34"/>
      <p:bold r:id="rId35"/>
      <p:italic r:id="rId36"/>
      <p:boldItalic r:id="rId37"/>
    </p:embeddedFont>
    <p:embeddedFont>
      <p:font typeface="Lato" panose="020F0502020204030203" pitchFamily="34" charset="0"/>
      <p:regular r:id="rId38"/>
      <p:bold r:id="rId39"/>
      <p:italic r:id="rId40"/>
      <p:boldItalic r:id="rId41"/>
    </p:embeddedFont>
    <p:embeddedFont>
      <p:font typeface="Proxima Nova" panose="020B0604020202020204" charset="0"/>
      <p:regular r:id="rId42"/>
      <p:bold r:id="rId43"/>
      <p:italic r:id="rId44"/>
      <p:boldItalic r:id="rId45"/>
    </p:embeddedFont>
    <p:embeddedFont>
      <p:font typeface="Roboto" panose="02000000000000000000" pitchFamily="2" charset="0"/>
      <p:regular r:id="rId46"/>
      <p:bold r:id="rId47"/>
      <p:italic r:id="rId48"/>
      <p:boldItalic r:id="rId49"/>
    </p:embeddedFont>
    <p:embeddedFont>
      <p:font typeface="Ubuntu" panose="020B0504030602030204" pitchFamily="3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font" Target="fonts/font20.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191adf3409_0_4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191adf3409_0_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191adf3409_0_5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191adf3409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191adf3409_0_5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191adf3409_0_5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191adf3409_0_5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191adf3409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191adf3409_0_5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191adf3409_0_5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191adf3409_0_5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191adf3409_0_5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191adf3409_0_5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191adf3409_0_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191adf3409_0_5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191adf3409_0_5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191adf3409_0_6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191adf3409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191adf3409_0_6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191adf3409_0_6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191adf3409_0_6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191adf3409_0_6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191adf3409_0_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191adf3409_0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191adf3409_0_6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1191adf3409_0_6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191adf3409_0_6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191adf3409_0_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191adf3409_0_6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191adf3409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191adf3409_0_6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191adf3409_0_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191adf3409_0_6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191adf3409_0_6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191adf3409_0_6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191adf3409_0_6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191adf3409_0_6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191adf340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191adf3409_0_6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191adf3409_0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191adf3409_0_4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191adf3409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91adf3409_0_5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191adf3409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191adf3409_0_5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191adf3409_0_5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191adf3409_0_5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191adf3409_0_5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191adf3409_0_5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191adf3409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191adf3409_0_5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191adf3409_0_5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191adf3409_0_5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191adf3409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8"/>
        <p:cNvGrpSpPr/>
        <p:nvPr/>
      </p:nvGrpSpPr>
      <p:grpSpPr>
        <a:xfrm>
          <a:off x="0" y="0"/>
          <a:ext cx="0" cy="0"/>
          <a:chOff x="0" y="0"/>
          <a:chExt cx="0" cy="0"/>
        </a:xfrm>
      </p:grpSpPr>
      <p:sp>
        <p:nvSpPr>
          <p:cNvPr id="99" name="Google Shape;99;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 name="Google Shape;85;p21"/>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86" name="Google Shape;86;p21"/>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7" name="Google Shape;87;p21"/>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8" name="Google Shape;88;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89" name="Google Shape;89;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46.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43.png"/></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52.png"/></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hyperlink" Target="https://undefined/adprefs/ref=cs_aap_578618422763087200/?pn=1&amp;pg=daae" TargetMode="External"/><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p:nvPr/>
        </p:nvSpPr>
        <p:spPr>
          <a:xfrm>
            <a:off x="353625" y="1909950"/>
            <a:ext cx="83046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200" b="1">
                <a:solidFill>
                  <a:srgbClr val="0000FF"/>
                </a:solidFill>
                <a:latin typeface="Proxima Nova"/>
                <a:ea typeface="Proxima Nova"/>
                <a:cs typeface="Proxima Nova"/>
                <a:sym typeface="Proxima Nova"/>
              </a:rPr>
              <a:t>Naive Bayes Classifier</a:t>
            </a:r>
            <a:endParaRPr sz="4800" b="1">
              <a:solidFill>
                <a:srgbClr val="0000FF"/>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31"/>
          <p:cNvPicPr preferRelativeResize="0"/>
          <p:nvPr/>
        </p:nvPicPr>
        <p:blipFill>
          <a:blip r:embed="rId3">
            <a:alphaModFix/>
          </a:blip>
          <a:stretch>
            <a:fillRect/>
          </a:stretch>
        </p:blipFill>
        <p:spPr>
          <a:xfrm>
            <a:off x="956088" y="1220538"/>
            <a:ext cx="2962275" cy="2981325"/>
          </a:xfrm>
          <a:prstGeom prst="rect">
            <a:avLst/>
          </a:prstGeom>
          <a:noFill/>
          <a:ln>
            <a:noFill/>
          </a:ln>
        </p:spPr>
      </p:pic>
      <p:sp>
        <p:nvSpPr>
          <p:cNvPr id="149" name="Google Shape;149;p31"/>
          <p:cNvSpPr txBox="1"/>
          <p:nvPr/>
        </p:nvSpPr>
        <p:spPr>
          <a:xfrm>
            <a:off x="4379800" y="2120663"/>
            <a:ext cx="35898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FF0000"/>
                </a:solidFill>
                <a:latin typeface="Proxima Nova"/>
                <a:ea typeface="Proxima Nova"/>
                <a:cs typeface="Proxima Nova"/>
                <a:sym typeface="Proxima Nova"/>
              </a:rPr>
              <a:t>Spam messages which we receive</a:t>
            </a:r>
            <a:r>
              <a:rPr lang="en" sz="2000" b="1">
                <a:solidFill>
                  <a:srgbClr val="3C78D8"/>
                </a:solidFill>
                <a:latin typeface="Proxima Nova"/>
                <a:ea typeface="Proxima Nova"/>
                <a:cs typeface="Proxima Nova"/>
                <a:sym typeface="Proxima Nova"/>
              </a:rPr>
              <a:t>(unwanted messages that are spams or unsolicited advertisements.</a:t>
            </a:r>
            <a:endParaRPr sz="2000" b="1">
              <a:solidFill>
                <a:srgbClr val="3C78D8"/>
              </a:solidFill>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500"/>
                                        <p:tgtEl>
                                          <p:spTgt spid="14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9"/>
                                        </p:tgtEl>
                                        <p:attrNameLst>
                                          <p:attrName>style.visibility</p:attrName>
                                        </p:attrNameLst>
                                      </p:cBhvr>
                                      <p:to>
                                        <p:strVal val="visible"/>
                                      </p:to>
                                    </p:set>
                                    <p:anim calcmode="lin" valueType="num">
                                      <p:cBhvr additive="base">
                                        <p:cTn id="12" dur="500" fill="hold"/>
                                        <p:tgtEl>
                                          <p:spTgt spid="149"/>
                                        </p:tgtEl>
                                        <p:attrNameLst>
                                          <p:attrName>ppt_x</p:attrName>
                                        </p:attrNameLst>
                                      </p:cBhvr>
                                      <p:tavLst>
                                        <p:tav tm="0">
                                          <p:val>
                                            <p:strVal val="#ppt_x"/>
                                          </p:val>
                                        </p:tav>
                                        <p:tav tm="100000">
                                          <p:val>
                                            <p:strVal val="#ppt_x"/>
                                          </p:val>
                                        </p:tav>
                                      </p:tavLst>
                                    </p:anim>
                                    <p:anim calcmode="lin" valueType="num">
                                      <p:cBhvr additive="base">
                                        <p:cTn id="13" dur="500" fill="hold"/>
                                        <p:tgtEl>
                                          <p:spTgt spid="1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p32"/>
          <p:cNvPicPr preferRelativeResize="0"/>
          <p:nvPr/>
        </p:nvPicPr>
        <p:blipFill>
          <a:blip r:embed="rId3">
            <a:alphaModFix/>
          </a:blip>
          <a:stretch>
            <a:fillRect/>
          </a:stretch>
        </p:blipFill>
        <p:spPr>
          <a:xfrm>
            <a:off x="1147775" y="423863"/>
            <a:ext cx="2990850" cy="4295775"/>
          </a:xfrm>
          <a:prstGeom prst="rect">
            <a:avLst/>
          </a:prstGeom>
          <a:noFill/>
          <a:ln>
            <a:noFill/>
          </a:ln>
        </p:spPr>
      </p:pic>
      <p:sp>
        <p:nvSpPr>
          <p:cNvPr id="155" name="Google Shape;155;p32"/>
          <p:cNvSpPr txBox="1"/>
          <p:nvPr/>
        </p:nvSpPr>
        <p:spPr>
          <a:xfrm>
            <a:off x="5218500" y="1709863"/>
            <a:ext cx="2282400" cy="172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lt2"/>
                </a:solidFill>
                <a:latin typeface="Proxima Nova"/>
                <a:ea typeface="Proxima Nova"/>
                <a:cs typeface="Proxima Nova"/>
                <a:sym typeface="Proxima Nova"/>
              </a:rPr>
              <a:t>So now what can we do if we want to filter these normal and spam messages??</a:t>
            </a:r>
            <a:endParaRPr sz="2000" b="1">
              <a:solidFill>
                <a:schemeClr val="lt2"/>
              </a:solidFill>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4"/>
                                        </p:tgtEl>
                                        <p:attrNameLst>
                                          <p:attrName>style.visibility</p:attrName>
                                        </p:attrNameLst>
                                      </p:cBhvr>
                                      <p:to>
                                        <p:strVal val="visible"/>
                                      </p:to>
                                    </p:set>
                                    <p:anim calcmode="lin" valueType="num">
                                      <p:cBhvr additive="base">
                                        <p:cTn id="7" dur="500" fill="hold"/>
                                        <p:tgtEl>
                                          <p:spTgt spid="154"/>
                                        </p:tgtEl>
                                        <p:attrNameLst>
                                          <p:attrName>ppt_x</p:attrName>
                                        </p:attrNameLst>
                                      </p:cBhvr>
                                      <p:tavLst>
                                        <p:tav tm="0">
                                          <p:val>
                                            <p:strVal val="#ppt_x"/>
                                          </p:val>
                                        </p:tav>
                                        <p:tav tm="100000">
                                          <p:val>
                                            <p:strVal val="#ppt_x"/>
                                          </p:val>
                                        </p:tav>
                                      </p:tavLst>
                                    </p:anim>
                                    <p:anim calcmode="lin" valueType="num">
                                      <p:cBhvr additive="base">
                                        <p:cTn id="8" dur="500" fill="hold"/>
                                        <p:tgtEl>
                                          <p:spTgt spid="15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55"/>
                                        </p:tgtEl>
                                        <p:attrNameLst>
                                          <p:attrName>style.visibility</p:attrName>
                                        </p:attrNameLst>
                                      </p:cBhvr>
                                      <p:to>
                                        <p:strVal val="visible"/>
                                      </p:to>
                                    </p:set>
                                    <p:animEffect transition="in" filter="fade">
                                      <p:cBhvr>
                                        <p:cTn id="13" dur="5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33"/>
          <p:cNvPicPr preferRelativeResize="0"/>
          <p:nvPr/>
        </p:nvPicPr>
        <p:blipFill>
          <a:blip r:embed="rId3">
            <a:alphaModFix/>
          </a:blip>
          <a:stretch>
            <a:fillRect/>
          </a:stretch>
        </p:blipFill>
        <p:spPr>
          <a:xfrm>
            <a:off x="523850" y="1325200"/>
            <a:ext cx="1809750" cy="1790700"/>
          </a:xfrm>
          <a:prstGeom prst="rect">
            <a:avLst/>
          </a:prstGeom>
          <a:noFill/>
          <a:ln>
            <a:noFill/>
          </a:ln>
        </p:spPr>
      </p:pic>
      <p:pic>
        <p:nvPicPr>
          <p:cNvPr id="161" name="Google Shape;161;p33"/>
          <p:cNvPicPr preferRelativeResize="0"/>
          <p:nvPr/>
        </p:nvPicPr>
        <p:blipFill>
          <a:blip r:embed="rId4">
            <a:alphaModFix/>
          </a:blip>
          <a:stretch>
            <a:fillRect/>
          </a:stretch>
        </p:blipFill>
        <p:spPr>
          <a:xfrm>
            <a:off x="2395525" y="1168788"/>
            <a:ext cx="3714750" cy="2505075"/>
          </a:xfrm>
          <a:prstGeom prst="rect">
            <a:avLst/>
          </a:prstGeom>
          <a:noFill/>
          <a:ln>
            <a:noFill/>
          </a:ln>
        </p:spPr>
      </p:pic>
      <p:sp>
        <p:nvSpPr>
          <p:cNvPr id="162" name="Google Shape;162;p33"/>
          <p:cNvSpPr txBox="1"/>
          <p:nvPr/>
        </p:nvSpPr>
        <p:spPr>
          <a:xfrm>
            <a:off x="6172200" y="439350"/>
            <a:ext cx="2689500" cy="17238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2000" b="1">
                <a:solidFill>
                  <a:srgbClr val="3C78D8"/>
                </a:solidFill>
                <a:latin typeface="Proxima Nova"/>
                <a:ea typeface="Proxima Nova"/>
                <a:cs typeface="Proxima Nova"/>
                <a:sym typeface="Proxima Nova"/>
              </a:rPr>
              <a:t>Firstly we have to make a histogram of all the words that occur frequently in Normal messages.</a:t>
            </a:r>
            <a:endParaRPr sz="2000" b="1">
              <a:solidFill>
                <a:srgbClr val="3C78D8"/>
              </a:solidFill>
              <a:latin typeface="Proxima Nova"/>
              <a:ea typeface="Proxima Nova"/>
              <a:cs typeface="Proxima Nova"/>
              <a:sym typeface="Proxima Nova"/>
            </a:endParaRPr>
          </a:p>
        </p:txBody>
      </p:sp>
      <p:sp>
        <p:nvSpPr>
          <p:cNvPr id="163" name="Google Shape;163;p33"/>
          <p:cNvSpPr txBox="1"/>
          <p:nvPr/>
        </p:nvSpPr>
        <p:spPr>
          <a:xfrm>
            <a:off x="6110275" y="2486000"/>
            <a:ext cx="3089700" cy="17238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2000" b="1">
                <a:solidFill>
                  <a:srgbClr val="3C78D8"/>
                </a:solidFill>
                <a:latin typeface="Proxima Nova"/>
                <a:ea typeface="Proxima Nova"/>
                <a:cs typeface="Proxima Nova"/>
                <a:sym typeface="Proxima Nova"/>
              </a:rPr>
              <a:t>And this histogram can be used to calculate the probabilities of the occurrence of words in the normal message.</a:t>
            </a:r>
            <a:endParaRPr sz="2000" b="1">
              <a:solidFill>
                <a:srgbClr val="3C78D8"/>
              </a:solidFill>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fade">
                                      <p:cBhvr>
                                        <p:cTn id="7" dur="1000"/>
                                        <p:tgtEl>
                                          <p:spTgt spid="1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1"/>
                                        </p:tgtEl>
                                        <p:attrNameLst>
                                          <p:attrName>style.visibility</p:attrName>
                                        </p:attrNameLst>
                                      </p:cBhvr>
                                      <p:to>
                                        <p:strVal val="visible"/>
                                      </p:to>
                                    </p:set>
                                    <p:animEffect transition="in" filter="fade">
                                      <p:cBhvr>
                                        <p:cTn id="12" dur="1000"/>
                                        <p:tgtEl>
                                          <p:spTgt spid="16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2"/>
                                        </p:tgtEl>
                                        <p:attrNameLst>
                                          <p:attrName>style.visibility</p:attrName>
                                        </p:attrNameLst>
                                      </p:cBhvr>
                                      <p:to>
                                        <p:strVal val="visible"/>
                                      </p:to>
                                    </p:set>
                                    <p:animEffect transition="in" filter="fade">
                                      <p:cBhvr>
                                        <p:cTn id="17" dur="1000"/>
                                        <p:tgtEl>
                                          <p:spTgt spid="16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3"/>
                                        </p:tgtEl>
                                        <p:attrNameLst>
                                          <p:attrName>style.visibility</p:attrName>
                                        </p:attrNameLst>
                                      </p:cBhvr>
                                      <p:to>
                                        <p:strVal val="visible"/>
                                      </p:to>
                                    </p:set>
                                    <p:animEffect transition="in" filter="fade">
                                      <p:cBhvr>
                                        <p:cTn id="22" dur="10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34"/>
          <p:cNvPicPr preferRelativeResize="0"/>
          <p:nvPr/>
        </p:nvPicPr>
        <p:blipFill>
          <a:blip r:embed="rId3">
            <a:alphaModFix/>
          </a:blip>
          <a:stretch>
            <a:fillRect/>
          </a:stretch>
        </p:blipFill>
        <p:spPr>
          <a:xfrm>
            <a:off x="267888" y="327538"/>
            <a:ext cx="828675" cy="2047875"/>
          </a:xfrm>
          <a:prstGeom prst="rect">
            <a:avLst/>
          </a:prstGeom>
          <a:noFill/>
          <a:ln>
            <a:noFill/>
          </a:ln>
        </p:spPr>
      </p:pic>
      <p:sp>
        <p:nvSpPr>
          <p:cNvPr id="169" name="Google Shape;169;p34"/>
          <p:cNvSpPr txBox="1"/>
          <p:nvPr/>
        </p:nvSpPr>
        <p:spPr>
          <a:xfrm>
            <a:off x="1276950" y="817413"/>
            <a:ext cx="1950300" cy="1416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600" b="1">
                <a:latin typeface="Proxima Nova"/>
                <a:ea typeface="Proxima Nova"/>
                <a:cs typeface="Proxima Nova"/>
                <a:sym typeface="Proxima Nova"/>
              </a:rPr>
              <a:t>The total number of times ‘Dear’ occurred in the normal message is 8.</a:t>
            </a:r>
            <a:endParaRPr sz="1600" b="1">
              <a:latin typeface="Proxima Nova"/>
              <a:ea typeface="Proxima Nova"/>
              <a:cs typeface="Proxima Nova"/>
              <a:sym typeface="Proxima Nova"/>
            </a:endParaRPr>
          </a:p>
        </p:txBody>
      </p:sp>
      <p:pic>
        <p:nvPicPr>
          <p:cNvPr id="170" name="Google Shape;170;p34"/>
          <p:cNvPicPr preferRelativeResize="0"/>
          <p:nvPr/>
        </p:nvPicPr>
        <p:blipFill>
          <a:blip r:embed="rId4">
            <a:alphaModFix/>
          </a:blip>
          <a:stretch>
            <a:fillRect/>
          </a:stretch>
        </p:blipFill>
        <p:spPr>
          <a:xfrm>
            <a:off x="3353713" y="313263"/>
            <a:ext cx="3495675" cy="2076450"/>
          </a:xfrm>
          <a:prstGeom prst="rect">
            <a:avLst/>
          </a:prstGeom>
          <a:noFill/>
          <a:ln>
            <a:noFill/>
          </a:ln>
        </p:spPr>
      </p:pic>
      <p:sp>
        <p:nvSpPr>
          <p:cNvPr id="171" name="Google Shape;171;p34"/>
          <p:cNvSpPr txBox="1"/>
          <p:nvPr/>
        </p:nvSpPr>
        <p:spPr>
          <a:xfrm>
            <a:off x="7093750" y="718525"/>
            <a:ext cx="1911000" cy="1416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600" b="1">
                <a:solidFill>
                  <a:schemeClr val="dk1"/>
                </a:solidFill>
                <a:latin typeface="Proxima Nova"/>
                <a:ea typeface="Proxima Nova"/>
                <a:cs typeface="Proxima Nova"/>
                <a:sym typeface="Proxima Nova"/>
              </a:rPr>
              <a:t>And the total number of words occurred in normal messages is 17.</a:t>
            </a:r>
            <a:endParaRPr sz="1600" b="1">
              <a:solidFill>
                <a:schemeClr val="dk1"/>
              </a:solidFill>
              <a:latin typeface="Proxima Nova"/>
              <a:ea typeface="Proxima Nova"/>
              <a:cs typeface="Proxima Nova"/>
              <a:sym typeface="Proxima Nova"/>
            </a:endParaRPr>
          </a:p>
        </p:txBody>
      </p:sp>
      <p:pic>
        <p:nvPicPr>
          <p:cNvPr id="172" name="Google Shape;172;p34"/>
          <p:cNvPicPr preferRelativeResize="0"/>
          <p:nvPr/>
        </p:nvPicPr>
        <p:blipFill>
          <a:blip r:embed="rId5">
            <a:alphaModFix/>
          </a:blip>
          <a:stretch>
            <a:fillRect/>
          </a:stretch>
        </p:blipFill>
        <p:spPr>
          <a:xfrm>
            <a:off x="359600" y="3271838"/>
            <a:ext cx="4019550" cy="752475"/>
          </a:xfrm>
          <a:prstGeom prst="rect">
            <a:avLst/>
          </a:prstGeom>
          <a:noFill/>
          <a:ln>
            <a:noFill/>
          </a:ln>
        </p:spPr>
      </p:pic>
      <p:sp>
        <p:nvSpPr>
          <p:cNvPr id="173" name="Google Shape;173;p34"/>
          <p:cNvSpPr txBox="1"/>
          <p:nvPr/>
        </p:nvSpPr>
        <p:spPr>
          <a:xfrm>
            <a:off x="5143500" y="3232438"/>
            <a:ext cx="25824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Proxima Nova"/>
                <a:ea typeface="Proxima Nova"/>
                <a:cs typeface="Proxima Nova"/>
                <a:sym typeface="Proxima Nova"/>
              </a:rPr>
              <a:t>The probability of occurrence of dear in the normal message is 0.47.</a:t>
            </a:r>
            <a:endParaRPr b="1">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8"/>
                                        </p:tgtEl>
                                        <p:attrNameLst>
                                          <p:attrName>style.visibility</p:attrName>
                                        </p:attrNameLst>
                                      </p:cBhvr>
                                      <p:to>
                                        <p:strVal val="visible"/>
                                      </p:to>
                                    </p:set>
                                    <p:animEffect transition="in" filter="fade">
                                      <p:cBhvr>
                                        <p:cTn id="7" dur="1000"/>
                                        <p:tgtEl>
                                          <p:spTgt spid="16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8"/>
                                        </p:tgtEl>
                                        <p:attrNameLst>
                                          <p:attrName>style.visibility</p:attrName>
                                        </p:attrNameLst>
                                      </p:cBhvr>
                                      <p:to>
                                        <p:strVal val="visible"/>
                                      </p:to>
                                    </p:set>
                                    <p:animEffect transition="in" filter="fade">
                                      <p:cBhvr>
                                        <p:cTn id="12" dur="1000"/>
                                        <p:tgtEl>
                                          <p:spTgt spid="16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9"/>
                                        </p:tgtEl>
                                        <p:attrNameLst>
                                          <p:attrName>style.visibility</p:attrName>
                                        </p:attrNameLst>
                                      </p:cBhvr>
                                      <p:to>
                                        <p:strVal val="visible"/>
                                      </p:to>
                                    </p:set>
                                    <p:animEffect transition="in" filter="fade">
                                      <p:cBhvr>
                                        <p:cTn id="17" dur="1000"/>
                                        <p:tgtEl>
                                          <p:spTgt spid="16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0"/>
                                        </p:tgtEl>
                                        <p:attrNameLst>
                                          <p:attrName>style.visibility</p:attrName>
                                        </p:attrNameLst>
                                      </p:cBhvr>
                                      <p:to>
                                        <p:strVal val="visible"/>
                                      </p:to>
                                    </p:set>
                                    <p:animEffect transition="in" filter="fade">
                                      <p:cBhvr>
                                        <p:cTn id="22" dur="1000"/>
                                        <p:tgtEl>
                                          <p:spTgt spid="17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1"/>
                                        </p:tgtEl>
                                        <p:attrNameLst>
                                          <p:attrName>style.visibility</p:attrName>
                                        </p:attrNameLst>
                                      </p:cBhvr>
                                      <p:to>
                                        <p:strVal val="visible"/>
                                      </p:to>
                                    </p:set>
                                    <p:animEffect transition="in" filter="fade">
                                      <p:cBhvr>
                                        <p:cTn id="27" dur="1000"/>
                                        <p:tgtEl>
                                          <p:spTgt spid="17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2"/>
                                        </p:tgtEl>
                                        <p:attrNameLst>
                                          <p:attrName>style.visibility</p:attrName>
                                        </p:attrNameLst>
                                      </p:cBhvr>
                                      <p:to>
                                        <p:strVal val="visible"/>
                                      </p:to>
                                    </p:set>
                                    <p:animEffect transition="in" filter="fade">
                                      <p:cBhvr>
                                        <p:cTn id="32" dur="1000"/>
                                        <p:tgtEl>
                                          <p:spTgt spid="17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3"/>
                                        </p:tgtEl>
                                        <p:attrNameLst>
                                          <p:attrName>style.visibility</p:attrName>
                                        </p:attrNameLst>
                                      </p:cBhvr>
                                      <p:to>
                                        <p:strVal val="visible"/>
                                      </p:to>
                                    </p:set>
                                    <p:animEffect transition="in" filter="fade">
                                      <p:cBhvr>
                                        <p:cTn id="37" dur="10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35"/>
          <p:cNvPicPr preferRelativeResize="0"/>
          <p:nvPr/>
        </p:nvPicPr>
        <p:blipFill>
          <a:blip r:embed="rId3">
            <a:alphaModFix/>
          </a:blip>
          <a:stretch>
            <a:fillRect/>
          </a:stretch>
        </p:blipFill>
        <p:spPr>
          <a:xfrm>
            <a:off x="238125" y="136925"/>
            <a:ext cx="885825" cy="1504950"/>
          </a:xfrm>
          <a:prstGeom prst="rect">
            <a:avLst/>
          </a:prstGeom>
          <a:noFill/>
          <a:ln>
            <a:noFill/>
          </a:ln>
        </p:spPr>
      </p:pic>
      <p:pic>
        <p:nvPicPr>
          <p:cNvPr id="179" name="Google Shape;179;p35"/>
          <p:cNvPicPr preferRelativeResize="0"/>
          <p:nvPr/>
        </p:nvPicPr>
        <p:blipFill>
          <a:blip r:embed="rId4">
            <a:alphaModFix/>
          </a:blip>
          <a:stretch>
            <a:fillRect/>
          </a:stretch>
        </p:blipFill>
        <p:spPr>
          <a:xfrm>
            <a:off x="2226475" y="490550"/>
            <a:ext cx="4343400" cy="666750"/>
          </a:xfrm>
          <a:prstGeom prst="rect">
            <a:avLst/>
          </a:prstGeom>
          <a:noFill/>
          <a:ln>
            <a:noFill/>
          </a:ln>
        </p:spPr>
      </p:pic>
      <p:pic>
        <p:nvPicPr>
          <p:cNvPr id="180" name="Google Shape;180;p35"/>
          <p:cNvPicPr preferRelativeResize="0"/>
          <p:nvPr/>
        </p:nvPicPr>
        <p:blipFill>
          <a:blip r:embed="rId5">
            <a:alphaModFix/>
          </a:blip>
          <a:stretch>
            <a:fillRect/>
          </a:stretch>
        </p:blipFill>
        <p:spPr>
          <a:xfrm>
            <a:off x="238125" y="2470550"/>
            <a:ext cx="647700" cy="876300"/>
          </a:xfrm>
          <a:prstGeom prst="rect">
            <a:avLst/>
          </a:prstGeom>
          <a:noFill/>
          <a:ln>
            <a:noFill/>
          </a:ln>
        </p:spPr>
      </p:pic>
      <p:pic>
        <p:nvPicPr>
          <p:cNvPr id="181" name="Google Shape;181;p35"/>
          <p:cNvPicPr preferRelativeResize="0"/>
          <p:nvPr/>
        </p:nvPicPr>
        <p:blipFill>
          <a:blip r:embed="rId6">
            <a:alphaModFix/>
          </a:blip>
          <a:stretch>
            <a:fillRect/>
          </a:stretch>
        </p:blipFill>
        <p:spPr>
          <a:xfrm>
            <a:off x="2070475" y="2464638"/>
            <a:ext cx="4048125" cy="581025"/>
          </a:xfrm>
          <a:prstGeom prst="rect">
            <a:avLst/>
          </a:prstGeom>
          <a:noFill/>
          <a:ln>
            <a:noFill/>
          </a:ln>
        </p:spPr>
      </p:pic>
      <p:pic>
        <p:nvPicPr>
          <p:cNvPr id="182" name="Google Shape;182;p35"/>
          <p:cNvPicPr preferRelativeResize="0"/>
          <p:nvPr/>
        </p:nvPicPr>
        <p:blipFill>
          <a:blip r:embed="rId7">
            <a:alphaModFix/>
          </a:blip>
          <a:stretch>
            <a:fillRect/>
          </a:stretch>
        </p:blipFill>
        <p:spPr>
          <a:xfrm>
            <a:off x="361950" y="3965975"/>
            <a:ext cx="762000" cy="609600"/>
          </a:xfrm>
          <a:prstGeom prst="rect">
            <a:avLst/>
          </a:prstGeom>
          <a:noFill/>
          <a:ln>
            <a:noFill/>
          </a:ln>
        </p:spPr>
      </p:pic>
      <p:pic>
        <p:nvPicPr>
          <p:cNvPr id="183" name="Google Shape;183;p35"/>
          <p:cNvPicPr preferRelativeResize="0"/>
          <p:nvPr/>
        </p:nvPicPr>
        <p:blipFill>
          <a:blip r:embed="rId8">
            <a:alphaModFix/>
          </a:blip>
          <a:stretch>
            <a:fillRect/>
          </a:stretch>
        </p:blipFill>
        <p:spPr>
          <a:xfrm>
            <a:off x="2160988" y="4108900"/>
            <a:ext cx="4143375" cy="5905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8"/>
                                        </p:tgtEl>
                                        <p:attrNameLst>
                                          <p:attrName>style.visibility</p:attrName>
                                        </p:attrNameLst>
                                      </p:cBhvr>
                                      <p:to>
                                        <p:strVal val="visible"/>
                                      </p:to>
                                    </p:set>
                                    <p:animEffect transition="in" filter="fade">
                                      <p:cBhvr>
                                        <p:cTn id="7" dur="1000"/>
                                        <p:tgtEl>
                                          <p:spTgt spid="1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9"/>
                                        </p:tgtEl>
                                        <p:attrNameLst>
                                          <p:attrName>style.visibility</p:attrName>
                                        </p:attrNameLst>
                                      </p:cBhvr>
                                      <p:to>
                                        <p:strVal val="visible"/>
                                      </p:to>
                                    </p:set>
                                    <p:animEffect transition="in" filter="fade">
                                      <p:cBhvr>
                                        <p:cTn id="12" dur="1000"/>
                                        <p:tgtEl>
                                          <p:spTgt spid="17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0"/>
                                        </p:tgtEl>
                                        <p:attrNameLst>
                                          <p:attrName>style.visibility</p:attrName>
                                        </p:attrNameLst>
                                      </p:cBhvr>
                                      <p:to>
                                        <p:strVal val="visible"/>
                                      </p:to>
                                    </p:set>
                                    <p:animEffect transition="in" filter="fade">
                                      <p:cBhvr>
                                        <p:cTn id="17" dur="1000"/>
                                        <p:tgtEl>
                                          <p:spTgt spid="18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1"/>
                                        </p:tgtEl>
                                        <p:attrNameLst>
                                          <p:attrName>style.visibility</p:attrName>
                                        </p:attrNameLst>
                                      </p:cBhvr>
                                      <p:to>
                                        <p:strVal val="visible"/>
                                      </p:to>
                                    </p:set>
                                    <p:animEffect transition="in" filter="fade">
                                      <p:cBhvr>
                                        <p:cTn id="22" dur="1000"/>
                                        <p:tgtEl>
                                          <p:spTgt spid="18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2"/>
                                        </p:tgtEl>
                                        <p:attrNameLst>
                                          <p:attrName>style.visibility</p:attrName>
                                        </p:attrNameLst>
                                      </p:cBhvr>
                                      <p:to>
                                        <p:strVal val="visible"/>
                                      </p:to>
                                    </p:set>
                                    <p:animEffect transition="in" filter="fade">
                                      <p:cBhvr>
                                        <p:cTn id="27" dur="1000"/>
                                        <p:tgtEl>
                                          <p:spTgt spid="18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3"/>
                                        </p:tgtEl>
                                        <p:attrNameLst>
                                          <p:attrName>style.visibility</p:attrName>
                                        </p:attrNameLst>
                                      </p:cBhvr>
                                      <p:to>
                                        <p:strVal val="visible"/>
                                      </p:to>
                                    </p:set>
                                    <p:animEffect transition="in" filter="fade">
                                      <p:cBhvr>
                                        <p:cTn id="32" dur="100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36"/>
          <p:cNvPicPr preferRelativeResize="0"/>
          <p:nvPr/>
        </p:nvPicPr>
        <p:blipFill>
          <a:blip r:embed="rId3">
            <a:alphaModFix/>
          </a:blip>
          <a:stretch>
            <a:fillRect/>
          </a:stretch>
        </p:blipFill>
        <p:spPr>
          <a:xfrm>
            <a:off x="504825" y="2351487"/>
            <a:ext cx="1562100" cy="1885950"/>
          </a:xfrm>
          <a:prstGeom prst="rect">
            <a:avLst/>
          </a:prstGeom>
          <a:noFill/>
          <a:ln>
            <a:noFill/>
          </a:ln>
        </p:spPr>
      </p:pic>
      <p:pic>
        <p:nvPicPr>
          <p:cNvPr id="189" name="Google Shape;189;p36"/>
          <p:cNvPicPr preferRelativeResize="0"/>
          <p:nvPr/>
        </p:nvPicPr>
        <p:blipFill>
          <a:blip r:embed="rId4">
            <a:alphaModFix/>
          </a:blip>
          <a:stretch>
            <a:fillRect/>
          </a:stretch>
        </p:blipFill>
        <p:spPr>
          <a:xfrm>
            <a:off x="3025638" y="2189562"/>
            <a:ext cx="4181475" cy="2047875"/>
          </a:xfrm>
          <a:prstGeom prst="rect">
            <a:avLst/>
          </a:prstGeom>
          <a:noFill/>
          <a:ln>
            <a:noFill/>
          </a:ln>
        </p:spPr>
      </p:pic>
      <p:sp>
        <p:nvSpPr>
          <p:cNvPr id="6" name="TextBox 5">
            <a:extLst>
              <a:ext uri="{FF2B5EF4-FFF2-40B4-BE49-F238E27FC236}">
                <a16:creationId xmlns:a16="http://schemas.microsoft.com/office/drawing/2014/main" id="{3B3E18CF-3A35-44D9-80B5-8BA04316D83D}"/>
              </a:ext>
            </a:extLst>
          </p:cNvPr>
          <p:cNvSpPr txBox="1"/>
          <p:nvPr/>
        </p:nvSpPr>
        <p:spPr>
          <a:xfrm>
            <a:off x="6100763" y="429009"/>
            <a:ext cx="2714625" cy="954107"/>
          </a:xfrm>
          <a:prstGeom prst="rect">
            <a:avLst/>
          </a:prstGeom>
          <a:noFill/>
        </p:spPr>
        <p:txBody>
          <a:bodyPr wrap="square">
            <a:spAutoFit/>
          </a:bodyPr>
          <a:lstStyle/>
          <a:p>
            <a:r>
              <a:rPr lang="en" sz="1400" b="1">
                <a:solidFill>
                  <a:schemeClr val="accent5">
                    <a:lumMod val="75000"/>
                  </a:schemeClr>
                </a:solidFill>
                <a:latin typeface="Proxima Nova"/>
                <a:ea typeface="Proxima Nova"/>
                <a:cs typeface="Proxima Nova"/>
                <a:sym typeface="Proxima Nova"/>
              </a:rPr>
              <a:t>Now we have to make a histogram of all the words that occur frequently in </a:t>
            </a:r>
            <a:r>
              <a:rPr lang="en" b="1">
                <a:solidFill>
                  <a:schemeClr val="accent5">
                    <a:lumMod val="75000"/>
                  </a:schemeClr>
                </a:solidFill>
                <a:latin typeface="Proxima Nova"/>
                <a:ea typeface="Proxima Nova"/>
                <a:cs typeface="Proxima Nova"/>
                <a:sym typeface="Proxima Nova"/>
              </a:rPr>
              <a:t>Spam </a:t>
            </a:r>
            <a:r>
              <a:rPr lang="en" sz="1400" b="1">
                <a:solidFill>
                  <a:schemeClr val="accent5">
                    <a:lumMod val="75000"/>
                  </a:schemeClr>
                </a:solidFill>
                <a:latin typeface="Proxima Nova"/>
                <a:ea typeface="Proxima Nova"/>
                <a:cs typeface="Proxima Nova"/>
                <a:sym typeface="Proxima Nova"/>
              </a:rPr>
              <a:t>messages.</a:t>
            </a:r>
            <a:endParaRPr lang="en-IN">
              <a:solidFill>
                <a:schemeClr val="accent5">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37"/>
          <p:cNvPicPr preferRelativeResize="0"/>
          <p:nvPr/>
        </p:nvPicPr>
        <p:blipFill>
          <a:blip r:embed="rId3">
            <a:alphaModFix/>
          </a:blip>
          <a:stretch>
            <a:fillRect/>
          </a:stretch>
        </p:blipFill>
        <p:spPr>
          <a:xfrm>
            <a:off x="5830225" y="1185863"/>
            <a:ext cx="3390900" cy="1438275"/>
          </a:xfrm>
          <a:prstGeom prst="rect">
            <a:avLst/>
          </a:prstGeom>
          <a:noFill/>
          <a:ln>
            <a:noFill/>
          </a:ln>
        </p:spPr>
      </p:pic>
      <p:pic>
        <p:nvPicPr>
          <p:cNvPr id="196" name="Google Shape;196;p37"/>
          <p:cNvPicPr preferRelativeResize="0"/>
          <p:nvPr/>
        </p:nvPicPr>
        <p:blipFill>
          <a:blip r:embed="rId4">
            <a:alphaModFix/>
          </a:blip>
          <a:stretch>
            <a:fillRect/>
          </a:stretch>
        </p:blipFill>
        <p:spPr>
          <a:xfrm>
            <a:off x="1654438" y="488625"/>
            <a:ext cx="3914775" cy="647700"/>
          </a:xfrm>
          <a:prstGeom prst="rect">
            <a:avLst/>
          </a:prstGeom>
          <a:noFill/>
          <a:ln>
            <a:noFill/>
          </a:ln>
        </p:spPr>
      </p:pic>
      <p:pic>
        <p:nvPicPr>
          <p:cNvPr id="197" name="Google Shape;197;p37"/>
          <p:cNvPicPr preferRelativeResize="0"/>
          <p:nvPr/>
        </p:nvPicPr>
        <p:blipFill>
          <a:blip r:embed="rId5">
            <a:alphaModFix/>
          </a:blip>
          <a:stretch>
            <a:fillRect/>
          </a:stretch>
        </p:blipFill>
        <p:spPr>
          <a:xfrm>
            <a:off x="411275" y="2815228"/>
            <a:ext cx="815575" cy="547275"/>
          </a:xfrm>
          <a:prstGeom prst="rect">
            <a:avLst/>
          </a:prstGeom>
          <a:noFill/>
          <a:ln>
            <a:noFill/>
          </a:ln>
        </p:spPr>
      </p:pic>
      <p:pic>
        <p:nvPicPr>
          <p:cNvPr id="198" name="Google Shape;198;p37"/>
          <p:cNvPicPr preferRelativeResize="0"/>
          <p:nvPr/>
        </p:nvPicPr>
        <p:blipFill>
          <a:blip r:embed="rId6">
            <a:alphaModFix/>
          </a:blip>
          <a:stretch>
            <a:fillRect/>
          </a:stretch>
        </p:blipFill>
        <p:spPr>
          <a:xfrm>
            <a:off x="376600" y="1887110"/>
            <a:ext cx="884932" cy="437000"/>
          </a:xfrm>
          <a:prstGeom prst="rect">
            <a:avLst/>
          </a:prstGeom>
          <a:noFill/>
          <a:ln>
            <a:noFill/>
          </a:ln>
        </p:spPr>
      </p:pic>
      <p:pic>
        <p:nvPicPr>
          <p:cNvPr id="199" name="Google Shape;199;p37"/>
          <p:cNvPicPr preferRelativeResize="0"/>
          <p:nvPr/>
        </p:nvPicPr>
        <p:blipFill>
          <a:blip r:embed="rId7">
            <a:alphaModFix/>
          </a:blip>
          <a:stretch>
            <a:fillRect/>
          </a:stretch>
        </p:blipFill>
        <p:spPr>
          <a:xfrm>
            <a:off x="361863" y="3614738"/>
            <a:ext cx="914400" cy="1228725"/>
          </a:xfrm>
          <a:prstGeom prst="rect">
            <a:avLst/>
          </a:prstGeom>
          <a:noFill/>
          <a:ln>
            <a:noFill/>
          </a:ln>
        </p:spPr>
      </p:pic>
      <p:pic>
        <p:nvPicPr>
          <p:cNvPr id="200" name="Google Shape;200;p37"/>
          <p:cNvPicPr preferRelativeResize="0"/>
          <p:nvPr/>
        </p:nvPicPr>
        <p:blipFill>
          <a:blip r:embed="rId8">
            <a:alphaModFix/>
          </a:blip>
          <a:stretch>
            <a:fillRect/>
          </a:stretch>
        </p:blipFill>
        <p:spPr>
          <a:xfrm>
            <a:off x="1649663" y="2751913"/>
            <a:ext cx="3924300" cy="781050"/>
          </a:xfrm>
          <a:prstGeom prst="rect">
            <a:avLst/>
          </a:prstGeom>
          <a:noFill/>
          <a:ln>
            <a:noFill/>
          </a:ln>
        </p:spPr>
      </p:pic>
      <p:pic>
        <p:nvPicPr>
          <p:cNvPr id="201" name="Google Shape;201;p37"/>
          <p:cNvPicPr preferRelativeResize="0"/>
          <p:nvPr/>
        </p:nvPicPr>
        <p:blipFill>
          <a:blip r:embed="rId9">
            <a:alphaModFix/>
          </a:blip>
          <a:stretch>
            <a:fillRect/>
          </a:stretch>
        </p:blipFill>
        <p:spPr>
          <a:xfrm>
            <a:off x="1683000" y="3973100"/>
            <a:ext cx="3933825" cy="723900"/>
          </a:xfrm>
          <a:prstGeom prst="rect">
            <a:avLst/>
          </a:prstGeom>
          <a:noFill/>
          <a:ln>
            <a:noFill/>
          </a:ln>
        </p:spPr>
      </p:pic>
      <p:pic>
        <p:nvPicPr>
          <p:cNvPr id="202" name="Google Shape;202;p37"/>
          <p:cNvPicPr preferRelativeResize="0"/>
          <p:nvPr/>
        </p:nvPicPr>
        <p:blipFill>
          <a:blip r:embed="rId10">
            <a:alphaModFix/>
          </a:blip>
          <a:stretch>
            <a:fillRect/>
          </a:stretch>
        </p:blipFill>
        <p:spPr>
          <a:xfrm>
            <a:off x="376600" y="88100"/>
            <a:ext cx="884925" cy="1171575"/>
          </a:xfrm>
          <a:prstGeom prst="rect">
            <a:avLst/>
          </a:prstGeom>
          <a:noFill/>
          <a:ln>
            <a:noFill/>
          </a:ln>
        </p:spPr>
      </p:pic>
      <p:pic>
        <p:nvPicPr>
          <p:cNvPr id="203" name="Google Shape;203;p37"/>
          <p:cNvPicPr preferRelativeResize="0"/>
          <p:nvPr/>
        </p:nvPicPr>
        <p:blipFill>
          <a:blip r:embed="rId11">
            <a:alphaModFix/>
          </a:blip>
          <a:stretch>
            <a:fillRect/>
          </a:stretch>
        </p:blipFill>
        <p:spPr>
          <a:xfrm>
            <a:off x="1606807" y="1685200"/>
            <a:ext cx="4010025" cy="7334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5"/>
                                        </p:tgtEl>
                                        <p:attrNameLst>
                                          <p:attrName>style.visibility</p:attrName>
                                        </p:attrNameLst>
                                      </p:cBhvr>
                                      <p:to>
                                        <p:strVal val="visible"/>
                                      </p:to>
                                    </p:set>
                                    <p:animEffect transition="in" filter="fade">
                                      <p:cBhvr>
                                        <p:cTn id="7" dur="1000"/>
                                        <p:tgtEl>
                                          <p:spTgt spid="1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2"/>
                                        </p:tgtEl>
                                        <p:attrNameLst>
                                          <p:attrName>style.visibility</p:attrName>
                                        </p:attrNameLst>
                                      </p:cBhvr>
                                      <p:to>
                                        <p:strVal val="visible"/>
                                      </p:to>
                                    </p:set>
                                    <p:animEffect transition="in" filter="fade">
                                      <p:cBhvr>
                                        <p:cTn id="12" dur="1000"/>
                                        <p:tgtEl>
                                          <p:spTgt spid="20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6"/>
                                        </p:tgtEl>
                                        <p:attrNameLst>
                                          <p:attrName>style.visibility</p:attrName>
                                        </p:attrNameLst>
                                      </p:cBhvr>
                                      <p:to>
                                        <p:strVal val="visible"/>
                                      </p:to>
                                    </p:set>
                                    <p:animEffect transition="in" filter="fade">
                                      <p:cBhvr>
                                        <p:cTn id="17" dur="1000"/>
                                        <p:tgtEl>
                                          <p:spTgt spid="19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8"/>
                                        </p:tgtEl>
                                        <p:attrNameLst>
                                          <p:attrName>style.visibility</p:attrName>
                                        </p:attrNameLst>
                                      </p:cBhvr>
                                      <p:to>
                                        <p:strVal val="visible"/>
                                      </p:to>
                                    </p:set>
                                    <p:animEffect transition="in" filter="fade">
                                      <p:cBhvr>
                                        <p:cTn id="22" dur="1000"/>
                                        <p:tgtEl>
                                          <p:spTgt spid="19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3"/>
                                        </p:tgtEl>
                                        <p:attrNameLst>
                                          <p:attrName>style.visibility</p:attrName>
                                        </p:attrNameLst>
                                      </p:cBhvr>
                                      <p:to>
                                        <p:strVal val="visible"/>
                                      </p:to>
                                    </p:set>
                                    <p:animEffect transition="in" filter="fade">
                                      <p:cBhvr>
                                        <p:cTn id="27" dur="1000"/>
                                        <p:tgtEl>
                                          <p:spTgt spid="20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7"/>
                                        </p:tgtEl>
                                        <p:attrNameLst>
                                          <p:attrName>style.visibility</p:attrName>
                                        </p:attrNameLst>
                                      </p:cBhvr>
                                      <p:to>
                                        <p:strVal val="visible"/>
                                      </p:to>
                                    </p:set>
                                    <p:animEffect transition="in" filter="fade">
                                      <p:cBhvr>
                                        <p:cTn id="32" dur="1000"/>
                                        <p:tgtEl>
                                          <p:spTgt spid="19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0"/>
                                        </p:tgtEl>
                                        <p:attrNameLst>
                                          <p:attrName>style.visibility</p:attrName>
                                        </p:attrNameLst>
                                      </p:cBhvr>
                                      <p:to>
                                        <p:strVal val="visible"/>
                                      </p:to>
                                    </p:set>
                                    <p:animEffect transition="in" filter="fade">
                                      <p:cBhvr>
                                        <p:cTn id="37" dur="1000"/>
                                        <p:tgtEl>
                                          <p:spTgt spid="20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9"/>
                                        </p:tgtEl>
                                        <p:attrNameLst>
                                          <p:attrName>style.visibility</p:attrName>
                                        </p:attrNameLst>
                                      </p:cBhvr>
                                      <p:to>
                                        <p:strVal val="visible"/>
                                      </p:to>
                                    </p:set>
                                    <p:animEffect transition="in" filter="fade">
                                      <p:cBhvr>
                                        <p:cTn id="42" dur="1000"/>
                                        <p:tgtEl>
                                          <p:spTgt spid="19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01"/>
                                        </p:tgtEl>
                                        <p:attrNameLst>
                                          <p:attrName>style.visibility</p:attrName>
                                        </p:attrNameLst>
                                      </p:cBhvr>
                                      <p:to>
                                        <p:strVal val="visible"/>
                                      </p:to>
                                    </p:set>
                                    <p:animEffect transition="in" filter="fade">
                                      <p:cBhvr>
                                        <p:cTn id="47" dur="10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08" name="Google Shape;208;p38"/>
          <p:cNvPicPr preferRelativeResize="0"/>
          <p:nvPr/>
        </p:nvPicPr>
        <p:blipFill>
          <a:blip r:embed="rId3">
            <a:alphaModFix/>
          </a:blip>
          <a:stretch>
            <a:fillRect/>
          </a:stretch>
        </p:blipFill>
        <p:spPr>
          <a:xfrm>
            <a:off x="235738" y="355994"/>
            <a:ext cx="3971925" cy="1781175"/>
          </a:xfrm>
          <a:prstGeom prst="rect">
            <a:avLst/>
          </a:prstGeom>
          <a:noFill/>
          <a:ln>
            <a:noFill/>
          </a:ln>
        </p:spPr>
      </p:pic>
      <p:pic>
        <p:nvPicPr>
          <p:cNvPr id="209" name="Google Shape;209;p38"/>
          <p:cNvPicPr preferRelativeResize="0"/>
          <p:nvPr/>
        </p:nvPicPr>
        <p:blipFill>
          <a:blip r:embed="rId4">
            <a:alphaModFix/>
          </a:blip>
          <a:stretch>
            <a:fillRect/>
          </a:stretch>
        </p:blipFill>
        <p:spPr>
          <a:xfrm>
            <a:off x="4486275" y="132150"/>
            <a:ext cx="3905250" cy="1771650"/>
          </a:xfrm>
          <a:prstGeom prst="rect">
            <a:avLst/>
          </a:prstGeom>
          <a:noFill/>
          <a:ln>
            <a:noFill/>
          </a:ln>
        </p:spPr>
      </p:pic>
      <p:sp>
        <p:nvSpPr>
          <p:cNvPr id="210" name="Google Shape;210;p38"/>
          <p:cNvSpPr txBox="1"/>
          <p:nvPr/>
        </p:nvSpPr>
        <p:spPr>
          <a:xfrm>
            <a:off x="642950" y="2946800"/>
            <a:ext cx="5797200" cy="1231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700" b="1">
                <a:solidFill>
                  <a:srgbClr val="3C78D8"/>
                </a:solidFill>
                <a:latin typeface="Proxima Nova"/>
                <a:ea typeface="Proxima Nova"/>
                <a:cs typeface="Proxima Nova"/>
                <a:sym typeface="Proxima Nova"/>
              </a:rPr>
              <a:t>Here we have calculated the probabilities of discrete,individual words and not the probability of something continuous like weight,height.These type of probabilities are called as likelihoods.</a:t>
            </a:r>
            <a:endParaRPr sz="1700" b="1">
              <a:solidFill>
                <a:srgbClr val="3C78D8"/>
              </a:solidFill>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8"/>
                                        </p:tgtEl>
                                        <p:attrNameLst>
                                          <p:attrName>style.visibility</p:attrName>
                                        </p:attrNameLst>
                                      </p:cBhvr>
                                      <p:to>
                                        <p:strVal val="visible"/>
                                      </p:to>
                                    </p:set>
                                    <p:animEffect transition="in" filter="fade">
                                      <p:cBhvr>
                                        <p:cTn id="7" dur="500"/>
                                        <p:tgtEl>
                                          <p:spTgt spid="20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9"/>
                                        </p:tgtEl>
                                        <p:attrNameLst>
                                          <p:attrName>style.visibility</p:attrName>
                                        </p:attrNameLst>
                                      </p:cBhvr>
                                      <p:to>
                                        <p:strVal val="visible"/>
                                      </p:to>
                                    </p:set>
                                    <p:animEffect transition="in" filter="fade">
                                      <p:cBhvr>
                                        <p:cTn id="12" dur="500"/>
                                        <p:tgtEl>
                                          <p:spTgt spid="20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0"/>
                                        </p:tgtEl>
                                        <p:attrNameLst>
                                          <p:attrName>style.visibility</p:attrName>
                                        </p:attrNameLst>
                                      </p:cBhvr>
                                      <p:to>
                                        <p:strVal val="visible"/>
                                      </p:to>
                                    </p:set>
                                    <p:animEffect transition="in" filter="fade">
                                      <p:cBhvr>
                                        <p:cTn id="17" dur="500"/>
                                        <p:tgtEl>
                                          <p:spTgt spid="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9"/>
          <p:cNvSpPr txBox="1">
            <a:spLocks noGrp="1"/>
          </p:cNvSpPr>
          <p:nvPr>
            <p:ph type="body" idx="1"/>
          </p:nvPr>
        </p:nvSpPr>
        <p:spPr>
          <a:xfrm>
            <a:off x="311700" y="8635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b="1">
                <a:solidFill>
                  <a:schemeClr val="dk2"/>
                </a:solidFill>
              </a:rPr>
              <a:t>Dear Friend</a:t>
            </a:r>
            <a:endParaRPr sz="2200" b="1">
              <a:solidFill>
                <a:schemeClr val="dk2"/>
              </a:solidFill>
            </a:endParaRPr>
          </a:p>
          <a:p>
            <a:pPr marL="0" lvl="0" indent="0" algn="l" rtl="0">
              <a:spcBef>
                <a:spcPts val="1200"/>
              </a:spcBef>
              <a:spcAft>
                <a:spcPts val="0"/>
              </a:spcAft>
              <a:buNone/>
            </a:pPr>
            <a:endParaRPr/>
          </a:p>
          <a:p>
            <a:pPr marL="0" lvl="0" indent="0" algn="l" rtl="0">
              <a:spcBef>
                <a:spcPts val="1200"/>
              </a:spcBef>
              <a:spcAft>
                <a:spcPts val="0"/>
              </a:spcAft>
              <a:buNone/>
            </a:pPr>
            <a:endParaRPr>
              <a:solidFill>
                <a:srgbClr val="3C78D8"/>
              </a:solidFill>
            </a:endParaRPr>
          </a:p>
          <a:p>
            <a:pPr marL="0" lvl="0" indent="0" algn="l" rtl="0">
              <a:spcBef>
                <a:spcPts val="1200"/>
              </a:spcBef>
              <a:spcAft>
                <a:spcPts val="1200"/>
              </a:spcAft>
              <a:buNone/>
            </a:pPr>
            <a:r>
              <a:rPr lang="en">
                <a:solidFill>
                  <a:srgbClr val="3C78D8"/>
                </a:solidFill>
              </a:rPr>
              <a:t>Now we need to identify whether it is a Normal Message or Spam</a:t>
            </a:r>
            <a:endParaRPr>
              <a:solidFill>
                <a:srgbClr val="3C78D8"/>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40"/>
          <p:cNvPicPr preferRelativeResize="0"/>
          <p:nvPr/>
        </p:nvPicPr>
        <p:blipFill>
          <a:blip r:embed="rId3">
            <a:alphaModFix/>
          </a:blip>
          <a:stretch>
            <a:fillRect/>
          </a:stretch>
        </p:blipFill>
        <p:spPr>
          <a:xfrm>
            <a:off x="0" y="332175"/>
            <a:ext cx="6570634" cy="4236700"/>
          </a:xfrm>
          <a:prstGeom prst="rect">
            <a:avLst/>
          </a:prstGeom>
          <a:noFill/>
          <a:ln>
            <a:noFill/>
          </a:ln>
        </p:spPr>
      </p:pic>
      <p:sp>
        <p:nvSpPr>
          <p:cNvPr id="221" name="Google Shape;221;p40"/>
          <p:cNvSpPr txBox="1"/>
          <p:nvPr/>
        </p:nvSpPr>
        <p:spPr>
          <a:xfrm>
            <a:off x="6740150" y="910825"/>
            <a:ext cx="2475300" cy="1339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500" b="1">
                <a:latin typeface="Proxima Nova"/>
                <a:ea typeface="Proxima Nova"/>
                <a:cs typeface="Proxima Nova"/>
                <a:sym typeface="Proxima Nova"/>
              </a:rPr>
              <a:t>Since 8 of the 12 messages are normal messages here,probability of normal messages is 0.67</a:t>
            </a:r>
            <a:endParaRPr sz="1500" b="1">
              <a:latin typeface="Proxima Nova"/>
              <a:ea typeface="Proxima Nova"/>
              <a:cs typeface="Proxima Nova"/>
              <a:sym typeface="Proxima Nova"/>
            </a:endParaRPr>
          </a:p>
        </p:txBody>
      </p:sp>
      <p:sp>
        <p:nvSpPr>
          <p:cNvPr id="222" name="Google Shape;222;p40"/>
          <p:cNvSpPr txBox="1"/>
          <p:nvPr/>
        </p:nvSpPr>
        <p:spPr>
          <a:xfrm>
            <a:off x="6795350" y="2764650"/>
            <a:ext cx="2364900" cy="1108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500" b="1">
                <a:solidFill>
                  <a:schemeClr val="dk1"/>
                </a:solidFill>
                <a:latin typeface="Proxima Nova"/>
                <a:ea typeface="Proxima Nova"/>
                <a:cs typeface="Proxima Nova"/>
                <a:sym typeface="Proxima Nova"/>
              </a:rPr>
              <a:t>The initial guess we observe here as a Normal message is called a Prior Probability.</a:t>
            </a:r>
            <a:endParaRPr sz="1500" b="1">
              <a:solidFill>
                <a:schemeClr val="dk1"/>
              </a:solidFill>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0"/>
                                        </p:tgtEl>
                                        <p:attrNameLst>
                                          <p:attrName>style.visibility</p:attrName>
                                        </p:attrNameLst>
                                      </p:cBhvr>
                                      <p:to>
                                        <p:strVal val="visible"/>
                                      </p:to>
                                    </p:set>
                                    <p:animEffect transition="in" filter="fade">
                                      <p:cBhvr>
                                        <p:cTn id="7" dur="1000"/>
                                        <p:tgtEl>
                                          <p:spTgt spid="2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2"/>
                                        </p:tgtEl>
                                        <p:attrNameLst>
                                          <p:attrName>style.visibility</p:attrName>
                                        </p:attrNameLst>
                                      </p:cBhvr>
                                      <p:to>
                                        <p:strVal val="visible"/>
                                      </p:to>
                                    </p:set>
                                    <p:animEffect transition="in" filter="fade">
                                      <p:cBhvr>
                                        <p:cTn id="12" dur="1000"/>
                                        <p:tgtEl>
                                          <p:spTgt spid="2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1"/>
                                        </p:tgtEl>
                                        <p:attrNameLst>
                                          <p:attrName>style.visibility</p:attrName>
                                        </p:attrNameLst>
                                      </p:cBhvr>
                                      <p:to>
                                        <p:strVal val="visible"/>
                                      </p:to>
                                    </p:set>
                                    <p:animEffect transition="in" filter="fade">
                                      <p:cBhvr>
                                        <p:cTn id="17" dur="5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chemeClr val="dk2"/>
                </a:solidFill>
              </a:rPr>
              <a:t>Formula for Naive Bayes Classifier</a:t>
            </a:r>
            <a:endParaRPr b="1">
              <a:solidFill>
                <a:schemeClr val="dk2"/>
              </a:solidFill>
            </a:endParaRPr>
          </a:p>
        </p:txBody>
      </p:sp>
      <p:pic>
        <p:nvPicPr>
          <p:cNvPr id="1026" name="Picture 2" descr="Bayes' Theorem Helps Us Nail Down Probabilities | HowStuffWorks">
            <a:extLst>
              <a:ext uri="{FF2B5EF4-FFF2-40B4-BE49-F238E27FC236}">
                <a16:creationId xmlns:a16="http://schemas.microsoft.com/office/drawing/2014/main" id="{A8306092-CD65-4320-AAB3-6C7CC18498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0450" y="1017725"/>
            <a:ext cx="4606025" cy="25908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ayes' theorem - Wikipedia">
            <a:extLst>
              <a:ext uri="{FF2B5EF4-FFF2-40B4-BE49-F238E27FC236}">
                <a16:creationId xmlns:a16="http://schemas.microsoft.com/office/drawing/2014/main" id="{9C16B923-6979-4B6C-B61B-4E23A50291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5444" y="3775310"/>
            <a:ext cx="4783931" cy="962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41"/>
          <p:cNvPicPr preferRelativeResize="0"/>
          <p:nvPr/>
        </p:nvPicPr>
        <p:blipFill>
          <a:blip r:embed="rId3">
            <a:alphaModFix/>
          </a:blip>
          <a:stretch>
            <a:fillRect/>
          </a:stretch>
        </p:blipFill>
        <p:spPr>
          <a:xfrm>
            <a:off x="1123250" y="1826060"/>
            <a:ext cx="4761507" cy="454375"/>
          </a:xfrm>
          <a:prstGeom prst="rect">
            <a:avLst/>
          </a:prstGeom>
          <a:noFill/>
          <a:ln>
            <a:noFill/>
          </a:ln>
        </p:spPr>
      </p:pic>
      <p:pic>
        <p:nvPicPr>
          <p:cNvPr id="228" name="Google Shape;228;p41"/>
          <p:cNvPicPr preferRelativeResize="0"/>
          <p:nvPr/>
        </p:nvPicPr>
        <p:blipFill>
          <a:blip r:embed="rId4">
            <a:alphaModFix/>
          </a:blip>
          <a:stretch>
            <a:fillRect/>
          </a:stretch>
        </p:blipFill>
        <p:spPr>
          <a:xfrm>
            <a:off x="417925" y="1185175"/>
            <a:ext cx="1806150" cy="454375"/>
          </a:xfrm>
          <a:prstGeom prst="rect">
            <a:avLst/>
          </a:prstGeom>
          <a:noFill/>
          <a:ln>
            <a:noFill/>
          </a:ln>
        </p:spPr>
      </p:pic>
      <p:pic>
        <p:nvPicPr>
          <p:cNvPr id="229" name="Google Shape;229;p41"/>
          <p:cNvPicPr preferRelativeResize="0"/>
          <p:nvPr/>
        </p:nvPicPr>
        <p:blipFill>
          <a:blip r:embed="rId5">
            <a:alphaModFix/>
          </a:blip>
          <a:stretch>
            <a:fillRect/>
          </a:stretch>
        </p:blipFill>
        <p:spPr>
          <a:xfrm>
            <a:off x="2368060" y="1185175"/>
            <a:ext cx="2271875" cy="454375"/>
          </a:xfrm>
          <a:prstGeom prst="rect">
            <a:avLst/>
          </a:prstGeom>
          <a:noFill/>
          <a:ln>
            <a:noFill/>
          </a:ln>
        </p:spPr>
      </p:pic>
      <p:pic>
        <p:nvPicPr>
          <p:cNvPr id="230" name="Google Shape;230;p41"/>
          <p:cNvPicPr preferRelativeResize="0"/>
          <p:nvPr/>
        </p:nvPicPr>
        <p:blipFill>
          <a:blip r:embed="rId6">
            <a:alphaModFix/>
          </a:blip>
          <a:stretch>
            <a:fillRect/>
          </a:stretch>
        </p:blipFill>
        <p:spPr>
          <a:xfrm>
            <a:off x="4783900" y="1185175"/>
            <a:ext cx="2079618" cy="454375"/>
          </a:xfrm>
          <a:prstGeom prst="rect">
            <a:avLst/>
          </a:prstGeom>
          <a:noFill/>
          <a:ln>
            <a:noFill/>
          </a:ln>
        </p:spPr>
      </p:pic>
      <p:sp>
        <p:nvSpPr>
          <p:cNvPr id="231" name="Google Shape;231;p41"/>
          <p:cNvSpPr txBox="1"/>
          <p:nvPr/>
        </p:nvSpPr>
        <p:spPr>
          <a:xfrm>
            <a:off x="6493650" y="1639550"/>
            <a:ext cx="2229000" cy="1693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b="1">
                <a:latin typeface="Proxima Nova"/>
                <a:ea typeface="Proxima Nova"/>
                <a:cs typeface="Proxima Nova"/>
                <a:sym typeface="Proxima Nova"/>
              </a:rPr>
              <a:t>Multiply the initial guess by the probability that the word dear occurs in the normal message and probability that the word Friend occurs in the normal message </a:t>
            </a:r>
            <a:endParaRPr b="1">
              <a:latin typeface="Proxima Nova"/>
              <a:ea typeface="Proxima Nova"/>
              <a:cs typeface="Proxima Nova"/>
              <a:sym typeface="Proxima Nova"/>
            </a:endParaRPr>
          </a:p>
        </p:txBody>
      </p:sp>
      <p:pic>
        <p:nvPicPr>
          <p:cNvPr id="232" name="Google Shape;232;p41"/>
          <p:cNvPicPr preferRelativeResize="0"/>
          <p:nvPr/>
        </p:nvPicPr>
        <p:blipFill>
          <a:blip r:embed="rId7">
            <a:alphaModFix/>
          </a:blip>
          <a:stretch>
            <a:fillRect/>
          </a:stretch>
        </p:blipFill>
        <p:spPr>
          <a:xfrm>
            <a:off x="1577563" y="2280413"/>
            <a:ext cx="3152775" cy="1057275"/>
          </a:xfrm>
          <a:prstGeom prst="rect">
            <a:avLst/>
          </a:prstGeom>
          <a:noFill/>
          <a:ln>
            <a:noFill/>
          </a:ln>
        </p:spPr>
      </p:pic>
      <p:sp>
        <p:nvSpPr>
          <p:cNvPr id="233" name="Google Shape;233;p41"/>
          <p:cNvSpPr txBox="1"/>
          <p:nvPr/>
        </p:nvSpPr>
        <p:spPr>
          <a:xfrm>
            <a:off x="338163" y="3849975"/>
            <a:ext cx="59793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rgbClr val="3C78D8"/>
                </a:solidFill>
                <a:latin typeface="Proxima Nova"/>
                <a:ea typeface="Proxima Nova"/>
                <a:cs typeface="Proxima Nova"/>
                <a:sym typeface="Proxima Nova"/>
              </a:rPr>
              <a:t>We can consider 0.09 as the score Dear Friend gets if it is the normal message</a:t>
            </a:r>
            <a:endParaRPr sz="1700" b="1">
              <a:solidFill>
                <a:srgbClr val="3C78D8"/>
              </a:solidFill>
              <a:latin typeface="Proxima Nova"/>
              <a:ea typeface="Proxima Nova"/>
              <a:cs typeface="Proxima Nova"/>
              <a:sym typeface="Proxima Nova"/>
            </a:endParaRPr>
          </a:p>
        </p:txBody>
      </p:sp>
      <p:pic>
        <p:nvPicPr>
          <p:cNvPr id="234" name="Google Shape;234;p41"/>
          <p:cNvPicPr preferRelativeResize="0"/>
          <p:nvPr/>
        </p:nvPicPr>
        <p:blipFill>
          <a:blip r:embed="rId8">
            <a:alphaModFix/>
          </a:blip>
          <a:stretch>
            <a:fillRect/>
          </a:stretch>
        </p:blipFill>
        <p:spPr>
          <a:xfrm>
            <a:off x="417925" y="3202275"/>
            <a:ext cx="5819775" cy="647700"/>
          </a:xfrm>
          <a:prstGeom prst="rect">
            <a:avLst/>
          </a:prstGeom>
          <a:noFill/>
          <a:ln>
            <a:noFill/>
          </a:ln>
        </p:spPr>
      </p:pic>
      <p:sp>
        <p:nvSpPr>
          <p:cNvPr id="235" name="Google Shape;235;p41"/>
          <p:cNvSpPr txBox="1"/>
          <p:nvPr/>
        </p:nvSpPr>
        <p:spPr>
          <a:xfrm>
            <a:off x="353625" y="321450"/>
            <a:ext cx="8508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solidFill>
                  <a:schemeClr val="dk2"/>
                </a:solidFill>
                <a:latin typeface="Proxima Nova"/>
                <a:ea typeface="Proxima Nova"/>
                <a:cs typeface="Proxima Nova"/>
                <a:sym typeface="Proxima Nova"/>
              </a:rPr>
              <a:t>Probability of Dear Friend being a normal message</a:t>
            </a:r>
            <a:r>
              <a:rPr lang="en" sz="2000">
                <a:solidFill>
                  <a:schemeClr val="dk2"/>
                </a:solidFill>
                <a:latin typeface="Proxima Nova"/>
                <a:ea typeface="Proxima Nova"/>
                <a:cs typeface="Proxima Nova"/>
                <a:sym typeface="Proxima Nova"/>
              </a:rPr>
              <a:t>.</a:t>
            </a:r>
            <a:endParaRPr sz="2000">
              <a:solidFill>
                <a:schemeClr val="dk2"/>
              </a:solidFill>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1"/>
                                        </p:tgtEl>
                                        <p:attrNameLst>
                                          <p:attrName>style.visibility</p:attrName>
                                        </p:attrNameLst>
                                      </p:cBhvr>
                                      <p:to>
                                        <p:strVal val="visible"/>
                                      </p:to>
                                    </p:set>
                                    <p:animEffect transition="in" filter="fade">
                                      <p:cBhvr>
                                        <p:cTn id="7" dur="1000"/>
                                        <p:tgtEl>
                                          <p:spTgt spid="2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7"/>
                                        </p:tgtEl>
                                        <p:attrNameLst>
                                          <p:attrName>style.visibility</p:attrName>
                                        </p:attrNameLst>
                                      </p:cBhvr>
                                      <p:to>
                                        <p:strVal val="visible"/>
                                      </p:to>
                                    </p:set>
                                    <p:animEffect transition="in" filter="fade">
                                      <p:cBhvr>
                                        <p:cTn id="12" dur="1000"/>
                                        <p:tgtEl>
                                          <p:spTgt spid="2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8"/>
                                        </p:tgtEl>
                                        <p:attrNameLst>
                                          <p:attrName>style.visibility</p:attrName>
                                        </p:attrNameLst>
                                      </p:cBhvr>
                                      <p:to>
                                        <p:strVal val="visible"/>
                                      </p:to>
                                    </p:set>
                                    <p:animEffect transition="in" filter="fade">
                                      <p:cBhvr>
                                        <p:cTn id="17" dur="1000"/>
                                        <p:tgtEl>
                                          <p:spTgt spid="2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9"/>
                                        </p:tgtEl>
                                        <p:attrNameLst>
                                          <p:attrName>style.visibility</p:attrName>
                                        </p:attrNameLst>
                                      </p:cBhvr>
                                      <p:to>
                                        <p:strVal val="visible"/>
                                      </p:to>
                                    </p:set>
                                    <p:animEffect transition="in" filter="fade">
                                      <p:cBhvr>
                                        <p:cTn id="22" dur="1000"/>
                                        <p:tgtEl>
                                          <p:spTgt spid="2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0"/>
                                        </p:tgtEl>
                                        <p:attrNameLst>
                                          <p:attrName>style.visibility</p:attrName>
                                        </p:attrNameLst>
                                      </p:cBhvr>
                                      <p:to>
                                        <p:strVal val="visible"/>
                                      </p:to>
                                    </p:set>
                                    <p:animEffect transition="in" filter="fade">
                                      <p:cBhvr>
                                        <p:cTn id="27" dur="1000"/>
                                        <p:tgtEl>
                                          <p:spTgt spid="2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2"/>
                                        </p:tgtEl>
                                        <p:attrNameLst>
                                          <p:attrName>style.visibility</p:attrName>
                                        </p:attrNameLst>
                                      </p:cBhvr>
                                      <p:to>
                                        <p:strVal val="visible"/>
                                      </p:to>
                                    </p:set>
                                    <p:animEffect transition="in" filter="fade">
                                      <p:cBhvr>
                                        <p:cTn id="32" dur="1000"/>
                                        <p:tgtEl>
                                          <p:spTgt spid="23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4"/>
                                        </p:tgtEl>
                                        <p:attrNameLst>
                                          <p:attrName>style.visibility</p:attrName>
                                        </p:attrNameLst>
                                      </p:cBhvr>
                                      <p:to>
                                        <p:strVal val="visible"/>
                                      </p:to>
                                    </p:set>
                                    <p:animEffect transition="in" filter="fade">
                                      <p:cBhvr>
                                        <p:cTn id="37" dur="1000"/>
                                        <p:tgtEl>
                                          <p:spTgt spid="23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3"/>
                                        </p:tgtEl>
                                        <p:attrNameLst>
                                          <p:attrName>style.visibility</p:attrName>
                                        </p:attrNameLst>
                                      </p:cBhvr>
                                      <p:to>
                                        <p:strVal val="visible"/>
                                      </p:to>
                                    </p:set>
                                    <p:animEffect transition="in" filter="fade">
                                      <p:cBhvr>
                                        <p:cTn id="42" dur="1000"/>
                                        <p:tgtEl>
                                          <p:spTgt spid="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2"/>
          <p:cNvSpPr txBox="1">
            <a:spLocks noGrp="1"/>
          </p:cNvSpPr>
          <p:nvPr>
            <p:ph type="title"/>
          </p:nvPr>
        </p:nvSpPr>
        <p:spPr>
          <a:xfrm>
            <a:off x="183100" y="3164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20" b="1">
                <a:solidFill>
                  <a:schemeClr val="dk2"/>
                </a:solidFill>
              </a:rPr>
              <a:t>Probability of a message being spam</a:t>
            </a:r>
            <a:endParaRPr sz="2820" b="1">
              <a:solidFill>
                <a:schemeClr val="dk2"/>
              </a:solidFill>
            </a:endParaRPr>
          </a:p>
        </p:txBody>
      </p:sp>
      <p:sp>
        <p:nvSpPr>
          <p:cNvPr id="241" name="Google Shape;241;p42"/>
          <p:cNvSpPr txBox="1"/>
          <p:nvPr/>
        </p:nvSpPr>
        <p:spPr>
          <a:xfrm>
            <a:off x="6279350" y="1583125"/>
            <a:ext cx="2864700" cy="1847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800" b="1">
                <a:latin typeface="Proxima Nova"/>
                <a:ea typeface="Proxima Nova"/>
                <a:cs typeface="Proxima Nova"/>
                <a:sym typeface="Proxima Nova"/>
              </a:rPr>
              <a:t>Just like before we did before,we start with an initial guess about the probability that any message regardless of what it says ,is spam.</a:t>
            </a:r>
            <a:endParaRPr sz="1800" b="1">
              <a:latin typeface="Proxima Nova"/>
              <a:ea typeface="Proxima Nova"/>
              <a:cs typeface="Proxima Nova"/>
              <a:sym typeface="Proxima Nova"/>
            </a:endParaRPr>
          </a:p>
        </p:txBody>
      </p:sp>
      <p:pic>
        <p:nvPicPr>
          <p:cNvPr id="242" name="Google Shape;242;p42"/>
          <p:cNvPicPr preferRelativeResize="0"/>
          <p:nvPr/>
        </p:nvPicPr>
        <p:blipFill>
          <a:blip r:embed="rId3">
            <a:alphaModFix/>
          </a:blip>
          <a:stretch>
            <a:fillRect/>
          </a:stretch>
        </p:blipFill>
        <p:spPr>
          <a:xfrm>
            <a:off x="152400" y="1041550"/>
            <a:ext cx="6055412" cy="3949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3"/>
          <p:cNvSpPr txBox="1">
            <a:spLocks noGrp="1"/>
          </p:cNvSpPr>
          <p:nvPr>
            <p:ph type="title"/>
          </p:nvPr>
        </p:nvSpPr>
        <p:spPr>
          <a:xfrm>
            <a:off x="311700" y="445025"/>
            <a:ext cx="8742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20" b="1">
                <a:solidFill>
                  <a:schemeClr val="dk2"/>
                </a:solidFill>
              </a:rPr>
              <a:t>Probability of “Dear Friend” being a spam message.</a:t>
            </a:r>
            <a:endParaRPr sz="2820" b="1">
              <a:solidFill>
                <a:schemeClr val="dk2"/>
              </a:solidFill>
            </a:endParaRPr>
          </a:p>
        </p:txBody>
      </p:sp>
      <p:pic>
        <p:nvPicPr>
          <p:cNvPr id="248" name="Google Shape;248;p43"/>
          <p:cNvPicPr preferRelativeResize="0"/>
          <p:nvPr/>
        </p:nvPicPr>
        <p:blipFill rotWithShape="1">
          <a:blip r:embed="rId3">
            <a:alphaModFix/>
          </a:blip>
          <a:srcRect t="37288"/>
          <a:stretch/>
        </p:blipFill>
        <p:spPr>
          <a:xfrm>
            <a:off x="398850" y="2098300"/>
            <a:ext cx="4581525" cy="400200"/>
          </a:xfrm>
          <a:prstGeom prst="rect">
            <a:avLst/>
          </a:prstGeom>
          <a:noFill/>
          <a:ln>
            <a:noFill/>
          </a:ln>
        </p:spPr>
      </p:pic>
      <p:pic>
        <p:nvPicPr>
          <p:cNvPr id="249" name="Google Shape;249;p43"/>
          <p:cNvPicPr preferRelativeResize="0"/>
          <p:nvPr/>
        </p:nvPicPr>
        <p:blipFill>
          <a:blip r:embed="rId4">
            <a:alphaModFix/>
          </a:blip>
          <a:stretch>
            <a:fillRect/>
          </a:stretch>
        </p:blipFill>
        <p:spPr>
          <a:xfrm>
            <a:off x="2281225" y="1065550"/>
            <a:ext cx="2343150" cy="762000"/>
          </a:xfrm>
          <a:prstGeom prst="rect">
            <a:avLst/>
          </a:prstGeom>
          <a:noFill/>
          <a:ln>
            <a:noFill/>
          </a:ln>
        </p:spPr>
      </p:pic>
      <p:pic>
        <p:nvPicPr>
          <p:cNvPr id="250" name="Google Shape;250;p43"/>
          <p:cNvPicPr preferRelativeResize="0"/>
          <p:nvPr/>
        </p:nvPicPr>
        <p:blipFill>
          <a:blip r:embed="rId5">
            <a:alphaModFix/>
          </a:blip>
          <a:stretch>
            <a:fillRect/>
          </a:stretch>
        </p:blipFill>
        <p:spPr>
          <a:xfrm>
            <a:off x="398850" y="1246450"/>
            <a:ext cx="1185212" cy="400200"/>
          </a:xfrm>
          <a:prstGeom prst="rect">
            <a:avLst/>
          </a:prstGeom>
          <a:noFill/>
          <a:ln>
            <a:noFill/>
          </a:ln>
        </p:spPr>
      </p:pic>
      <p:pic>
        <p:nvPicPr>
          <p:cNvPr id="251" name="Google Shape;251;p43"/>
          <p:cNvPicPr preferRelativeResize="0"/>
          <p:nvPr/>
        </p:nvPicPr>
        <p:blipFill>
          <a:blip r:embed="rId6">
            <a:alphaModFix/>
          </a:blip>
          <a:stretch>
            <a:fillRect/>
          </a:stretch>
        </p:blipFill>
        <p:spPr>
          <a:xfrm>
            <a:off x="670338" y="2571738"/>
            <a:ext cx="3209925" cy="962025"/>
          </a:xfrm>
          <a:prstGeom prst="rect">
            <a:avLst/>
          </a:prstGeom>
          <a:noFill/>
          <a:ln>
            <a:noFill/>
          </a:ln>
        </p:spPr>
      </p:pic>
      <p:sp>
        <p:nvSpPr>
          <p:cNvPr id="252" name="Google Shape;252;p43"/>
          <p:cNvSpPr txBox="1"/>
          <p:nvPr/>
        </p:nvSpPr>
        <p:spPr>
          <a:xfrm>
            <a:off x="5904300" y="1746375"/>
            <a:ext cx="3000000" cy="1262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b="1">
                <a:latin typeface="Proxima Nova"/>
                <a:ea typeface="Proxima Nova"/>
                <a:cs typeface="Proxima Nova"/>
                <a:sym typeface="Proxima Nova"/>
              </a:rPr>
              <a:t>Multiply the initial guess by the probability that the word dear occurs in the spam message and probability that the word Friend occurs in the spam message </a:t>
            </a:r>
            <a:endParaRPr b="1">
              <a:latin typeface="Proxima Nova"/>
              <a:ea typeface="Proxima Nova"/>
              <a:cs typeface="Proxima Nova"/>
              <a:sym typeface="Proxima Nova"/>
            </a:endParaRPr>
          </a:p>
        </p:txBody>
      </p:sp>
      <p:sp>
        <p:nvSpPr>
          <p:cNvPr id="253" name="Google Shape;253;p43"/>
          <p:cNvSpPr txBox="1"/>
          <p:nvPr/>
        </p:nvSpPr>
        <p:spPr>
          <a:xfrm>
            <a:off x="311700" y="3900500"/>
            <a:ext cx="7350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solidFill>
                  <a:srgbClr val="FF0000"/>
                </a:solidFill>
                <a:latin typeface="Proxima Nova"/>
                <a:ea typeface="Proxima Nova"/>
                <a:cs typeface="Proxima Nova"/>
                <a:sym typeface="Proxima Nova"/>
              </a:rPr>
              <a:t>We can consider 0.01 as the score Dear Friend gets if it is spam.</a:t>
            </a:r>
            <a:endParaRPr sz="19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2"/>
                                        </p:tgtEl>
                                        <p:attrNameLst>
                                          <p:attrName>style.visibility</p:attrName>
                                        </p:attrNameLst>
                                      </p:cBhvr>
                                      <p:to>
                                        <p:strVal val="visible"/>
                                      </p:to>
                                    </p:set>
                                    <p:animEffect transition="in" filter="fade">
                                      <p:cBhvr>
                                        <p:cTn id="7" dur="1000"/>
                                        <p:tgtEl>
                                          <p:spTgt spid="2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8"/>
                                        </p:tgtEl>
                                        <p:attrNameLst>
                                          <p:attrName>style.visibility</p:attrName>
                                        </p:attrNameLst>
                                      </p:cBhvr>
                                      <p:to>
                                        <p:strVal val="visible"/>
                                      </p:to>
                                    </p:set>
                                    <p:animEffect transition="in" filter="fade">
                                      <p:cBhvr>
                                        <p:cTn id="12" dur="1000"/>
                                        <p:tgtEl>
                                          <p:spTgt spid="2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0"/>
                                        </p:tgtEl>
                                        <p:attrNameLst>
                                          <p:attrName>style.visibility</p:attrName>
                                        </p:attrNameLst>
                                      </p:cBhvr>
                                      <p:to>
                                        <p:strVal val="visible"/>
                                      </p:to>
                                    </p:set>
                                    <p:animEffect transition="in" filter="fade">
                                      <p:cBhvr>
                                        <p:cTn id="17" dur="1000"/>
                                        <p:tgtEl>
                                          <p:spTgt spid="25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9"/>
                                        </p:tgtEl>
                                        <p:attrNameLst>
                                          <p:attrName>style.visibility</p:attrName>
                                        </p:attrNameLst>
                                      </p:cBhvr>
                                      <p:to>
                                        <p:strVal val="visible"/>
                                      </p:to>
                                    </p:set>
                                    <p:animEffect transition="in" filter="fade">
                                      <p:cBhvr>
                                        <p:cTn id="22" dur="1000"/>
                                        <p:tgtEl>
                                          <p:spTgt spid="24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1"/>
                                        </p:tgtEl>
                                        <p:attrNameLst>
                                          <p:attrName>style.visibility</p:attrName>
                                        </p:attrNameLst>
                                      </p:cBhvr>
                                      <p:to>
                                        <p:strVal val="visible"/>
                                      </p:to>
                                    </p:set>
                                    <p:animEffect transition="in" filter="fade">
                                      <p:cBhvr>
                                        <p:cTn id="27" dur="1000"/>
                                        <p:tgtEl>
                                          <p:spTgt spid="25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3"/>
                                        </p:tgtEl>
                                        <p:attrNameLst>
                                          <p:attrName>style.visibility</p:attrName>
                                        </p:attrNameLst>
                                      </p:cBhvr>
                                      <p:to>
                                        <p:strVal val="visible"/>
                                      </p:to>
                                    </p:set>
                                    <p:animEffect transition="in" filter="fade">
                                      <p:cBhvr>
                                        <p:cTn id="32" dur="1000"/>
                                        <p:tgtEl>
                                          <p:spTgt spid="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4"/>
          <p:cNvSpPr txBox="1"/>
          <p:nvPr/>
        </p:nvSpPr>
        <p:spPr>
          <a:xfrm>
            <a:off x="267900" y="85725"/>
            <a:ext cx="30000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b="1">
                <a:solidFill>
                  <a:schemeClr val="dk2"/>
                </a:solidFill>
                <a:latin typeface="Proxima Nova"/>
                <a:ea typeface="Proxima Nova"/>
                <a:cs typeface="Proxima Nova"/>
                <a:sym typeface="Proxima Nova"/>
              </a:rPr>
              <a:t>Probability of Dear Friend being a normal message</a:t>
            </a:r>
            <a:r>
              <a:rPr lang="en">
                <a:solidFill>
                  <a:schemeClr val="dk2"/>
                </a:solidFill>
                <a:latin typeface="Proxima Nova"/>
                <a:ea typeface="Proxima Nova"/>
                <a:cs typeface="Proxima Nova"/>
                <a:sym typeface="Proxima Nova"/>
              </a:rPr>
              <a:t>.</a:t>
            </a:r>
            <a:endParaRPr sz="800"/>
          </a:p>
        </p:txBody>
      </p:sp>
      <p:sp>
        <p:nvSpPr>
          <p:cNvPr id="259" name="Google Shape;259;p44"/>
          <p:cNvSpPr txBox="1"/>
          <p:nvPr/>
        </p:nvSpPr>
        <p:spPr>
          <a:xfrm>
            <a:off x="5368525" y="292225"/>
            <a:ext cx="3246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solidFill>
                  <a:srgbClr val="4A86E8"/>
                </a:solidFill>
                <a:latin typeface="Proxima Nova"/>
                <a:ea typeface="Proxima Nova"/>
                <a:cs typeface="Proxima Nova"/>
                <a:sym typeface="Proxima Nova"/>
              </a:rPr>
              <a:t>0.09</a:t>
            </a:r>
            <a:endParaRPr sz="2800" b="1">
              <a:solidFill>
                <a:srgbClr val="4A86E8"/>
              </a:solidFill>
              <a:latin typeface="Proxima Nova"/>
              <a:ea typeface="Proxima Nova"/>
              <a:cs typeface="Proxima Nova"/>
              <a:sym typeface="Proxima Nova"/>
            </a:endParaRPr>
          </a:p>
        </p:txBody>
      </p:sp>
      <p:sp>
        <p:nvSpPr>
          <p:cNvPr id="260" name="Google Shape;260;p44"/>
          <p:cNvSpPr txBox="1"/>
          <p:nvPr/>
        </p:nvSpPr>
        <p:spPr>
          <a:xfrm>
            <a:off x="267900" y="1618050"/>
            <a:ext cx="2861100" cy="120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990"/>
              <a:buFont typeface="Arial"/>
              <a:buNone/>
            </a:pPr>
            <a:r>
              <a:rPr lang="en" sz="2220" b="1">
                <a:solidFill>
                  <a:schemeClr val="dk2"/>
                </a:solidFill>
                <a:latin typeface="Proxima Nova"/>
                <a:ea typeface="Proxima Nova"/>
                <a:cs typeface="Proxima Nova"/>
                <a:sym typeface="Proxima Nova"/>
              </a:rPr>
              <a:t>Probability of “Dear Friend” being a spam message.</a:t>
            </a:r>
            <a:endParaRPr sz="800"/>
          </a:p>
        </p:txBody>
      </p:sp>
      <p:sp>
        <p:nvSpPr>
          <p:cNvPr id="261" name="Google Shape;261;p44"/>
          <p:cNvSpPr txBox="1"/>
          <p:nvPr/>
        </p:nvSpPr>
        <p:spPr>
          <a:xfrm>
            <a:off x="5368525" y="1826925"/>
            <a:ext cx="2132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solidFill>
                  <a:srgbClr val="4A86E8"/>
                </a:solidFill>
                <a:latin typeface="Proxima Nova"/>
                <a:ea typeface="Proxima Nova"/>
                <a:cs typeface="Proxima Nova"/>
                <a:sym typeface="Proxima Nova"/>
              </a:rPr>
              <a:t>0.01</a:t>
            </a:r>
            <a:endParaRPr sz="4200" b="1">
              <a:solidFill>
                <a:srgbClr val="4A86E8"/>
              </a:solidFill>
              <a:latin typeface="Proxima Nova"/>
              <a:ea typeface="Proxima Nova"/>
              <a:cs typeface="Proxima Nova"/>
              <a:sym typeface="Proxima Nova"/>
            </a:endParaRPr>
          </a:p>
        </p:txBody>
      </p:sp>
      <p:sp>
        <p:nvSpPr>
          <p:cNvPr id="262" name="Google Shape;262;p44"/>
          <p:cNvSpPr/>
          <p:nvPr/>
        </p:nvSpPr>
        <p:spPr>
          <a:xfrm>
            <a:off x="3375425" y="321475"/>
            <a:ext cx="1239600" cy="557100"/>
          </a:xfrm>
          <a:prstGeom prst="mathEqual">
            <a:avLst>
              <a:gd name="adj1" fmla="val 23520"/>
              <a:gd name="adj2" fmla="val 1176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00"/>
              </a:solidFill>
            </a:endParaRPr>
          </a:p>
        </p:txBody>
      </p:sp>
      <p:sp>
        <p:nvSpPr>
          <p:cNvPr id="263" name="Google Shape;263;p44"/>
          <p:cNvSpPr/>
          <p:nvPr/>
        </p:nvSpPr>
        <p:spPr>
          <a:xfrm>
            <a:off x="3267900" y="1856175"/>
            <a:ext cx="1239600" cy="557100"/>
          </a:xfrm>
          <a:prstGeom prst="mathEqual">
            <a:avLst>
              <a:gd name="adj1" fmla="val 23520"/>
              <a:gd name="adj2" fmla="val 1176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00"/>
              </a:solidFill>
            </a:endParaRPr>
          </a:p>
        </p:txBody>
      </p:sp>
      <p:sp>
        <p:nvSpPr>
          <p:cNvPr id="264" name="Google Shape;264;p44"/>
          <p:cNvSpPr txBox="1"/>
          <p:nvPr/>
        </p:nvSpPr>
        <p:spPr>
          <a:xfrm>
            <a:off x="375425" y="2983125"/>
            <a:ext cx="30000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b="1">
                <a:solidFill>
                  <a:srgbClr val="FF0000"/>
                </a:solidFill>
                <a:latin typeface="Proxima Nova"/>
                <a:ea typeface="Proxima Nova"/>
                <a:cs typeface="Proxima Nova"/>
                <a:sym typeface="Proxima Nova"/>
              </a:rPr>
              <a:t>Probability of Dear Friend being a normal message</a:t>
            </a:r>
            <a:r>
              <a:rPr lang="en">
                <a:solidFill>
                  <a:srgbClr val="FF0000"/>
                </a:solidFill>
                <a:latin typeface="Proxima Nova"/>
                <a:ea typeface="Proxima Nova"/>
                <a:cs typeface="Proxima Nova"/>
                <a:sym typeface="Proxima Nova"/>
              </a:rPr>
              <a:t>.</a:t>
            </a:r>
            <a:endParaRPr sz="800">
              <a:solidFill>
                <a:srgbClr val="FF0000"/>
              </a:solidFill>
            </a:endParaRPr>
          </a:p>
        </p:txBody>
      </p:sp>
      <p:sp>
        <p:nvSpPr>
          <p:cNvPr id="265" name="Google Shape;265;p44"/>
          <p:cNvSpPr txBox="1"/>
          <p:nvPr/>
        </p:nvSpPr>
        <p:spPr>
          <a:xfrm>
            <a:off x="5004175" y="2827950"/>
            <a:ext cx="2861100" cy="120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20" b="1">
                <a:solidFill>
                  <a:srgbClr val="FF0000"/>
                </a:solidFill>
                <a:latin typeface="Proxima Nova"/>
                <a:ea typeface="Proxima Nova"/>
                <a:cs typeface="Proxima Nova"/>
                <a:sym typeface="Proxima Nova"/>
              </a:rPr>
              <a:t>Probability of “Dear Friend” being a spam message.</a:t>
            </a:r>
            <a:endParaRPr sz="800">
              <a:solidFill>
                <a:srgbClr val="FF0000"/>
              </a:solidFill>
            </a:endParaRPr>
          </a:p>
        </p:txBody>
      </p:sp>
      <p:pic>
        <p:nvPicPr>
          <p:cNvPr id="266" name="Google Shape;266;p44"/>
          <p:cNvPicPr preferRelativeResize="0"/>
          <p:nvPr/>
        </p:nvPicPr>
        <p:blipFill>
          <a:blip r:embed="rId3">
            <a:alphaModFix/>
          </a:blip>
          <a:stretch>
            <a:fillRect/>
          </a:stretch>
        </p:blipFill>
        <p:spPr>
          <a:xfrm>
            <a:off x="3569996" y="2343509"/>
            <a:ext cx="1239600" cy="1751181"/>
          </a:xfrm>
          <a:prstGeom prst="rect">
            <a:avLst/>
          </a:prstGeom>
          <a:noFill/>
          <a:ln>
            <a:noFill/>
          </a:ln>
        </p:spPr>
      </p:pic>
      <p:sp>
        <p:nvSpPr>
          <p:cNvPr id="267" name="Google Shape;267;p44"/>
          <p:cNvSpPr txBox="1"/>
          <p:nvPr/>
        </p:nvSpPr>
        <p:spPr>
          <a:xfrm>
            <a:off x="364325" y="4264825"/>
            <a:ext cx="8165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latin typeface="Proxima Nova"/>
                <a:ea typeface="Proxima Nova"/>
                <a:cs typeface="Proxima Nova"/>
                <a:sym typeface="Proxima Nova"/>
              </a:rPr>
              <a:t>Hence,”Dear Friend” is a normal message and not a spam message.</a:t>
            </a:r>
            <a:endParaRPr sz="2000" b="1">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8"/>
                                        </p:tgtEl>
                                        <p:attrNameLst>
                                          <p:attrName>style.visibility</p:attrName>
                                        </p:attrNameLst>
                                      </p:cBhvr>
                                      <p:to>
                                        <p:strVal val="visible"/>
                                      </p:to>
                                    </p:set>
                                    <p:animEffect transition="in" filter="fade">
                                      <p:cBhvr>
                                        <p:cTn id="7" dur="1000"/>
                                        <p:tgtEl>
                                          <p:spTgt spid="2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2"/>
                                        </p:tgtEl>
                                        <p:attrNameLst>
                                          <p:attrName>style.visibility</p:attrName>
                                        </p:attrNameLst>
                                      </p:cBhvr>
                                      <p:to>
                                        <p:strVal val="visible"/>
                                      </p:to>
                                    </p:set>
                                    <p:animEffect transition="in" filter="fade">
                                      <p:cBhvr>
                                        <p:cTn id="12" dur="1000"/>
                                        <p:tgtEl>
                                          <p:spTgt spid="26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9"/>
                                        </p:tgtEl>
                                        <p:attrNameLst>
                                          <p:attrName>style.visibility</p:attrName>
                                        </p:attrNameLst>
                                      </p:cBhvr>
                                      <p:to>
                                        <p:strVal val="visible"/>
                                      </p:to>
                                    </p:set>
                                    <p:animEffect transition="in" filter="fade">
                                      <p:cBhvr>
                                        <p:cTn id="17" dur="1000"/>
                                        <p:tgtEl>
                                          <p:spTgt spid="25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0"/>
                                        </p:tgtEl>
                                        <p:attrNameLst>
                                          <p:attrName>style.visibility</p:attrName>
                                        </p:attrNameLst>
                                      </p:cBhvr>
                                      <p:to>
                                        <p:strVal val="visible"/>
                                      </p:to>
                                    </p:set>
                                    <p:animEffect transition="in" filter="fade">
                                      <p:cBhvr>
                                        <p:cTn id="22" dur="1000"/>
                                        <p:tgtEl>
                                          <p:spTgt spid="26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3"/>
                                        </p:tgtEl>
                                        <p:attrNameLst>
                                          <p:attrName>style.visibility</p:attrName>
                                        </p:attrNameLst>
                                      </p:cBhvr>
                                      <p:to>
                                        <p:strVal val="visible"/>
                                      </p:to>
                                    </p:set>
                                    <p:animEffect transition="in" filter="fade">
                                      <p:cBhvr>
                                        <p:cTn id="27" dur="1000"/>
                                        <p:tgtEl>
                                          <p:spTgt spid="26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61"/>
                                        </p:tgtEl>
                                        <p:attrNameLst>
                                          <p:attrName>style.visibility</p:attrName>
                                        </p:attrNameLst>
                                      </p:cBhvr>
                                      <p:to>
                                        <p:strVal val="visible"/>
                                      </p:to>
                                    </p:set>
                                    <p:animEffect transition="in" filter="fade">
                                      <p:cBhvr>
                                        <p:cTn id="32" dur="1000"/>
                                        <p:tgtEl>
                                          <p:spTgt spid="26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64"/>
                                        </p:tgtEl>
                                        <p:attrNameLst>
                                          <p:attrName>style.visibility</p:attrName>
                                        </p:attrNameLst>
                                      </p:cBhvr>
                                      <p:to>
                                        <p:strVal val="visible"/>
                                      </p:to>
                                    </p:set>
                                    <p:animEffect transition="in" filter="fade">
                                      <p:cBhvr>
                                        <p:cTn id="37" dur="1000"/>
                                        <p:tgtEl>
                                          <p:spTgt spid="26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66"/>
                                        </p:tgtEl>
                                        <p:attrNameLst>
                                          <p:attrName>style.visibility</p:attrName>
                                        </p:attrNameLst>
                                      </p:cBhvr>
                                      <p:to>
                                        <p:strVal val="visible"/>
                                      </p:to>
                                    </p:set>
                                    <p:animEffect transition="in" filter="fade">
                                      <p:cBhvr>
                                        <p:cTn id="42" dur="1000"/>
                                        <p:tgtEl>
                                          <p:spTgt spid="26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65"/>
                                        </p:tgtEl>
                                        <p:attrNameLst>
                                          <p:attrName>style.visibility</p:attrName>
                                        </p:attrNameLst>
                                      </p:cBhvr>
                                      <p:to>
                                        <p:strVal val="visible"/>
                                      </p:to>
                                    </p:set>
                                    <p:animEffect transition="in" filter="fade">
                                      <p:cBhvr>
                                        <p:cTn id="47" dur="1000"/>
                                        <p:tgtEl>
                                          <p:spTgt spid="26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67"/>
                                        </p:tgtEl>
                                        <p:attrNameLst>
                                          <p:attrName>style.visibility</p:attrName>
                                        </p:attrNameLst>
                                      </p:cBhvr>
                                      <p:to>
                                        <p:strVal val="visible"/>
                                      </p:to>
                                    </p:set>
                                    <p:animEffect transition="in" filter="fade">
                                      <p:cBhvr>
                                        <p:cTn id="52" dur="1000"/>
                                        <p:tgtEl>
                                          <p:spTgt spid="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272" name="Google Shape;272;p45"/>
          <p:cNvPicPr preferRelativeResize="0"/>
          <p:nvPr/>
        </p:nvPicPr>
        <p:blipFill>
          <a:blip r:embed="rId3">
            <a:alphaModFix/>
          </a:blip>
          <a:stretch>
            <a:fillRect/>
          </a:stretch>
        </p:blipFill>
        <p:spPr>
          <a:xfrm>
            <a:off x="258113" y="3125263"/>
            <a:ext cx="3971925" cy="1781175"/>
          </a:xfrm>
          <a:prstGeom prst="rect">
            <a:avLst/>
          </a:prstGeom>
          <a:noFill/>
          <a:ln>
            <a:noFill/>
          </a:ln>
        </p:spPr>
      </p:pic>
      <p:pic>
        <p:nvPicPr>
          <p:cNvPr id="273" name="Google Shape;273;p45"/>
          <p:cNvPicPr preferRelativeResize="0"/>
          <p:nvPr/>
        </p:nvPicPr>
        <p:blipFill>
          <a:blip r:embed="rId4">
            <a:alphaModFix/>
          </a:blip>
          <a:stretch>
            <a:fillRect/>
          </a:stretch>
        </p:blipFill>
        <p:spPr>
          <a:xfrm>
            <a:off x="4811298" y="3056462"/>
            <a:ext cx="3905250" cy="1771650"/>
          </a:xfrm>
          <a:prstGeom prst="rect">
            <a:avLst/>
          </a:prstGeom>
          <a:noFill/>
          <a:ln>
            <a:noFill/>
          </a:ln>
        </p:spPr>
      </p:pic>
      <p:pic>
        <p:nvPicPr>
          <p:cNvPr id="274" name="Google Shape;274;p45"/>
          <p:cNvPicPr preferRelativeResize="0"/>
          <p:nvPr/>
        </p:nvPicPr>
        <p:blipFill>
          <a:blip r:embed="rId5">
            <a:alphaModFix/>
          </a:blip>
          <a:stretch>
            <a:fillRect/>
          </a:stretch>
        </p:blipFill>
        <p:spPr>
          <a:xfrm>
            <a:off x="1370163" y="237062"/>
            <a:ext cx="5719750" cy="499875"/>
          </a:xfrm>
          <a:prstGeom prst="rect">
            <a:avLst/>
          </a:prstGeom>
          <a:noFill/>
          <a:ln>
            <a:noFill/>
          </a:ln>
        </p:spPr>
      </p:pic>
      <p:pic>
        <p:nvPicPr>
          <p:cNvPr id="5" name="Google Shape;170;p34">
            <a:extLst>
              <a:ext uri="{FF2B5EF4-FFF2-40B4-BE49-F238E27FC236}">
                <a16:creationId xmlns:a16="http://schemas.microsoft.com/office/drawing/2014/main" id="{BB07AC11-9FED-42CF-A440-37AA8B740866}"/>
              </a:ext>
            </a:extLst>
          </p:cNvPr>
          <p:cNvPicPr preferRelativeResize="0"/>
          <p:nvPr/>
        </p:nvPicPr>
        <p:blipFill>
          <a:blip r:embed="rId6">
            <a:alphaModFix/>
          </a:blip>
          <a:stretch>
            <a:fillRect/>
          </a:stretch>
        </p:blipFill>
        <p:spPr>
          <a:xfrm>
            <a:off x="557300" y="980012"/>
            <a:ext cx="3495675" cy="2076450"/>
          </a:xfrm>
          <a:prstGeom prst="rect">
            <a:avLst/>
          </a:prstGeom>
          <a:noFill/>
          <a:ln>
            <a:noFill/>
          </a:ln>
        </p:spPr>
      </p:pic>
      <p:pic>
        <p:nvPicPr>
          <p:cNvPr id="6" name="Google Shape;189;p36">
            <a:extLst>
              <a:ext uri="{FF2B5EF4-FFF2-40B4-BE49-F238E27FC236}">
                <a16:creationId xmlns:a16="http://schemas.microsoft.com/office/drawing/2014/main" id="{51D760A3-AA55-4AFE-ACA7-9D2FE1D0B9F4}"/>
              </a:ext>
            </a:extLst>
          </p:cNvPr>
          <p:cNvPicPr preferRelativeResize="0"/>
          <p:nvPr/>
        </p:nvPicPr>
        <p:blipFill>
          <a:blip r:embed="rId7">
            <a:alphaModFix/>
          </a:blip>
          <a:stretch>
            <a:fillRect/>
          </a:stretch>
        </p:blipFill>
        <p:spPr>
          <a:xfrm>
            <a:off x="4673186" y="980012"/>
            <a:ext cx="4181475" cy="20478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279" name="Google Shape;279;p46"/>
          <p:cNvPicPr preferRelativeResize="0"/>
          <p:nvPr/>
        </p:nvPicPr>
        <p:blipFill>
          <a:blip r:embed="rId3">
            <a:alphaModFix/>
          </a:blip>
          <a:stretch>
            <a:fillRect/>
          </a:stretch>
        </p:blipFill>
        <p:spPr>
          <a:xfrm>
            <a:off x="950175" y="178586"/>
            <a:ext cx="5719750" cy="499875"/>
          </a:xfrm>
          <a:prstGeom prst="rect">
            <a:avLst/>
          </a:prstGeom>
          <a:noFill/>
          <a:ln>
            <a:noFill/>
          </a:ln>
        </p:spPr>
      </p:pic>
      <p:pic>
        <p:nvPicPr>
          <p:cNvPr id="280" name="Google Shape;280;p46"/>
          <p:cNvPicPr preferRelativeResize="0"/>
          <p:nvPr/>
        </p:nvPicPr>
        <p:blipFill>
          <a:blip r:embed="rId4">
            <a:alphaModFix/>
          </a:blip>
          <a:stretch>
            <a:fillRect/>
          </a:stretch>
        </p:blipFill>
        <p:spPr>
          <a:xfrm>
            <a:off x="4345825" y="990713"/>
            <a:ext cx="2324100" cy="600075"/>
          </a:xfrm>
          <a:prstGeom prst="rect">
            <a:avLst/>
          </a:prstGeom>
          <a:noFill/>
          <a:ln>
            <a:noFill/>
          </a:ln>
        </p:spPr>
      </p:pic>
      <p:pic>
        <p:nvPicPr>
          <p:cNvPr id="281" name="Google Shape;281;p46"/>
          <p:cNvPicPr preferRelativeResize="0"/>
          <p:nvPr/>
        </p:nvPicPr>
        <p:blipFill>
          <a:blip r:embed="rId5">
            <a:alphaModFix/>
          </a:blip>
          <a:stretch>
            <a:fillRect/>
          </a:stretch>
        </p:blipFill>
        <p:spPr>
          <a:xfrm>
            <a:off x="889425" y="1952588"/>
            <a:ext cx="5719750" cy="392700"/>
          </a:xfrm>
          <a:prstGeom prst="rect">
            <a:avLst/>
          </a:prstGeom>
          <a:noFill/>
          <a:ln>
            <a:noFill/>
          </a:ln>
        </p:spPr>
      </p:pic>
      <p:pic>
        <p:nvPicPr>
          <p:cNvPr id="282" name="Google Shape;282;p46"/>
          <p:cNvPicPr preferRelativeResize="0"/>
          <p:nvPr/>
        </p:nvPicPr>
        <p:blipFill>
          <a:blip r:embed="rId6">
            <a:alphaModFix/>
          </a:blip>
          <a:stretch>
            <a:fillRect/>
          </a:stretch>
        </p:blipFill>
        <p:spPr>
          <a:xfrm>
            <a:off x="4431538" y="2596125"/>
            <a:ext cx="2238375" cy="676275"/>
          </a:xfrm>
          <a:prstGeom prst="rect">
            <a:avLst/>
          </a:prstGeom>
          <a:noFill/>
          <a:ln>
            <a:noFill/>
          </a:ln>
        </p:spPr>
      </p:pic>
      <p:pic>
        <p:nvPicPr>
          <p:cNvPr id="283" name="Google Shape;283;p46"/>
          <p:cNvPicPr preferRelativeResize="0"/>
          <p:nvPr/>
        </p:nvPicPr>
        <p:blipFill>
          <a:blip r:embed="rId7">
            <a:alphaModFix/>
          </a:blip>
          <a:stretch>
            <a:fillRect/>
          </a:stretch>
        </p:blipFill>
        <p:spPr>
          <a:xfrm>
            <a:off x="889413" y="3762750"/>
            <a:ext cx="5457825" cy="800100"/>
          </a:xfrm>
          <a:prstGeom prst="rect">
            <a:avLst/>
          </a:prstGeom>
          <a:noFill/>
          <a:ln>
            <a:noFill/>
          </a:ln>
        </p:spPr>
      </p:pic>
      <p:pic>
        <p:nvPicPr>
          <p:cNvPr id="284" name="Google Shape;284;p46"/>
          <p:cNvPicPr preferRelativeResize="0"/>
          <p:nvPr/>
        </p:nvPicPr>
        <p:blipFill>
          <a:blip r:embed="rId8">
            <a:alphaModFix/>
          </a:blip>
          <a:stretch>
            <a:fillRect/>
          </a:stretch>
        </p:blipFill>
        <p:spPr>
          <a:xfrm>
            <a:off x="889425" y="1063575"/>
            <a:ext cx="1806150" cy="454375"/>
          </a:xfrm>
          <a:prstGeom prst="rect">
            <a:avLst/>
          </a:prstGeom>
          <a:noFill/>
          <a:ln>
            <a:noFill/>
          </a:ln>
        </p:spPr>
      </p:pic>
      <p:pic>
        <p:nvPicPr>
          <p:cNvPr id="285" name="Google Shape;285;p46"/>
          <p:cNvPicPr preferRelativeResize="0"/>
          <p:nvPr/>
        </p:nvPicPr>
        <p:blipFill>
          <a:blip r:embed="rId9">
            <a:alphaModFix/>
          </a:blip>
          <a:stretch>
            <a:fillRect/>
          </a:stretch>
        </p:blipFill>
        <p:spPr>
          <a:xfrm>
            <a:off x="889425" y="2707075"/>
            <a:ext cx="1345654" cy="4543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9"/>
                                        </p:tgtEl>
                                        <p:attrNameLst>
                                          <p:attrName>style.visibility</p:attrName>
                                        </p:attrNameLst>
                                      </p:cBhvr>
                                      <p:to>
                                        <p:strVal val="visible"/>
                                      </p:to>
                                    </p:set>
                                    <p:animEffect transition="in" filter="fade">
                                      <p:cBhvr>
                                        <p:cTn id="7" dur="1000"/>
                                        <p:tgtEl>
                                          <p:spTgt spid="2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4"/>
                                        </p:tgtEl>
                                        <p:attrNameLst>
                                          <p:attrName>style.visibility</p:attrName>
                                        </p:attrNameLst>
                                      </p:cBhvr>
                                      <p:to>
                                        <p:strVal val="visible"/>
                                      </p:to>
                                    </p:set>
                                    <p:animEffect transition="in" filter="fade">
                                      <p:cBhvr>
                                        <p:cTn id="12" dur="1000"/>
                                        <p:tgtEl>
                                          <p:spTgt spid="2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0"/>
                                        </p:tgtEl>
                                        <p:attrNameLst>
                                          <p:attrName>style.visibility</p:attrName>
                                        </p:attrNameLst>
                                      </p:cBhvr>
                                      <p:to>
                                        <p:strVal val="visible"/>
                                      </p:to>
                                    </p:set>
                                    <p:animEffect transition="in" filter="fade">
                                      <p:cBhvr>
                                        <p:cTn id="17" dur="1000"/>
                                        <p:tgtEl>
                                          <p:spTgt spid="28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1"/>
                                        </p:tgtEl>
                                        <p:attrNameLst>
                                          <p:attrName>style.visibility</p:attrName>
                                        </p:attrNameLst>
                                      </p:cBhvr>
                                      <p:to>
                                        <p:strVal val="visible"/>
                                      </p:to>
                                    </p:set>
                                    <p:animEffect transition="in" filter="fade">
                                      <p:cBhvr>
                                        <p:cTn id="22" dur="1000"/>
                                        <p:tgtEl>
                                          <p:spTgt spid="28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5"/>
                                        </p:tgtEl>
                                        <p:attrNameLst>
                                          <p:attrName>style.visibility</p:attrName>
                                        </p:attrNameLst>
                                      </p:cBhvr>
                                      <p:to>
                                        <p:strVal val="visible"/>
                                      </p:to>
                                    </p:set>
                                    <p:animEffect transition="in" filter="fade">
                                      <p:cBhvr>
                                        <p:cTn id="27" dur="1000"/>
                                        <p:tgtEl>
                                          <p:spTgt spid="28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2"/>
                                        </p:tgtEl>
                                        <p:attrNameLst>
                                          <p:attrName>style.visibility</p:attrName>
                                        </p:attrNameLst>
                                      </p:cBhvr>
                                      <p:to>
                                        <p:strVal val="visible"/>
                                      </p:to>
                                    </p:set>
                                    <p:animEffect transition="in" filter="fade">
                                      <p:cBhvr>
                                        <p:cTn id="32" dur="1000"/>
                                        <p:tgtEl>
                                          <p:spTgt spid="28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83"/>
                                        </p:tgtEl>
                                        <p:attrNameLst>
                                          <p:attrName>style.visibility</p:attrName>
                                        </p:attrNameLst>
                                      </p:cBhvr>
                                      <p:to>
                                        <p:strVal val="visible"/>
                                      </p:to>
                                    </p:set>
                                    <p:animEffect transition="in" filter="fade">
                                      <p:cBhvr>
                                        <p:cTn id="37" dur="1000"/>
                                        <p:tgtEl>
                                          <p:spTgt spid="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p47"/>
          <p:cNvPicPr preferRelativeResize="0"/>
          <p:nvPr/>
        </p:nvPicPr>
        <p:blipFill>
          <a:blip r:embed="rId3">
            <a:alphaModFix/>
          </a:blip>
          <a:stretch>
            <a:fillRect/>
          </a:stretch>
        </p:blipFill>
        <p:spPr>
          <a:xfrm>
            <a:off x="481000" y="2797975"/>
            <a:ext cx="3857625" cy="1733550"/>
          </a:xfrm>
          <a:prstGeom prst="rect">
            <a:avLst/>
          </a:prstGeom>
          <a:noFill/>
          <a:ln>
            <a:noFill/>
          </a:ln>
        </p:spPr>
      </p:pic>
      <p:pic>
        <p:nvPicPr>
          <p:cNvPr id="291" name="Google Shape;291;p47"/>
          <p:cNvPicPr preferRelativeResize="0"/>
          <p:nvPr/>
        </p:nvPicPr>
        <p:blipFill>
          <a:blip r:embed="rId4">
            <a:alphaModFix/>
          </a:blip>
          <a:stretch>
            <a:fillRect/>
          </a:stretch>
        </p:blipFill>
        <p:spPr>
          <a:xfrm>
            <a:off x="571500" y="96575"/>
            <a:ext cx="3676650" cy="2343150"/>
          </a:xfrm>
          <a:prstGeom prst="rect">
            <a:avLst/>
          </a:prstGeom>
          <a:noFill/>
          <a:ln>
            <a:noFill/>
          </a:ln>
        </p:spPr>
      </p:pic>
      <p:sp>
        <p:nvSpPr>
          <p:cNvPr id="292" name="Google Shape;292;p47"/>
          <p:cNvSpPr txBox="1"/>
          <p:nvPr/>
        </p:nvSpPr>
        <p:spPr>
          <a:xfrm>
            <a:off x="5422050" y="621650"/>
            <a:ext cx="2946900" cy="1293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800" b="1">
                <a:solidFill>
                  <a:srgbClr val="3C78D8"/>
                </a:solidFill>
                <a:latin typeface="Proxima Nova"/>
                <a:ea typeface="Proxima Nova"/>
                <a:cs typeface="Proxima Nova"/>
                <a:sym typeface="Proxima Nova"/>
              </a:rPr>
              <a:t>The number of counts we add to each word is referred with the greek letter alpha.</a:t>
            </a:r>
            <a:endParaRPr sz="1800" b="1">
              <a:solidFill>
                <a:srgbClr val="3C78D8"/>
              </a:solidFill>
              <a:latin typeface="Proxima Nova"/>
              <a:ea typeface="Proxima Nova"/>
              <a:cs typeface="Proxima Nova"/>
              <a:sym typeface="Proxima Nova"/>
            </a:endParaRPr>
          </a:p>
        </p:txBody>
      </p:sp>
      <p:sp>
        <p:nvSpPr>
          <p:cNvPr id="293" name="Google Shape;293;p47"/>
          <p:cNvSpPr txBox="1"/>
          <p:nvPr/>
        </p:nvSpPr>
        <p:spPr>
          <a:xfrm>
            <a:off x="5422050" y="2914625"/>
            <a:ext cx="26574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3C78D8"/>
                </a:solidFill>
                <a:latin typeface="Proxima Nova"/>
                <a:ea typeface="Proxima Nova"/>
                <a:cs typeface="Proxima Nova"/>
                <a:sym typeface="Proxima Nova"/>
              </a:rPr>
              <a:t>In this case, alpha=1 ,but we can consider any value for alpha.</a:t>
            </a:r>
            <a:endParaRPr sz="1800" b="1">
              <a:solidFill>
                <a:srgbClr val="3C78D8"/>
              </a:solidFill>
              <a:latin typeface="Proxima Nova"/>
              <a:ea typeface="Proxima Nova"/>
              <a:cs typeface="Proxima Nova"/>
              <a:sym typeface="Proxima Nov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pic>
        <p:nvPicPr>
          <p:cNvPr id="298" name="Google Shape;298;p48"/>
          <p:cNvPicPr preferRelativeResize="0"/>
          <p:nvPr/>
        </p:nvPicPr>
        <p:blipFill>
          <a:blip r:embed="rId3">
            <a:alphaModFix/>
          </a:blip>
          <a:stretch>
            <a:fillRect/>
          </a:stretch>
        </p:blipFill>
        <p:spPr>
          <a:xfrm>
            <a:off x="230975" y="203588"/>
            <a:ext cx="3409950" cy="1628775"/>
          </a:xfrm>
          <a:prstGeom prst="rect">
            <a:avLst/>
          </a:prstGeom>
          <a:noFill/>
          <a:ln>
            <a:noFill/>
          </a:ln>
        </p:spPr>
      </p:pic>
      <p:pic>
        <p:nvPicPr>
          <p:cNvPr id="299" name="Google Shape;299;p48"/>
          <p:cNvPicPr preferRelativeResize="0"/>
          <p:nvPr/>
        </p:nvPicPr>
        <p:blipFill>
          <a:blip r:embed="rId4">
            <a:alphaModFix/>
          </a:blip>
          <a:stretch>
            <a:fillRect/>
          </a:stretch>
        </p:blipFill>
        <p:spPr>
          <a:xfrm>
            <a:off x="4345750" y="694138"/>
            <a:ext cx="4229100" cy="647700"/>
          </a:xfrm>
          <a:prstGeom prst="rect">
            <a:avLst/>
          </a:prstGeom>
          <a:noFill/>
          <a:ln>
            <a:noFill/>
          </a:ln>
        </p:spPr>
      </p:pic>
      <p:pic>
        <p:nvPicPr>
          <p:cNvPr id="300" name="Google Shape;300;p48"/>
          <p:cNvPicPr preferRelativeResize="0"/>
          <p:nvPr/>
        </p:nvPicPr>
        <p:blipFill>
          <a:blip r:embed="rId5">
            <a:alphaModFix/>
          </a:blip>
          <a:stretch>
            <a:fillRect/>
          </a:stretch>
        </p:blipFill>
        <p:spPr>
          <a:xfrm>
            <a:off x="363150" y="1920463"/>
            <a:ext cx="6210300" cy="1666875"/>
          </a:xfrm>
          <a:prstGeom prst="rect">
            <a:avLst/>
          </a:prstGeom>
          <a:noFill/>
          <a:ln>
            <a:noFill/>
          </a:ln>
        </p:spPr>
      </p:pic>
      <p:pic>
        <p:nvPicPr>
          <p:cNvPr id="301" name="Google Shape;301;p48"/>
          <p:cNvPicPr preferRelativeResize="0"/>
          <p:nvPr/>
        </p:nvPicPr>
        <p:blipFill>
          <a:blip r:embed="rId6">
            <a:alphaModFix/>
          </a:blip>
          <a:stretch>
            <a:fillRect/>
          </a:stretch>
        </p:blipFill>
        <p:spPr>
          <a:xfrm>
            <a:off x="410775" y="3446850"/>
            <a:ext cx="6115050" cy="762000"/>
          </a:xfrm>
          <a:prstGeom prst="rect">
            <a:avLst/>
          </a:prstGeom>
          <a:noFill/>
          <a:ln>
            <a:noFill/>
          </a:ln>
        </p:spPr>
      </p:pic>
      <p:sp>
        <p:nvSpPr>
          <p:cNvPr id="302" name="Google Shape;302;p48"/>
          <p:cNvSpPr txBox="1"/>
          <p:nvPr/>
        </p:nvSpPr>
        <p:spPr>
          <a:xfrm>
            <a:off x="4918450" y="4296950"/>
            <a:ext cx="4042500" cy="66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100" b="1">
                <a:solidFill>
                  <a:srgbClr val="CC0000"/>
                </a:solidFill>
                <a:latin typeface="Proxima Nova"/>
                <a:ea typeface="Proxima Nova"/>
                <a:cs typeface="Proxima Nova"/>
                <a:sym typeface="Proxima Nova"/>
              </a:rPr>
              <a:t>Spam!!!!!!!!!!!</a:t>
            </a:r>
            <a:endParaRPr sz="3100" b="1">
              <a:solidFill>
                <a:srgbClr val="CC0000"/>
              </a:solidFill>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8"/>
                                        </p:tgtEl>
                                        <p:attrNameLst>
                                          <p:attrName>style.visibility</p:attrName>
                                        </p:attrNameLst>
                                      </p:cBhvr>
                                      <p:to>
                                        <p:strVal val="visible"/>
                                      </p:to>
                                    </p:set>
                                    <p:animEffect transition="in" filter="fade">
                                      <p:cBhvr>
                                        <p:cTn id="7" dur="1000"/>
                                        <p:tgtEl>
                                          <p:spTgt spid="2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9"/>
                                        </p:tgtEl>
                                        <p:attrNameLst>
                                          <p:attrName>style.visibility</p:attrName>
                                        </p:attrNameLst>
                                      </p:cBhvr>
                                      <p:to>
                                        <p:strVal val="visible"/>
                                      </p:to>
                                    </p:set>
                                    <p:animEffect transition="in" filter="fade">
                                      <p:cBhvr>
                                        <p:cTn id="12" dur="1000"/>
                                        <p:tgtEl>
                                          <p:spTgt spid="29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0"/>
                                        </p:tgtEl>
                                        <p:attrNameLst>
                                          <p:attrName>style.visibility</p:attrName>
                                        </p:attrNameLst>
                                      </p:cBhvr>
                                      <p:to>
                                        <p:strVal val="visible"/>
                                      </p:to>
                                    </p:set>
                                    <p:animEffect transition="in" filter="fade">
                                      <p:cBhvr>
                                        <p:cTn id="17" dur="1000"/>
                                        <p:tgtEl>
                                          <p:spTgt spid="30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1"/>
                                        </p:tgtEl>
                                        <p:attrNameLst>
                                          <p:attrName>style.visibility</p:attrName>
                                        </p:attrNameLst>
                                      </p:cBhvr>
                                      <p:to>
                                        <p:strVal val="visible"/>
                                      </p:to>
                                    </p:set>
                                    <p:animEffect transition="in" filter="fade">
                                      <p:cBhvr>
                                        <p:cTn id="22" dur="1000"/>
                                        <p:tgtEl>
                                          <p:spTgt spid="30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2"/>
                                        </p:tgtEl>
                                        <p:attrNameLst>
                                          <p:attrName>style.visibility</p:attrName>
                                        </p:attrNameLst>
                                      </p:cBhvr>
                                      <p:to>
                                        <p:strVal val="visible"/>
                                      </p:to>
                                    </p:set>
                                    <p:animEffect transition="in" filter="fade">
                                      <p:cBhvr>
                                        <p:cTn id="27" dur="1000"/>
                                        <p:tgtEl>
                                          <p:spTgt spid="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9"/>
          <p:cNvSpPr txBox="1">
            <a:spLocks noGrp="1"/>
          </p:cNvSpPr>
          <p:nvPr>
            <p:ph type="title"/>
          </p:nvPr>
        </p:nvSpPr>
        <p:spPr>
          <a:xfrm>
            <a:off x="623400" y="3057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chemeClr val="dk2"/>
                </a:solidFill>
              </a:rPr>
              <a:t>Applications of Naive Bayes</a:t>
            </a:r>
            <a:endParaRPr b="1">
              <a:solidFill>
                <a:schemeClr val="dk2"/>
              </a:solidFill>
            </a:endParaRPr>
          </a:p>
        </p:txBody>
      </p:sp>
      <p:sp>
        <p:nvSpPr>
          <p:cNvPr id="308" name="Google Shape;308;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32500" lnSpcReduction="20000"/>
          </a:bodyPr>
          <a:lstStyle/>
          <a:p>
            <a:pPr marL="457200" lvl="0" indent="-265747" algn="l" rtl="0">
              <a:lnSpc>
                <a:spcPct val="100000"/>
              </a:lnSpc>
              <a:spcBef>
                <a:spcPts val="2400"/>
              </a:spcBef>
              <a:spcAft>
                <a:spcPts val="0"/>
              </a:spcAft>
              <a:buSzPct val="34776"/>
              <a:buFont typeface="Roboto"/>
              <a:buChar char="❖"/>
            </a:pPr>
            <a:r>
              <a:rPr lang="en" sz="5175">
                <a:solidFill>
                  <a:srgbClr val="000000"/>
                </a:solidFill>
                <a:highlight>
                  <a:srgbClr val="FFFFFF"/>
                </a:highlight>
                <a:latin typeface="Roboto"/>
                <a:ea typeface="Roboto"/>
                <a:cs typeface="Roboto"/>
                <a:sym typeface="Roboto"/>
              </a:rPr>
              <a:t>Face Recognition :</a:t>
            </a:r>
            <a:r>
              <a:rPr lang="en" sz="5075">
                <a:solidFill>
                  <a:srgbClr val="51565E"/>
                </a:solidFill>
                <a:highlight>
                  <a:srgbClr val="FFFFFF"/>
                </a:highlight>
                <a:latin typeface="Roboto"/>
                <a:ea typeface="Roboto"/>
                <a:cs typeface="Roboto"/>
                <a:sym typeface="Roboto"/>
              </a:rPr>
              <a:t>As a classifier, it is used to identify the faces or its other features, like nose, mouth, eyes, etc.</a:t>
            </a:r>
          </a:p>
          <a:p>
            <a:pPr marL="457200" lvl="0" indent="-265747" algn="l" rtl="0">
              <a:lnSpc>
                <a:spcPct val="100000"/>
              </a:lnSpc>
              <a:spcBef>
                <a:spcPts val="2400"/>
              </a:spcBef>
              <a:spcAft>
                <a:spcPts val="0"/>
              </a:spcAft>
              <a:buSzPct val="34776"/>
              <a:buFont typeface="Roboto"/>
              <a:buChar char="❖"/>
            </a:pPr>
            <a:endParaRPr sz="5075">
              <a:solidFill>
                <a:srgbClr val="51565E"/>
              </a:solidFill>
              <a:highlight>
                <a:srgbClr val="FFFFFF"/>
              </a:highlight>
              <a:latin typeface="Roboto"/>
              <a:ea typeface="Roboto"/>
              <a:cs typeface="Roboto"/>
              <a:sym typeface="Roboto"/>
            </a:endParaRPr>
          </a:p>
          <a:p>
            <a:pPr marL="457200" lvl="0" indent="-265747" algn="l" rtl="0">
              <a:lnSpc>
                <a:spcPct val="100000"/>
              </a:lnSpc>
              <a:spcBef>
                <a:spcPts val="0"/>
              </a:spcBef>
              <a:spcAft>
                <a:spcPts val="0"/>
              </a:spcAft>
              <a:buSzPct val="34776"/>
              <a:buFont typeface="Roboto"/>
              <a:buChar char="❖"/>
            </a:pPr>
            <a:r>
              <a:rPr lang="en" sz="5175">
                <a:solidFill>
                  <a:srgbClr val="000000"/>
                </a:solidFill>
                <a:highlight>
                  <a:srgbClr val="FFFFFF"/>
                </a:highlight>
                <a:latin typeface="Roboto"/>
                <a:ea typeface="Roboto"/>
                <a:cs typeface="Roboto"/>
                <a:sym typeface="Roboto"/>
              </a:rPr>
              <a:t>Weather Prediction:</a:t>
            </a:r>
            <a:r>
              <a:rPr lang="en" sz="5075">
                <a:solidFill>
                  <a:srgbClr val="51565E"/>
                </a:solidFill>
                <a:highlight>
                  <a:srgbClr val="FFFFFF"/>
                </a:highlight>
                <a:latin typeface="Roboto"/>
                <a:ea typeface="Roboto"/>
                <a:cs typeface="Roboto"/>
                <a:sym typeface="Roboto"/>
              </a:rPr>
              <a:t>It can be used to predict if the weather will be good or bad.</a:t>
            </a:r>
          </a:p>
          <a:p>
            <a:pPr marL="457200" lvl="0" indent="-265747" algn="l" rtl="0">
              <a:lnSpc>
                <a:spcPct val="100000"/>
              </a:lnSpc>
              <a:spcBef>
                <a:spcPts val="0"/>
              </a:spcBef>
              <a:spcAft>
                <a:spcPts val="0"/>
              </a:spcAft>
              <a:buSzPct val="34776"/>
              <a:buFont typeface="Roboto"/>
              <a:buChar char="❖"/>
            </a:pPr>
            <a:endParaRPr sz="5075">
              <a:solidFill>
                <a:srgbClr val="51565E"/>
              </a:solidFill>
              <a:highlight>
                <a:srgbClr val="FFFFFF"/>
              </a:highlight>
              <a:latin typeface="Roboto"/>
              <a:ea typeface="Roboto"/>
              <a:cs typeface="Roboto"/>
              <a:sym typeface="Roboto"/>
            </a:endParaRPr>
          </a:p>
          <a:p>
            <a:pPr marL="457200" lvl="0" indent="-265747" algn="l" rtl="0">
              <a:lnSpc>
                <a:spcPct val="100000"/>
              </a:lnSpc>
              <a:spcBef>
                <a:spcPts val="0"/>
              </a:spcBef>
              <a:spcAft>
                <a:spcPts val="0"/>
              </a:spcAft>
              <a:buSzPct val="34776"/>
              <a:buFont typeface="Roboto"/>
              <a:buChar char="❖"/>
            </a:pPr>
            <a:r>
              <a:rPr lang="en" sz="5175">
                <a:solidFill>
                  <a:srgbClr val="000000"/>
                </a:solidFill>
                <a:highlight>
                  <a:srgbClr val="FFFFFF"/>
                </a:highlight>
                <a:latin typeface="Roboto"/>
                <a:ea typeface="Roboto"/>
                <a:cs typeface="Roboto"/>
                <a:sym typeface="Roboto"/>
              </a:rPr>
              <a:t>Medical Diagnosis: </a:t>
            </a:r>
            <a:r>
              <a:rPr lang="en" sz="5075">
                <a:solidFill>
                  <a:srgbClr val="51565E"/>
                </a:solidFill>
                <a:highlight>
                  <a:srgbClr val="FFFFFF"/>
                </a:highlight>
                <a:latin typeface="Roboto"/>
                <a:ea typeface="Roboto"/>
                <a:cs typeface="Roboto"/>
                <a:sym typeface="Roboto"/>
              </a:rPr>
              <a:t>Doctors can diagnose patients by using the information that the classifier provides. Healthcare professionals can use Naive Bayes to indicate if a patient is at high risk for certain diseases and conditions, such as heart disease, cancer, and other ailments. </a:t>
            </a:r>
          </a:p>
          <a:p>
            <a:pPr marL="457200" lvl="0" indent="-265747" algn="l" rtl="0">
              <a:lnSpc>
                <a:spcPct val="100000"/>
              </a:lnSpc>
              <a:spcBef>
                <a:spcPts val="0"/>
              </a:spcBef>
              <a:spcAft>
                <a:spcPts val="0"/>
              </a:spcAft>
              <a:buSzPct val="34776"/>
              <a:buFont typeface="Roboto"/>
              <a:buChar char="❖"/>
            </a:pPr>
            <a:endParaRPr sz="5075">
              <a:solidFill>
                <a:srgbClr val="51565E"/>
              </a:solidFill>
              <a:highlight>
                <a:srgbClr val="FFFFFF"/>
              </a:highlight>
              <a:latin typeface="Roboto"/>
              <a:ea typeface="Roboto"/>
              <a:cs typeface="Roboto"/>
              <a:sym typeface="Roboto"/>
            </a:endParaRPr>
          </a:p>
          <a:p>
            <a:pPr marL="457200" lvl="0" indent="-265747" algn="l" rtl="0">
              <a:lnSpc>
                <a:spcPct val="100000"/>
              </a:lnSpc>
              <a:spcBef>
                <a:spcPts val="0"/>
              </a:spcBef>
              <a:spcAft>
                <a:spcPts val="0"/>
              </a:spcAft>
              <a:buSzPct val="34776"/>
              <a:buFont typeface="Roboto"/>
              <a:buChar char="❖"/>
            </a:pPr>
            <a:r>
              <a:rPr lang="en" sz="5175">
                <a:solidFill>
                  <a:srgbClr val="000000"/>
                </a:solidFill>
                <a:highlight>
                  <a:srgbClr val="FFFFFF"/>
                </a:highlight>
                <a:latin typeface="Roboto"/>
                <a:ea typeface="Roboto"/>
                <a:cs typeface="Roboto"/>
                <a:sym typeface="Roboto"/>
              </a:rPr>
              <a:t>News Classification: </a:t>
            </a:r>
            <a:r>
              <a:rPr lang="en" sz="5075">
                <a:solidFill>
                  <a:srgbClr val="51565E"/>
                </a:solidFill>
                <a:highlight>
                  <a:srgbClr val="FFFFFF"/>
                </a:highlight>
                <a:latin typeface="Roboto"/>
                <a:ea typeface="Roboto"/>
                <a:cs typeface="Roboto"/>
                <a:sym typeface="Roboto"/>
              </a:rPr>
              <a:t>With the help of a Naive Bayes classifier, Google News recognizes whether the news is political, world news, and so on. As the Naive Bayes Classifier has so many applications, it’s worth learning more about how it works.</a:t>
            </a:r>
            <a:endParaRPr sz="5075">
              <a:solidFill>
                <a:srgbClr val="51565E"/>
              </a:solidFill>
              <a:highlight>
                <a:srgbClr val="FFFFFF"/>
              </a:highlight>
              <a:latin typeface="Roboto"/>
              <a:ea typeface="Roboto"/>
              <a:cs typeface="Roboto"/>
              <a:sym typeface="Roboto"/>
            </a:endParaRPr>
          </a:p>
          <a:p>
            <a:pPr marL="0" lvl="0" indent="0" algn="l" rtl="0">
              <a:spcBef>
                <a:spcPts val="1800"/>
              </a:spcBef>
              <a:spcAft>
                <a:spcPts val="120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50"/>
          <p:cNvSpPr txBox="1"/>
          <p:nvPr/>
        </p:nvSpPr>
        <p:spPr>
          <a:xfrm>
            <a:off x="578625" y="235750"/>
            <a:ext cx="8229600" cy="44919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800" b="1">
                <a:solidFill>
                  <a:srgbClr val="303133"/>
                </a:solidFill>
                <a:highlight>
                  <a:srgbClr val="FFFFFF"/>
                </a:highlight>
                <a:latin typeface="Roboto"/>
                <a:ea typeface="Roboto"/>
                <a:cs typeface="Roboto"/>
                <a:sym typeface="Roboto"/>
              </a:rPr>
              <a:t>Text Classification</a:t>
            </a:r>
            <a:endParaRPr sz="1800" b="1">
              <a:solidFill>
                <a:srgbClr val="303133"/>
              </a:solidFill>
              <a:highlight>
                <a:srgbClr val="FFFFFF"/>
              </a:highlight>
              <a:latin typeface="Roboto"/>
              <a:ea typeface="Roboto"/>
              <a:cs typeface="Roboto"/>
              <a:sym typeface="Roboto"/>
            </a:endParaRPr>
          </a:p>
          <a:p>
            <a:pPr marL="0" lvl="0" indent="0" algn="l" rtl="0">
              <a:lnSpc>
                <a:spcPct val="100000"/>
              </a:lnSpc>
              <a:spcBef>
                <a:spcPts val="1500"/>
              </a:spcBef>
              <a:spcAft>
                <a:spcPts val="0"/>
              </a:spcAft>
              <a:buNone/>
            </a:pPr>
            <a:r>
              <a:rPr lang="en" sz="1500">
                <a:highlight>
                  <a:srgbClr val="FFFFFF"/>
                </a:highlight>
              </a:rPr>
              <a:t>Most of the time, Naive Bayes finds uses in-text classification due to its assumption of independence and high performance in solving multi-class problems. It enjoys a high rate of success than other algorithms due to its speed and efficiency. </a:t>
            </a:r>
            <a:endParaRPr sz="1500">
              <a:highlight>
                <a:srgbClr val="FFFFFF"/>
              </a:highlight>
            </a:endParaRPr>
          </a:p>
          <a:p>
            <a:pPr marL="0" lvl="0" indent="0" algn="l" rtl="0">
              <a:lnSpc>
                <a:spcPct val="100000"/>
              </a:lnSpc>
              <a:spcBef>
                <a:spcPts val="2300"/>
              </a:spcBef>
              <a:spcAft>
                <a:spcPts val="0"/>
              </a:spcAft>
              <a:buNone/>
            </a:pPr>
            <a:r>
              <a:rPr lang="en" sz="1800" b="1">
                <a:solidFill>
                  <a:srgbClr val="303133"/>
                </a:solidFill>
                <a:highlight>
                  <a:srgbClr val="FFFFFF"/>
                </a:highlight>
                <a:latin typeface="Roboto"/>
                <a:ea typeface="Roboto"/>
                <a:cs typeface="Roboto"/>
                <a:sym typeface="Roboto"/>
              </a:rPr>
              <a:t>Sentiment Analysis</a:t>
            </a:r>
            <a:endParaRPr sz="1800" b="1">
              <a:solidFill>
                <a:srgbClr val="303133"/>
              </a:solidFill>
              <a:highlight>
                <a:srgbClr val="FFFFFF"/>
              </a:highlight>
              <a:latin typeface="Roboto"/>
              <a:ea typeface="Roboto"/>
              <a:cs typeface="Roboto"/>
              <a:sym typeface="Roboto"/>
            </a:endParaRPr>
          </a:p>
          <a:p>
            <a:pPr marL="0" lvl="0" indent="0" algn="l" rtl="0">
              <a:lnSpc>
                <a:spcPct val="100000"/>
              </a:lnSpc>
              <a:spcBef>
                <a:spcPts val="1500"/>
              </a:spcBef>
              <a:spcAft>
                <a:spcPts val="0"/>
              </a:spcAft>
              <a:buNone/>
            </a:pPr>
            <a:r>
              <a:rPr lang="en" sz="1500">
                <a:highlight>
                  <a:srgbClr val="FFFFFF"/>
                </a:highlight>
              </a:rPr>
              <a:t>One of the most prominent areas of machine learning is sentiment analysis, and this algorithm is quite useful there as well. Sentiment analysis focuses on identifying whether the customers think positively or negatively about a certain topic (product or service).</a:t>
            </a:r>
            <a:endParaRPr sz="1500">
              <a:highlight>
                <a:srgbClr val="FFFFFF"/>
              </a:highlight>
            </a:endParaRPr>
          </a:p>
          <a:p>
            <a:pPr marL="0" lvl="0" indent="0" algn="l" rtl="0">
              <a:lnSpc>
                <a:spcPct val="100000"/>
              </a:lnSpc>
              <a:spcBef>
                <a:spcPts val="2300"/>
              </a:spcBef>
              <a:spcAft>
                <a:spcPts val="0"/>
              </a:spcAft>
              <a:buNone/>
            </a:pPr>
            <a:r>
              <a:rPr lang="en" sz="1800" b="1">
                <a:solidFill>
                  <a:srgbClr val="303133"/>
                </a:solidFill>
                <a:highlight>
                  <a:srgbClr val="FFFFFF"/>
                </a:highlight>
                <a:latin typeface="Roboto"/>
                <a:ea typeface="Roboto"/>
                <a:cs typeface="Roboto"/>
                <a:sym typeface="Roboto"/>
              </a:rPr>
              <a:t>Recommender Systems</a:t>
            </a:r>
            <a:endParaRPr sz="1800" b="1">
              <a:solidFill>
                <a:srgbClr val="303133"/>
              </a:solidFill>
              <a:highlight>
                <a:srgbClr val="FFFFFF"/>
              </a:highlight>
              <a:latin typeface="Roboto"/>
              <a:ea typeface="Roboto"/>
              <a:cs typeface="Roboto"/>
              <a:sym typeface="Roboto"/>
            </a:endParaRPr>
          </a:p>
          <a:p>
            <a:pPr marL="0" lvl="0" indent="0" algn="l" rtl="0">
              <a:lnSpc>
                <a:spcPct val="100000"/>
              </a:lnSpc>
              <a:spcBef>
                <a:spcPts val="1500"/>
              </a:spcBef>
              <a:spcAft>
                <a:spcPts val="2300"/>
              </a:spcAft>
              <a:buNone/>
            </a:pPr>
            <a:r>
              <a:rPr lang="en" sz="1500">
                <a:highlight>
                  <a:srgbClr val="FFFFFF"/>
                </a:highlight>
              </a:rPr>
              <a:t>With the help of Collaborative Filtering, Naive Bayes Classifier builds a powerful recommender system to predict if a user would like a particular product (or resource) or not. Amazon, Netflix, and Flipkart are prominent companies that use recommender systems to suggest products to their customers. </a:t>
            </a:r>
            <a:endParaRPr sz="1500">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8"/>
          <p:cNvSpPr/>
          <p:nvPr/>
        </p:nvSpPr>
        <p:spPr>
          <a:xfrm>
            <a:off x="2944084" y="812078"/>
            <a:ext cx="3501300" cy="3501300"/>
          </a:xfrm>
          <a:prstGeom prst="ellipse">
            <a:avLst/>
          </a:prstGeom>
          <a:solidFill>
            <a:srgbClr val="EDA2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 name="Google Shape;122;p28"/>
          <p:cNvGrpSpPr/>
          <p:nvPr/>
        </p:nvGrpSpPr>
        <p:grpSpPr>
          <a:xfrm>
            <a:off x="3611776" y="414352"/>
            <a:ext cx="2226875" cy="2166000"/>
            <a:chOff x="3611776" y="414352"/>
            <a:chExt cx="2226875" cy="2166000"/>
          </a:xfrm>
        </p:grpSpPr>
        <p:sp>
          <p:nvSpPr>
            <p:cNvPr id="123" name="Google Shape;123;p28"/>
            <p:cNvSpPr/>
            <p:nvPr/>
          </p:nvSpPr>
          <p:spPr>
            <a:xfrm>
              <a:off x="3611776" y="414352"/>
              <a:ext cx="2166000" cy="2166000"/>
            </a:xfrm>
            <a:prstGeom prst="ellipse">
              <a:avLst/>
            </a:prstGeom>
            <a:solidFill>
              <a:srgbClr val="D838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8"/>
            <p:cNvSpPr txBox="1"/>
            <p:nvPr/>
          </p:nvSpPr>
          <p:spPr>
            <a:xfrm>
              <a:off x="3967551" y="1027500"/>
              <a:ext cx="1871100" cy="7029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2000" b="1">
                  <a:solidFill>
                    <a:srgbClr val="FFFFFF"/>
                  </a:solidFill>
                  <a:latin typeface="Roboto"/>
                  <a:ea typeface="Roboto"/>
                  <a:cs typeface="Roboto"/>
                  <a:sym typeface="Roboto"/>
                </a:rPr>
                <a:t>Gaussian Naive Bayes</a:t>
              </a:r>
              <a:endParaRPr sz="2000" b="1">
                <a:solidFill>
                  <a:srgbClr val="FFFFFF"/>
                </a:solidFill>
                <a:latin typeface="Roboto"/>
                <a:ea typeface="Roboto"/>
                <a:cs typeface="Roboto"/>
                <a:sym typeface="Roboto"/>
              </a:endParaRPr>
            </a:p>
          </p:txBody>
        </p:sp>
      </p:grpSp>
      <p:grpSp>
        <p:nvGrpSpPr>
          <p:cNvPr id="125" name="Google Shape;125;p28"/>
          <p:cNvGrpSpPr/>
          <p:nvPr/>
        </p:nvGrpSpPr>
        <p:grpSpPr>
          <a:xfrm>
            <a:off x="4562258" y="2032864"/>
            <a:ext cx="2166000" cy="2166000"/>
            <a:chOff x="4562258" y="2032864"/>
            <a:chExt cx="2166000" cy="2166000"/>
          </a:xfrm>
        </p:grpSpPr>
        <p:sp>
          <p:nvSpPr>
            <p:cNvPr id="126" name="Google Shape;126;p28"/>
            <p:cNvSpPr/>
            <p:nvPr/>
          </p:nvSpPr>
          <p:spPr>
            <a:xfrm>
              <a:off x="4562258" y="2032864"/>
              <a:ext cx="2166000" cy="2166000"/>
            </a:xfrm>
            <a:prstGeom prst="ellipse">
              <a:avLst/>
            </a:prstGeom>
            <a:solidFill>
              <a:srgbClr val="B02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8"/>
            <p:cNvSpPr txBox="1"/>
            <p:nvPr/>
          </p:nvSpPr>
          <p:spPr>
            <a:xfrm>
              <a:off x="5017951" y="2898875"/>
              <a:ext cx="1710300" cy="70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rgbClr val="FFFFFF"/>
                  </a:solidFill>
                  <a:latin typeface="Roboto"/>
                  <a:ea typeface="Roboto"/>
                  <a:cs typeface="Roboto"/>
                  <a:sym typeface="Roboto"/>
                </a:rPr>
                <a:t>Multinomial Naive Bayes</a:t>
              </a:r>
              <a:endParaRPr sz="2000" b="1">
                <a:solidFill>
                  <a:srgbClr val="FFFFFF"/>
                </a:solidFill>
                <a:latin typeface="Roboto"/>
                <a:ea typeface="Roboto"/>
                <a:cs typeface="Roboto"/>
                <a:sym typeface="Roboto"/>
              </a:endParaRPr>
            </a:p>
          </p:txBody>
        </p:sp>
      </p:grpSp>
      <p:grpSp>
        <p:nvGrpSpPr>
          <p:cNvPr id="128" name="Google Shape;128;p28"/>
          <p:cNvGrpSpPr/>
          <p:nvPr/>
        </p:nvGrpSpPr>
        <p:grpSpPr>
          <a:xfrm>
            <a:off x="2702876" y="2032864"/>
            <a:ext cx="2166000" cy="2166000"/>
            <a:chOff x="2702876" y="2032864"/>
            <a:chExt cx="2166000" cy="2166000"/>
          </a:xfrm>
        </p:grpSpPr>
        <p:sp>
          <p:nvSpPr>
            <p:cNvPr id="129" name="Google Shape;129;p28"/>
            <p:cNvSpPr/>
            <p:nvPr/>
          </p:nvSpPr>
          <p:spPr>
            <a:xfrm>
              <a:off x="2702876" y="2032864"/>
              <a:ext cx="2166000" cy="2166000"/>
            </a:xfrm>
            <a:prstGeom prst="ellipse">
              <a:avLst/>
            </a:prstGeom>
            <a:solidFill>
              <a:srgbClr val="8020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8"/>
            <p:cNvSpPr txBox="1"/>
            <p:nvPr/>
          </p:nvSpPr>
          <p:spPr>
            <a:xfrm>
              <a:off x="2780399" y="2856100"/>
              <a:ext cx="1707000" cy="70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rgbClr val="FFFFFF"/>
                  </a:solidFill>
                  <a:latin typeface="Roboto"/>
                  <a:ea typeface="Roboto"/>
                  <a:cs typeface="Roboto"/>
                  <a:sym typeface="Roboto"/>
                </a:rPr>
                <a:t>Bernoulli Naive Bayes</a:t>
              </a:r>
              <a:r>
                <a:rPr lang="en" sz="1800" b="1">
                  <a:solidFill>
                    <a:srgbClr val="FFFFFF"/>
                  </a:solidFill>
                  <a:latin typeface="Roboto"/>
                  <a:ea typeface="Roboto"/>
                  <a:cs typeface="Roboto"/>
                  <a:sym typeface="Roboto"/>
                </a:rPr>
                <a:t> </a:t>
              </a:r>
              <a:endParaRPr sz="1800" b="1">
                <a:solidFill>
                  <a:srgbClr val="FFFFFF"/>
                </a:solidFill>
                <a:latin typeface="Roboto"/>
                <a:ea typeface="Roboto"/>
                <a:cs typeface="Roboto"/>
                <a:sym typeface="Roboto"/>
              </a:endParaRPr>
            </a:p>
          </p:txBody>
        </p:sp>
      </p:grpSp>
      <p:sp>
        <p:nvSpPr>
          <p:cNvPr id="131" name="Google Shape;131;p28"/>
          <p:cNvSpPr/>
          <p:nvPr/>
        </p:nvSpPr>
        <p:spPr>
          <a:xfrm>
            <a:off x="4084680" y="1946241"/>
            <a:ext cx="1225800" cy="1225800"/>
          </a:xfrm>
          <a:prstGeom prst="ellipse">
            <a:avLst/>
          </a:prstGeom>
          <a:solidFill>
            <a:srgbClr val="EDA2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8"/>
          <p:cNvSpPr txBox="1"/>
          <p:nvPr/>
        </p:nvSpPr>
        <p:spPr>
          <a:xfrm>
            <a:off x="4181400" y="2063850"/>
            <a:ext cx="13044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lt1"/>
                </a:solidFill>
                <a:latin typeface="Proxima Nova"/>
                <a:ea typeface="Proxima Nova"/>
                <a:cs typeface="Proxima Nova"/>
                <a:sym typeface="Proxima Nova"/>
              </a:rPr>
              <a:t>Types of Naive Bayes</a:t>
            </a:r>
            <a:endParaRPr sz="1800" b="1">
              <a:solidFill>
                <a:schemeClr val="lt1"/>
              </a:solidFill>
              <a:latin typeface="Proxima Nova"/>
              <a:ea typeface="Proxima Nova"/>
              <a:cs typeface="Proxima Nova"/>
              <a:sym typeface="Proxima Nov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520" b="1">
                <a:solidFill>
                  <a:schemeClr val="dk2"/>
                </a:solidFill>
              </a:rPr>
              <a:t>Advantages of Naive Bayes</a:t>
            </a:r>
            <a:endParaRPr sz="2520" b="1">
              <a:solidFill>
                <a:schemeClr val="dk2"/>
              </a:solidFill>
            </a:endParaRPr>
          </a:p>
        </p:txBody>
      </p:sp>
      <p:sp>
        <p:nvSpPr>
          <p:cNvPr id="319" name="Google Shape;319;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647700" lvl="0" indent="-304800" algn="l" rtl="0">
              <a:spcBef>
                <a:spcPts val="0"/>
              </a:spcBef>
              <a:spcAft>
                <a:spcPts val="0"/>
              </a:spcAft>
              <a:buClr>
                <a:srgbClr val="51565E"/>
              </a:buClr>
              <a:buSzPts val="1200"/>
              <a:buFont typeface="Roboto"/>
              <a:buChar char="●"/>
            </a:pPr>
            <a:r>
              <a:rPr lang="en" sz="1200">
                <a:solidFill>
                  <a:srgbClr val="51565E"/>
                </a:solidFill>
                <a:highlight>
                  <a:srgbClr val="FFFFFF"/>
                </a:highlight>
                <a:latin typeface="Roboto"/>
                <a:ea typeface="Roboto"/>
                <a:cs typeface="Roboto"/>
                <a:sym typeface="Roboto"/>
              </a:rPr>
              <a:t>It is simple and easy to implement</a:t>
            </a:r>
            <a:endParaRPr sz="1200">
              <a:solidFill>
                <a:srgbClr val="51565E"/>
              </a:solidFill>
              <a:highlight>
                <a:srgbClr val="FFFFFF"/>
              </a:highlight>
              <a:latin typeface="Roboto"/>
              <a:ea typeface="Roboto"/>
              <a:cs typeface="Roboto"/>
              <a:sym typeface="Roboto"/>
            </a:endParaRPr>
          </a:p>
          <a:p>
            <a:pPr marL="647700" lvl="0" indent="-304800" algn="l" rtl="0">
              <a:spcBef>
                <a:spcPts val="0"/>
              </a:spcBef>
              <a:spcAft>
                <a:spcPts val="0"/>
              </a:spcAft>
              <a:buClr>
                <a:srgbClr val="51565E"/>
              </a:buClr>
              <a:buSzPts val="1200"/>
              <a:buFont typeface="Roboto"/>
              <a:buChar char="●"/>
            </a:pPr>
            <a:r>
              <a:rPr lang="en" sz="1200">
                <a:solidFill>
                  <a:srgbClr val="51565E"/>
                </a:solidFill>
                <a:highlight>
                  <a:srgbClr val="FFFFFF"/>
                </a:highlight>
                <a:latin typeface="Roboto"/>
                <a:ea typeface="Roboto"/>
                <a:cs typeface="Roboto"/>
                <a:sym typeface="Roboto"/>
              </a:rPr>
              <a:t>It doesn’t require as much training data</a:t>
            </a:r>
            <a:endParaRPr sz="1200">
              <a:solidFill>
                <a:srgbClr val="51565E"/>
              </a:solidFill>
              <a:highlight>
                <a:srgbClr val="FFFFFF"/>
              </a:highlight>
              <a:latin typeface="Roboto"/>
              <a:ea typeface="Roboto"/>
              <a:cs typeface="Roboto"/>
              <a:sym typeface="Roboto"/>
            </a:endParaRPr>
          </a:p>
          <a:p>
            <a:pPr marL="647700" lvl="0" indent="-304800" algn="l" rtl="0">
              <a:spcBef>
                <a:spcPts val="0"/>
              </a:spcBef>
              <a:spcAft>
                <a:spcPts val="0"/>
              </a:spcAft>
              <a:buClr>
                <a:srgbClr val="51565E"/>
              </a:buClr>
              <a:buSzPts val="1200"/>
              <a:buFont typeface="Roboto"/>
              <a:buChar char="●"/>
            </a:pPr>
            <a:r>
              <a:rPr lang="en" sz="1200">
                <a:solidFill>
                  <a:srgbClr val="51565E"/>
                </a:solidFill>
                <a:highlight>
                  <a:srgbClr val="FFFFFF"/>
                </a:highlight>
                <a:latin typeface="Roboto"/>
                <a:ea typeface="Roboto"/>
                <a:cs typeface="Roboto"/>
                <a:sym typeface="Roboto"/>
              </a:rPr>
              <a:t>It handles both continuous and discrete data</a:t>
            </a:r>
            <a:endParaRPr sz="1200">
              <a:solidFill>
                <a:srgbClr val="51565E"/>
              </a:solidFill>
              <a:highlight>
                <a:srgbClr val="FFFFFF"/>
              </a:highlight>
              <a:latin typeface="Roboto"/>
              <a:ea typeface="Roboto"/>
              <a:cs typeface="Roboto"/>
              <a:sym typeface="Roboto"/>
            </a:endParaRPr>
          </a:p>
          <a:p>
            <a:pPr marL="647700" lvl="0" indent="-304800" algn="l" rtl="0">
              <a:spcBef>
                <a:spcPts val="0"/>
              </a:spcBef>
              <a:spcAft>
                <a:spcPts val="0"/>
              </a:spcAft>
              <a:buClr>
                <a:srgbClr val="51565E"/>
              </a:buClr>
              <a:buSzPts val="1200"/>
              <a:buFont typeface="Roboto"/>
              <a:buChar char="●"/>
            </a:pPr>
            <a:r>
              <a:rPr lang="en" sz="1200">
                <a:solidFill>
                  <a:srgbClr val="51565E"/>
                </a:solidFill>
                <a:highlight>
                  <a:srgbClr val="FFFFFF"/>
                </a:highlight>
                <a:latin typeface="Roboto"/>
                <a:ea typeface="Roboto"/>
                <a:cs typeface="Roboto"/>
                <a:sym typeface="Roboto"/>
              </a:rPr>
              <a:t>It is highly scalable with the number of predictors and data points</a:t>
            </a:r>
            <a:endParaRPr sz="1200">
              <a:solidFill>
                <a:srgbClr val="51565E"/>
              </a:solidFill>
              <a:highlight>
                <a:srgbClr val="FFFFFF"/>
              </a:highlight>
              <a:latin typeface="Roboto"/>
              <a:ea typeface="Roboto"/>
              <a:cs typeface="Roboto"/>
              <a:sym typeface="Roboto"/>
            </a:endParaRPr>
          </a:p>
          <a:p>
            <a:pPr marL="647700" lvl="0" indent="-304800" algn="l" rtl="0">
              <a:spcBef>
                <a:spcPts val="0"/>
              </a:spcBef>
              <a:spcAft>
                <a:spcPts val="0"/>
              </a:spcAft>
              <a:buClr>
                <a:srgbClr val="51565E"/>
              </a:buClr>
              <a:buSzPts val="1200"/>
              <a:buFont typeface="Roboto"/>
              <a:buChar char="●"/>
            </a:pPr>
            <a:r>
              <a:rPr lang="en" sz="1200">
                <a:solidFill>
                  <a:srgbClr val="51565E"/>
                </a:solidFill>
                <a:highlight>
                  <a:srgbClr val="FFFFFF"/>
                </a:highlight>
                <a:latin typeface="Roboto"/>
                <a:ea typeface="Roboto"/>
                <a:cs typeface="Roboto"/>
                <a:sym typeface="Roboto"/>
              </a:rPr>
              <a:t>It is fast and can be used to make real-time predictions</a:t>
            </a:r>
            <a:endParaRPr sz="1200">
              <a:solidFill>
                <a:srgbClr val="51565E"/>
              </a:solidFill>
              <a:highlight>
                <a:srgbClr val="FFFFFF"/>
              </a:highlight>
              <a:latin typeface="Roboto"/>
              <a:ea typeface="Roboto"/>
              <a:cs typeface="Roboto"/>
              <a:sym typeface="Roboto"/>
            </a:endParaRPr>
          </a:p>
          <a:p>
            <a:pPr marL="647700" lvl="0" indent="-304800" algn="l" rtl="0">
              <a:spcBef>
                <a:spcPts val="0"/>
              </a:spcBef>
              <a:spcAft>
                <a:spcPts val="0"/>
              </a:spcAft>
              <a:buClr>
                <a:srgbClr val="51565E"/>
              </a:buClr>
              <a:buSzPts val="1200"/>
              <a:buFont typeface="Roboto"/>
              <a:buChar char="●"/>
            </a:pPr>
            <a:r>
              <a:rPr lang="en" sz="1200">
                <a:solidFill>
                  <a:srgbClr val="51565E"/>
                </a:solidFill>
                <a:highlight>
                  <a:srgbClr val="FFFFFF"/>
                </a:highlight>
                <a:latin typeface="Roboto"/>
                <a:ea typeface="Roboto"/>
                <a:cs typeface="Roboto"/>
                <a:sym typeface="Roboto"/>
              </a:rPr>
              <a:t>It is not sensitive to irrelevant features </a:t>
            </a:r>
            <a:endParaRPr sz="1200">
              <a:solidFill>
                <a:srgbClr val="51565E"/>
              </a:solidFill>
              <a:highlight>
                <a:srgbClr val="FFFFFF"/>
              </a:highlight>
              <a:latin typeface="Roboto"/>
              <a:ea typeface="Roboto"/>
              <a:cs typeface="Roboto"/>
              <a:sym typeface="Roboto"/>
            </a:endParaRPr>
          </a:p>
          <a:p>
            <a:pPr marL="647700" lvl="0" indent="-304800" algn="l" rtl="0">
              <a:spcBef>
                <a:spcPts val="0"/>
              </a:spcBef>
              <a:spcAft>
                <a:spcPts val="0"/>
              </a:spcAft>
              <a:buClr>
                <a:srgbClr val="51565E"/>
              </a:buClr>
              <a:buSzPts val="1200"/>
              <a:buFont typeface="Roboto"/>
              <a:buChar char="●"/>
            </a:pPr>
            <a:r>
              <a:rPr lang="en" sz="1200">
                <a:solidFill>
                  <a:srgbClr val="51565E"/>
                </a:solidFill>
                <a:highlight>
                  <a:srgbClr val="FFFFFF"/>
                </a:highlight>
                <a:latin typeface="Roboto"/>
                <a:ea typeface="Roboto"/>
                <a:cs typeface="Roboto"/>
                <a:sym typeface="Roboto"/>
              </a:rPr>
              <a:t>Naive Bayes is suitable for solving multi-class prediction problems.</a:t>
            </a:r>
            <a:endParaRPr sz="1200">
              <a:solidFill>
                <a:srgbClr val="51565E"/>
              </a:solidFill>
              <a:highlight>
                <a:srgbClr val="FFFFFF"/>
              </a:highlight>
              <a:latin typeface="Roboto"/>
              <a:ea typeface="Roboto"/>
              <a:cs typeface="Roboto"/>
              <a:sym typeface="Roboto"/>
            </a:endParaRPr>
          </a:p>
          <a:p>
            <a:pPr marL="647700" lvl="0" indent="-304800" algn="l" rtl="0">
              <a:spcBef>
                <a:spcPts val="0"/>
              </a:spcBef>
              <a:spcAft>
                <a:spcPts val="0"/>
              </a:spcAft>
              <a:buClr>
                <a:srgbClr val="51565E"/>
              </a:buClr>
              <a:buSzPts val="1200"/>
              <a:buFont typeface="Roboto"/>
              <a:buChar char="●"/>
            </a:pPr>
            <a:r>
              <a:rPr lang="en" sz="1200">
                <a:solidFill>
                  <a:srgbClr val="51565E"/>
                </a:solidFill>
                <a:highlight>
                  <a:srgbClr val="FFFFFF"/>
                </a:highlight>
                <a:latin typeface="Roboto"/>
                <a:ea typeface="Roboto"/>
                <a:cs typeface="Roboto"/>
                <a:sym typeface="Roboto"/>
              </a:rPr>
              <a:t>Naive Bayes best suits the categorical input variables than the numerical values.</a:t>
            </a:r>
            <a:endParaRPr sz="1200">
              <a:solidFill>
                <a:srgbClr val="51565E"/>
              </a:solidFill>
              <a:highlight>
                <a:srgbClr val="FFFFFF"/>
              </a:highlight>
              <a:latin typeface="Roboto"/>
              <a:ea typeface="Roboto"/>
              <a:cs typeface="Roboto"/>
              <a:sym typeface="Roboto"/>
            </a:endParaRPr>
          </a:p>
          <a:p>
            <a:pPr marL="457200" lvl="0" indent="0" algn="l" rtl="0">
              <a:lnSpc>
                <a:spcPct val="175000"/>
              </a:lnSpc>
              <a:spcBef>
                <a:spcPts val="2300"/>
              </a:spcBef>
              <a:spcAft>
                <a:spcPts val="0"/>
              </a:spcAft>
              <a:buNone/>
            </a:pPr>
            <a:endParaRPr sz="1500">
              <a:solidFill>
                <a:srgbClr val="303133"/>
              </a:solidFill>
              <a:highlight>
                <a:srgbClr val="FFFFFF"/>
              </a:highlight>
              <a:latin typeface="Arial"/>
              <a:ea typeface="Arial"/>
              <a:cs typeface="Arial"/>
              <a:sym typeface="Arial"/>
            </a:endParaRPr>
          </a:p>
          <a:p>
            <a:pPr marL="0" lvl="0" indent="0" algn="l" rtl="0">
              <a:spcBef>
                <a:spcPts val="4600"/>
              </a:spcBef>
              <a:spcAft>
                <a:spcPts val="120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2"/>
          <p:cNvSpPr txBox="1">
            <a:spLocks noGrp="1"/>
          </p:cNvSpPr>
          <p:nvPr>
            <p:ph type="title"/>
          </p:nvPr>
        </p:nvSpPr>
        <p:spPr>
          <a:xfrm>
            <a:off x="558150" y="262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chemeClr val="dk2"/>
                </a:solidFill>
              </a:rPr>
              <a:t>Disadvantages of Naive Bayes</a:t>
            </a:r>
            <a:endParaRPr b="1">
              <a:solidFill>
                <a:schemeClr val="dk2"/>
              </a:solidFill>
            </a:endParaRPr>
          </a:p>
        </p:txBody>
      </p:sp>
      <p:sp>
        <p:nvSpPr>
          <p:cNvPr id="325" name="Google Shape;325;p52"/>
          <p:cNvSpPr txBox="1"/>
          <p:nvPr/>
        </p:nvSpPr>
        <p:spPr>
          <a:xfrm>
            <a:off x="396450" y="1017725"/>
            <a:ext cx="7575900" cy="3648000"/>
          </a:xfrm>
          <a:prstGeom prst="rect">
            <a:avLst/>
          </a:prstGeom>
          <a:noFill/>
          <a:ln>
            <a:noFill/>
          </a:ln>
        </p:spPr>
        <p:txBody>
          <a:bodyPr spcFirstLastPara="1" wrap="square" lIns="91425" tIns="91425" rIns="91425" bIns="91425" anchor="t" anchorCtr="0">
            <a:spAutoFit/>
          </a:bodyPr>
          <a:lstStyle/>
          <a:p>
            <a:pPr marL="457200" lvl="0" indent="-323850" algn="l" rtl="0">
              <a:lnSpc>
                <a:spcPct val="175000"/>
              </a:lnSpc>
              <a:spcBef>
                <a:spcPts val="0"/>
              </a:spcBef>
              <a:spcAft>
                <a:spcPts val="0"/>
              </a:spcAft>
              <a:buClr>
                <a:srgbClr val="303133"/>
              </a:buClr>
              <a:buSzPts val="1500"/>
              <a:buChar char="●"/>
            </a:pPr>
            <a:r>
              <a:rPr lang="en" sz="1500">
                <a:solidFill>
                  <a:srgbClr val="303133"/>
                </a:solidFill>
                <a:highlight>
                  <a:srgbClr val="FFFFFF"/>
                </a:highlight>
              </a:rPr>
              <a:t>Naive Bayes assumes that all predictors (or features) are independent, rarely happening in real life. This limits the applicability of this algorithm in real-world use cases.</a:t>
            </a:r>
            <a:endParaRPr sz="1500">
              <a:solidFill>
                <a:srgbClr val="303133"/>
              </a:solidFill>
              <a:highlight>
                <a:srgbClr val="FFFFFF"/>
              </a:highlight>
            </a:endParaRPr>
          </a:p>
          <a:p>
            <a:pPr marL="457200" lvl="0" indent="-323850" algn="l" rtl="0">
              <a:lnSpc>
                <a:spcPct val="175000"/>
              </a:lnSpc>
              <a:spcBef>
                <a:spcPts val="0"/>
              </a:spcBef>
              <a:spcAft>
                <a:spcPts val="0"/>
              </a:spcAft>
              <a:buClr>
                <a:srgbClr val="303133"/>
              </a:buClr>
              <a:buSzPts val="1500"/>
              <a:buChar char="●"/>
            </a:pPr>
            <a:r>
              <a:rPr lang="en" sz="1500">
                <a:solidFill>
                  <a:srgbClr val="303133"/>
                </a:solidFill>
                <a:highlight>
                  <a:srgbClr val="FFFFFF"/>
                </a:highlight>
              </a:rPr>
              <a:t>This algorithm faces the ‘zero-frequency problem’ where it assigns zero probability to a categorical variable whose category in the test data set wasn’t available in the training dataset. It would be best if you used a smoothing technique to overcome this issue.</a:t>
            </a:r>
            <a:endParaRPr sz="1500">
              <a:solidFill>
                <a:srgbClr val="303133"/>
              </a:solidFill>
              <a:highlight>
                <a:srgbClr val="FFFFFF"/>
              </a:highlight>
            </a:endParaRPr>
          </a:p>
          <a:p>
            <a:pPr marL="457200" lvl="0" indent="-323850" algn="l" rtl="0">
              <a:lnSpc>
                <a:spcPct val="175000"/>
              </a:lnSpc>
              <a:spcBef>
                <a:spcPts val="0"/>
              </a:spcBef>
              <a:spcAft>
                <a:spcPts val="0"/>
              </a:spcAft>
              <a:buClr>
                <a:srgbClr val="303133"/>
              </a:buClr>
              <a:buSzPts val="1500"/>
              <a:buChar char="●"/>
            </a:pPr>
            <a:r>
              <a:rPr lang="en" sz="1500">
                <a:solidFill>
                  <a:srgbClr val="303133"/>
                </a:solidFill>
                <a:highlight>
                  <a:srgbClr val="FFFFFF"/>
                </a:highlight>
              </a:rPr>
              <a:t>Its estimations can be wrong in some cases, so you shouldn’t take its probability outputs very seriously. </a:t>
            </a:r>
            <a:endParaRPr sz="1500">
              <a:solidFill>
                <a:srgbClr val="303133"/>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296277-DAD8-4099-9E5C-BB5B2FFD4B1B}"/>
              </a:ext>
            </a:extLst>
          </p:cNvPr>
          <p:cNvSpPr txBox="1"/>
          <p:nvPr/>
        </p:nvSpPr>
        <p:spPr>
          <a:xfrm>
            <a:off x="207169" y="902969"/>
            <a:ext cx="8508206" cy="1015663"/>
          </a:xfrm>
          <a:prstGeom prst="rect">
            <a:avLst/>
          </a:prstGeom>
          <a:noFill/>
        </p:spPr>
        <p:txBody>
          <a:bodyPr wrap="square">
            <a:spAutoFit/>
          </a:bodyPr>
          <a:lstStyle/>
          <a:p>
            <a:pPr algn="l"/>
            <a:r>
              <a:rPr lang="en-US" sz="3200" b="1" i="0">
                <a:solidFill>
                  <a:schemeClr val="tx2">
                    <a:lumMod val="50000"/>
                  </a:schemeClr>
                </a:solidFill>
                <a:effectLst/>
                <a:latin typeface="Lato" panose="020F0502020204030203" pitchFamily="34" charset="0"/>
              </a:rPr>
              <a:t>Gaussian Naive Bayes</a:t>
            </a:r>
          </a:p>
          <a:p>
            <a:pPr algn="l"/>
            <a:r>
              <a:rPr lang="en-US" b="0" i="0">
                <a:solidFill>
                  <a:srgbClr val="222222"/>
                </a:solidFill>
                <a:effectLst/>
                <a:latin typeface="Lato" panose="020F0502020204030203" pitchFamily="34" charset="0"/>
              </a:rPr>
              <a:t>This type of Naive Bayes is used when variables are continuous in nature. It assumes that all the variables have a normal distribution..</a:t>
            </a:r>
          </a:p>
        </p:txBody>
      </p:sp>
      <p:pic>
        <p:nvPicPr>
          <p:cNvPr id="5" name="Picture 4">
            <a:extLst>
              <a:ext uri="{FF2B5EF4-FFF2-40B4-BE49-F238E27FC236}">
                <a16:creationId xmlns:a16="http://schemas.microsoft.com/office/drawing/2014/main" id="{B4028862-4155-4B8F-825A-F77EC3F6ECA9}"/>
              </a:ext>
            </a:extLst>
          </p:cNvPr>
          <p:cNvPicPr>
            <a:picLocks noChangeAspect="1"/>
          </p:cNvPicPr>
          <p:nvPr/>
        </p:nvPicPr>
        <p:blipFill>
          <a:blip r:embed="rId2"/>
          <a:stretch>
            <a:fillRect/>
          </a:stretch>
        </p:blipFill>
        <p:spPr>
          <a:xfrm>
            <a:off x="1692674" y="2284809"/>
            <a:ext cx="5537195" cy="2116647"/>
          </a:xfrm>
          <a:prstGeom prst="rect">
            <a:avLst/>
          </a:prstGeom>
        </p:spPr>
      </p:pic>
    </p:spTree>
    <p:extLst>
      <p:ext uri="{BB962C8B-B14F-4D97-AF65-F5344CB8AC3E}">
        <p14:creationId xmlns:p14="http://schemas.microsoft.com/office/powerpoint/2010/main" val="1102313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83AB96-BD2A-4498-B5FF-7207F816EAD7}"/>
              </a:ext>
            </a:extLst>
          </p:cNvPr>
          <p:cNvSpPr txBox="1"/>
          <p:nvPr/>
        </p:nvSpPr>
        <p:spPr>
          <a:xfrm>
            <a:off x="464344" y="779904"/>
            <a:ext cx="8558212" cy="1692771"/>
          </a:xfrm>
          <a:prstGeom prst="rect">
            <a:avLst/>
          </a:prstGeom>
          <a:noFill/>
        </p:spPr>
        <p:txBody>
          <a:bodyPr wrap="square">
            <a:spAutoFit/>
          </a:bodyPr>
          <a:lstStyle/>
          <a:p>
            <a:pPr algn="just"/>
            <a:r>
              <a:rPr lang="en-US" sz="2400" b="1" i="0">
                <a:solidFill>
                  <a:schemeClr val="tx2">
                    <a:lumMod val="50000"/>
                  </a:schemeClr>
                </a:solidFill>
                <a:effectLst/>
                <a:latin typeface="Lato" panose="020F0502020204030203" pitchFamily="34" charset="0"/>
              </a:rPr>
              <a:t>Multinomial Naive Bayes</a:t>
            </a:r>
          </a:p>
          <a:p>
            <a:pPr algn="just"/>
            <a:endParaRPr lang="en-US" sz="2400" b="1" i="0">
              <a:solidFill>
                <a:schemeClr val="tx2">
                  <a:lumMod val="50000"/>
                </a:schemeClr>
              </a:solidFill>
              <a:effectLst/>
              <a:latin typeface="Lato" panose="020F0502020204030203" pitchFamily="34" charset="0"/>
            </a:endParaRPr>
          </a:p>
          <a:p>
            <a:pPr algn="just"/>
            <a:r>
              <a:rPr lang="en-US" b="0" i="0">
                <a:solidFill>
                  <a:srgbClr val="222222"/>
                </a:solidFill>
                <a:effectLst/>
                <a:latin typeface="Lato" panose="020F0502020204030203" pitchFamily="34" charset="0"/>
              </a:rPr>
              <a:t>This is used when the features represent the frequency.</a:t>
            </a:r>
          </a:p>
          <a:p>
            <a:pPr algn="just"/>
            <a:r>
              <a:rPr lang="en-US" b="0" i="0">
                <a:solidFill>
                  <a:srgbClr val="222222"/>
                </a:solidFill>
                <a:effectLst/>
                <a:latin typeface="Lato" panose="020F0502020204030203" pitchFamily="34" charset="0"/>
              </a:rPr>
              <a:t>Suppose you have a text document and you extract all the unique words and create multiple features where each feature represents the count of the word in the document. In such a case, we have a frequency as a feature. In such a scenario, we use multinomial Naive Bayes.</a:t>
            </a:r>
          </a:p>
        </p:txBody>
      </p:sp>
    </p:spTree>
    <p:extLst>
      <p:ext uri="{BB962C8B-B14F-4D97-AF65-F5344CB8AC3E}">
        <p14:creationId xmlns:p14="http://schemas.microsoft.com/office/powerpoint/2010/main" val="485255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1A5519-2991-45DE-AC74-B07DA51C43AA}"/>
              </a:ext>
            </a:extLst>
          </p:cNvPr>
          <p:cNvPicPr>
            <a:picLocks noChangeAspect="1"/>
          </p:cNvPicPr>
          <p:nvPr/>
        </p:nvPicPr>
        <p:blipFill>
          <a:blip r:embed="rId2"/>
          <a:stretch>
            <a:fillRect/>
          </a:stretch>
        </p:blipFill>
        <p:spPr>
          <a:xfrm>
            <a:off x="3032230" y="601768"/>
            <a:ext cx="6111770" cy="2400508"/>
          </a:xfrm>
          <a:prstGeom prst="rect">
            <a:avLst/>
          </a:prstGeom>
        </p:spPr>
      </p:pic>
      <p:sp>
        <p:nvSpPr>
          <p:cNvPr id="13" name="Rectangle 8">
            <a:extLst>
              <a:ext uri="{FF2B5EF4-FFF2-40B4-BE49-F238E27FC236}">
                <a16:creationId xmlns:a16="http://schemas.microsoft.com/office/drawing/2014/main" id="{D1A45E94-BEBC-4980-8123-88114EB71D1B}"/>
              </a:ext>
            </a:extLst>
          </p:cNvPr>
          <p:cNvSpPr>
            <a:spLocks noChangeArrowheads="1"/>
          </p:cNvSpPr>
          <p:nvPr/>
        </p:nvSpPr>
        <p:spPr bwMode="auto">
          <a:xfrm>
            <a:off x="166687" y="2596983"/>
            <a:ext cx="8841582" cy="12926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333333"/>
                </a:solidFill>
                <a:effectLst/>
                <a:latin typeface="inter-bold"/>
              </a:rPr>
              <a:t>Applying Bayes'theorem:</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333333"/>
                </a:solidFill>
                <a:effectLst/>
                <a:latin typeface="inter-bold"/>
              </a:rPr>
              <a:t>P(Yes|Sunny)= P(Sunny|Yes)*P(Yes)/P(Sunny)</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33333"/>
                </a:solidFill>
                <a:effectLst/>
                <a:latin typeface="inter-regular"/>
              </a:rPr>
              <a:t>P(Sunny|Yes)= 3/10= 0.3</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33333"/>
                </a:solidFill>
                <a:effectLst/>
                <a:latin typeface="inter-regular"/>
              </a:rPr>
              <a:t>P(Sunny)= 0.35</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33333"/>
                </a:solidFill>
                <a:effectLst/>
                <a:latin typeface="inter-regular"/>
              </a:rPr>
              <a:t>P(Yes)=0.71</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9">
            <a:extLst>
              <a:ext uri="{FF2B5EF4-FFF2-40B4-BE49-F238E27FC236}">
                <a16:creationId xmlns:a16="http://schemas.microsoft.com/office/drawing/2014/main" id="{0CF857DA-0BC5-45D0-8EE2-106CBE3688D9}"/>
              </a:ext>
            </a:extLst>
          </p:cNvPr>
          <p:cNvSpPr>
            <a:spLocks noChangeArrowheads="1"/>
          </p:cNvSpPr>
          <p:nvPr/>
        </p:nvSpPr>
        <p:spPr bwMode="auto">
          <a:xfrm>
            <a:off x="3024187" y="3407569"/>
            <a:ext cx="3467100" cy="0"/>
          </a:xfrm>
          <a:prstGeom prst="rect">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FFFFFF"/>
                </a:solidFill>
                <a:effectLst/>
                <a:latin typeface="Helvetica" panose="020B0604020202020204" pitchFamily="34" charset="0"/>
                <a:cs typeface="Arial" panose="020B0604020202020204" pitchFamily="34" charset="0"/>
              </a:rPr>
              <a:t>  </a:t>
            </a:r>
            <a:endParaRPr kumimoji="0" lang="en-US" altLang="en-US" sz="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8000"/>
                </a:solidFill>
                <a:effectLst/>
                <a:latin typeface="Arial" panose="020B0604020202020204" pitchFamily="34" charset="0"/>
                <a:cs typeface="Arial" panose="020B0604020202020204" pitchFamily="34" charset="0"/>
                <a:hlinkClick r:id="rId3"/>
              </a:rPr>
              <a:t>  </a:t>
            </a:r>
            <a:endPar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FFFF"/>
                </a:solidFill>
                <a:effectLst/>
                <a:latin typeface="Ubuntu" panose="020B0504030602030204" pitchFamily="34" charset="0"/>
                <a:cs typeface="Arial" panose="020B0604020202020204" pitchFamily="34" charset="0"/>
              </a:rPr>
              <a:t>volume is gedempt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0">
            <a:extLst>
              <a:ext uri="{FF2B5EF4-FFF2-40B4-BE49-F238E27FC236}">
                <a16:creationId xmlns:a16="http://schemas.microsoft.com/office/drawing/2014/main" id="{146DE5C7-74A7-4634-B673-22E098BB56A4}"/>
              </a:ext>
            </a:extLst>
          </p:cNvPr>
          <p:cNvSpPr>
            <a:spLocks noChangeArrowheads="1"/>
          </p:cNvSpPr>
          <p:nvPr/>
        </p:nvSpPr>
        <p:spPr bwMode="auto">
          <a:xfrm>
            <a:off x="4738687" y="3407569"/>
            <a:ext cx="38100" cy="14288"/>
          </a:xfrm>
          <a:prstGeom prst="rect">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IN"/>
          </a:p>
        </p:txBody>
      </p:sp>
      <p:sp>
        <p:nvSpPr>
          <p:cNvPr id="16" name="Rectangle 11">
            <a:extLst>
              <a:ext uri="{FF2B5EF4-FFF2-40B4-BE49-F238E27FC236}">
                <a16:creationId xmlns:a16="http://schemas.microsoft.com/office/drawing/2014/main" id="{BE5DA6C1-C9C9-4E47-B85F-99F951C69B3B}"/>
              </a:ext>
            </a:extLst>
          </p:cNvPr>
          <p:cNvSpPr>
            <a:spLocks noChangeArrowheads="1"/>
          </p:cNvSpPr>
          <p:nvPr/>
        </p:nvSpPr>
        <p:spPr bwMode="auto">
          <a:xfrm>
            <a:off x="135731" y="3518952"/>
            <a:ext cx="8727282"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33333"/>
                </a:solidFill>
                <a:effectLst/>
                <a:latin typeface="inter-regular"/>
              </a:rPr>
              <a:t>So P(Yes|Sunny) = 0.3*0.71/0.35= </a:t>
            </a:r>
            <a:r>
              <a:rPr kumimoji="0" lang="en-US" altLang="en-US" sz="1200" b="1" i="0" u="none" strike="noStrike" cap="none" normalizeH="0" baseline="0">
                <a:ln>
                  <a:noFill/>
                </a:ln>
                <a:solidFill>
                  <a:srgbClr val="333333"/>
                </a:solidFill>
                <a:effectLst/>
                <a:latin typeface="inter-bold"/>
              </a:rPr>
              <a:t>0.60</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333333"/>
                </a:solidFill>
                <a:effectLst/>
                <a:latin typeface="inter-bold"/>
              </a:rPr>
              <a:t>P(No|Sunny)= P(Sunny|No)*P(No)/P(Sunny)</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33333"/>
                </a:solidFill>
                <a:effectLst/>
                <a:latin typeface="inter-regular"/>
              </a:rPr>
              <a:t>P(Sunny|NO)= 2/4=0.5</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13">
            <a:extLst>
              <a:ext uri="{FF2B5EF4-FFF2-40B4-BE49-F238E27FC236}">
                <a16:creationId xmlns:a16="http://schemas.microsoft.com/office/drawing/2014/main" id="{C5089CD2-F65A-43C1-B754-C8A91E700209}"/>
              </a:ext>
            </a:extLst>
          </p:cNvPr>
          <p:cNvSpPr>
            <a:spLocks noChangeArrowheads="1"/>
          </p:cNvSpPr>
          <p:nvPr/>
        </p:nvSpPr>
        <p:spPr bwMode="auto">
          <a:xfrm>
            <a:off x="4757737" y="3864769"/>
            <a:ext cx="0" cy="14288"/>
          </a:xfrm>
          <a:prstGeom prst="rect">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IN"/>
          </a:p>
        </p:txBody>
      </p:sp>
      <p:sp>
        <p:nvSpPr>
          <p:cNvPr id="19" name="Rectangle 14">
            <a:extLst>
              <a:ext uri="{FF2B5EF4-FFF2-40B4-BE49-F238E27FC236}">
                <a16:creationId xmlns:a16="http://schemas.microsoft.com/office/drawing/2014/main" id="{37888287-561A-49C6-8AA8-230339DBED2C}"/>
              </a:ext>
            </a:extLst>
          </p:cNvPr>
          <p:cNvSpPr>
            <a:spLocks noChangeArrowheads="1"/>
          </p:cNvSpPr>
          <p:nvPr/>
        </p:nvSpPr>
        <p:spPr bwMode="auto">
          <a:xfrm>
            <a:off x="166687" y="4145555"/>
            <a:ext cx="8553451"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33333"/>
                </a:solidFill>
                <a:effectLst/>
                <a:latin typeface="inter-regular"/>
              </a:rPr>
              <a:t>P(No)= 0.29</a:t>
            </a:r>
            <a:endParaRPr kumimoji="0" lang="en-US" altLang="en-US" sz="600" b="0"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33333"/>
                </a:solidFill>
                <a:effectLst/>
                <a:latin typeface="inter-regular"/>
              </a:rPr>
              <a:t>P(Sunny)= 0.35</a:t>
            </a:r>
            <a:endParaRPr kumimoji="0" lang="en-US" altLang="en-US" sz="600" b="0"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33333"/>
                </a:solidFill>
                <a:effectLst/>
                <a:latin typeface="inter-regular"/>
              </a:rPr>
              <a:t>So P(No|Sunny)= 0.5*0.29/0.35 = </a:t>
            </a:r>
            <a:r>
              <a:rPr kumimoji="0" lang="en-US" altLang="en-US" sz="1200" b="1" i="0" u="none" strike="noStrike" cap="none" normalizeH="0" baseline="0">
                <a:ln>
                  <a:noFill/>
                </a:ln>
                <a:solidFill>
                  <a:srgbClr val="333333"/>
                </a:solidFill>
                <a:effectLst/>
                <a:latin typeface="inter-bold"/>
              </a:rPr>
              <a:t>0.41</a:t>
            </a:r>
            <a:endParaRPr kumimoji="0" lang="en-US" altLang="en-US" sz="600" b="0"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33333"/>
                </a:solidFill>
                <a:effectLst/>
                <a:latin typeface="inter-regular"/>
              </a:rPr>
              <a:t>So as we can see from the above calculation that </a:t>
            </a:r>
            <a:r>
              <a:rPr kumimoji="0" lang="en-US" altLang="en-US" sz="1200" b="1" i="0" u="none" strike="noStrike" cap="none" normalizeH="0" baseline="0">
                <a:ln>
                  <a:noFill/>
                </a:ln>
                <a:solidFill>
                  <a:srgbClr val="333333"/>
                </a:solidFill>
                <a:effectLst/>
                <a:latin typeface="inter-bold"/>
              </a:rPr>
              <a:t>P(Yes|Sunny)&gt;P(No|Sunny)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19895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ernoulli Naive Bayes">
            <a:extLst>
              <a:ext uri="{FF2B5EF4-FFF2-40B4-BE49-F238E27FC236}">
                <a16:creationId xmlns:a16="http://schemas.microsoft.com/office/drawing/2014/main" id="{128CC108-B106-48DE-B387-6DC335B394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732" y="2297907"/>
            <a:ext cx="5934075" cy="27051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4F1E90E-CD24-41DF-9F76-092A27BE29AF}"/>
              </a:ext>
            </a:extLst>
          </p:cNvPr>
          <p:cNvSpPr txBox="1"/>
          <p:nvPr/>
        </p:nvSpPr>
        <p:spPr>
          <a:xfrm>
            <a:off x="464344" y="993428"/>
            <a:ext cx="7986712" cy="1354217"/>
          </a:xfrm>
          <a:prstGeom prst="rect">
            <a:avLst/>
          </a:prstGeom>
          <a:noFill/>
        </p:spPr>
        <p:txBody>
          <a:bodyPr wrap="square">
            <a:spAutoFit/>
          </a:bodyPr>
          <a:lstStyle/>
          <a:p>
            <a:pPr algn="l"/>
            <a:r>
              <a:rPr lang="en-US" sz="2000" b="1" i="0">
                <a:solidFill>
                  <a:schemeClr val="tx2">
                    <a:lumMod val="50000"/>
                  </a:schemeClr>
                </a:solidFill>
                <a:effectLst/>
                <a:latin typeface="Lato" panose="020F0502020204030203" pitchFamily="34" charset="0"/>
              </a:rPr>
              <a:t>Bernoulli Naive Bayes</a:t>
            </a:r>
          </a:p>
          <a:p>
            <a:pPr algn="l"/>
            <a:endParaRPr lang="en-US" sz="2000" b="1" i="0">
              <a:solidFill>
                <a:schemeClr val="tx2">
                  <a:lumMod val="50000"/>
                </a:schemeClr>
              </a:solidFill>
              <a:effectLst/>
              <a:latin typeface="Lato" panose="020F0502020204030203" pitchFamily="34" charset="0"/>
            </a:endParaRPr>
          </a:p>
          <a:p>
            <a:pPr algn="l"/>
            <a:r>
              <a:rPr lang="en-US" b="0" i="0">
                <a:solidFill>
                  <a:srgbClr val="222222"/>
                </a:solidFill>
                <a:effectLst/>
                <a:latin typeface="Lato" panose="020F0502020204030203" pitchFamily="34" charset="0"/>
              </a:rPr>
              <a:t>This is used when features are binary. So, instead of using the frequency of the word, if you have discrete features in 1s and 0s that represent the presence or absence of a feature. In that case, the features will be binary and we will use Bernoulli Naive Bayes.</a:t>
            </a:r>
          </a:p>
        </p:txBody>
      </p:sp>
    </p:spTree>
    <p:extLst>
      <p:ext uri="{BB962C8B-B14F-4D97-AF65-F5344CB8AC3E}">
        <p14:creationId xmlns:p14="http://schemas.microsoft.com/office/powerpoint/2010/main" val="1183184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9"/>
          <p:cNvSpPr txBox="1"/>
          <p:nvPr/>
        </p:nvSpPr>
        <p:spPr>
          <a:xfrm>
            <a:off x="576200" y="2102225"/>
            <a:ext cx="7768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solidFill>
                  <a:srgbClr val="3C78D8"/>
                </a:solidFill>
                <a:latin typeface="Proxima Nova"/>
                <a:ea typeface="Proxima Nova"/>
                <a:cs typeface="Proxima Nova"/>
                <a:sym typeface="Proxima Nova"/>
              </a:rPr>
              <a:t>Let’s Understand Naive Bayes with an Example</a:t>
            </a:r>
            <a:endParaRPr sz="2800" b="1">
              <a:solidFill>
                <a:srgbClr val="3C78D8"/>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30"/>
          <p:cNvPicPr preferRelativeResize="0"/>
          <p:nvPr/>
        </p:nvPicPr>
        <p:blipFill>
          <a:blip r:embed="rId3">
            <a:alphaModFix/>
          </a:blip>
          <a:stretch>
            <a:fillRect/>
          </a:stretch>
        </p:blipFill>
        <p:spPr>
          <a:xfrm>
            <a:off x="1037350" y="1397000"/>
            <a:ext cx="3390900" cy="2628900"/>
          </a:xfrm>
          <a:prstGeom prst="rect">
            <a:avLst/>
          </a:prstGeom>
          <a:noFill/>
          <a:ln>
            <a:noFill/>
          </a:ln>
        </p:spPr>
      </p:pic>
      <p:sp>
        <p:nvSpPr>
          <p:cNvPr id="143" name="Google Shape;143;p30"/>
          <p:cNvSpPr txBox="1"/>
          <p:nvPr/>
        </p:nvSpPr>
        <p:spPr>
          <a:xfrm>
            <a:off x="4572000" y="2253400"/>
            <a:ext cx="30111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3C78D8"/>
                </a:solidFill>
                <a:latin typeface="Proxima Nova"/>
                <a:ea typeface="Proxima Nova"/>
                <a:cs typeface="Proxima Nova"/>
                <a:sym typeface="Proxima Nova"/>
              </a:rPr>
              <a:t>The normal and important messages we receive</a:t>
            </a:r>
            <a:endParaRPr sz="2000" b="1">
              <a:solidFill>
                <a:srgbClr val="3C78D8"/>
              </a:solidFill>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fade">
                                      <p:cBhvr>
                                        <p:cTn id="7" dur="500"/>
                                        <p:tgtEl>
                                          <p:spTgt spid="14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3"/>
                                        </p:tgtEl>
                                        <p:attrNameLst>
                                          <p:attrName>style.visibility</p:attrName>
                                        </p:attrNameLst>
                                      </p:cBhvr>
                                      <p:to>
                                        <p:strVal val="visible"/>
                                      </p:to>
                                    </p:set>
                                    <p:anim calcmode="lin" valueType="num">
                                      <p:cBhvr additive="base">
                                        <p:cTn id="12" dur="500" fill="hold"/>
                                        <p:tgtEl>
                                          <p:spTgt spid="143"/>
                                        </p:tgtEl>
                                        <p:attrNameLst>
                                          <p:attrName>ppt_x</p:attrName>
                                        </p:attrNameLst>
                                      </p:cBhvr>
                                      <p:tavLst>
                                        <p:tav tm="0">
                                          <p:val>
                                            <p:strVal val="#ppt_x"/>
                                          </p:val>
                                        </p:tav>
                                        <p:tav tm="100000">
                                          <p:val>
                                            <p:strVal val="#ppt_x"/>
                                          </p:val>
                                        </p:tav>
                                      </p:tavLst>
                                    </p:anim>
                                    <p:anim calcmode="lin" valueType="num">
                                      <p:cBhvr additive="base">
                                        <p:cTn id="13" dur="500" fill="hold"/>
                                        <p:tgtEl>
                                          <p:spTgt spid="1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p:bldLst>
  </p:timing>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827</TotalTime>
  <Words>1224</Words>
  <Application>Microsoft Office PowerPoint</Application>
  <PresentationFormat>On-screen Show (16:9)</PresentationFormat>
  <Paragraphs>92</Paragraphs>
  <Slides>31</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inter-regular</vt:lpstr>
      <vt:lpstr>Lato</vt:lpstr>
      <vt:lpstr>Proxima Nova</vt:lpstr>
      <vt:lpstr>Helvetica</vt:lpstr>
      <vt:lpstr>Arial</vt:lpstr>
      <vt:lpstr>inter-bold</vt:lpstr>
      <vt:lpstr>Ubuntu</vt:lpstr>
      <vt:lpstr>Roboto</vt:lpstr>
      <vt:lpstr>Spearmint</vt:lpstr>
      <vt:lpstr>PowerPoint Presentation</vt:lpstr>
      <vt:lpstr>Formula for Naive Bayes Classifier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Probability of a message being spam</vt:lpstr>
      <vt:lpstr>Probability of “Dear Friend” being a spam message.</vt:lpstr>
      <vt:lpstr>PowerPoint Presentation</vt:lpstr>
      <vt:lpstr>PowerPoint Presentation</vt:lpstr>
      <vt:lpstr>PowerPoint Presentation</vt:lpstr>
      <vt:lpstr>PowerPoint Presentation</vt:lpstr>
      <vt:lpstr>PowerPoint Presentation</vt:lpstr>
      <vt:lpstr>Applications of Naive Bayes</vt:lpstr>
      <vt:lpstr>PowerPoint Presentation</vt:lpstr>
      <vt:lpstr>Advantages of Naive Bayes</vt:lpstr>
      <vt:lpstr>Disadvantages of Naive Bayes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dikshitapadte19@gmail.com</cp:lastModifiedBy>
  <cp:revision>3</cp:revision>
  <dcterms:modified xsi:type="dcterms:W3CDTF">2022-03-19T13:57:38Z</dcterms:modified>
</cp:coreProperties>
</file>