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98" r:id="rId3"/>
    <p:sldId id="314" r:id="rId4"/>
    <p:sldId id="315" r:id="rId5"/>
    <p:sldId id="258" r:id="rId6"/>
    <p:sldId id="299" r:id="rId7"/>
    <p:sldId id="302" r:id="rId8"/>
    <p:sldId id="260" r:id="rId9"/>
    <p:sldId id="300" r:id="rId10"/>
    <p:sldId id="259" r:id="rId11"/>
    <p:sldId id="304" r:id="rId12"/>
    <p:sldId id="305" r:id="rId13"/>
    <p:sldId id="317" r:id="rId14"/>
    <p:sldId id="266" r:id="rId15"/>
    <p:sldId id="261" r:id="rId16"/>
    <p:sldId id="269" r:id="rId17"/>
    <p:sldId id="316" r:id="rId18"/>
    <p:sldId id="270" r:id="rId19"/>
    <p:sldId id="271" r:id="rId20"/>
    <p:sldId id="306" r:id="rId21"/>
    <p:sldId id="307" r:id="rId22"/>
    <p:sldId id="318" r:id="rId23"/>
    <p:sldId id="309" r:id="rId24"/>
    <p:sldId id="311" r:id="rId25"/>
    <p:sldId id="313" r:id="rId26"/>
    <p:sldId id="31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A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6" d="100"/>
          <a:sy n="96" d="100"/>
        </p:scale>
        <p:origin x="57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9269722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9269722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9269722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9269722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9269722d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9269722d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9269722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9269722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9269722d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9269722d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9269722d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9269722d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9269722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9269722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9269722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9269722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3917" y="3062267"/>
            <a:ext cx="8520600" cy="105232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ML Workshop - Day 3</a:t>
            </a:r>
            <a:endParaRPr dirty="0"/>
          </a:p>
        </p:txBody>
      </p:sp>
      <p:sp>
        <p:nvSpPr>
          <p:cNvPr id="55" name="Google Shape;55;p13"/>
          <p:cNvSpPr txBox="1">
            <a:spLocks noGrp="1"/>
          </p:cNvSpPr>
          <p:nvPr>
            <p:ph type="subTitle" idx="1"/>
          </p:nvPr>
        </p:nvSpPr>
        <p:spPr>
          <a:xfrm>
            <a:off x="5337545" y="4205725"/>
            <a:ext cx="2806995" cy="53639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000" dirty="0">
                <a:solidFill>
                  <a:schemeClr val="accent1">
                    <a:lumMod val="40000"/>
                    <a:lumOff val="60000"/>
                  </a:schemeClr>
                </a:solidFill>
              </a:rPr>
              <a:t>Ekta Vayanan</a:t>
            </a:r>
          </a:p>
          <a:p>
            <a:pPr marL="0" lvl="0" indent="0" algn="ctr" rtl="0">
              <a:spcBef>
                <a:spcPts val="0"/>
              </a:spcBef>
              <a:spcAft>
                <a:spcPts val="0"/>
              </a:spcAft>
              <a:buNone/>
            </a:pPr>
            <a:endParaRPr dirty="0"/>
          </a:p>
        </p:txBody>
      </p:sp>
      <p:pic>
        <p:nvPicPr>
          <p:cNvPr id="2" name="Picture 1">
            <a:extLst>
              <a:ext uri="{FF2B5EF4-FFF2-40B4-BE49-F238E27FC236}">
                <a16:creationId xmlns:a16="http://schemas.microsoft.com/office/drawing/2014/main" id="{4D7E53B3-1383-4E0B-AE22-7597302057E9}"/>
              </a:ext>
            </a:extLst>
          </p:cNvPr>
          <p:cNvPicPr>
            <a:picLocks noChangeAspect="1"/>
          </p:cNvPicPr>
          <p:nvPr/>
        </p:nvPicPr>
        <p:blipFill rotWithShape="1">
          <a:blip r:embed="rId3"/>
          <a:srcRect t="7263"/>
          <a:stretch/>
        </p:blipFill>
        <p:spPr>
          <a:xfrm>
            <a:off x="7346912" y="326957"/>
            <a:ext cx="1407605" cy="1133061"/>
          </a:xfrm>
          <a:prstGeom prst="rect">
            <a:avLst/>
          </a:prstGeom>
        </p:spPr>
      </p:pic>
      <p:pic>
        <p:nvPicPr>
          <p:cNvPr id="3" name="Picture 2">
            <a:extLst>
              <a:ext uri="{FF2B5EF4-FFF2-40B4-BE49-F238E27FC236}">
                <a16:creationId xmlns:a16="http://schemas.microsoft.com/office/drawing/2014/main" id="{FC073538-B7FD-4BCE-B2DE-73936A7E1F36}"/>
              </a:ext>
            </a:extLst>
          </p:cNvPr>
          <p:cNvPicPr>
            <a:picLocks noChangeAspect="1"/>
          </p:cNvPicPr>
          <p:nvPr/>
        </p:nvPicPr>
        <p:blipFill>
          <a:blip r:embed="rId4"/>
          <a:stretch>
            <a:fillRect/>
          </a:stretch>
        </p:blipFill>
        <p:spPr>
          <a:xfrm>
            <a:off x="233917" y="327992"/>
            <a:ext cx="1346193" cy="1132026"/>
          </a:xfrm>
          <a:prstGeom prst="rect">
            <a:avLst/>
          </a:prstGeom>
        </p:spPr>
      </p:pic>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Rectangle 1">
            <a:extLst>
              <a:ext uri="{FF2B5EF4-FFF2-40B4-BE49-F238E27FC236}">
                <a16:creationId xmlns:a16="http://schemas.microsoft.com/office/drawing/2014/main" id="{2842872F-140B-4526-BBAA-C40C9C30FDD7}"/>
              </a:ext>
            </a:extLst>
          </p:cNvPr>
          <p:cNvSpPr/>
          <p:nvPr/>
        </p:nvSpPr>
        <p:spPr>
          <a:xfrm>
            <a:off x="829340" y="367748"/>
            <a:ext cx="7602279" cy="5864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spc="50" dirty="0">
                <a:ln w="0"/>
                <a:solidFill>
                  <a:schemeClr val="bg2"/>
                </a:solidFill>
                <a:effectLst>
                  <a:innerShdw blurRad="63500" dist="50800" dir="13500000">
                    <a:srgbClr val="000000">
                      <a:alpha val="50000"/>
                    </a:srgbClr>
                  </a:innerShdw>
                </a:effectLst>
              </a:rPr>
              <a:t>HOW DOES ML WORKS?</a:t>
            </a:r>
            <a:endParaRPr lang="en-IN" dirty="0"/>
          </a:p>
        </p:txBody>
      </p:sp>
      <p:pic>
        <p:nvPicPr>
          <p:cNvPr id="4" name="Picture 3">
            <a:extLst>
              <a:ext uri="{FF2B5EF4-FFF2-40B4-BE49-F238E27FC236}">
                <a16:creationId xmlns:a16="http://schemas.microsoft.com/office/drawing/2014/main" id="{3756AC9F-793C-42FE-8D18-FA1B7C24F245}"/>
              </a:ext>
            </a:extLst>
          </p:cNvPr>
          <p:cNvPicPr>
            <a:picLocks noChangeAspect="1"/>
          </p:cNvPicPr>
          <p:nvPr/>
        </p:nvPicPr>
        <p:blipFill rotWithShape="1">
          <a:blip r:embed="rId3"/>
          <a:srcRect t="39453"/>
          <a:stretch/>
        </p:blipFill>
        <p:spPr>
          <a:xfrm>
            <a:off x="1206448" y="1232453"/>
            <a:ext cx="6848061" cy="1401416"/>
          </a:xfrm>
          <a:prstGeom prst="rect">
            <a:avLst/>
          </a:prstGeom>
        </p:spPr>
      </p:pic>
      <p:pic>
        <p:nvPicPr>
          <p:cNvPr id="1028" name="Picture 4" descr="Machine Learning Tutorial | Machine Learning with Python - Javatpoint">
            <a:extLst>
              <a:ext uri="{FF2B5EF4-FFF2-40B4-BE49-F238E27FC236}">
                <a16:creationId xmlns:a16="http://schemas.microsoft.com/office/drawing/2014/main" id="{AFC80480-9E96-497C-BA0F-97DC51C08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448" y="3110534"/>
            <a:ext cx="6848061" cy="146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2E6FA6-EA3A-48D6-87E7-A2ACE83BA6EF}"/>
              </a:ext>
            </a:extLst>
          </p:cNvPr>
          <p:cNvSpPr/>
          <p:nvPr/>
        </p:nvSpPr>
        <p:spPr>
          <a:xfrm>
            <a:off x="0" y="0"/>
            <a:ext cx="9144000" cy="51683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Steps to build ML model</a:t>
            </a:r>
            <a:endParaRPr lang="en-IN" sz="2800" dirty="0">
              <a:latin typeface="+mj-lt"/>
            </a:endParaRPr>
          </a:p>
        </p:txBody>
      </p:sp>
      <p:pic>
        <p:nvPicPr>
          <p:cNvPr id="2050" name="Picture 2" descr="What is Machine Learning | Definition,how it Works | Great Learning">
            <a:extLst>
              <a:ext uri="{FF2B5EF4-FFF2-40B4-BE49-F238E27FC236}">
                <a16:creationId xmlns:a16="http://schemas.microsoft.com/office/drawing/2014/main" id="{AC11A64C-CEFC-4D38-9A14-F69C09537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775252"/>
            <a:ext cx="7715250" cy="418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119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Quad 1">
            <a:extLst>
              <a:ext uri="{FF2B5EF4-FFF2-40B4-BE49-F238E27FC236}">
                <a16:creationId xmlns:a16="http://schemas.microsoft.com/office/drawing/2014/main" id="{2BC98827-17C5-4159-A270-40031AA958F3}"/>
              </a:ext>
            </a:extLst>
          </p:cNvPr>
          <p:cNvSpPr/>
          <p:nvPr/>
        </p:nvSpPr>
        <p:spPr>
          <a:xfrm>
            <a:off x="2604052" y="1123122"/>
            <a:ext cx="3558209" cy="2653748"/>
          </a:xfrm>
          <a:prstGeom prst="quadArrow">
            <a:avLst>
              <a:gd name="adj1" fmla="val 19504"/>
              <a:gd name="adj2" fmla="val 20253"/>
              <a:gd name="adj3" fmla="val 206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n w="0"/>
                <a:solidFill>
                  <a:schemeClr val="accent1">
                    <a:lumMod val="75000"/>
                  </a:schemeClr>
                </a:solidFill>
              </a:rPr>
              <a:t>TYPES OF MACHINE LEARNING</a:t>
            </a:r>
            <a:endParaRPr lang="en-IN" b="1" dirty="0">
              <a:solidFill>
                <a:schemeClr val="accent1">
                  <a:lumMod val="75000"/>
                </a:schemeClr>
              </a:solidFill>
            </a:endParaRPr>
          </a:p>
        </p:txBody>
      </p:sp>
      <p:sp>
        <p:nvSpPr>
          <p:cNvPr id="3" name="Rectangle 2">
            <a:extLst>
              <a:ext uri="{FF2B5EF4-FFF2-40B4-BE49-F238E27FC236}">
                <a16:creationId xmlns:a16="http://schemas.microsoft.com/office/drawing/2014/main" id="{3BFFA4A4-0391-4517-9FC0-6683944F7055}"/>
              </a:ext>
            </a:extLst>
          </p:cNvPr>
          <p:cNvSpPr/>
          <p:nvPr/>
        </p:nvSpPr>
        <p:spPr>
          <a:xfrm>
            <a:off x="2991678" y="298174"/>
            <a:ext cx="2892287" cy="66592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b="1" dirty="0">
                <a:ln w="13462">
                  <a:solidFill>
                    <a:schemeClr val="bg1"/>
                  </a:solidFill>
                  <a:prstDash val="solid"/>
                </a:ln>
                <a:solidFill>
                  <a:schemeClr val="accent6">
                    <a:lumMod val="60000"/>
                    <a:lumOff val="40000"/>
                  </a:schemeClr>
                </a:solidFill>
                <a:effectLst>
                  <a:outerShdw dist="38100" dir="2700000" algn="bl" rotWithShape="0">
                    <a:schemeClr val="accent5"/>
                  </a:outerShdw>
                </a:effectLst>
              </a:rPr>
              <a:t>SUPERVISED LEARNING</a:t>
            </a:r>
          </a:p>
        </p:txBody>
      </p:sp>
      <p:sp>
        <p:nvSpPr>
          <p:cNvPr id="5" name="Rectangle 4">
            <a:extLst>
              <a:ext uri="{FF2B5EF4-FFF2-40B4-BE49-F238E27FC236}">
                <a16:creationId xmlns:a16="http://schemas.microsoft.com/office/drawing/2014/main" id="{D7F4F6FD-FDA6-4011-823F-9F1575FC5F3A}"/>
              </a:ext>
            </a:extLst>
          </p:cNvPr>
          <p:cNvSpPr/>
          <p:nvPr/>
        </p:nvSpPr>
        <p:spPr>
          <a:xfrm>
            <a:off x="6162261" y="2117035"/>
            <a:ext cx="2683565" cy="66592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b="1" dirty="0">
                <a:ln w="13462">
                  <a:solidFill>
                    <a:schemeClr val="bg1"/>
                  </a:solidFill>
                  <a:prstDash val="solid"/>
                </a:ln>
                <a:solidFill>
                  <a:schemeClr val="accent6">
                    <a:lumMod val="60000"/>
                    <a:lumOff val="40000"/>
                  </a:schemeClr>
                </a:solidFill>
                <a:effectLst>
                  <a:outerShdw dist="38100" dir="2700000" algn="bl" rotWithShape="0">
                    <a:schemeClr val="accent5"/>
                  </a:outerShdw>
                </a:effectLst>
              </a:rPr>
              <a:t>REINFORCEMENT LEARNING</a:t>
            </a:r>
          </a:p>
        </p:txBody>
      </p:sp>
      <p:sp>
        <p:nvSpPr>
          <p:cNvPr id="6" name="Rectangle 5">
            <a:extLst>
              <a:ext uri="{FF2B5EF4-FFF2-40B4-BE49-F238E27FC236}">
                <a16:creationId xmlns:a16="http://schemas.microsoft.com/office/drawing/2014/main" id="{34726A0A-9371-42D0-927E-EB0FA42F796F}"/>
              </a:ext>
            </a:extLst>
          </p:cNvPr>
          <p:cNvSpPr/>
          <p:nvPr/>
        </p:nvSpPr>
        <p:spPr>
          <a:xfrm>
            <a:off x="2991678" y="3995531"/>
            <a:ext cx="2892287" cy="66592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b="1" dirty="0">
                <a:ln w="13462">
                  <a:solidFill>
                    <a:schemeClr val="bg1"/>
                  </a:solidFill>
                  <a:prstDash val="solid"/>
                </a:ln>
                <a:solidFill>
                  <a:schemeClr val="accent6">
                    <a:lumMod val="60000"/>
                    <a:lumOff val="40000"/>
                  </a:schemeClr>
                </a:solidFill>
                <a:effectLst>
                  <a:outerShdw dist="38100" dir="2700000" algn="bl" rotWithShape="0">
                    <a:schemeClr val="accent5"/>
                  </a:outerShdw>
                </a:effectLst>
              </a:rPr>
              <a:t>SEMI - SUPERVISED LEARNING</a:t>
            </a:r>
          </a:p>
        </p:txBody>
      </p:sp>
      <p:sp>
        <p:nvSpPr>
          <p:cNvPr id="7" name="Rectangle 6">
            <a:extLst>
              <a:ext uri="{FF2B5EF4-FFF2-40B4-BE49-F238E27FC236}">
                <a16:creationId xmlns:a16="http://schemas.microsoft.com/office/drawing/2014/main" id="{4D7705AC-B89F-499E-BD8F-AF00F301F873}"/>
              </a:ext>
            </a:extLst>
          </p:cNvPr>
          <p:cNvSpPr/>
          <p:nvPr/>
        </p:nvSpPr>
        <p:spPr>
          <a:xfrm>
            <a:off x="119270" y="2117035"/>
            <a:ext cx="2484782" cy="66592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b="1" dirty="0">
                <a:ln w="13462">
                  <a:solidFill>
                    <a:schemeClr val="bg1"/>
                  </a:solidFill>
                  <a:prstDash val="solid"/>
                </a:ln>
                <a:solidFill>
                  <a:schemeClr val="accent6">
                    <a:lumMod val="60000"/>
                    <a:lumOff val="40000"/>
                  </a:schemeClr>
                </a:solidFill>
                <a:effectLst>
                  <a:outerShdw dist="38100" dir="2700000" algn="bl" rotWithShape="0">
                    <a:schemeClr val="accent5"/>
                  </a:outerShdw>
                </a:effectLst>
              </a:rPr>
              <a:t>UNSUPERVISED LEARNING</a:t>
            </a:r>
          </a:p>
        </p:txBody>
      </p:sp>
    </p:spTree>
    <p:extLst>
      <p:ext uri="{BB962C8B-B14F-4D97-AF65-F5344CB8AC3E}">
        <p14:creationId xmlns:p14="http://schemas.microsoft.com/office/powerpoint/2010/main" val="192199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16A5AC-9176-49D7-BE64-B11C0CE2E111}"/>
              </a:ext>
            </a:extLst>
          </p:cNvPr>
          <p:cNvSpPr/>
          <p:nvPr/>
        </p:nvSpPr>
        <p:spPr>
          <a:xfrm>
            <a:off x="0" y="0"/>
            <a:ext cx="9144000" cy="51435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0DBAB7A-4DFF-439F-8AD4-86E2A762A9E5}"/>
              </a:ext>
            </a:extLst>
          </p:cNvPr>
          <p:cNvPicPr>
            <a:picLocks noChangeAspect="1"/>
          </p:cNvPicPr>
          <p:nvPr/>
        </p:nvPicPr>
        <p:blipFill>
          <a:blip r:embed="rId2"/>
          <a:stretch>
            <a:fillRect/>
          </a:stretch>
        </p:blipFill>
        <p:spPr>
          <a:xfrm>
            <a:off x="605410" y="-1"/>
            <a:ext cx="7326015" cy="5122039"/>
          </a:xfrm>
          <a:prstGeom prst="rect">
            <a:avLst/>
          </a:prstGeom>
        </p:spPr>
      </p:pic>
    </p:spTree>
    <p:extLst>
      <p:ext uri="{BB962C8B-B14F-4D97-AF65-F5344CB8AC3E}">
        <p14:creationId xmlns:p14="http://schemas.microsoft.com/office/powerpoint/2010/main" val="208511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050" name="Picture 2" descr="Types of Machine Learning Out There - IDAP Blog">
            <a:extLst>
              <a:ext uri="{FF2B5EF4-FFF2-40B4-BE49-F238E27FC236}">
                <a16:creationId xmlns:a16="http://schemas.microsoft.com/office/drawing/2014/main" id="{B6E5D376-DD08-449F-9011-2FB6D9BBF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5163"/>
            <a:ext cx="9144000" cy="381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Oval 1">
            <a:extLst>
              <a:ext uri="{FF2B5EF4-FFF2-40B4-BE49-F238E27FC236}">
                <a16:creationId xmlns:a16="http://schemas.microsoft.com/office/drawing/2014/main" id="{ECEF52CF-B74C-4DFB-A215-93DDE2B5B20C}"/>
              </a:ext>
            </a:extLst>
          </p:cNvPr>
          <p:cNvSpPr/>
          <p:nvPr/>
        </p:nvSpPr>
        <p:spPr>
          <a:xfrm>
            <a:off x="457200" y="0"/>
            <a:ext cx="8293396" cy="5143500"/>
          </a:xfrm>
          <a:prstGeom prst="ellipse">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dirty="0"/>
          </a:p>
        </p:txBody>
      </p:sp>
      <p:pic>
        <p:nvPicPr>
          <p:cNvPr id="4" name="Picture 2" descr="Coding Deep Learning For Beginners | by Kamil Krzyk | Towards Data Science">
            <a:extLst>
              <a:ext uri="{FF2B5EF4-FFF2-40B4-BE49-F238E27FC236}">
                <a16:creationId xmlns:a16="http://schemas.microsoft.com/office/drawing/2014/main" id="{707C8A34-E77D-4A46-ACA7-50A64E874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682" y="264485"/>
            <a:ext cx="6900531" cy="4720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2050" name="Picture 2" descr="Supervised Machine learning - Javatpoint">
            <a:extLst>
              <a:ext uri="{FF2B5EF4-FFF2-40B4-BE49-F238E27FC236}">
                <a16:creationId xmlns:a16="http://schemas.microsoft.com/office/drawing/2014/main" id="{A6B2403D-E981-4795-B636-9E5A3B0EC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09" y="996397"/>
            <a:ext cx="7866822" cy="39334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813914-843C-405A-801E-47F0013D14D5}"/>
              </a:ext>
            </a:extLst>
          </p:cNvPr>
          <p:cNvSpPr txBox="1"/>
          <p:nvPr/>
        </p:nvSpPr>
        <p:spPr>
          <a:xfrm>
            <a:off x="700709" y="198783"/>
            <a:ext cx="4954656" cy="461665"/>
          </a:xfrm>
          <a:prstGeom prst="rect">
            <a:avLst/>
          </a:prstGeom>
          <a:noFill/>
        </p:spPr>
        <p:txBody>
          <a:bodyPr wrap="square" rtlCol="0">
            <a:spAutoFit/>
          </a:bodyPr>
          <a:lstStyle/>
          <a:p>
            <a:r>
              <a:rPr lang="en-IN" sz="2400" dirty="0">
                <a:solidFill>
                  <a:schemeClr val="tx1"/>
                </a:solidFill>
              </a:rPr>
              <a:t>Supervised learning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Supervised Learning? | neurospace">
            <a:extLst>
              <a:ext uri="{FF2B5EF4-FFF2-40B4-BE49-F238E27FC236}">
                <a16:creationId xmlns:a16="http://schemas.microsoft.com/office/drawing/2014/main" id="{D9B933F5-4F3B-42B3-B712-368EF16F0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5" y="788781"/>
            <a:ext cx="8026890" cy="372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3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4098" name="Picture 2" descr="Supervised vs Unsupervised Learning in 3 Minutes | by Alan Jeffares |  Towards Data Science">
            <a:extLst>
              <a:ext uri="{FF2B5EF4-FFF2-40B4-BE49-F238E27FC236}">
                <a16:creationId xmlns:a16="http://schemas.microsoft.com/office/drawing/2014/main" id="{D7355E57-8DEC-49AE-8219-81C2A3486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26" y="1212575"/>
            <a:ext cx="8487887" cy="35283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4DCEC1-ECA2-4663-8DE8-2910EA9E9DC3}"/>
              </a:ext>
            </a:extLst>
          </p:cNvPr>
          <p:cNvSpPr txBox="1"/>
          <p:nvPr/>
        </p:nvSpPr>
        <p:spPr>
          <a:xfrm>
            <a:off x="1053548" y="288235"/>
            <a:ext cx="4452730" cy="461665"/>
          </a:xfrm>
          <a:prstGeom prst="rect">
            <a:avLst/>
          </a:prstGeom>
          <a:noFill/>
        </p:spPr>
        <p:txBody>
          <a:bodyPr wrap="square" rtlCol="0">
            <a:spAutoFit/>
          </a:bodyPr>
          <a:lstStyle/>
          <a:p>
            <a:r>
              <a:rPr lang="en-IN" sz="2400" b="1" dirty="0">
                <a:solidFill>
                  <a:schemeClr val="tx1"/>
                </a:solidFill>
              </a:rPr>
              <a:t>Unsupervised learning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5122" name="Picture 2" descr="A Brief Introduction to Unsupervised Learning | by Aidan Wilson | Towards  Data Science">
            <a:extLst>
              <a:ext uri="{FF2B5EF4-FFF2-40B4-BE49-F238E27FC236}">
                <a16:creationId xmlns:a16="http://schemas.microsoft.com/office/drawing/2014/main" id="{1C592C51-983F-423B-9B67-06B5C33EF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B8F8746-B1BD-4458-9F76-BE53A3F26C37}"/>
              </a:ext>
            </a:extLst>
          </p:cNvPr>
          <p:cNvSpPr/>
          <p:nvPr/>
        </p:nvSpPr>
        <p:spPr>
          <a:xfrm>
            <a:off x="786810" y="793254"/>
            <a:ext cx="2796362" cy="833528"/>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latin typeface="+mj-lt"/>
              </a:rPr>
              <a:t>Understanding some python libraries required for Machine Learning</a:t>
            </a:r>
          </a:p>
        </p:txBody>
      </p:sp>
      <p:sp>
        <p:nvSpPr>
          <p:cNvPr id="3" name="Rectangle: Diagonal Corners Rounded 2">
            <a:extLst>
              <a:ext uri="{FF2B5EF4-FFF2-40B4-BE49-F238E27FC236}">
                <a16:creationId xmlns:a16="http://schemas.microsoft.com/office/drawing/2014/main" id="{E30435E9-ADCA-4751-BF1D-C7A3C73BCD2B}"/>
              </a:ext>
            </a:extLst>
          </p:cNvPr>
          <p:cNvSpPr/>
          <p:nvPr/>
        </p:nvSpPr>
        <p:spPr>
          <a:xfrm>
            <a:off x="5532475" y="793253"/>
            <a:ext cx="2796362" cy="833529"/>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latin typeface="+mj-lt"/>
              </a:rPr>
              <a:t>Introduction to Machine Learning</a:t>
            </a:r>
          </a:p>
        </p:txBody>
      </p:sp>
      <p:sp>
        <p:nvSpPr>
          <p:cNvPr id="4" name="Rectangle: Diagonal Corners Rounded 3">
            <a:extLst>
              <a:ext uri="{FF2B5EF4-FFF2-40B4-BE49-F238E27FC236}">
                <a16:creationId xmlns:a16="http://schemas.microsoft.com/office/drawing/2014/main" id="{20F05B3A-62FC-44B9-B015-64831344A0BB}"/>
              </a:ext>
            </a:extLst>
          </p:cNvPr>
          <p:cNvSpPr/>
          <p:nvPr/>
        </p:nvSpPr>
        <p:spPr>
          <a:xfrm>
            <a:off x="781494" y="1940444"/>
            <a:ext cx="2796362" cy="866552"/>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solidFill>
                  <a:schemeClr val="bg1"/>
                </a:solidFill>
                <a:latin typeface="+mj-lt"/>
              </a:rPr>
              <a:t>What is Machine</a:t>
            </a:r>
          </a:p>
          <a:p>
            <a:pPr algn="ctr"/>
            <a:r>
              <a:rPr lang="en-IN" b="1" dirty="0">
                <a:solidFill>
                  <a:schemeClr val="bg1"/>
                </a:solidFill>
                <a:latin typeface="+mj-lt"/>
              </a:rPr>
              <a:t> Learning ? </a:t>
            </a:r>
          </a:p>
          <a:p>
            <a:pPr algn="ctr"/>
            <a:r>
              <a:rPr lang="en-IN" b="1" dirty="0">
                <a:solidFill>
                  <a:schemeClr val="bg1"/>
                </a:solidFill>
                <a:latin typeface="+mj-lt"/>
              </a:rPr>
              <a:t>How ML works?</a:t>
            </a:r>
          </a:p>
          <a:p>
            <a:pPr algn="ctr"/>
            <a:endParaRPr lang="en-IN" dirty="0"/>
          </a:p>
        </p:txBody>
      </p:sp>
      <p:sp>
        <p:nvSpPr>
          <p:cNvPr id="5" name="Rectangle: Diagonal Corners Rounded 4">
            <a:extLst>
              <a:ext uri="{FF2B5EF4-FFF2-40B4-BE49-F238E27FC236}">
                <a16:creationId xmlns:a16="http://schemas.microsoft.com/office/drawing/2014/main" id="{E3B16F61-440D-4D64-B041-F74254F32CAD}"/>
              </a:ext>
            </a:extLst>
          </p:cNvPr>
          <p:cNvSpPr/>
          <p:nvPr/>
        </p:nvSpPr>
        <p:spPr>
          <a:xfrm>
            <a:off x="781494" y="3157872"/>
            <a:ext cx="2796362" cy="871868"/>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latin typeface="+mj-lt"/>
              </a:rPr>
              <a:t>AI vs ML vs Deep Learning</a:t>
            </a:r>
          </a:p>
        </p:txBody>
      </p:sp>
      <p:sp>
        <p:nvSpPr>
          <p:cNvPr id="6" name="Rectangle: Diagonal Corners Rounded 5">
            <a:extLst>
              <a:ext uri="{FF2B5EF4-FFF2-40B4-BE49-F238E27FC236}">
                <a16:creationId xmlns:a16="http://schemas.microsoft.com/office/drawing/2014/main" id="{8286AF32-DBA2-4905-A1D3-4B1E29A7B2A5}"/>
              </a:ext>
            </a:extLst>
          </p:cNvPr>
          <p:cNvSpPr/>
          <p:nvPr/>
        </p:nvSpPr>
        <p:spPr>
          <a:xfrm>
            <a:off x="5532475" y="3157872"/>
            <a:ext cx="2796362" cy="871868"/>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latin typeface="+mj-lt"/>
              </a:rPr>
              <a:t>Applications of ML</a:t>
            </a:r>
          </a:p>
        </p:txBody>
      </p:sp>
      <p:sp>
        <p:nvSpPr>
          <p:cNvPr id="7" name="Rectangle: Diagonal Corners Rounded 6">
            <a:extLst>
              <a:ext uri="{FF2B5EF4-FFF2-40B4-BE49-F238E27FC236}">
                <a16:creationId xmlns:a16="http://schemas.microsoft.com/office/drawing/2014/main" id="{3D92FCD1-599E-4815-8437-0D2FFB6054B5}"/>
              </a:ext>
            </a:extLst>
          </p:cNvPr>
          <p:cNvSpPr/>
          <p:nvPr/>
        </p:nvSpPr>
        <p:spPr>
          <a:xfrm>
            <a:off x="5532475" y="1940443"/>
            <a:ext cx="2796362" cy="866553"/>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latin typeface="+mj-lt"/>
              </a:rPr>
              <a:t>Types of Machine Learning</a:t>
            </a:r>
          </a:p>
        </p:txBody>
      </p:sp>
      <p:sp>
        <p:nvSpPr>
          <p:cNvPr id="9" name="TextBox 8">
            <a:extLst>
              <a:ext uri="{FF2B5EF4-FFF2-40B4-BE49-F238E27FC236}">
                <a16:creationId xmlns:a16="http://schemas.microsoft.com/office/drawing/2014/main" id="{03844080-DA48-4E4F-9822-7E85CE26A3CC}"/>
              </a:ext>
            </a:extLst>
          </p:cNvPr>
          <p:cNvSpPr txBox="1"/>
          <p:nvPr/>
        </p:nvSpPr>
        <p:spPr>
          <a:xfrm>
            <a:off x="6060558" y="1116418"/>
            <a:ext cx="45719" cy="307777"/>
          </a:xfrm>
          <a:prstGeom prst="rect">
            <a:avLst/>
          </a:prstGeom>
          <a:noFill/>
        </p:spPr>
        <p:txBody>
          <a:bodyPr wrap="square" rtlCol="0">
            <a:spAutoFit/>
          </a:bodyPr>
          <a:lstStyle/>
          <a:p>
            <a:endParaRPr lang="en-IN" dirty="0"/>
          </a:p>
        </p:txBody>
      </p:sp>
      <p:sp>
        <p:nvSpPr>
          <p:cNvPr id="10" name="Rectangle: Diagonal Corners Rounded 9">
            <a:extLst>
              <a:ext uri="{FF2B5EF4-FFF2-40B4-BE49-F238E27FC236}">
                <a16:creationId xmlns:a16="http://schemas.microsoft.com/office/drawing/2014/main" id="{4B1AD65F-F6AE-4F5A-8794-811E355B619E}"/>
              </a:ext>
            </a:extLst>
          </p:cNvPr>
          <p:cNvSpPr/>
          <p:nvPr/>
        </p:nvSpPr>
        <p:spPr>
          <a:xfrm>
            <a:off x="1924493" y="4242392"/>
            <a:ext cx="5167423" cy="776176"/>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b="1" dirty="0">
                <a:latin typeface="+mj-lt"/>
              </a:rPr>
              <a:t>ML job Trends, career opportunities and skills required</a:t>
            </a:r>
          </a:p>
          <a:p>
            <a:pPr algn="ctr"/>
            <a:endParaRPr lang="en-IN" dirty="0"/>
          </a:p>
        </p:txBody>
      </p:sp>
      <p:sp>
        <p:nvSpPr>
          <p:cNvPr id="11" name="TextBox 10">
            <a:extLst>
              <a:ext uri="{FF2B5EF4-FFF2-40B4-BE49-F238E27FC236}">
                <a16:creationId xmlns:a16="http://schemas.microsoft.com/office/drawing/2014/main" id="{A954542B-F6F6-4778-84F8-4BEA6A5B6A1E}"/>
              </a:ext>
            </a:extLst>
          </p:cNvPr>
          <p:cNvSpPr txBox="1"/>
          <p:nvPr/>
        </p:nvSpPr>
        <p:spPr>
          <a:xfrm>
            <a:off x="691116" y="170121"/>
            <a:ext cx="3083442" cy="523220"/>
          </a:xfrm>
          <a:prstGeom prst="rect">
            <a:avLst/>
          </a:prstGeom>
          <a:noFill/>
        </p:spPr>
        <p:txBody>
          <a:bodyPr wrap="square" rtlCol="0">
            <a:spAutoFit/>
          </a:bodyPr>
          <a:lstStyle/>
          <a:p>
            <a:r>
              <a:rPr lang="en-IN" sz="2800" b="1" dirty="0">
                <a:solidFill>
                  <a:schemeClr val="tx1"/>
                </a:solidFill>
                <a:latin typeface="+mj-lt"/>
              </a:rPr>
              <a:t>CONTENTS : </a:t>
            </a:r>
          </a:p>
        </p:txBody>
      </p:sp>
    </p:spTree>
    <p:extLst>
      <p:ext uri="{BB962C8B-B14F-4D97-AF65-F5344CB8AC3E}">
        <p14:creationId xmlns:p14="http://schemas.microsoft.com/office/powerpoint/2010/main" val="760350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1000" fill="hold"/>
                                        <p:tgtEl>
                                          <p:spTgt spid="6"/>
                                        </p:tgtEl>
                                        <p:attrNameLst>
                                          <p:attrName>ppt_w</p:attrName>
                                        </p:attrNameLst>
                                      </p:cBhvr>
                                      <p:tavLst>
                                        <p:tav tm="0">
                                          <p:val>
                                            <p:fltVal val="0"/>
                                          </p:val>
                                        </p:tav>
                                        <p:tav tm="100000">
                                          <p:val>
                                            <p:strVal val="#ppt_w"/>
                                          </p:val>
                                        </p:tav>
                                      </p:tavLst>
                                    </p:anim>
                                    <p:anim calcmode="lin" valueType="num">
                                      <p:cBhvr>
                                        <p:cTn id="48" dur="1000" fill="hold"/>
                                        <p:tgtEl>
                                          <p:spTgt spid="6"/>
                                        </p:tgtEl>
                                        <p:attrNameLst>
                                          <p:attrName>ppt_h</p:attrName>
                                        </p:attrNameLst>
                                      </p:cBhvr>
                                      <p:tavLst>
                                        <p:tav tm="0">
                                          <p:val>
                                            <p:fltVal val="0"/>
                                          </p:val>
                                        </p:tav>
                                        <p:tav tm="100000">
                                          <p:val>
                                            <p:strVal val="#ppt_h"/>
                                          </p:val>
                                        </p:tav>
                                      </p:tavLst>
                                    </p:anim>
                                    <p:anim calcmode="lin" valueType="num">
                                      <p:cBhvr>
                                        <p:cTn id="49" dur="1000" fill="hold"/>
                                        <p:tgtEl>
                                          <p:spTgt spid="6"/>
                                        </p:tgtEl>
                                        <p:attrNameLst>
                                          <p:attrName>style.rotation</p:attrName>
                                        </p:attrNameLst>
                                      </p:cBhvr>
                                      <p:tavLst>
                                        <p:tav tm="0">
                                          <p:val>
                                            <p:fltVal val="90"/>
                                          </p:val>
                                        </p:tav>
                                        <p:tav tm="100000">
                                          <p:val>
                                            <p:fltVal val="0"/>
                                          </p:val>
                                        </p:tav>
                                      </p:tavLst>
                                    </p:anim>
                                    <p:animEffect transition="in" filter="fade">
                                      <p:cBhvr>
                                        <p:cTn id="50" dur="10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fltVal val="0"/>
                                          </p:val>
                                        </p:tav>
                                        <p:tav tm="100000">
                                          <p:val>
                                            <p:strVal val="#ppt_w"/>
                                          </p:val>
                                        </p:tav>
                                      </p:tavLst>
                                    </p:anim>
                                    <p:anim calcmode="lin" valueType="num">
                                      <p:cBhvr>
                                        <p:cTn id="56" dur="1000" fill="hold"/>
                                        <p:tgtEl>
                                          <p:spTgt spid="10"/>
                                        </p:tgtEl>
                                        <p:attrNameLst>
                                          <p:attrName>ppt_h</p:attrName>
                                        </p:attrNameLst>
                                      </p:cBhvr>
                                      <p:tavLst>
                                        <p:tav tm="0">
                                          <p:val>
                                            <p:fltVal val="0"/>
                                          </p:val>
                                        </p:tav>
                                        <p:tav tm="100000">
                                          <p:val>
                                            <p:strVal val="#ppt_h"/>
                                          </p:val>
                                        </p:tav>
                                      </p:tavLst>
                                    </p:anim>
                                    <p:anim calcmode="lin" valueType="num">
                                      <p:cBhvr>
                                        <p:cTn id="57" dur="1000" fill="hold"/>
                                        <p:tgtEl>
                                          <p:spTgt spid="10"/>
                                        </p:tgtEl>
                                        <p:attrNameLst>
                                          <p:attrName>style.rotation</p:attrName>
                                        </p:attrNameLst>
                                      </p:cBhvr>
                                      <p:tavLst>
                                        <p:tav tm="0">
                                          <p:val>
                                            <p:fltVal val="90"/>
                                          </p:val>
                                        </p:tav>
                                        <p:tav tm="100000">
                                          <p:val>
                                            <p:fltVal val="0"/>
                                          </p:val>
                                        </p:tav>
                                      </p:tavLst>
                                    </p:anim>
                                    <p:animEffect transition="in" filter="fade">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inciple of semi-supervised learning: 1) a model (e.g., CSP+LDA... |  Download Scientific Diagram">
            <a:extLst>
              <a:ext uri="{FF2B5EF4-FFF2-40B4-BE49-F238E27FC236}">
                <a16:creationId xmlns:a16="http://schemas.microsoft.com/office/drawing/2014/main" id="{5B6F34C6-A730-407F-89A8-C95570239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17" y="535264"/>
            <a:ext cx="8096250" cy="23371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Nonsupervised and semi-supervised learning”">
            <a:extLst>
              <a:ext uri="{FF2B5EF4-FFF2-40B4-BE49-F238E27FC236}">
                <a16:creationId xmlns:a16="http://schemas.microsoft.com/office/drawing/2014/main" id="{0A4CFE82-F423-43C4-9CB9-AB84BC42B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30" y="2954407"/>
            <a:ext cx="7743825"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42AE23-AFC8-4092-BAC8-BE52AE626241}"/>
              </a:ext>
            </a:extLst>
          </p:cNvPr>
          <p:cNvSpPr txBox="1"/>
          <p:nvPr/>
        </p:nvSpPr>
        <p:spPr>
          <a:xfrm>
            <a:off x="457200" y="0"/>
            <a:ext cx="4234070" cy="477078"/>
          </a:xfrm>
          <a:prstGeom prst="rect">
            <a:avLst/>
          </a:prstGeom>
          <a:noFill/>
        </p:spPr>
        <p:txBody>
          <a:bodyPr wrap="square" rtlCol="0">
            <a:spAutoFit/>
          </a:bodyPr>
          <a:lstStyle/>
          <a:p>
            <a:r>
              <a:rPr lang="en-IN" sz="2400" dirty="0">
                <a:solidFill>
                  <a:schemeClr val="tx1"/>
                </a:solidFill>
              </a:rPr>
              <a:t>Semi – supervised learning</a:t>
            </a:r>
          </a:p>
        </p:txBody>
      </p:sp>
    </p:spTree>
    <p:extLst>
      <p:ext uri="{BB962C8B-B14F-4D97-AF65-F5344CB8AC3E}">
        <p14:creationId xmlns:p14="http://schemas.microsoft.com/office/powerpoint/2010/main" val="2735826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Pseudo Labeling | Semi Supervised Learning">
            <a:extLst>
              <a:ext uri="{FF2B5EF4-FFF2-40B4-BE49-F238E27FC236}">
                <a16:creationId xmlns:a16="http://schemas.microsoft.com/office/drawing/2014/main" id="{598251DA-0AFE-42B8-84A4-3EC0DEA56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733425"/>
            <a:ext cx="597217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819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rminologies in RL - Techvidvan">
            <a:extLst>
              <a:ext uri="{FF2B5EF4-FFF2-40B4-BE49-F238E27FC236}">
                <a16:creationId xmlns:a16="http://schemas.microsoft.com/office/drawing/2014/main" id="{8A783D07-D7CE-4072-A6F2-0CC0297EF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88"/>
            <a:ext cx="914400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6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062FF-76FB-4AFD-9518-2327F6994295}"/>
              </a:ext>
            </a:extLst>
          </p:cNvPr>
          <p:cNvSpPr/>
          <p:nvPr/>
        </p:nvSpPr>
        <p:spPr>
          <a:xfrm>
            <a:off x="0" y="0"/>
            <a:ext cx="9144000" cy="514350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2" descr="AI vs Machine Learning vs Deep Learning | Edureka">
            <a:extLst>
              <a:ext uri="{FF2B5EF4-FFF2-40B4-BE49-F238E27FC236}">
                <a16:creationId xmlns:a16="http://schemas.microsoft.com/office/drawing/2014/main" id="{B2CBE357-3C26-498E-902D-985BA8FEA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 y="1017034"/>
            <a:ext cx="9054548" cy="3844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3FB7F52-B7BF-4408-A2CA-6C26E554FD38}"/>
              </a:ext>
            </a:extLst>
          </p:cNvPr>
          <p:cNvSpPr/>
          <p:nvPr/>
        </p:nvSpPr>
        <p:spPr>
          <a:xfrm>
            <a:off x="2062180" y="0"/>
            <a:ext cx="510909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AI vs ML vs DL</a:t>
            </a:r>
          </a:p>
        </p:txBody>
      </p:sp>
    </p:spTree>
    <p:extLst>
      <p:ext uri="{BB962C8B-B14F-4D97-AF65-F5344CB8AC3E}">
        <p14:creationId xmlns:p14="http://schemas.microsoft.com/office/powerpoint/2010/main" val="6612810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AF67-FABA-41F3-99E8-F3A16CD3BC89}"/>
              </a:ext>
            </a:extLst>
          </p:cNvPr>
          <p:cNvSpPr>
            <a:spLocks noGrp="1"/>
          </p:cNvSpPr>
          <p:nvPr>
            <p:ph type="title"/>
          </p:nvPr>
        </p:nvSpPr>
        <p:spPr/>
        <p:txBody>
          <a:bodyPr>
            <a:normAutofit fontScale="90000"/>
          </a:bodyPr>
          <a:lstStyle/>
          <a:p>
            <a:r>
              <a:rPr lang="en-IN" dirty="0"/>
              <a:t>Applications of ML:</a:t>
            </a:r>
          </a:p>
        </p:txBody>
      </p:sp>
      <p:pic>
        <p:nvPicPr>
          <p:cNvPr id="6146" name="Picture 2" descr="Applications of Machine learning">
            <a:extLst>
              <a:ext uri="{FF2B5EF4-FFF2-40B4-BE49-F238E27FC236}">
                <a16:creationId xmlns:a16="http://schemas.microsoft.com/office/drawing/2014/main" id="{92D874ED-B989-42B7-9496-F995433FB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096" y="176835"/>
            <a:ext cx="5582204" cy="478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270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2A49-D3E0-4A24-9DDF-55841D93EEA5}"/>
              </a:ext>
            </a:extLst>
          </p:cNvPr>
          <p:cNvSpPr>
            <a:spLocks noGrp="1"/>
          </p:cNvSpPr>
          <p:nvPr>
            <p:ph type="title"/>
          </p:nvPr>
        </p:nvSpPr>
        <p:spPr>
          <a:xfrm>
            <a:off x="311700" y="445025"/>
            <a:ext cx="8520600" cy="916636"/>
          </a:xfrm>
        </p:spPr>
        <p:txBody>
          <a:bodyPr>
            <a:normAutofit fontScale="90000"/>
          </a:bodyPr>
          <a:lstStyle/>
          <a:p>
            <a:r>
              <a:rPr lang="en-IN" dirty="0"/>
              <a:t>Job trends and career opportunity/ skills required to work in this field:-</a:t>
            </a:r>
          </a:p>
        </p:txBody>
      </p:sp>
      <p:sp>
        <p:nvSpPr>
          <p:cNvPr id="3" name="Text Placeholder 2">
            <a:extLst>
              <a:ext uri="{FF2B5EF4-FFF2-40B4-BE49-F238E27FC236}">
                <a16:creationId xmlns:a16="http://schemas.microsoft.com/office/drawing/2014/main" id="{EDA2225F-9537-418F-B063-70D3F0B9E554}"/>
              </a:ext>
            </a:extLst>
          </p:cNvPr>
          <p:cNvSpPr>
            <a:spLocks noGrp="1"/>
          </p:cNvSpPr>
          <p:nvPr>
            <p:ph type="body" idx="1"/>
          </p:nvPr>
        </p:nvSpPr>
        <p:spPr>
          <a:xfrm>
            <a:off x="311700" y="1361661"/>
            <a:ext cx="8520600" cy="3207214"/>
          </a:xfrm>
        </p:spPr>
        <p:txBody>
          <a:bodyPr/>
          <a:lstStyle/>
          <a:p>
            <a:pPr marL="114300" indent="0">
              <a:buNone/>
            </a:pPr>
            <a:r>
              <a:rPr lang="en-IN" dirty="0"/>
              <a:t>AI and machine learning jobs have jumped by almost </a:t>
            </a:r>
            <a:r>
              <a:rPr lang="en-IN" b="1" dirty="0"/>
              <a:t>75 percent over</a:t>
            </a:r>
            <a:r>
              <a:rPr lang="en-IN" dirty="0"/>
              <a:t> the past four years and are poised to keep growing. Pursuing a machine learning job is a solid choice for a high-paying career that will be in demand for decades.</a:t>
            </a:r>
          </a:p>
          <a:p>
            <a:pPr marL="114300" indent="0">
              <a:buNone/>
            </a:pPr>
            <a:r>
              <a:rPr lang="en-IN" b="1" dirty="0"/>
              <a:t>1. Machine Learning Engineer</a:t>
            </a:r>
          </a:p>
          <a:p>
            <a:pPr marL="114300" indent="0">
              <a:buNone/>
            </a:pPr>
            <a:r>
              <a:rPr lang="en-IN" b="1" dirty="0"/>
              <a:t>2. Data Scientist</a:t>
            </a:r>
          </a:p>
          <a:p>
            <a:pPr marL="114300" indent="0">
              <a:buNone/>
            </a:pPr>
            <a:r>
              <a:rPr lang="en-IN" b="1" dirty="0"/>
              <a:t>3. Human-</a:t>
            </a:r>
            <a:r>
              <a:rPr lang="en-IN" b="1" dirty="0" err="1"/>
              <a:t>Centered</a:t>
            </a:r>
            <a:r>
              <a:rPr lang="en-IN" b="1" dirty="0"/>
              <a:t> Machine Learning Designer</a:t>
            </a:r>
          </a:p>
          <a:p>
            <a:pPr marL="114300" indent="0">
              <a:buNone/>
            </a:pPr>
            <a:r>
              <a:rPr lang="en-IN" b="1" dirty="0"/>
              <a:t>4. Computational Linguist</a:t>
            </a:r>
          </a:p>
          <a:p>
            <a:pPr marL="114300" indent="0">
              <a:buNone/>
            </a:pPr>
            <a:r>
              <a:rPr lang="en-IN" b="1" dirty="0"/>
              <a:t>5. Software Developer</a:t>
            </a:r>
          </a:p>
          <a:p>
            <a:pPr marL="114300" indent="0">
              <a:buNone/>
            </a:pPr>
            <a:endParaRPr lang="en-IN" dirty="0">
              <a:solidFill>
                <a:schemeClr val="tx1"/>
              </a:solidFill>
            </a:endParaRPr>
          </a:p>
        </p:txBody>
      </p:sp>
    </p:spTree>
    <p:extLst>
      <p:ext uri="{BB962C8B-B14F-4D97-AF65-F5344CB8AC3E}">
        <p14:creationId xmlns:p14="http://schemas.microsoft.com/office/powerpoint/2010/main" val="3189701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179DD-CE82-4AC3-B85E-2DA32AB1A89B}"/>
              </a:ext>
            </a:extLst>
          </p:cNvPr>
          <p:cNvSpPr txBox="1"/>
          <p:nvPr/>
        </p:nvSpPr>
        <p:spPr>
          <a:xfrm>
            <a:off x="526774" y="626165"/>
            <a:ext cx="8080513" cy="3139321"/>
          </a:xfrm>
          <a:prstGeom prst="rect">
            <a:avLst/>
          </a:prstGeom>
          <a:noFill/>
        </p:spPr>
        <p:txBody>
          <a:bodyPr wrap="square" rtlCol="0">
            <a:spAutoFit/>
          </a:bodyPr>
          <a:lstStyle/>
          <a:p>
            <a:r>
              <a:rPr lang="en-IN" sz="1800" b="1" dirty="0">
                <a:solidFill>
                  <a:schemeClr val="tx1">
                    <a:lumMod val="85000"/>
                  </a:schemeClr>
                </a:solidFill>
              </a:rPr>
              <a:t>Skills required to get in this field:</a:t>
            </a:r>
          </a:p>
          <a:p>
            <a:pPr fontAlgn="base"/>
            <a:r>
              <a:rPr lang="en-IN" sz="1800" b="1" dirty="0">
                <a:solidFill>
                  <a:schemeClr val="tx1">
                    <a:lumMod val="85000"/>
                  </a:schemeClr>
                </a:solidFill>
              </a:rPr>
              <a:t>1. Programming</a:t>
            </a:r>
          </a:p>
          <a:p>
            <a:pPr fontAlgn="base"/>
            <a:r>
              <a:rPr lang="en-IN" sz="1800" b="1" dirty="0">
                <a:solidFill>
                  <a:schemeClr val="tx1">
                    <a:lumMod val="85000"/>
                  </a:schemeClr>
                </a:solidFill>
              </a:rPr>
              <a:t>2. Probability &amp; statistics</a:t>
            </a:r>
          </a:p>
          <a:p>
            <a:pPr fontAlgn="base"/>
            <a:r>
              <a:rPr lang="en-IN" sz="1800" b="1" dirty="0">
                <a:solidFill>
                  <a:schemeClr val="tx1">
                    <a:lumMod val="85000"/>
                  </a:schemeClr>
                </a:solidFill>
              </a:rPr>
              <a:t>3. Data modelling</a:t>
            </a:r>
          </a:p>
          <a:p>
            <a:pPr fontAlgn="base"/>
            <a:r>
              <a:rPr lang="en-IN" sz="1800" b="1" dirty="0">
                <a:solidFill>
                  <a:schemeClr val="tx1">
                    <a:lumMod val="85000"/>
                  </a:schemeClr>
                </a:solidFill>
              </a:rPr>
              <a:t>4. Machine learning algorithms</a:t>
            </a:r>
          </a:p>
          <a:p>
            <a:pPr fontAlgn="base"/>
            <a:r>
              <a:rPr lang="en-IN" sz="1800" b="1" dirty="0">
                <a:solidFill>
                  <a:schemeClr val="tx1">
                    <a:lumMod val="85000"/>
                  </a:schemeClr>
                </a:solidFill>
              </a:rPr>
              <a:t>5. System design</a:t>
            </a:r>
          </a:p>
          <a:p>
            <a:pPr fontAlgn="base"/>
            <a:r>
              <a:rPr lang="en-IN" sz="1800" b="1" dirty="0">
                <a:solidFill>
                  <a:schemeClr val="tx1">
                    <a:lumMod val="85000"/>
                  </a:schemeClr>
                </a:solidFill>
              </a:rPr>
              <a:t>6. Calculus &amp; algebra</a:t>
            </a:r>
          </a:p>
          <a:p>
            <a:pPr fontAlgn="base"/>
            <a:r>
              <a:rPr lang="en-IN" sz="1800" b="1" dirty="0">
                <a:solidFill>
                  <a:schemeClr val="tx1">
                    <a:lumMod val="85000"/>
                  </a:schemeClr>
                </a:solidFill>
              </a:rPr>
              <a:t>7. Database management</a:t>
            </a:r>
          </a:p>
          <a:p>
            <a:pPr fontAlgn="base"/>
            <a:r>
              <a:rPr lang="en-IN" sz="1800" b="1" dirty="0">
                <a:solidFill>
                  <a:schemeClr val="tx1">
                    <a:lumMod val="85000"/>
                  </a:schemeClr>
                </a:solidFill>
              </a:rPr>
              <a:t>8. Computer science</a:t>
            </a:r>
          </a:p>
          <a:p>
            <a:pPr fontAlgn="base"/>
            <a:r>
              <a:rPr lang="en-IN" sz="1800" b="1" dirty="0">
                <a:solidFill>
                  <a:schemeClr val="tx1">
                    <a:lumMod val="85000"/>
                  </a:schemeClr>
                </a:solidFill>
              </a:rPr>
              <a:t>9. Data structures</a:t>
            </a:r>
          </a:p>
          <a:p>
            <a:pPr fontAlgn="base"/>
            <a:r>
              <a:rPr lang="en-IN" sz="1800" b="1" dirty="0">
                <a:solidFill>
                  <a:schemeClr val="tx1">
                    <a:lumMod val="85000"/>
                  </a:schemeClr>
                </a:solidFill>
              </a:rPr>
              <a:t>10.Analytical skills</a:t>
            </a:r>
            <a:endParaRPr lang="en-IN" b="1" dirty="0">
              <a:solidFill>
                <a:schemeClr val="tx1">
                  <a:lumMod val="85000"/>
                </a:schemeClr>
              </a:solidFill>
            </a:endParaRPr>
          </a:p>
        </p:txBody>
      </p:sp>
    </p:spTree>
    <p:extLst>
      <p:ext uri="{BB962C8B-B14F-4D97-AF65-F5344CB8AC3E}">
        <p14:creationId xmlns:p14="http://schemas.microsoft.com/office/powerpoint/2010/main" val="3742944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30DAC-634B-409A-A8F8-E00808A8DD52}"/>
              </a:ext>
            </a:extLst>
          </p:cNvPr>
          <p:cNvSpPr/>
          <p:nvPr/>
        </p:nvSpPr>
        <p:spPr>
          <a:xfrm>
            <a:off x="2077278" y="109330"/>
            <a:ext cx="4432852" cy="40750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spc="50" dirty="0">
                <a:ln w="0"/>
                <a:solidFill>
                  <a:schemeClr val="bg2"/>
                </a:solidFill>
                <a:effectLst>
                  <a:innerShdw blurRad="63500" dist="50800" dir="13500000">
                    <a:srgbClr val="000000">
                      <a:alpha val="50000"/>
                    </a:srgbClr>
                  </a:innerShdw>
                </a:effectLst>
              </a:rPr>
              <a:t>Machine Learning tools</a:t>
            </a:r>
          </a:p>
        </p:txBody>
      </p:sp>
      <p:cxnSp>
        <p:nvCxnSpPr>
          <p:cNvPr id="4" name="Connector: Elbow 3">
            <a:extLst>
              <a:ext uri="{FF2B5EF4-FFF2-40B4-BE49-F238E27FC236}">
                <a16:creationId xmlns:a16="http://schemas.microsoft.com/office/drawing/2014/main" id="{41ED0657-4ECE-49F5-BA5A-A115351B1C27}"/>
              </a:ext>
            </a:extLst>
          </p:cNvPr>
          <p:cNvCxnSpPr>
            <a:cxnSpLocks/>
          </p:cNvCxnSpPr>
          <p:nvPr/>
        </p:nvCxnSpPr>
        <p:spPr>
          <a:xfrm rot="5400000">
            <a:off x="2022610" y="571503"/>
            <a:ext cx="805072" cy="6957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382C476-14E2-4BBB-B191-D30628C9B00E}"/>
              </a:ext>
            </a:extLst>
          </p:cNvPr>
          <p:cNvCxnSpPr/>
          <p:nvPr/>
        </p:nvCxnSpPr>
        <p:spPr>
          <a:xfrm>
            <a:off x="4084983" y="516835"/>
            <a:ext cx="0" cy="8050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or: Elbow 10">
            <a:extLst>
              <a:ext uri="{FF2B5EF4-FFF2-40B4-BE49-F238E27FC236}">
                <a16:creationId xmlns:a16="http://schemas.microsoft.com/office/drawing/2014/main" id="{2DBB627E-33D6-47EB-9BEB-F37EA8AE4BF5}"/>
              </a:ext>
            </a:extLst>
          </p:cNvPr>
          <p:cNvCxnSpPr>
            <a:cxnSpLocks/>
          </p:cNvCxnSpPr>
          <p:nvPr/>
        </p:nvCxnSpPr>
        <p:spPr>
          <a:xfrm rot="16200000" flipH="1">
            <a:off x="5382039" y="531745"/>
            <a:ext cx="805075" cy="775253"/>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D82D0B0D-B186-44F1-8F0C-3BA8CDE345D4}"/>
              </a:ext>
            </a:extLst>
          </p:cNvPr>
          <p:cNvSpPr/>
          <p:nvPr/>
        </p:nvSpPr>
        <p:spPr>
          <a:xfrm>
            <a:off x="1371600" y="1321908"/>
            <a:ext cx="1510748" cy="4472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spc="50" dirty="0">
                <a:ln w="0"/>
                <a:solidFill>
                  <a:schemeClr val="bg2"/>
                </a:solidFill>
                <a:effectLst>
                  <a:innerShdw blurRad="63500" dist="50800" dir="13500000">
                    <a:srgbClr val="000000">
                      <a:alpha val="50000"/>
                    </a:srgbClr>
                  </a:innerShdw>
                </a:effectLst>
              </a:rPr>
              <a:t>PYTHON</a:t>
            </a:r>
            <a:endParaRPr lang="en-IN" dirty="0"/>
          </a:p>
        </p:txBody>
      </p:sp>
      <p:sp>
        <p:nvSpPr>
          <p:cNvPr id="21" name="Oval 20">
            <a:extLst>
              <a:ext uri="{FF2B5EF4-FFF2-40B4-BE49-F238E27FC236}">
                <a16:creationId xmlns:a16="http://schemas.microsoft.com/office/drawing/2014/main" id="{7E093483-86AB-4683-9C15-7CE1A8772F91}"/>
              </a:ext>
            </a:extLst>
          </p:cNvPr>
          <p:cNvSpPr/>
          <p:nvPr/>
        </p:nvSpPr>
        <p:spPr>
          <a:xfrm>
            <a:off x="3379305" y="1321908"/>
            <a:ext cx="1520687" cy="496953"/>
          </a:xfrm>
          <a:prstGeom prst="ellipse">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spc="50" dirty="0">
                <a:ln w="0"/>
                <a:solidFill>
                  <a:schemeClr val="bg2"/>
                </a:solidFill>
                <a:effectLst>
                  <a:innerShdw blurRad="63500" dist="50800" dir="13500000">
                    <a:srgbClr val="000000">
                      <a:alpha val="50000"/>
                    </a:srgbClr>
                  </a:innerShdw>
                </a:effectLst>
              </a:rPr>
              <a:t>SAS</a:t>
            </a:r>
            <a:endParaRPr lang="en-IN" dirty="0"/>
          </a:p>
        </p:txBody>
      </p:sp>
      <p:sp>
        <p:nvSpPr>
          <p:cNvPr id="22" name="Oval 21">
            <a:extLst>
              <a:ext uri="{FF2B5EF4-FFF2-40B4-BE49-F238E27FC236}">
                <a16:creationId xmlns:a16="http://schemas.microsoft.com/office/drawing/2014/main" id="{2DB84EEE-CAD8-4F4E-9653-1F1E0B26537D}"/>
              </a:ext>
            </a:extLst>
          </p:cNvPr>
          <p:cNvSpPr/>
          <p:nvPr/>
        </p:nvSpPr>
        <p:spPr>
          <a:xfrm>
            <a:off x="5411859" y="1326879"/>
            <a:ext cx="1520687" cy="496953"/>
          </a:xfrm>
          <a:prstGeom prst="ellipse">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spc="50" dirty="0">
                <a:ln w="0"/>
                <a:solidFill>
                  <a:schemeClr val="bg2"/>
                </a:solidFill>
                <a:effectLst>
                  <a:innerShdw blurRad="63500" dist="50800" dir="13500000">
                    <a:srgbClr val="000000">
                      <a:alpha val="50000"/>
                    </a:srgbClr>
                  </a:innerShdw>
                </a:effectLst>
              </a:rPr>
              <a:t>R</a:t>
            </a:r>
            <a:endParaRPr lang="en-IN" dirty="0"/>
          </a:p>
        </p:txBody>
      </p:sp>
      <p:sp>
        <p:nvSpPr>
          <p:cNvPr id="24" name="TextBox 23">
            <a:extLst>
              <a:ext uri="{FF2B5EF4-FFF2-40B4-BE49-F238E27FC236}">
                <a16:creationId xmlns:a16="http://schemas.microsoft.com/office/drawing/2014/main" id="{FF2D761F-FC26-4E03-9D43-58A62CEDB7BA}"/>
              </a:ext>
            </a:extLst>
          </p:cNvPr>
          <p:cNvSpPr txBox="1"/>
          <p:nvPr/>
        </p:nvSpPr>
        <p:spPr>
          <a:xfrm>
            <a:off x="288235" y="1890927"/>
            <a:ext cx="6644311" cy="523220"/>
          </a:xfrm>
          <a:prstGeom prst="rect">
            <a:avLst/>
          </a:prstGeom>
          <a:noFill/>
        </p:spPr>
        <p:txBody>
          <a:bodyPr wrap="square" rtlCol="0">
            <a:spAutoFit/>
          </a:bodyPr>
          <a:lstStyle/>
          <a:p>
            <a:r>
              <a:rPr lang="en-IN" dirty="0">
                <a:solidFill>
                  <a:schemeClr val="tx1"/>
                </a:solidFill>
              </a:rPr>
              <a:t>But most commonly used language is python.</a:t>
            </a:r>
          </a:p>
          <a:p>
            <a:r>
              <a:rPr lang="en-IN" dirty="0">
                <a:solidFill>
                  <a:schemeClr val="tx1"/>
                </a:solidFill>
              </a:rPr>
              <a:t>And some advantages of using python over any other language are:</a:t>
            </a:r>
          </a:p>
        </p:txBody>
      </p:sp>
      <p:sp>
        <p:nvSpPr>
          <p:cNvPr id="25" name="TextBox 24">
            <a:extLst>
              <a:ext uri="{FF2B5EF4-FFF2-40B4-BE49-F238E27FC236}">
                <a16:creationId xmlns:a16="http://schemas.microsoft.com/office/drawing/2014/main" id="{F138292C-18FC-45DD-8955-CED598BC1454}"/>
              </a:ext>
            </a:extLst>
          </p:cNvPr>
          <p:cNvSpPr txBox="1"/>
          <p:nvPr/>
        </p:nvSpPr>
        <p:spPr>
          <a:xfrm>
            <a:off x="288235" y="2414147"/>
            <a:ext cx="7007087" cy="319114"/>
          </a:xfrm>
          <a:prstGeom prst="rect">
            <a:avLst/>
          </a:prstGeom>
          <a:noFill/>
        </p:spPr>
        <p:txBody>
          <a:bodyPr wrap="square" rtlCol="0">
            <a:spAutoFit/>
          </a:bodyPr>
          <a:lstStyle/>
          <a:p>
            <a:r>
              <a:rPr lang="en-IN" dirty="0">
                <a:solidFill>
                  <a:schemeClr val="tx1"/>
                </a:solidFill>
              </a:rPr>
              <a:t>1. Object oriented  programming language</a:t>
            </a:r>
            <a:r>
              <a:rPr lang="en-IN" dirty="0"/>
              <a:t>.</a:t>
            </a:r>
          </a:p>
        </p:txBody>
      </p:sp>
      <p:sp>
        <p:nvSpPr>
          <p:cNvPr id="27" name="TextBox 26">
            <a:extLst>
              <a:ext uri="{FF2B5EF4-FFF2-40B4-BE49-F238E27FC236}">
                <a16:creationId xmlns:a16="http://schemas.microsoft.com/office/drawing/2014/main" id="{066348A7-707C-44EF-B639-4AE9CBC6F8E1}"/>
              </a:ext>
            </a:extLst>
          </p:cNvPr>
          <p:cNvSpPr txBox="1"/>
          <p:nvPr/>
        </p:nvSpPr>
        <p:spPr>
          <a:xfrm>
            <a:off x="288234" y="2655146"/>
            <a:ext cx="6390861" cy="307777"/>
          </a:xfrm>
          <a:prstGeom prst="rect">
            <a:avLst/>
          </a:prstGeom>
          <a:noFill/>
        </p:spPr>
        <p:txBody>
          <a:bodyPr wrap="square" rtlCol="0">
            <a:spAutoFit/>
          </a:bodyPr>
          <a:lstStyle/>
          <a:p>
            <a:r>
              <a:rPr lang="en-IN" dirty="0">
                <a:solidFill>
                  <a:schemeClr val="tx1"/>
                </a:solidFill>
              </a:rPr>
              <a:t>2. Python is compatible with different platforms like mac, </a:t>
            </a:r>
            <a:r>
              <a:rPr lang="en-IN" dirty="0" err="1">
                <a:solidFill>
                  <a:schemeClr val="tx1"/>
                </a:solidFill>
              </a:rPr>
              <a:t>linux</a:t>
            </a:r>
            <a:r>
              <a:rPr lang="en-IN" dirty="0">
                <a:solidFill>
                  <a:schemeClr val="tx1"/>
                </a:solidFill>
              </a:rPr>
              <a:t>, raspberry pi.</a:t>
            </a:r>
          </a:p>
        </p:txBody>
      </p:sp>
      <p:sp>
        <p:nvSpPr>
          <p:cNvPr id="28" name="TextBox 27">
            <a:extLst>
              <a:ext uri="{FF2B5EF4-FFF2-40B4-BE49-F238E27FC236}">
                <a16:creationId xmlns:a16="http://schemas.microsoft.com/office/drawing/2014/main" id="{A41AFFAF-8E2F-490F-9012-BFE1F1E827D0}"/>
              </a:ext>
            </a:extLst>
          </p:cNvPr>
          <p:cNvSpPr txBox="1"/>
          <p:nvPr/>
        </p:nvSpPr>
        <p:spPr>
          <a:xfrm>
            <a:off x="288234" y="2907531"/>
            <a:ext cx="6092687" cy="307777"/>
          </a:xfrm>
          <a:prstGeom prst="rect">
            <a:avLst/>
          </a:prstGeom>
          <a:noFill/>
        </p:spPr>
        <p:txBody>
          <a:bodyPr wrap="square" rtlCol="0">
            <a:spAutoFit/>
          </a:bodyPr>
          <a:lstStyle/>
          <a:p>
            <a:r>
              <a:rPr lang="en-IN" dirty="0">
                <a:solidFill>
                  <a:schemeClr val="tx1"/>
                </a:solidFill>
              </a:rPr>
              <a:t>3. It has a simple syntax</a:t>
            </a:r>
            <a:r>
              <a:rPr lang="en-IN" dirty="0"/>
              <a:t>.</a:t>
            </a:r>
          </a:p>
        </p:txBody>
      </p:sp>
      <p:sp>
        <p:nvSpPr>
          <p:cNvPr id="29" name="TextBox 28">
            <a:extLst>
              <a:ext uri="{FF2B5EF4-FFF2-40B4-BE49-F238E27FC236}">
                <a16:creationId xmlns:a16="http://schemas.microsoft.com/office/drawing/2014/main" id="{F46F4292-5475-4C67-947C-E2069209C351}"/>
              </a:ext>
            </a:extLst>
          </p:cNvPr>
          <p:cNvSpPr txBox="1"/>
          <p:nvPr/>
        </p:nvSpPr>
        <p:spPr>
          <a:xfrm>
            <a:off x="288234" y="3181248"/>
            <a:ext cx="6092687" cy="307777"/>
          </a:xfrm>
          <a:prstGeom prst="rect">
            <a:avLst/>
          </a:prstGeom>
          <a:noFill/>
        </p:spPr>
        <p:txBody>
          <a:bodyPr wrap="square" rtlCol="0">
            <a:spAutoFit/>
          </a:bodyPr>
          <a:lstStyle/>
          <a:p>
            <a:r>
              <a:rPr lang="en-IN" dirty="0">
                <a:solidFill>
                  <a:schemeClr val="tx1"/>
                </a:solidFill>
              </a:rPr>
              <a:t>4. Interpreter based language</a:t>
            </a:r>
            <a:r>
              <a:rPr lang="en-IN" dirty="0"/>
              <a:t>.</a:t>
            </a:r>
          </a:p>
        </p:txBody>
      </p:sp>
    </p:spTree>
    <p:extLst>
      <p:ext uri="{BB962C8B-B14F-4D97-AF65-F5344CB8AC3E}">
        <p14:creationId xmlns:p14="http://schemas.microsoft.com/office/powerpoint/2010/main" val="296826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circle(in)">
                                      <p:cBhvr>
                                        <p:cTn id="27" dur="2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circle(in)">
                                      <p:cBhvr>
                                        <p:cTn id="32" dur="2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circle(in)">
                                      <p:cBhvr>
                                        <p:cTn id="4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P spid="25"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217B02-79AB-4A4B-AF9B-F0E992B6A61A}"/>
              </a:ext>
            </a:extLst>
          </p:cNvPr>
          <p:cNvSpPr/>
          <p:nvPr/>
        </p:nvSpPr>
        <p:spPr>
          <a:xfrm>
            <a:off x="1431235" y="606287"/>
            <a:ext cx="6033052" cy="646044"/>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spc="50" dirty="0">
                <a:ln w="0"/>
                <a:solidFill>
                  <a:schemeClr val="bg2"/>
                </a:solidFill>
                <a:effectLst>
                  <a:innerShdw blurRad="63500" dist="50800" dir="13500000">
                    <a:srgbClr val="000000">
                      <a:alpha val="50000"/>
                    </a:srgbClr>
                  </a:innerShdw>
                </a:effectLst>
              </a:rPr>
              <a:t>BASIC LIBRARIES IN PYTHON </a:t>
            </a:r>
          </a:p>
        </p:txBody>
      </p:sp>
      <p:cxnSp>
        <p:nvCxnSpPr>
          <p:cNvPr id="4" name="Connector: Elbow 3">
            <a:extLst>
              <a:ext uri="{FF2B5EF4-FFF2-40B4-BE49-F238E27FC236}">
                <a16:creationId xmlns:a16="http://schemas.microsoft.com/office/drawing/2014/main" id="{52FB19D9-B5EF-43BF-9234-D36C725E4CA1}"/>
              </a:ext>
            </a:extLst>
          </p:cNvPr>
          <p:cNvCxnSpPr>
            <a:cxnSpLocks/>
          </p:cNvCxnSpPr>
          <p:nvPr/>
        </p:nvCxnSpPr>
        <p:spPr>
          <a:xfrm rot="5400000">
            <a:off x="1232454" y="1451111"/>
            <a:ext cx="1331843" cy="9342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FB4CBEA-AF41-4757-ACCC-382883A09A28}"/>
              </a:ext>
            </a:extLst>
          </p:cNvPr>
          <p:cNvCxnSpPr>
            <a:cxnSpLocks/>
          </p:cNvCxnSpPr>
          <p:nvPr/>
        </p:nvCxnSpPr>
        <p:spPr>
          <a:xfrm rot="16200000" flipH="1">
            <a:off x="6286500" y="1406387"/>
            <a:ext cx="1331843" cy="102373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1E22562-B472-4D8A-9E7D-E8ACB059504C}"/>
              </a:ext>
            </a:extLst>
          </p:cNvPr>
          <p:cNvCxnSpPr>
            <a:cxnSpLocks/>
          </p:cNvCxnSpPr>
          <p:nvPr/>
        </p:nvCxnSpPr>
        <p:spPr>
          <a:xfrm>
            <a:off x="3379304" y="1252330"/>
            <a:ext cx="0" cy="13318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C4BA508-5729-4719-AD39-17B294E7F593}"/>
              </a:ext>
            </a:extLst>
          </p:cNvPr>
          <p:cNvCxnSpPr>
            <a:cxnSpLocks/>
          </p:cNvCxnSpPr>
          <p:nvPr/>
        </p:nvCxnSpPr>
        <p:spPr>
          <a:xfrm>
            <a:off x="5092147" y="1252330"/>
            <a:ext cx="0" cy="13318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Cloud 22">
            <a:extLst>
              <a:ext uri="{FF2B5EF4-FFF2-40B4-BE49-F238E27FC236}">
                <a16:creationId xmlns:a16="http://schemas.microsoft.com/office/drawing/2014/main" id="{A0C9BEA4-0A0A-4BFD-A559-25316B139A2B}"/>
              </a:ext>
            </a:extLst>
          </p:cNvPr>
          <p:cNvSpPr/>
          <p:nvPr/>
        </p:nvSpPr>
        <p:spPr>
          <a:xfrm>
            <a:off x="536711" y="2584174"/>
            <a:ext cx="1789044" cy="864704"/>
          </a:xfrm>
          <a:prstGeom prst="cloud">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mj-lt"/>
              </a:rPr>
              <a:t>Pandas</a:t>
            </a:r>
          </a:p>
        </p:txBody>
      </p:sp>
      <p:sp>
        <p:nvSpPr>
          <p:cNvPr id="24" name="Cloud 23">
            <a:extLst>
              <a:ext uri="{FF2B5EF4-FFF2-40B4-BE49-F238E27FC236}">
                <a16:creationId xmlns:a16="http://schemas.microsoft.com/office/drawing/2014/main" id="{9198458E-B3F0-4369-B990-8F2EF07C5A5C}"/>
              </a:ext>
            </a:extLst>
          </p:cNvPr>
          <p:cNvSpPr/>
          <p:nvPr/>
        </p:nvSpPr>
        <p:spPr>
          <a:xfrm>
            <a:off x="2395333" y="2584174"/>
            <a:ext cx="1789044" cy="864704"/>
          </a:xfrm>
          <a:prstGeom prst="clou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Matplotlib</a:t>
            </a:r>
            <a:endParaRPr lang="en-IN" dirty="0">
              <a:solidFill>
                <a:schemeClr val="bg1"/>
              </a:solidFill>
            </a:endParaRPr>
          </a:p>
        </p:txBody>
      </p:sp>
      <p:sp>
        <p:nvSpPr>
          <p:cNvPr id="26" name="Cloud 25">
            <a:extLst>
              <a:ext uri="{FF2B5EF4-FFF2-40B4-BE49-F238E27FC236}">
                <a16:creationId xmlns:a16="http://schemas.microsoft.com/office/drawing/2014/main" id="{E4D28A67-F294-4E3D-B8BA-1763A62DB8A3}"/>
              </a:ext>
            </a:extLst>
          </p:cNvPr>
          <p:cNvSpPr/>
          <p:nvPr/>
        </p:nvSpPr>
        <p:spPr>
          <a:xfrm>
            <a:off x="4303642" y="2584174"/>
            <a:ext cx="1789044" cy="864704"/>
          </a:xfrm>
          <a:prstGeom prst="clou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Numpy</a:t>
            </a:r>
            <a:endParaRPr lang="en-IN" dirty="0"/>
          </a:p>
        </p:txBody>
      </p:sp>
      <p:sp>
        <p:nvSpPr>
          <p:cNvPr id="28" name="Cloud 27">
            <a:extLst>
              <a:ext uri="{FF2B5EF4-FFF2-40B4-BE49-F238E27FC236}">
                <a16:creationId xmlns:a16="http://schemas.microsoft.com/office/drawing/2014/main" id="{B559D362-CDD3-448F-9C40-8A7D2D0961E4}"/>
              </a:ext>
            </a:extLst>
          </p:cNvPr>
          <p:cNvSpPr/>
          <p:nvPr/>
        </p:nvSpPr>
        <p:spPr>
          <a:xfrm>
            <a:off x="6384233" y="2584174"/>
            <a:ext cx="1789044" cy="864704"/>
          </a:xfrm>
          <a:prstGeom prst="cloud">
            <a:avLst/>
          </a:prstGeom>
          <a:solidFill>
            <a:srgbClr val="ECA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Seaborne</a:t>
            </a:r>
          </a:p>
        </p:txBody>
      </p:sp>
    </p:spTree>
    <p:extLst>
      <p:ext uri="{BB962C8B-B14F-4D97-AF65-F5344CB8AC3E}">
        <p14:creationId xmlns:p14="http://schemas.microsoft.com/office/powerpoint/2010/main" val="139868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6"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a:extLst>
              <a:ext uri="{FF2B5EF4-FFF2-40B4-BE49-F238E27FC236}">
                <a16:creationId xmlns:a16="http://schemas.microsoft.com/office/drawing/2014/main" id="{9B1F7146-A4A5-442E-89E5-04397F2810B8}"/>
              </a:ext>
            </a:extLst>
          </p:cNvPr>
          <p:cNvPicPr>
            <a:picLocks noChangeAspect="1"/>
          </p:cNvPicPr>
          <p:nvPr/>
        </p:nvPicPr>
        <p:blipFill>
          <a:blip r:embed="rId3"/>
          <a:stretch>
            <a:fillRect/>
          </a:stretch>
        </p:blipFill>
        <p:spPr>
          <a:xfrm>
            <a:off x="0" y="0"/>
            <a:ext cx="4869712" cy="5143500"/>
          </a:xfrm>
          <a:prstGeom prst="rect">
            <a:avLst/>
          </a:prstGeom>
        </p:spPr>
      </p:pic>
      <p:sp>
        <p:nvSpPr>
          <p:cNvPr id="2" name="Thought Bubble: Cloud 1">
            <a:extLst>
              <a:ext uri="{FF2B5EF4-FFF2-40B4-BE49-F238E27FC236}">
                <a16:creationId xmlns:a16="http://schemas.microsoft.com/office/drawing/2014/main" id="{EBC8E6AE-56F3-443D-A606-E88B43704F61}"/>
              </a:ext>
            </a:extLst>
          </p:cNvPr>
          <p:cNvSpPr/>
          <p:nvPr/>
        </p:nvSpPr>
        <p:spPr>
          <a:xfrm>
            <a:off x="2200939" y="202019"/>
            <a:ext cx="2668773" cy="1573618"/>
          </a:xfrm>
          <a:prstGeom prst="cloudCallou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sz="2400" b="1" dirty="0">
                <a:latin typeface="+mj-lt"/>
              </a:rPr>
              <a:t>What is Machine Learning?</a:t>
            </a:r>
          </a:p>
        </p:txBody>
      </p:sp>
      <p:sp>
        <p:nvSpPr>
          <p:cNvPr id="4" name="Rectangle 3">
            <a:extLst>
              <a:ext uri="{FF2B5EF4-FFF2-40B4-BE49-F238E27FC236}">
                <a16:creationId xmlns:a16="http://schemas.microsoft.com/office/drawing/2014/main" id="{897C5B27-62EF-4624-9AA1-E081D0F0D52B}"/>
              </a:ext>
            </a:extLst>
          </p:cNvPr>
          <p:cNvSpPr/>
          <p:nvPr/>
        </p:nvSpPr>
        <p:spPr>
          <a:xfrm>
            <a:off x="4869712" y="0"/>
            <a:ext cx="4274288" cy="51435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9BB0DB7F-0066-43BE-9947-8585D3A98D00}"/>
              </a:ext>
            </a:extLst>
          </p:cNvPr>
          <p:cNvSpPr txBox="1"/>
          <p:nvPr/>
        </p:nvSpPr>
        <p:spPr>
          <a:xfrm>
            <a:off x="5039139" y="202019"/>
            <a:ext cx="3925957" cy="1169551"/>
          </a:xfrm>
          <a:prstGeom prst="rect">
            <a:avLst/>
          </a:prstGeom>
          <a:noFill/>
        </p:spPr>
        <p:txBody>
          <a:bodyPr wrap="square" rtlCol="0">
            <a:spAutoFit/>
          </a:bodyPr>
          <a:lstStyle/>
          <a:p>
            <a:r>
              <a:rPr lang="en-IN" b="1" dirty="0"/>
              <a:t>Machine learning is the ability of the machines, i.e the ability of the computers to learn and improve from their past experience or data, without being explicitly programmed.</a:t>
            </a:r>
          </a:p>
        </p:txBody>
      </p:sp>
      <p:sp>
        <p:nvSpPr>
          <p:cNvPr id="7" name="Rectangle: Rounded Corners 6">
            <a:extLst>
              <a:ext uri="{FF2B5EF4-FFF2-40B4-BE49-F238E27FC236}">
                <a16:creationId xmlns:a16="http://schemas.microsoft.com/office/drawing/2014/main" id="{A1812048-AEB2-4158-AD4C-2D4F4FD12480}"/>
              </a:ext>
            </a:extLst>
          </p:cNvPr>
          <p:cNvSpPr/>
          <p:nvPr/>
        </p:nvSpPr>
        <p:spPr>
          <a:xfrm>
            <a:off x="5039140" y="1639957"/>
            <a:ext cx="3836504" cy="37768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mj-lt"/>
              </a:rPr>
              <a:t>PAST EXPERIENCE</a:t>
            </a:r>
          </a:p>
        </p:txBody>
      </p:sp>
      <p:sp>
        <p:nvSpPr>
          <p:cNvPr id="8" name="Rectangle: Rounded Corners 7">
            <a:extLst>
              <a:ext uri="{FF2B5EF4-FFF2-40B4-BE49-F238E27FC236}">
                <a16:creationId xmlns:a16="http://schemas.microsoft.com/office/drawing/2014/main" id="{9A323936-0D1D-49E4-978C-A4CAAD743819}"/>
              </a:ext>
            </a:extLst>
          </p:cNvPr>
          <p:cNvSpPr/>
          <p:nvPr/>
        </p:nvSpPr>
        <p:spPr>
          <a:xfrm>
            <a:off x="5039140" y="2345664"/>
            <a:ext cx="3836504" cy="37768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mj-lt"/>
              </a:rPr>
              <a:t>PATTERN RECOGNITION</a:t>
            </a:r>
          </a:p>
        </p:txBody>
      </p:sp>
      <p:sp>
        <p:nvSpPr>
          <p:cNvPr id="9" name="Rectangle: Rounded Corners 8">
            <a:extLst>
              <a:ext uri="{FF2B5EF4-FFF2-40B4-BE49-F238E27FC236}">
                <a16:creationId xmlns:a16="http://schemas.microsoft.com/office/drawing/2014/main" id="{6CE195CB-31A0-482C-9DA2-CB10726AE930}"/>
              </a:ext>
            </a:extLst>
          </p:cNvPr>
          <p:cNvSpPr/>
          <p:nvPr/>
        </p:nvSpPr>
        <p:spPr>
          <a:xfrm>
            <a:off x="5039140" y="3061238"/>
            <a:ext cx="3836504" cy="37768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mj-lt"/>
              </a:rPr>
              <a:t>PREDICTION</a:t>
            </a:r>
          </a:p>
        </p:txBody>
      </p:sp>
      <p:sp>
        <p:nvSpPr>
          <p:cNvPr id="10" name="Arrow: Down 9">
            <a:extLst>
              <a:ext uri="{FF2B5EF4-FFF2-40B4-BE49-F238E27FC236}">
                <a16:creationId xmlns:a16="http://schemas.microsoft.com/office/drawing/2014/main" id="{6FD59D4E-2614-4B9B-BCDD-6BD40E53FD4E}"/>
              </a:ext>
            </a:extLst>
          </p:cNvPr>
          <p:cNvSpPr/>
          <p:nvPr/>
        </p:nvSpPr>
        <p:spPr>
          <a:xfrm>
            <a:off x="6813274" y="2017643"/>
            <a:ext cx="288235" cy="328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DCEB4F1C-9221-498F-808F-CA37372BF5CE}"/>
              </a:ext>
            </a:extLst>
          </p:cNvPr>
          <p:cNvSpPr/>
          <p:nvPr/>
        </p:nvSpPr>
        <p:spPr>
          <a:xfrm>
            <a:off x="6837890" y="2723350"/>
            <a:ext cx="288235" cy="328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99677778-C9B7-405C-AF37-47CB1DDB0486}"/>
              </a:ext>
            </a:extLst>
          </p:cNvPr>
          <p:cNvSpPr txBox="1"/>
          <p:nvPr/>
        </p:nvSpPr>
        <p:spPr>
          <a:xfrm>
            <a:off x="5108713" y="3858242"/>
            <a:ext cx="3766931" cy="738664"/>
          </a:xfrm>
          <a:prstGeom prst="rect">
            <a:avLst/>
          </a:prstGeom>
          <a:noFill/>
        </p:spPr>
        <p:txBody>
          <a:bodyPr wrap="square" rtlCol="0">
            <a:spAutoFit/>
          </a:bodyPr>
          <a:lstStyle/>
          <a:p>
            <a:r>
              <a:rPr lang="en-IN" b="1" dirty="0"/>
              <a:t>Machine learning is the ability to learn from the input data and predict the future outcomes.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animBg="1"/>
      <p:bldP spid="8" grpId="0" animBg="1"/>
      <p:bldP spid="9" grpId="0" animBg="1"/>
      <p:bldP spid="10" grpId="0" animBg="1"/>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0E3B4D-CCF8-4013-A971-66CC0926E24A}"/>
              </a:ext>
            </a:extLst>
          </p:cNvPr>
          <p:cNvPicPr>
            <a:picLocks noChangeAspect="1"/>
          </p:cNvPicPr>
          <p:nvPr/>
        </p:nvPicPr>
        <p:blipFill>
          <a:blip r:embed="rId2"/>
          <a:stretch>
            <a:fillRect/>
          </a:stretch>
        </p:blipFill>
        <p:spPr>
          <a:xfrm>
            <a:off x="4253948" y="0"/>
            <a:ext cx="4890052" cy="5143500"/>
          </a:xfrm>
          <a:prstGeom prst="rect">
            <a:avLst/>
          </a:prstGeom>
        </p:spPr>
      </p:pic>
      <p:sp>
        <p:nvSpPr>
          <p:cNvPr id="3" name="L-Shape 2">
            <a:extLst>
              <a:ext uri="{FF2B5EF4-FFF2-40B4-BE49-F238E27FC236}">
                <a16:creationId xmlns:a16="http://schemas.microsoft.com/office/drawing/2014/main" id="{4F3E5C98-54C2-40C0-82C6-A76F03FD477F}"/>
              </a:ext>
            </a:extLst>
          </p:cNvPr>
          <p:cNvSpPr/>
          <p:nvPr/>
        </p:nvSpPr>
        <p:spPr>
          <a:xfrm>
            <a:off x="0" y="0"/>
            <a:ext cx="9144000" cy="5143500"/>
          </a:xfrm>
          <a:prstGeom prst="corner">
            <a:avLst>
              <a:gd name="adj1" fmla="val 438"/>
              <a:gd name="adj2" fmla="val 82801"/>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E2E2E26-9C42-4155-8A05-A95EEA991BF1}"/>
              </a:ext>
            </a:extLst>
          </p:cNvPr>
          <p:cNvSpPr txBox="1"/>
          <p:nvPr/>
        </p:nvSpPr>
        <p:spPr>
          <a:xfrm>
            <a:off x="0" y="0"/>
            <a:ext cx="4363278" cy="3539430"/>
          </a:xfrm>
          <a:prstGeom prst="rect">
            <a:avLst/>
          </a:prstGeom>
          <a:noFill/>
        </p:spPr>
        <p:txBody>
          <a:bodyPr wrap="square" rtlCol="0">
            <a:spAutoFit/>
          </a:bodyPr>
          <a:lstStyle/>
          <a:p>
            <a:r>
              <a:rPr lang="en-IN" dirty="0"/>
              <a:t>Example: </a:t>
            </a:r>
          </a:p>
          <a:p>
            <a:r>
              <a:rPr lang="en-IN" dirty="0"/>
              <a:t>The student shown in the figure is going to his college for the first time and there are several routes to reach his destination. But for now he is not clear with the possible ways that he could go with to reach his college. </a:t>
            </a:r>
          </a:p>
          <a:p>
            <a:r>
              <a:rPr lang="en-IN" dirty="0"/>
              <a:t>So on the first day he has no idea on how much time will it take and what could be his mode of travelling!</a:t>
            </a:r>
          </a:p>
          <a:p>
            <a:endParaRPr lang="en-IN" dirty="0"/>
          </a:p>
          <a:p>
            <a:r>
              <a:rPr lang="en-IN" dirty="0">
                <a:solidFill>
                  <a:srgbClr val="0070C0"/>
                </a:solidFill>
              </a:rPr>
              <a:t>Different paths to reach his college-</a:t>
            </a:r>
          </a:p>
          <a:p>
            <a:pPr marL="342900" indent="-342900">
              <a:buFont typeface="Wingdings" panose="05000000000000000000" pitchFamily="2" charset="2"/>
              <a:buChar char="§"/>
            </a:pPr>
            <a:r>
              <a:rPr lang="en-IN" dirty="0">
                <a:solidFill>
                  <a:srgbClr val="0070C0"/>
                </a:solidFill>
              </a:rPr>
              <a:t>From station ----metro (40 min) -----autorickshaw</a:t>
            </a:r>
          </a:p>
          <a:p>
            <a:pPr marL="342900" indent="-342900">
              <a:buFont typeface="Wingdings" panose="05000000000000000000" pitchFamily="2" charset="2"/>
              <a:buChar char="§"/>
            </a:pPr>
            <a:r>
              <a:rPr lang="en-IN" dirty="0">
                <a:solidFill>
                  <a:srgbClr val="0070C0"/>
                </a:solidFill>
              </a:rPr>
              <a:t>Travelling by bus (35 min)</a:t>
            </a:r>
          </a:p>
          <a:p>
            <a:pPr marL="342900" indent="-342900">
              <a:buFont typeface="Wingdings" panose="05000000000000000000" pitchFamily="2" charset="2"/>
              <a:buChar char="§"/>
            </a:pPr>
            <a:r>
              <a:rPr lang="en-IN" dirty="0">
                <a:solidFill>
                  <a:srgbClr val="0070C0"/>
                </a:solidFill>
              </a:rPr>
              <a:t>Travelling by autorickshaw (50 min)</a:t>
            </a:r>
          </a:p>
          <a:p>
            <a:pPr marL="342900" indent="-342900">
              <a:buFont typeface="Wingdings" panose="05000000000000000000" pitchFamily="2" charset="2"/>
              <a:buChar char="§"/>
            </a:pPr>
            <a:endParaRPr lang="en-IN" dirty="0">
              <a:solidFill>
                <a:srgbClr val="0070C0"/>
              </a:solidFill>
            </a:endParaRPr>
          </a:p>
          <a:p>
            <a:r>
              <a:rPr lang="en-IN" dirty="0"/>
              <a:t>So which according to you is the best possible way to reach the destination on time?</a:t>
            </a:r>
          </a:p>
        </p:txBody>
      </p:sp>
    </p:spTree>
    <p:extLst>
      <p:ext uri="{BB962C8B-B14F-4D97-AF65-F5344CB8AC3E}">
        <p14:creationId xmlns:p14="http://schemas.microsoft.com/office/powerpoint/2010/main" val="2764640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164B2D-DB37-4A0F-A839-472643FF587A}"/>
              </a:ext>
            </a:extLst>
          </p:cNvPr>
          <p:cNvSpPr>
            <a:spLocks noGrp="1"/>
          </p:cNvSpPr>
          <p:nvPr>
            <p:ph type="body" idx="1"/>
          </p:nvPr>
        </p:nvSpPr>
        <p:spPr>
          <a:xfrm>
            <a:off x="311700" y="606286"/>
            <a:ext cx="8520600" cy="4333461"/>
          </a:xfrm>
        </p:spPr>
        <p:txBody>
          <a:bodyPr/>
          <a:lstStyle/>
          <a:p>
            <a:pPr marL="114300" indent="0">
              <a:buNone/>
            </a:pPr>
            <a:r>
              <a:rPr lang="en-IN" b="1" dirty="0">
                <a:solidFill>
                  <a:schemeClr val="tx1"/>
                </a:solidFill>
              </a:rPr>
              <a:t>Some examples of Machine learning:</a:t>
            </a:r>
          </a:p>
          <a:p>
            <a:pPr>
              <a:buFont typeface="Arial" panose="020B0604020202020204" pitchFamily="34" charset="0"/>
              <a:buChar char="•"/>
            </a:pPr>
            <a:r>
              <a:rPr lang="en-IN" b="1" dirty="0">
                <a:solidFill>
                  <a:schemeClr val="tx1"/>
                </a:solidFill>
              </a:rPr>
              <a:t>Facebook (Newsfeed) is the example of Machine Learning.</a:t>
            </a:r>
          </a:p>
          <a:p>
            <a:pPr marL="114300" indent="0">
              <a:buNone/>
            </a:pPr>
            <a:r>
              <a:rPr lang="en-IN" b="1" dirty="0">
                <a:solidFill>
                  <a:schemeClr val="tx1"/>
                </a:solidFill>
              </a:rPr>
              <a:t>It works on the same pattern.</a:t>
            </a:r>
          </a:p>
          <a:p>
            <a:pPr marL="114300" indent="0">
              <a:buNone/>
            </a:pPr>
            <a:endParaRPr lang="en-IN" dirty="0"/>
          </a:p>
        </p:txBody>
      </p:sp>
      <p:sp>
        <p:nvSpPr>
          <p:cNvPr id="4" name="Arrow: Right 3">
            <a:extLst>
              <a:ext uri="{FF2B5EF4-FFF2-40B4-BE49-F238E27FC236}">
                <a16:creationId xmlns:a16="http://schemas.microsoft.com/office/drawing/2014/main" id="{9710F6F1-5417-4982-9839-43C747D9B124}"/>
              </a:ext>
            </a:extLst>
          </p:cNvPr>
          <p:cNvSpPr/>
          <p:nvPr/>
        </p:nvSpPr>
        <p:spPr>
          <a:xfrm>
            <a:off x="311700" y="1878495"/>
            <a:ext cx="2454965" cy="141135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b="1" dirty="0"/>
              <a:t>News shared with user</a:t>
            </a:r>
          </a:p>
          <a:p>
            <a:pPr algn="ctr"/>
            <a:endParaRPr lang="en-IN" dirty="0"/>
          </a:p>
        </p:txBody>
      </p:sp>
      <p:sp>
        <p:nvSpPr>
          <p:cNvPr id="5" name="Arrow: Right 4">
            <a:extLst>
              <a:ext uri="{FF2B5EF4-FFF2-40B4-BE49-F238E27FC236}">
                <a16:creationId xmlns:a16="http://schemas.microsoft.com/office/drawing/2014/main" id="{47BEE78B-F194-4D93-969E-07E286357241}"/>
              </a:ext>
            </a:extLst>
          </p:cNvPr>
          <p:cNvSpPr/>
          <p:nvPr/>
        </p:nvSpPr>
        <p:spPr>
          <a:xfrm>
            <a:off x="3314699" y="1878495"/>
            <a:ext cx="2484783" cy="148093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b="1" dirty="0"/>
              <a:t>User commented, liked, or ignored</a:t>
            </a:r>
          </a:p>
        </p:txBody>
      </p:sp>
      <p:sp>
        <p:nvSpPr>
          <p:cNvPr id="7" name="Rectangle 6">
            <a:extLst>
              <a:ext uri="{FF2B5EF4-FFF2-40B4-BE49-F238E27FC236}">
                <a16:creationId xmlns:a16="http://schemas.microsoft.com/office/drawing/2014/main" id="{338B85CF-6EA6-4AD3-A471-97799D9C48B0}"/>
              </a:ext>
            </a:extLst>
          </p:cNvPr>
          <p:cNvSpPr/>
          <p:nvPr/>
        </p:nvSpPr>
        <p:spPr>
          <a:xfrm>
            <a:off x="6351104" y="2156791"/>
            <a:ext cx="2481196" cy="884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b="1" dirty="0"/>
              <a:t>News Similar to news/commented on it</a:t>
            </a:r>
          </a:p>
        </p:txBody>
      </p:sp>
      <p:sp>
        <p:nvSpPr>
          <p:cNvPr id="8" name="TextBox 7">
            <a:extLst>
              <a:ext uri="{FF2B5EF4-FFF2-40B4-BE49-F238E27FC236}">
                <a16:creationId xmlns:a16="http://schemas.microsoft.com/office/drawing/2014/main" id="{8F2F992F-FED0-4FB2-98D8-EE5F66E87639}"/>
              </a:ext>
            </a:extLst>
          </p:cNvPr>
          <p:cNvSpPr txBox="1"/>
          <p:nvPr/>
        </p:nvSpPr>
        <p:spPr>
          <a:xfrm>
            <a:off x="281881" y="2982075"/>
            <a:ext cx="1705945" cy="307777"/>
          </a:xfrm>
          <a:prstGeom prst="rect">
            <a:avLst/>
          </a:prstGeom>
          <a:noFill/>
        </p:spPr>
        <p:txBody>
          <a:bodyPr wrap="square" rtlCol="0">
            <a:spAutoFit/>
          </a:bodyPr>
          <a:lstStyle/>
          <a:p>
            <a:r>
              <a:rPr lang="en-IN" b="1" dirty="0">
                <a:solidFill>
                  <a:schemeClr val="tx1"/>
                </a:solidFill>
              </a:rPr>
              <a:t>Past Experience</a:t>
            </a:r>
          </a:p>
        </p:txBody>
      </p:sp>
      <p:sp>
        <p:nvSpPr>
          <p:cNvPr id="9" name="TextBox 8">
            <a:extLst>
              <a:ext uri="{FF2B5EF4-FFF2-40B4-BE49-F238E27FC236}">
                <a16:creationId xmlns:a16="http://schemas.microsoft.com/office/drawing/2014/main" id="{350E3909-DCFB-46EE-80B9-7D84819FE7AB}"/>
              </a:ext>
            </a:extLst>
          </p:cNvPr>
          <p:cNvSpPr txBox="1"/>
          <p:nvPr/>
        </p:nvSpPr>
        <p:spPr>
          <a:xfrm>
            <a:off x="3240565" y="3051649"/>
            <a:ext cx="1897965" cy="307777"/>
          </a:xfrm>
          <a:prstGeom prst="rect">
            <a:avLst/>
          </a:prstGeom>
          <a:noFill/>
        </p:spPr>
        <p:txBody>
          <a:bodyPr wrap="square" rtlCol="0">
            <a:spAutoFit/>
          </a:bodyPr>
          <a:lstStyle/>
          <a:p>
            <a:r>
              <a:rPr lang="en-IN" b="1" dirty="0">
                <a:solidFill>
                  <a:schemeClr val="tx1"/>
                </a:solidFill>
              </a:rPr>
              <a:t>Pattern Recognition</a:t>
            </a:r>
          </a:p>
        </p:txBody>
      </p:sp>
      <p:sp>
        <p:nvSpPr>
          <p:cNvPr id="10" name="TextBox 9">
            <a:extLst>
              <a:ext uri="{FF2B5EF4-FFF2-40B4-BE49-F238E27FC236}">
                <a16:creationId xmlns:a16="http://schemas.microsoft.com/office/drawing/2014/main" id="{83915064-5D9D-4829-9B61-8474D04FC953}"/>
              </a:ext>
            </a:extLst>
          </p:cNvPr>
          <p:cNvSpPr txBox="1"/>
          <p:nvPr/>
        </p:nvSpPr>
        <p:spPr>
          <a:xfrm>
            <a:off x="7007086" y="3051648"/>
            <a:ext cx="1705945" cy="307777"/>
          </a:xfrm>
          <a:prstGeom prst="rect">
            <a:avLst/>
          </a:prstGeom>
          <a:noFill/>
        </p:spPr>
        <p:txBody>
          <a:bodyPr wrap="square" rtlCol="0">
            <a:spAutoFit/>
          </a:bodyPr>
          <a:lstStyle/>
          <a:p>
            <a:r>
              <a:rPr lang="en-IN" b="1" dirty="0">
                <a:solidFill>
                  <a:schemeClr val="tx1"/>
                </a:solidFill>
              </a:rPr>
              <a:t>Prediction</a:t>
            </a:r>
          </a:p>
        </p:txBody>
      </p:sp>
      <p:sp>
        <p:nvSpPr>
          <p:cNvPr id="11" name="TextBox 10">
            <a:extLst>
              <a:ext uri="{FF2B5EF4-FFF2-40B4-BE49-F238E27FC236}">
                <a16:creationId xmlns:a16="http://schemas.microsoft.com/office/drawing/2014/main" id="{048F58BC-AFDA-494F-8618-8D5748E49F9C}"/>
              </a:ext>
            </a:extLst>
          </p:cNvPr>
          <p:cNvSpPr txBox="1"/>
          <p:nvPr/>
        </p:nvSpPr>
        <p:spPr>
          <a:xfrm>
            <a:off x="526774" y="3498574"/>
            <a:ext cx="8186257" cy="646331"/>
          </a:xfrm>
          <a:prstGeom prst="rect">
            <a:avLst/>
          </a:prstGeom>
          <a:noFill/>
        </p:spPr>
        <p:txBody>
          <a:bodyPr wrap="square" rtlCol="0">
            <a:spAutoFit/>
          </a:bodyPr>
          <a:lstStyle/>
          <a:p>
            <a:r>
              <a:rPr lang="en-IN" sz="1800" b="1" dirty="0">
                <a:solidFill>
                  <a:schemeClr val="tx1"/>
                </a:solidFill>
              </a:rPr>
              <a:t>Similarly tagging friends on Facebook is also done with the help of ML i.e by facial recognition algorithm.</a:t>
            </a:r>
          </a:p>
        </p:txBody>
      </p:sp>
      <p:pic>
        <p:nvPicPr>
          <p:cNvPr id="1026" name="Picture 2" descr="Facebook logo and symbol, meaning, history, PNG">
            <a:extLst>
              <a:ext uri="{FF2B5EF4-FFF2-40B4-BE49-F238E27FC236}">
                <a16:creationId xmlns:a16="http://schemas.microsoft.com/office/drawing/2014/main" id="{C35A22F4-3853-4377-A1BC-4B44F4547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217" y="223630"/>
            <a:ext cx="2202783" cy="124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93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074" name="Picture 2" descr="Machine Learning | Informatec">
            <a:extLst>
              <a:ext uri="{FF2B5EF4-FFF2-40B4-BE49-F238E27FC236}">
                <a16:creationId xmlns:a16="http://schemas.microsoft.com/office/drawing/2014/main" id="{B276BED4-0449-4AD5-91E5-90CF9502B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521" y="0"/>
            <a:ext cx="3853479" cy="3009014"/>
          </a:xfrm>
          <a:prstGeom prst="rect">
            <a:avLst/>
          </a:prstGeom>
          <a:noFill/>
          <a:extLst>
            <a:ext uri="{909E8E84-426E-40DD-AFC4-6F175D3DCCD1}">
              <a14:hiddenFill xmlns:a14="http://schemas.microsoft.com/office/drawing/2010/main">
                <a:solidFill>
                  <a:srgbClr val="FFFFFF"/>
                </a:solidFill>
              </a14:hiddenFill>
            </a:ext>
          </a:extLst>
        </p:spPr>
      </p:pic>
      <p:sp>
        <p:nvSpPr>
          <p:cNvPr id="2" name="L-Shape 1">
            <a:extLst>
              <a:ext uri="{FF2B5EF4-FFF2-40B4-BE49-F238E27FC236}">
                <a16:creationId xmlns:a16="http://schemas.microsoft.com/office/drawing/2014/main" id="{3037F226-CAED-4E1A-9877-802DE636E609}"/>
              </a:ext>
            </a:extLst>
          </p:cNvPr>
          <p:cNvSpPr/>
          <p:nvPr/>
        </p:nvSpPr>
        <p:spPr>
          <a:xfrm>
            <a:off x="0" y="0"/>
            <a:ext cx="9144000" cy="5143500"/>
          </a:xfrm>
          <a:prstGeom prst="corner">
            <a:avLst>
              <a:gd name="adj1" fmla="val 50000"/>
              <a:gd name="adj2" fmla="val 103147"/>
            </a:avLst>
          </a:prstGeom>
          <a:ln>
            <a:solidFill>
              <a:schemeClr val="bg2">
                <a:lumMod val="75000"/>
                <a:lumOff val="25000"/>
              </a:schemeClr>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8CEE1181-EF51-44F5-9361-BC7A35454432}"/>
              </a:ext>
            </a:extLst>
          </p:cNvPr>
          <p:cNvSpPr txBox="1"/>
          <p:nvPr/>
        </p:nvSpPr>
        <p:spPr>
          <a:xfrm>
            <a:off x="446567" y="180753"/>
            <a:ext cx="4625163" cy="954107"/>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solidFill>
                  <a:schemeClr val="accent5"/>
                </a:solidFill>
              </a:rPr>
              <a:t>Data is the heart of Machine Learning</a:t>
            </a:r>
          </a:p>
        </p:txBody>
      </p:sp>
      <p:sp>
        <p:nvSpPr>
          <p:cNvPr id="4" name="TextBox 3">
            <a:extLst>
              <a:ext uri="{FF2B5EF4-FFF2-40B4-BE49-F238E27FC236}">
                <a16:creationId xmlns:a16="http://schemas.microsoft.com/office/drawing/2014/main" id="{552C72A5-2A18-459D-995A-270766F96D35}"/>
              </a:ext>
            </a:extLst>
          </p:cNvPr>
          <p:cNvSpPr txBox="1"/>
          <p:nvPr/>
        </p:nvSpPr>
        <p:spPr>
          <a:xfrm>
            <a:off x="446567" y="1134860"/>
            <a:ext cx="4711842" cy="3970318"/>
          </a:xfrm>
          <a:prstGeom prst="rect">
            <a:avLst/>
          </a:prstGeom>
          <a:noFill/>
        </p:spPr>
        <p:txBody>
          <a:bodyPr wrap="square" rtlCol="0">
            <a:spAutoFit/>
          </a:bodyPr>
          <a:lstStyle/>
          <a:p>
            <a:r>
              <a:rPr lang="en-IN" dirty="0">
                <a:solidFill>
                  <a:schemeClr val="tx1"/>
                </a:solidFill>
              </a:rPr>
              <a:t>Data - Facts and statistics collected together for reference or analysis.</a:t>
            </a:r>
          </a:p>
          <a:p>
            <a:r>
              <a:rPr lang="en-IN" dirty="0">
                <a:solidFill>
                  <a:schemeClr val="tx1"/>
                </a:solidFill>
              </a:rPr>
              <a:t>Raw information processed into meaningful information is basically Data.</a:t>
            </a:r>
          </a:p>
          <a:p>
            <a:endParaRPr lang="en-IN" dirty="0">
              <a:solidFill>
                <a:schemeClr val="tx1"/>
              </a:solidFill>
            </a:endParaRPr>
          </a:p>
          <a:p>
            <a:r>
              <a:rPr lang="en-IN" b="1" u="sng" dirty="0">
                <a:solidFill>
                  <a:schemeClr val="tx1"/>
                </a:solidFill>
              </a:rPr>
              <a:t>Labelled data:</a:t>
            </a:r>
          </a:p>
          <a:p>
            <a:r>
              <a:rPr lang="en-IN" dirty="0">
                <a:solidFill>
                  <a:schemeClr val="tx1"/>
                </a:solidFill>
              </a:rPr>
              <a:t>The data which contains a target variable or an output variable that answers a question of interest is called labelled variable.</a:t>
            </a:r>
          </a:p>
          <a:p>
            <a:endParaRPr lang="en-IN" dirty="0">
              <a:solidFill>
                <a:schemeClr val="tx1"/>
              </a:solidFill>
            </a:endParaRPr>
          </a:p>
          <a:p>
            <a:r>
              <a:rPr lang="en-IN" b="1" u="sng" dirty="0">
                <a:solidFill>
                  <a:schemeClr val="tx1"/>
                </a:solidFill>
              </a:rPr>
              <a:t>Unlabelled Data:</a:t>
            </a:r>
            <a:br>
              <a:rPr lang="en-IN" dirty="0">
                <a:solidFill>
                  <a:schemeClr val="tx1"/>
                </a:solidFill>
              </a:rPr>
            </a:br>
            <a:r>
              <a:rPr lang="en-IN" dirty="0">
                <a:solidFill>
                  <a:schemeClr val="tx1"/>
                </a:solidFill>
              </a:rPr>
              <a:t>It contains information about something but does not have a predefined target variable.</a:t>
            </a:r>
          </a:p>
          <a:p>
            <a:endParaRPr lang="en-IN" dirty="0">
              <a:solidFill>
                <a:schemeClr val="tx1"/>
              </a:solidFill>
            </a:endParaRPr>
          </a:p>
          <a:p>
            <a:r>
              <a:rPr lang="en-IN" b="1" i="1" u="sng" dirty="0">
                <a:solidFill>
                  <a:schemeClr val="accent6">
                    <a:lumMod val="75000"/>
                  </a:schemeClr>
                </a:solidFill>
              </a:rPr>
              <a:t>Point to remember: The model learns from past labelled data, hence if the data is unlabelled we need to label the data so we get our independent and target variables.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24DD2E-1BA7-4A59-827B-1A4334C03299}"/>
              </a:ext>
            </a:extLst>
          </p:cNvPr>
          <p:cNvSpPr/>
          <p:nvPr/>
        </p:nvSpPr>
        <p:spPr>
          <a:xfrm>
            <a:off x="0" y="0"/>
            <a:ext cx="9144000" cy="496957"/>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Labelled data</a:t>
            </a:r>
          </a:p>
        </p:txBody>
      </p:sp>
      <p:pic>
        <p:nvPicPr>
          <p:cNvPr id="7" name="Picture 6">
            <a:extLst>
              <a:ext uri="{FF2B5EF4-FFF2-40B4-BE49-F238E27FC236}">
                <a16:creationId xmlns:a16="http://schemas.microsoft.com/office/drawing/2014/main" id="{F3962576-CDEE-4216-B765-6640852EDE2A}"/>
              </a:ext>
            </a:extLst>
          </p:cNvPr>
          <p:cNvPicPr>
            <a:picLocks noChangeAspect="1"/>
          </p:cNvPicPr>
          <p:nvPr/>
        </p:nvPicPr>
        <p:blipFill>
          <a:blip r:embed="rId2"/>
          <a:stretch>
            <a:fillRect/>
          </a:stretch>
        </p:blipFill>
        <p:spPr>
          <a:xfrm>
            <a:off x="0" y="0"/>
            <a:ext cx="5112041" cy="5143500"/>
          </a:xfrm>
          <a:prstGeom prst="rect">
            <a:avLst/>
          </a:prstGeom>
        </p:spPr>
      </p:pic>
    </p:spTree>
    <p:extLst>
      <p:ext uri="{BB962C8B-B14F-4D97-AF65-F5344CB8AC3E}">
        <p14:creationId xmlns:p14="http://schemas.microsoft.com/office/powerpoint/2010/main" val="3714634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547</Words>
  <Application>Microsoft Office PowerPoint</Application>
  <PresentationFormat>On-screen Show (16:9)</PresentationFormat>
  <Paragraphs>94</Paragraphs>
  <Slides>26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Wingdings</vt:lpstr>
      <vt:lpstr>Simple Dark</vt:lpstr>
      <vt:lpstr>ML Workshop - Day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ML:</vt:lpstr>
      <vt:lpstr>Job trends and career opportunity/ skills required to work in this field:-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Workshop - Day 3</dc:title>
  <dc:creator>Ekta</dc:creator>
  <cp:lastModifiedBy>Ekta</cp:lastModifiedBy>
  <cp:revision>92</cp:revision>
  <dcterms:modified xsi:type="dcterms:W3CDTF">2022-03-17T10:45:36Z</dcterms:modified>
</cp:coreProperties>
</file>