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58" r:id="rId6"/>
    <p:sldId id="259" r:id="rId7"/>
    <p:sldId id="260"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06A589-6FE0-4B3C-BFD4-1A1510DF156E}"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410983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343800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298039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8700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422384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06A589-6FE0-4B3C-BFD4-1A1510DF156E}" type="datetimeFigureOut">
              <a:rPr lang="en-IN" smtClean="0"/>
              <a:t>18-03-2022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3224319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06A589-6FE0-4B3C-BFD4-1A1510DF156E}" type="datetimeFigureOut">
              <a:rPr lang="en-IN" smtClean="0"/>
              <a:t>18-03-2022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45833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6A589-6FE0-4B3C-BFD4-1A1510DF156E}"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3212683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6A589-6FE0-4B3C-BFD4-1A1510DF156E}"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261655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06A589-6FE0-4B3C-BFD4-1A1510DF156E}"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2849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06A589-6FE0-4B3C-BFD4-1A1510DF156E}" type="datetimeFigureOut">
              <a:rPr lang="en-IN" smtClean="0"/>
              <a:t>18-03-2022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344197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8926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06A589-6FE0-4B3C-BFD4-1A1510DF156E}" type="datetimeFigureOut">
              <a:rPr lang="en-IN" smtClean="0"/>
              <a:t>18-03-2022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76146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06A589-6FE0-4B3C-BFD4-1A1510DF156E}" type="datetimeFigureOut">
              <a:rPr lang="en-IN" smtClean="0"/>
              <a:t>18-03-2022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393604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06A589-6FE0-4B3C-BFD4-1A1510DF156E}" type="datetimeFigureOut">
              <a:rPr lang="en-IN" smtClean="0"/>
              <a:t>18-03-2022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106946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13678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06A589-6FE0-4B3C-BFD4-1A1510DF156E}" type="datetimeFigureOut">
              <a:rPr lang="en-IN" smtClean="0"/>
              <a:t>18-03-2022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1A1F39-24B0-4326-878B-F0DA12F79D8E}" type="slidenum">
              <a:rPr lang="en-IN" smtClean="0"/>
              <a:t>‹#›</a:t>
            </a:fld>
            <a:endParaRPr lang="en-IN"/>
          </a:p>
        </p:txBody>
      </p:sp>
    </p:spTree>
    <p:extLst>
      <p:ext uri="{BB962C8B-B14F-4D97-AF65-F5344CB8AC3E}">
        <p14:creationId xmlns:p14="http://schemas.microsoft.com/office/powerpoint/2010/main" val="400147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706A589-6FE0-4B3C-BFD4-1A1510DF156E}" type="datetimeFigureOut">
              <a:rPr lang="en-IN" smtClean="0"/>
              <a:t>18-03-2022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91A1F39-24B0-4326-878B-F0DA12F79D8E}" type="slidenum">
              <a:rPr lang="en-IN" smtClean="0"/>
              <a:t>‹#›</a:t>
            </a:fld>
            <a:endParaRPr lang="en-IN"/>
          </a:p>
        </p:txBody>
      </p:sp>
    </p:spTree>
    <p:extLst>
      <p:ext uri="{BB962C8B-B14F-4D97-AF65-F5344CB8AC3E}">
        <p14:creationId xmlns:p14="http://schemas.microsoft.com/office/powerpoint/2010/main" val="31969964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6864-CF2D-443D-B0A2-24DA00BF6509}"/>
              </a:ext>
            </a:extLst>
          </p:cNvPr>
          <p:cNvSpPr>
            <a:spLocks noGrp="1"/>
          </p:cNvSpPr>
          <p:nvPr>
            <p:ph type="ctrTitle"/>
          </p:nvPr>
        </p:nvSpPr>
        <p:spPr>
          <a:xfrm>
            <a:off x="1595268" y="1122363"/>
            <a:ext cx="9523305" cy="2387600"/>
          </a:xfrm>
        </p:spPr>
        <p:txBody>
          <a:bodyPr/>
          <a:lstStyle/>
          <a:p>
            <a:r>
              <a:rPr lang="en-IN" dirty="0"/>
              <a:t>Machine LEARNING – DAY4</a:t>
            </a:r>
          </a:p>
        </p:txBody>
      </p:sp>
      <p:sp>
        <p:nvSpPr>
          <p:cNvPr id="3" name="Subtitle 2">
            <a:extLst>
              <a:ext uri="{FF2B5EF4-FFF2-40B4-BE49-F238E27FC236}">
                <a16:creationId xmlns:a16="http://schemas.microsoft.com/office/drawing/2014/main" id="{E4107651-7324-4D26-BA45-F481E56C292F}"/>
              </a:ext>
            </a:extLst>
          </p:cNvPr>
          <p:cNvSpPr>
            <a:spLocks noGrp="1"/>
          </p:cNvSpPr>
          <p:nvPr>
            <p:ph type="subTitle" idx="1"/>
          </p:nvPr>
        </p:nvSpPr>
        <p:spPr>
          <a:xfrm>
            <a:off x="8070573" y="3602038"/>
            <a:ext cx="3047999" cy="1655762"/>
          </a:xfrm>
        </p:spPr>
        <p:txBody>
          <a:bodyPr/>
          <a:lstStyle/>
          <a:p>
            <a:r>
              <a:rPr lang="en-IN" dirty="0"/>
              <a:t>Ekta </a:t>
            </a:r>
            <a:r>
              <a:rPr lang="en-IN" dirty="0" err="1"/>
              <a:t>Vayanan</a:t>
            </a:r>
            <a:endParaRPr lang="en-IN" dirty="0"/>
          </a:p>
        </p:txBody>
      </p:sp>
    </p:spTree>
    <p:extLst>
      <p:ext uri="{BB962C8B-B14F-4D97-AF65-F5344CB8AC3E}">
        <p14:creationId xmlns:p14="http://schemas.microsoft.com/office/powerpoint/2010/main" val="3435424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5203-D6FF-483B-B553-35E871A05AD1}"/>
              </a:ext>
            </a:extLst>
          </p:cNvPr>
          <p:cNvSpPr>
            <a:spLocks noGrp="1"/>
          </p:cNvSpPr>
          <p:nvPr>
            <p:ph type="title"/>
          </p:nvPr>
        </p:nvSpPr>
        <p:spPr/>
        <p:txBody>
          <a:bodyPr/>
          <a:lstStyle/>
          <a:p>
            <a:r>
              <a:rPr lang="en-IN" dirty="0"/>
              <a:t>Different types of plots</a:t>
            </a:r>
          </a:p>
        </p:txBody>
      </p:sp>
      <p:sp>
        <p:nvSpPr>
          <p:cNvPr id="3" name="Content Placeholder 2">
            <a:extLst>
              <a:ext uri="{FF2B5EF4-FFF2-40B4-BE49-F238E27FC236}">
                <a16:creationId xmlns:a16="http://schemas.microsoft.com/office/drawing/2014/main" id="{627C3EB9-6314-4266-8C88-FB61D7F996D3}"/>
              </a:ext>
            </a:extLst>
          </p:cNvPr>
          <p:cNvSpPr>
            <a:spLocks noGrp="1"/>
          </p:cNvSpPr>
          <p:nvPr>
            <p:ph idx="1"/>
          </p:nvPr>
        </p:nvSpPr>
        <p:spPr/>
        <p:txBody>
          <a:bodyPr>
            <a:normAutofit/>
          </a:bodyPr>
          <a:lstStyle/>
          <a:p>
            <a:pPr marL="457200" indent="-457200">
              <a:buFont typeface="+mj-lt"/>
              <a:buAutoNum type="arabicPeriod"/>
            </a:pPr>
            <a:r>
              <a:rPr lang="en-IN" sz="3600" b="1" dirty="0"/>
              <a:t>Histogram</a:t>
            </a:r>
          </a:p>
          <a:p>
            <a:pPr marL="457200" indent="-457200">
              <a:buFont typeface="+mj-lt"/>
              <a:buAutoNum type="arabicPeriod"/>
            </a:pPr>
            <a:r>
              <a:rPr lang="en-IN" sz="3600" b="1" dirty="0"/>
              <a:t>Bar charts</a:t>
            </a:r>
          </a:p>
          <a:p>
            <a:pPr marL="457200" indent="-457200">
              <a:buFont typeface="+mj-lt"/>
              <a:buAutoNum type="arabicPeriod"/>
            </a:pPr>
            <a:r>
              <a:rPr lang="en-IN" sz="3600" b="1" dirty="0"/>
              <a:t>Box plot / whisker plot</a:t>
            </a:r>
          </a:p>
          <a:p>
            <a:pPr marL="457200" indent="-457200">
              <a:buFont typeface="+mj-lt"/>
              <a:buAutoNum type="arabicPeriod"/>
            </a:pPr>
            <a:r>
              <a:rPr lang="en-IN" sz="3600" b="1" dirty="0"/>
              <a:t>Scatter plot</a:t>
            </a:r>
          </a:p>
        </p:txBody>
      </p:sp>
    </p:spTree>
    <p:extLst>
      <p:ext uri="{BB962C8B-B14F-4D97-AF65-F5344CB8AC3E}">
        <p14:creationId xmlns:p14="http://schemas.microsoft.com/office/powerpoint/2010/main" val="119645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0F7D9-9BC2-4ECB-970C-11ABE31FF88C}"/>
              </a:ext>
            </a:extLst>
          </p:cNvPr>
          <p:cNvSpPr>
            <a:spLocks noGrp="1"/>
          </p:cNvSpPr>
          <p:nvPr>
            <p:ph type="title"/>
          </p:nvPr>
        </p:nvSpPr>
        <p:spPr>
          <a:xfrm>
            <a:off x="913795" y="609600"/>
            <a:ext cx="10353761" cy="1326321"/>
          </a:xfrm>
        </p:spPr>
        <p:txBody>
          <a:bodyPr>
            <a:normAutofit/>
          </a:bodyPr>
          <a:lstStyle/>
          <a:p>
            <a:r>
              <a:rPr lang="en-IN" dirty="0"/>
              <a:t>histogram</a:t>
            </a:r>
          </a:p>
        </p:txBody>
      </p:sp>
      <p:sp>
        <p:nvSpPr>
          <p:cNvPr id="3" name="Content Placeholder 2">
            <a:extLst>
              <a:ext uri="{FF2B5EF4-FFF2-40B4-BE49-F238E27FC236}">
                <a16:creationId xmlns:a16="http://schemas.microsoft.com/office/drawing/2014/main" id="{DE06352F-0432-4569-941B-623554C9A15F}"/>
              </a:ext>
            </a:extLst>
          </p:cNvPr>
          <p:cNvSpPr>
            <a:spLocks noGrp="1"/>
          </p:cNvSpPr>
          <p:nvPr>
            <p:ph idx="1"/>
          </p:nvPr>
        </p:nvSpPr>
        <p:spPr>
          <a:xfrm>
            <a:off x="913795" y="2096064"/>
            <a:ext cx="5016860" cy="3695136"/>
          </a:xfrm>
        </p:spPr>
        <p:txBody>
          <a:bodyPr>
            <a:normAutofit/>
          </a:bodyPr>
          <a:lstStyle/>
          <a:p>
            <a:r>
              <a:rPr lang="en-IN" dirty="0">
                <a:latin typeface="arial" panose="020B0604020202020204" pitchFamily="34" charset="0"/>
              </a:rPr>
              <a:t>A histogram is </a:t>
            </a:r>
            <a:r>
              <a:rPr lang="en-IN" b="1" dirty="0">
                <a:latin typeface="arial" panose="020B0604020202020204" pitchFamily="34" charset="0"/>
              </a:rPr>
              <a:t>a graphical representation that organizes a group of data points into user-specified ranges</a:t>
            </a:r>
            <a:r>
              <a:rPr lang="en-IN" dirty="0">
                <a:latin typeface="arial" panose="020B0604020202020204" pitchFamily="34" charset="0"/>
              </a:rPr>
              <a:t>. Similar in appearance to a bar graph, the histogram condenses a data series into an easily interpreted visual by taking many data points and grouping them into logical ranges or bins.</a:t>
            </a:r>
            <a:endParaRPr lang="en-IN" dirty="0"/>
          </a:p>
        </p:txBody>
      </p:sp>
      <p:pic>
        <p:nvPicPr>
          <p:cNvPr id="4098" name="Picture 2" descr="5.7 Histogram">
            <a:extLst>
              <a:ext uri="{FF2B5EF4-FFF2-40B4-BE49-F238E27FC236}">
                <a16:creationId xmlns:a16="http://schemas.microsoft.com/office/drawing/2014/main" id="{430D8ACC-7117-428B-BD14-AA7288CA2E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7257" y="2447132"/>
            <a:ext cx="4833257" cy="3020785"/>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91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F849-EB57-4E51-820A-EC67EA6AF041}"/>
              </a:ext>
            </a:extLst>
          </p:cNvPr>
          <p:cNvSpPr>
            <a:spLocks noGrp="1"/>
          </p:cNvSpPr>
          <p:nvPr>
            <p:ph type="title"/>
          </p:nvPr>
        </p:nvSpPr>
        <p:spPr>
          <a:xfrm>
            <a:off x="913795" y="609600"/>
            <a:ext cx="10353761" cy="1326321"/>
          </a:xfrm>
        </p:spPr>
        <p:txBody>
          <a:bodyPr>
            <a:normAutofit/>
          </a:bodyPr>
          <a:lstStyle/>
          <a:p>
            <a:r>
              <a:rPr lang="en-IN"/>
              <a:t>Bar charts</a:t>
            </a:r>
            <a:endParaRPr lang="en-IN" dirty="0"/>
          </a:p>
        </p:txBody>
      </p:sp>
      <p:sp>
        <p:nvSpPr>
          <p:cNvPr id="3" name="Content Placeholder 2">
            <a:extLst>
              <a:ext uri="{FF2B5EF4-FFF2-40B4-BE49-F238E27FC236}">
                <a16:creationId xmlns:a16="http://schemas.microsoft.com/office/drawing/2014/main" id="{C0E1F04D-33BC-4A26-B7E3-4B411F995066}"/>
              </a:ext>
            </a:extLst>
          </p:cNvPr>
          <p:cNvSpPr>
            <a:spLocks noGrp="1"/>
          </p:cNvSpPr>
          <p:nvPr>
            <p:ph idx="1"/>
          </p:nvPr>
        </p:nvSpPr>
        <p:spPr>
          <a:xfrm>
            <a:off x="913795" y="2096064"/>
            <a:ext cx="5016860" cy="3695136"/>
          </a:xfrm>
        </p:spPr>
        <p:txBody>
          <a:bodyPr>
            <a:normAutofit/>
          </a:bodyPr>
          <a:lstStyle/>
          <a:p>
            <a:r>
              <a:rPr lang="en-IN" dirty="0">
                <a:effectLst/>
              </a:rPr>
              <a:t>The purpose of a bar graph is </a:t>
            </a:r>
            <a:r>
              <a:rPr lang="en-IN" b="1" dirty="0">
                <a:effectLst/>
              </a:rPr>
              <a:t>to convey relational information quickly as the bars display the quantity for a particular category</a:t>
            </a:r>
            <a:r>
              <a:rPr lang="en-IN" dirty="0">
                <a:effectLst/>
              </a:rPr>
              <a:t>. The vertical axis of the bar graph is called the y-axis, while the bottom of a bar graph is called the x-axis.</a:t>
            </a:r>
            <a:endParaRPr lang="en-IN" dirty="0"/>
          </a:p>
        </p:txBody>
      </p:sp>
      <p:pic>
        <p:nvPicPr>
          <p:cNvPr id="5122" name="Picture 2" descr="Plotting multiple bar charts using Matplotlib in Python - GeeksforGeeks">
            <a:extLst>
              <a:ext uri="{FF2B5EF4-FFF2-40B4-BE49-F238E27FC236}">
                <a16:creationId xmlns:a16="http://schemas.microsoft.com/office/drawing/2014/main" id="{F4278078-79AE-4846-9F6E-25FA84ABBC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5628" y="2210935"/>
            <a:ext cx="4736515" cy="3493180"/>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2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CEE1-B0E6-4EFB-A5F8-1399C06560B5}"/>
              </a:ext>
            </a:extLst>
          </p:cNvPr>
          <p:cNvSpPr>
            <a:spLocks noGrp="1"/>
          </p:cNvSpPr>
          <p:nvPr>
            <p:ph type="title"/>
          </p:nvPr>
        </p:nvSpPr>
        <p:spPr>
          <a:xfrm>
            <a:off x="913795" y="609600"/>
            <a:ext cx="10353761" cy="1326321"/>
          </a:xfrm>
        </p:spPr>
        <p:txBody>
          <a:bodyPr>
            <a:normAutofit/>
          </a:bodyPr>
          <a:lstStyle/>
          <a:p>
            <a:r>
              <a:rPr lang="en-IN"/>
              <a:t>boxplot / whisker plot</a:t>
            </a:r>
          </a:p>
        </p:txBody>
      </p:sp>
      <p:sp>
        <p:nvSpPr>
          <p:cNvPr id="3081" name="Content Placeholder 3078">
            <a:extLst>
              <a:ext uri="{FF2B5EF4-FFF2-40B4-BE49-F238E27FC236}">
                <a16:creationId xmlns:a16="http://schemas.microsoft.com/office/drawing/2014/main" id="{6ABDAB35-35DD-7958-66B6-CA359478D6C4}"/>
              </a:ext>
            </a:extLst>
          </p:cNvPr>
          <p:cNvSpPr>
            <a:spLocks noGrp="1"/>
          </p:cNvSpPr>
          <p:nvPr>
            <p:ph idx="1"/>
          </p:nvPr>
        </p:nvSpPr>
        <p:spPr>
          <a:xfrm>
            <a:off x="913795" y="2096064"/>
            <a:ext cx="6352824" cy="3695136"/>
          </a:xfrm>
        </p:spPr>
        <p:txBody>
          <a:bodyPr>
            <a:normAutofit/>
          </a:bodyPr>
          <a:lstStyle/>
          <a:p>
            <a:r>
              <a:rPr lang="en-IN" b="1" i="1" dirty="0">
                <a:effectLst/>
              </a:rPr>
              <a:t>Box Plot</a:t>
            </a:r>
            <a:r>
              <a:rPr lang="en-IN" dirty="0">
                <a:effectLst/>
              </a:rPr>
              <a:t> is the visual representation of the depicting groups of numerical data through their quartiles. Boxplot is also used for detect the outlier in data set. It captures the summary of the data efficiently with a simple box and whiskers and allows us to compare easily across groups. Boxplot summarizes a sample data using 25th, 50th and 75th percentiles. These percentiles are also known as the lower quartile, median and upper quartile.</a:t>
            </a:r>
            <a:endParaRPr lang="en-US" dirty="0"/>
          </a:p>
        </p:txBody>
      </p:sp>
      <p:pic>
        <p:nvPicPr>
          <p:cNvPr id="3082" name="Picture 2" descr="Exploratory Data Analysis(beginner) , Univariate, Bivariate and  Multivariate — Habberman dataset. | by purnasai gudikandula | Medium">
            <a:extLst>
              <a:ext uri="{FF2B5EF4-FFF2-40B4-BE49-F238E27FC236}">
                <a16:creationId xmlns:a16="http://schemas.microsoft.com/office/drawing/2014/main" id="{DC940AEE-D2CF-4FF5-A08B-64E1629554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88795" y="1758461"/>
            <a:ext cx="4274432" cy="4487593"/>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81">
                                            <p:txEl>
                                              <p:pRg st="0" end="0"/>
                                            </p:txEl>
                                          </p:spTgt>
                                        </p:tgtEl>
                                        <p:attrNameLst>
                                          <p:attrName>style.visibility</p:attrName>
                                        </p:attrNameLst>
                                      </p:cBhvr>
                                      <p:to>
                                        <p:strVal val="visible"/>
                                      </p:to>
                                    </p:set>
                                    <p:animEffect transition="in" filter="fade">
                                      <p:cBhvr>
                                        <p:cTn id="7" dur="1000"/>
                                        <p:tgtEl>
                                          <p:spTgt spid="3081">
                                            <p:txEl>
                                              <p:pRg st="0" end="0"/>
                                            </p:txEl>
                                          </p:spTgt>
                                        </p:tgtEl>
                                      </p:cBhvr>
                                    </p:animEffect>
                                    <p:anim calcmode="lin" valueType="num">
                                      <p:cBhvr>
                                        <p:cTn id="8" dur="1000" fill="hold"/>
                                        <p:tgtEl>
                                          <p:spTgt spid="308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82"/>
                                        </p:tgtEl>
                                        <p:attrNameLst>
                                          <p:attrName>style.visibility</p:attrName>
                                        </p:attrNameLst>
                                      </p:cBhvr>
                                      <p:to>
                                        <p:strVal val="visible"/>
                                      </p:to>
                                    </p:set>
                                    <p:animEffect transition="in" filter="fade">
                                      <p:cBhvr>
                                        <p:cTn id="14" dur="1000"/>
                                        <p:tgtEl>
                                          <p:spTgt spid="3082"/>
                                        </p:tgtEl>
                                      </p:cBhvr>
                                    </p:animEffect>
                                    <p:anim calcmode="lin" valueType="num">
                                      <p:cBhvr>
                                        <p:cTn id="15" dur="1000" fill="hold"/>
                                        <p:tgtEl>
                                          <p:spTgt spid="3082"/>
                                        </p:tgtEl>
                                        <p:attrNameLst>
                                          <p:attrName>ppt_x</p:attrName>
                                        </p:attrNameLst>
                                      </p:cBhvr>
                                      <p:tavLst>
                                        <p:tav tm="0">
                                          <p:val>
                                            <p:strVal val="#ppt_x"/>
                                          </p:val>
                                        </p:tav>
                                        <p:tav tm="100000">
                                          <p:val>
                                            <p:strVal val="#ppt_x"/>
                                          </p:val>
                                        </p:tav>
                                      </p:tavLst>
                                    </p:anim>
                                    <p:anim calcmode="lin" valueType="num">
                                      <p:cBhvr>
                                        <p:cTn id="16" dur="1000" fill="hold"/>
                                        <p:tgtEl>
                                          <p:spTgt spid="3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9A5E449-B95D-46A6-9234-5477BCBAD6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C7763-52B9-4264-A40F-05E64E18D6B5}"/>
              </a:ext>
            </a:extLst>
          </p:cNvPr>
          <p:cNvSpPr>
            <a:spLocks noGrp="1"/>
          </p:cNvSpPr>
          <p:nvPr>
            <p:ph type="title"/>
          </p:nvPr>
        </p:nvSpPr>
        <p:spPr>
          <a:xfrm>
            <a:off x="7859488" y="609600"/>
            <a:ext cx="3408068" cy="1326321"/>
          </a:xfrm>
        </p:spPr>
        <p:txBody>
          <a:bodyPr>
            <a:normAutofit/>
          </a:bodyPr>
          <a:lstStyle/>
          <a:p>
            <a:r>
              <a:rPr lang="en-IN" sz="2800">
                <a:solidFill>
                  <a:srgbClr val="FFFFFF"/>
                </a:solidFill>
              </a:rPr>
              <a:t>Scatter plot</a:t>
            </a:r>
          </a:p>
        </p:txBody>
      </p:sp>
      <p:sp>
        <p:nvSpPr>
          <p:cNvPr id="73" name="Rectangle 72">
            <a:extLst>
              <a:ext uri="{FF2B5EF4-FFF2-40B4-BE49-F238E27FC236}">
                <a16:creationId xmlns:a16="http://schemas.microsoft.com/office/drawing/2014/main" id="{57B113FE-00ED-4DFD-B853-285DBAE33F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Orange Data Mining - Scatter Plots: the Tour">
            <a:extLst>
              <a:ext uri="{FF2B5EF4-FFF2-40B4-BE49-F238E27FC236}">
                <a16:creationId xmlns:a16="http://schemas.microsoft.com/office/drawing/2014/main" id="{70E7A3E4-B017-4BE3-A80D-532A273406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1137490" y="1130104"/>
            <a:ext cx="5926045" cy="4597793"/>
          </a:xfrm>
          <a:prstGeom prst="rect">
            <a:avLst/>
          </a:prstGeom>
          <a:noFill/>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08CC676F-74F1-441D-9B51-42C5B87F18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517B24-53FA-497D-B569-6A81458FB304}"/>
              </a:ext>
            </a:extLst>
          </p:cNvPr>
          <p:cNvSpPr>
            <a:spLocks noGrp="1"/>
          </p:cNvSpPr>
          <p:nvPr>
            <p:ph idx="1"/>
          </p:nvPr>
        </p:nvSpPr>
        <p:spPr>
          <a:xfrm>
            <a:off x="7859487" y="2096064"/>
            <a:ext cx="3408070" cy="3962120"/>
          </a:xfrm>
        </p:spPr>
        <p:txBody>
          <a:bodyPr>
            <a:normAutofit lnSpcReduction="10000"/>
          </a:bodyPr>
          <a:lstStyle/>
          <a:p>
            <a:r>
              <a:rPr lang="en-IN" dirty="0">
                <a:solidFill>
                  <a:srgbClr val="FFFFFF"/>
                </a:solidFill>
                <a:effectLst/>
              </a:rPr>
              <a:t>A scatter plot (also called a scatterplot, scatter graph, scatter chart, </a:t>
            </a:r>
            <a:r>
              <a:rPr lang="en-IN" dirty="0" err="1">
                <a:solidFill>
                  <a:srgbClr val="FFFFFF"/>
                </a:solidFill>
                <a:effectLst/>
              </a:rPr>
              <a:t>scattergram</a:t>
            </a:r>
            <a:r>
              <a:rPr lang="en-IN" dirty="0">
                <a:solidFill>
                  <a:srgbClr val="FFFFFF"/>
                </a:solidFill>
                <a:effectLst/>
              </a:rPr>
              <a:t>, or scatter diagram) is </a:t>
            </a:r>
            <a:r>
              <a:rPr lang="en-IN" b="1" dirty="0">
                <a:solidFill>
                  <a:srgbClr val="FFFFFF"/>
                </a:solidFill>
                <a:effectLst/>
              </a:rPr>
              <a:t>a type of plot or mathematical diagram using Cartesian coordinates to display values for typically two variables for a set of data</a:t>
            </a:r>
            <a:r>
              <a:rPr lang="en-IN" dirty="0">
                <a:solidFill>
                  <a:srgbClr val="FFFFFF"/>
                </a:solidFill>
                <a:effectLst/>
              </a:rPr>
              <a:t>.</a:t>
            </a:r>
            <a:endParaRPr lang="en-IN" dirty="0">
              <a:solidFill>
                <a:srgbClr val="FFFFFF"/>
              </a:solidFill>
            </a:endParaRPr>
          </a:p>
        </p:txBody>
      </p:sp>
    </p:spTree>
    <p:extLst>
      <p:ext uri="{BB962C8B-B14F-4D97-AF65-F5344CB8AC3E}">
        <p14:creationId xmlns:p14="http://schemas.microsoft.com/office/powerpoint/2010/main" val="34044747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 calcmode="lin" valueType="num">
                                      <p:cBhvr additive="base">
                                        <p:cTn id="14" dur="500" fill="hold"/>
                                        <p:tgtEl>
                                          <p:spTgt spid="6146"/>
                                        </p:tgtEl>
                                        <p:attrNameLst>
                                          <p:attrName>ppt_x</p:attrName>
                                        </p:attrNameLst>
                                      </p:cBhvr>
                                      <p:tavLst>
                                        <p:tav tm="0">
                                          <p:val>
                                            <p:strVal val="#ppt_x"/>
                                          </p:val>
                                        </p:tav>
                                        <p:tav tm="100000">
                                          <p:val>
                                            <p:strVal val="#ppt_x"/>
                                          </p:val>
                                        </p:tav>
                                      </p:tavLst>
                                    </p:anim>
                                    <p:anim calcmode="lin" valueType="num">
                                      <p:cBhvr additive="base">
                                        <p:cTn id="15"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6188-FEAE-4117-ABB2-91392E2D9521}"/>
              </a:ext>
            </a:extLst>
          </p:cNvPr>
          <p:cNvSpPr>
            <a:spLocks noGrp="1"/>
          </p:cNvSpPr>
          <p:nvPr>
            <p:ph type="title"/>
          </p:nvPr>
        </p:nvSpPr>
        <p:spPr>
          <a:xfrm>
            <a:off x="913795" y="609601"/>
            <a:ext cx="10353761" cy="1073426"/>
          </a:xfrm>
        </p:spPr>
        <p:txBody>
          <a:bodyPr/>
          <a:lstStyle/>
          <a:p>
            <a:r>
              <a:rPr lang="en-IN" dirty="0"/>
              <a:t>Data ANAYLSIS</a:t>
            </a:r>
          </a:p>
        </p:txBody>
      </p:sp>
      <p:sp>
        <p:nvSpPr>
          <p:cNvPr id="3" name="Content Placeholder 2">
            <a:extLst>
              <a:ext uri="{FF2B5EF4-FFF2-40B4-BE49-F238E27FC236}">
                <a16:creationId xmlns:a16="http://schemas.microsoft.com/office/drawing/2014/main" id="{2B88081B-F45A-45EE-ABF3-93ED11E00C07}"/>
              </a:ext>
            </a:extLst>
          </p:cNvPr>
          <p:cNvSpPr>
            <a:spLocks noGrp="1"/>
          </p:cNvSpPr>
          <p:nvPr>
            <p:ph idx="1"/>
          </p:nvPr>
        </p:nvSpPr>
        <p:spPr>
          <a:xfrm>
            <a:off x="913795" y="1683027"/>
            <a:ext cx="10353762" cy="4108173"/>
          </a:xfrm>
        </p:spPr>
        <p:txBody>
          <a:bodyPr>
            <a:normAutofit fontScale="92500" lnSpcReduction="20000"/>
          </a:bodyPr>
          <a:lstStyle/>
          <a:p>
            <a:pPr marL="0" indent="0">
              <a:buNone/>
            </a:pPr>
            <a:r>
              <a:rPr lang="en-IN" i="1" u="sng" dirty="0">
                <a:effectLst/>
              </a:rPr>
              <a:t>The process of cleaning, transforming, interpreting, </a:t>
            </a:r>
            <a:r>
              <a:rPr lang="en-IN" i="1" u="sng" dirty="0" err="1">
                <a:effectLst/>
              </a:rPr>
              <a:t>analyzing</a:t>
            </a:r>
            <a:r>
              <a:rPr lang="en-IN" i="1" u="sng" dirty="0">
                <a:effectLst/>
              </a:rPr>
              <a:t>, and visualizing this data to extract useful information and gain valuable insights to make more effective business decisions is called Data Analysis.</a:t>
            </a:r>
          </a:p>
          <a:p>
            <a:pPr marL="0" indent="0">
              <a:buNone/>
            </a:pPr>
            <a:r>
              <a:rPr lang="en-IN" u="sng" dirty="0">
                <a:effectLst/>
              </a:rPr>
              <a:t>Types of Data analysis:</a:t>
            </a:r>
          </a:p>
          <a:p>
            <a:r>
              <a:rPr lang="en-IN" dirty="0">
                <a:effectLst/>
              </a:rPr>
              <a:t>  Exploratory Analysis</a:t>
            </a:r>
          </a:p>
          <a:p>
            <a:r>
              <a:rPr lang="en-IN" dirty="0">
                <a:effectLst/>
              </a:rPr>
              <a:t>  Descriptive Analysis</a:t>
            </a:r>
          </a:p>
          <a:p>
            <a:r>
              <a:rPr lang="en-IN" dirty="0">
                <a:effectLst/>
              </a:rPr>
              <a:t>  Inferential Analysis</a:t>
            </a:r>
          </a:p>
          <a:p>
            <a:r>
              <a:rPr lang="en-IN" dirty="0">
                <a:effectLst/>
              </a:rPr>
              <a:t>  Predictive Analysis</a:t>
            </a:r>
          </a:p>
          <a:p>
            <a:r>
              <a:rPr lang="en-IN" dirty="0">
                <a:effectLst/>
              </a:rPr>
              <a:t>  Causal Analysis</a:t>
            </a:r>
          </a:p>
          <a:p>
            <a:r>
              <a:rPr lang="en-IN" dirty="0">
                <a:effectLst/>
              </a:rPr>
              <a:t>  Mechanistic Analysis</a:t>
            </a:r>
          </a:p>
        </p:txBody>
      </p:sp>
    </p:spTree>
    <p:extLst>
      <p:ext uri="{BB962C8B-B14F-4D97-AF65-F5344CB8AC3E}">
        <p14:creationId xmlns:p14="http://schemas.microsoft.com/office/powerpoint/2010/main" val="233295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DBA3-5BC3-4210-A22D-F0552EA8D953}"/>
              </a:ext>
            </a:extLst>
          </p:cNvPr>
          <p:cNvSpPr>
            <a:spLocks noGrp="1"/>
          </p:cNvSpPr>
          <p:nvPr>
            <p:ph type="title"/>
          </p:nvPr>
        </p:nvSpPr>
        <p:spPr>
          <a:xfrm>
            <a:off x="913795" y="609600"/>
            <a:ext cx="10353761" cy="848139"/>
          </a:xfrm>
        </p:spPr>
        <p:txBody>
          <a:bodyPr/>
          <a:lstStyle/>
          <a:p>
            <a:r>
              <a:rPr lang="en-IN" dirty="0"/>
              <a:t>Exploratory data analysis (</a:t>
            </a:r>
            <a:r>
              <a:rPr lang="en-IN" dirty="0" err="1"/>
              <a:t>eda</a:t>
            </a:r>
            <a:r>
              <a:rPr lang="en-IN" dirty="0"/>
              <a:t>)</a:t>
            </a:r>
          </a:p>
        </p:txBody>
      </p:sp>
      <p:sp>
        <p:nvSpPr>
          <p:cNvPr id="3" name="Content Placeholder 2">
            <a:extLst>
              <a:ext uri="{FF2B5EF4-FFF2-40B4-BE49-F238E27FC236}">
                <a16:creationId xmlns:a16="http://schemas.microsoft.com/office/drawing/2014/main" id="{589411B5-E732-4A73-A261-BEE70339986F}"/>
              </a:ext>
            </a:extLst>
          </p:cNvPr>
          <p:cNvSpPr>
            <a:spLocks noGrp="1"/>
          </p:cNvSpPr>
          <p:nvPr>
            <p:ph idx="1"/>
          </p:nvPr>
        </p:nvSpPr>
        <p:spPr>
          <a:xfrm>
            <a:off x="913795" y="1457739"/>
            <a:ext cx="10353762" cy="4333461"/>
          </a:xfrm>
        </p:spPr>
        <p:txBody>
          <a:bodyPr/>
          <a:lstStyle/>
          <a:p>
            <a:pPr marL="0" indent="0">
              <a:buNone/>
            </a:pPr>
            <a:r>
              <a:rPr lang="en-IN" dirty="0">
                <a:effectLst/>
              </a:rPr>
              <a:t>Exploratory data analysis is </a:t>
            </a:r>
            <a:r>
              <a:rPr lang="en-IN" b="1" dirty="0">
                <a:effectLst/>
              </a:rPr>
              <a:t>an approach of </a:t>
            </a:r>
            <a:r>
              <a:rPr lang="en-IN" b="1" dirty="0" err="1">
                <a:effectLst/>
              </a:rPr>
              <a:t>analyzing</a:t>
            </a:r>
            <a:r>
              <a:rPr lang="en-IN" b="1" dirty="0">
                <a:effectLst/>
              </a:rPr>
              <a:t> data sets to summarize their main characteristics, often using statistical graphics and other data visualization methods</a:t>
            </a:r>
            <a:r>
              <a:rPr lang="en-IN" dirty="0">
                <a:effectLst/>
              </a:rPr>
              <a:t>.</a:t>
            </a:r>
          </a:p>
          <a:p>
            <a:pPr marL="0" indent="0">
              <a:buNone/>
            </a:pPr>
            <a:r>
              <a:rPr lang="en-IN" dirty="0">
                <a:effectLst/>
              </a:rPr>
              <a:t>The analysis of data to discover relationships between measures in the data and to gain an insight on the trends, patterns, and relationships among various entities present in the data set with the help of statistics and visualization tools is called Exploratory Data Analysis (EDA). </a:t>
            </a:r>
          </a:p>
          <a:p>
            <a:pPr marL="0" indent="0">
              <a:buNone/>
            </a:pPr>
            <a:r>
              <a:rPr lang="en-IN" dirty="0">
                <a:effectLst/>
              </a:rPr>
              <a:t>Exploratory data analysis is cross-classified in two different ways where each method is either graphical or non-graphical. And then, each method is either univariate, bivariate or multivariate.</a:t>
            </a:r>
            <a:endParaRPr lang="en-IN" dirty="0"/>
          </a:p>
        </p:txBody>
      </p:sp>
    </p:spTree>
    <p:extLst>
      <p:ext uri="{BB962C8B-B14F-4D97-AF65-F5344CB8AC3E}">
        <p14:creationId xmlns:p14="http://schemas.microsoft.com/office/powerpoint/2010/main" val="3338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3FBE-D93B-4FEA-9A14-9172FADEF0CB}"/>
              </a:ext>
            </a:extLst>
          </p:cNvPr>
          <p:cNvSpPr>
            <a:spLocks noGrp="1"/>
          </p:cNvSpPr>
          <p:nvPr>
            <p:ph type="title"/>
          </p:nvPr>
        </p:nvSpPr>
        <p:spPr>
          <a:xfrm>
            <a:off x="913795" y="609601"/>
            <a:ext cx="10353761" cy="940904"/>
          </a:xfrm>
        </p:spPr>
        <p:txBody>
          <a:bodyPr/>
          <a:lstStyle/>
          <a:p>
            <a:r>
              <a:rPr lang="en-IN" dirty="0"/>
              <a:t>Data visualization</a:t>
            </a:r>
          </a:p>
        </p:txBody>
      </p:sp>
      <p:sp>
        <p:nvSpPr>
          <p:cNvPr id="3" name="Content Placeholder 2">
            <a:extLst>
              <a:ext uri="{FF2B5EF4-FFF2-40B4-BE49-F238E27FC236}">
                <a16:creationId xmlns:a16="http://schemas.microsoft.com/office/drawing/2014/main" id="{8A5A67FE-ECD3-4D9C-8DB2-4807627B62C4}"/>
              </a:ext>
            </a:extLst>
          </p:cNvPr>
          <p:cNvSpPr>
            <a:spLocks noGrp="1"/>
          </p:cNvSpPr>
          <p:nvPr>
            <p:ph idx="1"/>
          </p:nvPr>
        </p:nvSpPr>
        <p:spPr>
          <a:xfrm>
            <a:off x="913795" y="2017655"/>
            <a:ext cx="10353762" cy="3695136"/>
          </a:xfrm>
        </p:spPr>
        <p:txBody>
          <a:bodyPr>
            <a:normAutofit lnSpcReduction="10000"/>
          </a:bodyPr>
          <a:lstStyle/>
          <a:p>
            <a:r>
              <a:rPr lang="en-IN" dirty="0">
                <a:effectLst/>
              </a:rPr>
              <a:t>Data visualization is defined as a </a:t>
            </a:r>
            <a:r>
              <a:rPr lang="en-IN" b="1" dirty="0">
                <a:effectLst/>
              </a:rPr>
              <a:t>graphical representation</a:t>
            </a:r>
            <a:r>
              <a:rPr lang="en-IN" dirty="0">
                <a:effectLst/>
              </a:rPr>
              <a:t> that contains the</a:t>
            </a:r>
            <a:r>
              <a:rPr lang="en-IN" b="1" dirty="0">
                <a:effectLst/>
              </a:rPr>
              <a:t> information</a:t>
            </a:r>
            <a:r>
              <a:rPr lang="en-IN" dirty="0">
                <a:effectLst/>
              </a:rPr>
              <a:t> and the </a:t>
            </a:r>
            <a:r>
              <a:rPr lang="en-IN" b="1" dirty="0">
                <a:effectLst/>
              </a:rPr>
              <a:t>data</a:t>
            </a:r>
            <a:r>
              <a:rPr lang="en-IN" dirty="0">
                <a:effectLst/>
              </a:rPr>
              <a:t>.</a:t>
            </a:r>
          </a:p>
          <a:p>
            <a:r>
              <a:rPr lang="en-IN" dirty="0">
                <a:effectLst/>
              </a:rPr>
              <a:t>By using visual elements like </a:t>
            </a:r>
            <a:r>
              <a:rPr lang="en-IN" b="1" dirty="0">
                <a:effectLst/>
              </a:rPr>
              <a:t>charts</a:t>
            </a:r>
            <a:r>
              <a:rPr lang="en-IN" dirty="0">
                <a:effectLst/>
              </a:rPr>
              <a:t>, </a:t>
            </a:r>
            <a:r>
              <a:rPr lang="en-IN" b="1" dirty="0">
                <a:effectLst/>
              </a:rPr>
              <a:t>graphs</a:t>
            </a:r>
            <a:r>
              <a:rPr lang="en-IN" dirty="0">
                <a:effectLst/>
              </a:rPr>
              <a:t>, and </a:t>
            </a:r>
            <a:r>
              <a:rPr lang="en-IN" b="1" dirty="0">
                <a:effectLst/>
              </a:rPr>
              <a:t>maps</a:t>
            </a:r>
            <a:r>
              <a:rPr lang="en-IN" dirty="0">
                <a:effectLst/>
              </a:rPr>
              <a:t>, data visualization techniques provide an accessible way to see and</a:t>
            </a:r>
            <a:r>
              <a:rPr lang="en-IN" b="1" dirty="0">
                <a:effectLst/>
              </a:rPr>
              <a:t> understand trends, outliers, and patterns in data</a:t>
            </a:r>
            <a:r>
              <a:rPr lang="en-IN" dirty="0">
                <a:effectLst/>
              </a:rPr>
              <a:t>.</a:t>
            </a:r>
          </a:p>
          <a:p>
            <a:r>
              <a:rPr lang="en-IN" dirty="0">
                <a:effectLst/>
              </a:rPr>
              <a:t>It is used in many areas such as:</a:t>
            </a:r>
          </a:p>
          <a:p>
            <a:pPr marL="0" indent="0">
              <a:buNone/>
            </a:pPr>
            <a:r>
              <a:rPr lang="en-IN" dirty="0">
                <a:effectLst/>
              </a:rPr>
              <a:t>       To model </a:t>
            </a:r>
            <a:r>
              <a:rPr lang="en-IN" b="1" dirty="0">
                <a:effectLst/>
              </a:rPr>
              <a:t>complex events</a:t>
            </a:r>
            <a:r>
              <a:rPr lang="en-IN" dirty="0">
                <a:effectLst/>
              </a:rPr>
              <a:t>.</a:t>
            </a:r>
          </a:p>
          <a:p>
            <a:pPr marL="0" indent="0">
              <a:buNone/>
            </a:pPr>
            <a:r>
              <a:rPr lang="en-IN" dirty="0">
                <a:effectLst/>
              </a:rPr>
              <a:t>       Visualize </a:t>
            </a:r>
            <a:r>
              <a:rPr lang="en-IN" dirty="0" err="1">
                <a:effectLst/>
              </a:rPr>
              <a:t>phenomenons</a:t>
            </a:r>
            <a:r>
              <a:rPr lang="en-IN" dirty="0">
                <a:effectLst/>
              </a:rPr>
              <a:t> that cannot be observed directly, such as</a:t>
            </a:r>
            <a:r>
              <a:rPr lang="en-IN" b="1" dirty="0">
                <a:effectLst/>
              </a:rPr>
              <a:t> weather     patterns</a:t>
            </a:r>
            <a:r>
              <a:rPr lang="en-IN" dirty="0">
                <a:effectLst/>
              </a:rPr>
              <a:t>, </a:t>
            </a:r>
            <a:r>
              <a:rPr lang="en-IN" b="1" dirty="0">
                <a:effectLst/>
              </a:rPr>
              <a:t>medical conditions</a:t>
            </a:r>
            <a:r>
              <a:rPr lang="en-IN" dirty="0">
                <a:effectLst/>
              </a:rPr>
              <a:t>, or </a:t>
            </a:r>
            <a:r>
              <a:rPr lang="en-IN" b="1" dirty="0">
                <a:effectLst/>
              </a:rPr>
              <a:t>mathematical relationships</a:t>
            </a:r>
            <a:r>
              <a:rPr lang="en-IN" dirty="0">
                <a:effectLst/>
              </a:rPr>
              <a:t>.</a:t>
            </a:r>
          </a:p>
          <a:p>
            <a:endParaRPr lang="en-IN" dirty="0"/>
          </a:p>
        </p:txBody>
      </p:sp>
    </p:spTree>
    <p:extLst>
      <p:ext uri="{BB962C8B-B14F-4D97-AF65-F5344CB8AC3E}">
        <p14:creationId xmlns:p14="http://schemas.microsoft.com/office/powerpoint/2010/main" val="229412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2F1C-8915-4F27-8BEF-DAE084A1331C}"/>
              </a:ext>
            </a:extLst>
          </p:cNvPr>
          <p:cNvSpPr>
            <a:spLocks noGrp="1"/>
          </p:cNvSpPr>
          <p:nvPr>
            <p:ph type="title"/>
          </p:nvPr>
        </p:nvSpPr>
        <p:spPr>
          <a:xfrm>
            <a:off x="913795" y="609601"/>
            <a:ext cx="10353761" cy="795130"/>
          </a:xfrm>
        </p:spPr>
        <p:txBody>
          <a:bodyPr>
            <a:normAutofit fontScale="90000"/>
          </a:bodyPr>
          <a:lstStyle/>
          <a:p>
            <a:r>
              <a:rPr lang="en-IN" dirty="0"/>
              <a:t>Why do we perform data visualization?</a:t>
            </a:r>
          </a:p>
        </p:txBody>
      </p:sp>
      <p:sp>
        <p:nvSpPr>
          <p:cNvPr id="3" name="Content Placeholder 2">
            <a:extLst>
              <a:ext uri="{FF2B5EF4-FFF2-40B4-BE49-F238E27FC236}">
                <a16:creationId xmlns:a16="http://schemas.microsoft.com/office/drawing/2014/main" id="{764648EF-2B2C-4F7B-95C2-8550347DB420}"/>
              </a:ext>
            </a:extLst>
          </p:cNvPr>
          <p:cNvSpPr>
            <a:spLocks noGrp="1"/>
          </p:cNvSpPr>
          <p:nvPr>
            <p:ph idx="1"/>
          </p:nvPr>
        </p:nvSpPr>
        <p:spPr>
          <a:xfrm>
            <a:off x="913795" y="1298713"/>
            <a:ext cx="10353762" cy="4492487"/>
          </a:xfrm>
        </p:spPr>
        <p:txBody>
          <a:bodyPr/>
          <a:lstStyle/>
          <a:p>
            <a:pPr marL="0" indent="0">
              <a:buNone/>
            </a:pPr>
            <a:r>
              <a:rPr lang="en-IN" dirty="0">
                <a:effectLst/>
              </a:rPr>
              <a:t>The basic uses of the Data Visualization technique are as follows:</a:t>
            </a:r>
          </a:p>
          <a:p>
            <a:r>
              <a:rPr lang="en-IN" dirty="0">
                <a:effectLst/>
              </a:rPr>
              <a:t>It is a powerful technique to explore the data with </a:t>
            </a:r>
            <a:r>
              <a:rPr lang="en-IN" b="1" dirty="0">
                <a:effectLst/>
              </a:rPr>
              <a:t>presentable</a:t>
            </a:r>
            <a:r>
              <a:rPr lang="en-IN" dirty="0">
                <a:effectLst/>
              </a:rPr>
              <a:t> and</a:t>
            </a:r>
            <a:r>
              <a:rPr lang="en-IN" b="1" dirty="0">
                <a:effectLst/>
              </a:rPr>
              <a:t> interpretable</a:t>
            </a:r>
            <a:r>
              <a:rPr lang="en-IN" dirty="0">
                <a:effectLst/>
              </a:rPr>
              <a:t> results.</a:t>
            </a:r>
          </a:p>
          <a:p>
            <a:r>
              <a:rPr lang="en-IN" dirty="0">
                <a:effectLst/>
              </a:rPr>
              <a:t>In the </a:t>
            </a:r>
            <a:r>
              <a:rPr lang="en-IN" b="1" dirty="0">
                <a:effectLst/>
              </a:rPr>
              <a:t>data mining process</a:t>
            </a:r>
            <a:r>
              <a:rPr lang="en-IN" dirty="0">
                <a:effectLst/>
              </a:rPr>
              <a:t>, it acts as a primary step in the pre-processing portion.</a:t>
            </a:r>
          </a:p>
          <a:p>
            <a:r>
              <a:rPr lang="en-IN" dirty="0">
                <a:effectLst/>
              </a:rPr>
              <a:t>It supports the </a:t>
            </a:r>
            <a:r>
              <a:rPr lang="en-IN" b="1" dirty="0">
                <a:effectLst/>
              </a:rPr>
              <a:t>data cleaning process</a:t>
            </a:r>
            <a:r>
              <a:rPr lang="en-IN" dirty="0">
                <a:effectLst/>
              </a:rPr>
              <a:t> by finding incorrect data and corrupted or missing values.</a:t>
            </a:r>
          </a:p>
          <a:p>
            <a:r>
              <a:rPr lang="en-IN" dirty="0">
                <a:effectLst/>
              </a:rPr>
              <a:t>It also helps to </a:t>
            </a:r>
            <a:r>
              <a:rPr lang="en-IN" b="1" dirty="0">
                <a:effectLst/>
              </a:rPr>
              <a:t>construct and select variables</a:t>
            </a:r>
            <a:r>
              <a:rPr lang="en-IN" dirty="0">
                <a:effectLst/>
              </a:rPr>
              <a:t>, which means we have to determine which variable to include and discard in the analysis.</a:t>
            </a:r>
          </a:p>
          <a:p>
            <a:r>
              <a:rPr lang="en-IN" dirty="0">
                <a:effectLst/>
              </a:rPr>
              <a:t>In the process of </a:t>
            </a:r>
            <a:r>
              <a:rPr lang="en-IN" b="1" dirty="0">
                <a:effectLst/>
              </a:rPr>
              <a:t>Data Reduction</a:t>
            </a:r>
            <a:r>
              <a:rPr lang="en-IN" dirty="0">
                <a:effectLst/>
              </a:rPr>
              <a:t>, it also plays a crucial role while combining the categories.</a:t>
            </a:r>
          </a:p>
          <a:p>
            <a:pPr marL="0" indent="0">
              <a:buNone/>
            </a:pPr>
            <a:endParaRPr lang="en-IN" dirty="0"/>
          </a:p>
        </p:txBody>
      </p:sp>
    </p:spTree>
    <p:extLst>
      <p:ext uri="{BB962C8B-B14F-4D97-AF65-F5344CB8AC3E}">
        <p14:creationId xmlns:p14="http://schemas.microsoft.com/office/powerpoint/2010/main" val="427818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9CD4-3336-482D-9B7E-BB2866CC1B37}"/>
              </a:ext>
            </a:extLst>
          </p:cNvPr>
          <p:cNvSpPr>
            <a:spLocks noGrp="1"/>
          </p:cNvSpPr>
          <p:nvPr>
            <p:ph type="title"/>
          </p:nvPr>
        </p:nvSpPr>
        <p:spPr>
          <a:xfrm>
            <a:off x="913795" y="609601"/>
            <a:ext cx="10353761" cy="901148"/>
          </a:xfrm>
        </p:spPr>
        <p:txBody>
          <a:bodyPr>
            <a:normAutofit fontScale="90000"/>
          </a:bodyPr>
          <a:lstStyle/>
          <a:p>
            <a:r>
              <a:rPr lang="en-IN" dirty="0"/>
              <a:t>Different types of analysis for data visualization - (</a:t>
            </a:r>
            <a:r>
              <a:rPr lang="en-IN" dirty="0" err="1"/>
              <a:t>eda</a:t>
            </a:r>
            <a:r>
              <a:rPr lang="en-IN" dirty="0"/>
              <a:t>)</a:t>
            </a:r>
          </a:p>
        </p:txBody>
      </p:sp>
      <p:sp>
        <p:nvSpPr>
          <p:cNvPr id="3" name="Content Placeholder 2">
            <a:extLst>
              <a:ext uri="{FF2B5EF4-FFF2-40B4-BE49-F238E27FC236}">
                <a16:creationId xmlns:a16="http://schemas.microsoft.com/office/drawing/2014/main" id="{967708AA-B8F7-450D-B7F6-78D8EA8BA610}"/>
              </a:ext>
            </a:extLst>
          </p:cNvPr>
          <p:cNvSpPr>
            <a:spLocks noGrp="1"/>
          </p:cNvSpPr>
          <p:nvPr>
            <p:ph idx="1"/>
          </p:nvPr>
        </p:nvSpPr>
        <p:spPr>
          <a:xfrm>
            <a:off x="913795" y="1789043"/>
            <a:ext cx="10353762" cy="4002157"/>
          </a:xfrm>
        </p:spPr>
        <p:txBody>
          <a:bodyPr/>
          <a:lstStyle/>
          <a:p>
            <a:r>
              <a:rPr lang="en-IN" b="1" u="sng" dirty="0">
                <a:effectLst/>
              </a:rPr>
              <a:t>Univariate Analysis</a:t>
            </a:r>
            <a:r>
              <a:rPr lang="en-IN" b="1" dirty="0">
                <a:effectLst/>
              </a:rPr>
              <a:t>: </a:t>
            </a:r>
            <a:r>
              <a:rPr lang="en-IN" dirty="0">
                <a:effectLst/>
              </a:rPr>
              <a:t>In the univariate analysis, we will be using a single feature to </a:t>
            </a:r>
            <a:r>
              <a:rPr lang="en-IN" dirty="0" err="1">
                <a:effectLst/>
              </a:rPr>
              <a:t>analyze</a:t>
            </a:r>
            <a:r>
              <a:rPr lang="en-IN" dirty="0">
                <a:effectLst/>
              </a:rPr>
              <a:t> almost all of its properties.</a:t>
            </a:r>
          </a:p>
          <a:p>
            <a:r>
              <a:rPr lang="en-IN" b="1" u="sng" dirty="0">
                <a:effectLst/>
              </a:rPr>
              <a:t>Bivariate Analysis</a:t>
            </a:r>
            <a:r>
              <a:rPr lang="en-IN" b="1" dirty="0">
                <a:effectLst/>
              </a:rPr>
              <a:t>:</a:t>
            </a:r>
            <a:r>
              <a:rPr lang="en-IN" dirty="0">
                <a:effectLst/>
              </a:rPr>
              <a:t> When we compare the data between exactly 2 features then it is known as bivariate analysis.</a:t>
            </a:r>
          </a:p>
          <a:p>
            <a:r>
              <a:rPr lang="en-IN" b="1" u="sng" dirty="0">
                <a:effectLst/>
              </a:rPr>
              <a:t>Multivariate Analysis</a:t>
            </a:r>
            <a:r>
              <a:rPr lang="en-IN" b="1" dirty="0">
                <a:effectLst/>
              </a:rPr>
              <a:t>: </a:t>
            </a:r>
            <a:r>
              <a:rPr lang="en-IN" dirty="0">
                <a:effectLst/>
              </a:rPr>
              <a:t>In the multivariate analysis, we</a:t>
            </a:r>
            <a:r>
              <a:rPr lang="en-IN" b="1" dirty="0">
                <a:effectLst/>
              </a:rPr>
              <a:t> </a:t>
            </a:r>
            <a:r>
              <a:rPr lang="en-IN" dirty="0">
                <a:effectLst/>
              </a:rPr>
              <a:t>will</a:t>
            </a:r>
            <a:r>
              <a:rPr lang="en-IN" b="1" dirty="0">
                <a:effectLst/>
              </a:rPr>
              <a:t> </a:t>
            </a:r>
            <a:r>
              <a:rPr lang="en-IN" dirty="0">
                <a:effectLst/>
              </a:rPr>
              <a:t>be comparing more than 2 variables.</a:t>
            </a:r>
          </a:p>
          <a:p>
            <a:endParaRPr lang="en-IN" dirty="0"/>
          </a:p>
        </p:txBody>
      </p:sp>
    </p:spTree>
    <p:extLst>
      <p:ext uri="{BB962C8B-B14F-4D97-AF65-F5344CB8AC3E}">
        <p14:creationId xmlns:p14="http://schemas.microsoft.com/office/powerpoint/2010/main" val="1125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7A59776-5948-400C-9935-7464561E87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DB86DE-C089-435A-91CB-05CC08BAABFE}"/>
              </a:ext>
            </a:extLst>
          </p:cNvPr>
          <p:cNvSpPr>
            <a:spLocks noGrp="1"/>
          </p:cNvSpPr>
          <p:nvPr>
            <p:ph type="title"/>
          </p:nvPr>
        </p:nvSpPr>
        <p:spPr>
          <a:xfrm>
            <a:off x="895353" y="609600"/>
            <a:ext cx="3108960" cy="2362610"/>
          </a:xfrm>
        </p:spPr>
        <p:txBody>
          <a:bodyPr vert="horz" lIns="91440" tIns="45720" rIns="91440" bIns="45720" rtlCol="0" anchor="ctr">
            <a:normAutofit/>
          </a:bodyPr>
          <a:lstStyle/>
          <a:p>
            <a:pPr algn="r"/>
            <a:r>
              <a:rPr lang="en-US" sz="2800" dirty="0"/>
              <a:t>Univariate analysis</a:t>
            </a:r>
          </a:p>
        </p:txBody>
      </p:sp>
      <p:sp>
        <p:nvSpPr>
          <p:cNvPr id="6" name="Text Placeholder 5">
            <a:extLst>
              <a:ext uri="{FF2B5EF4-FFF2-40B4-BE49-F238E27FC236}">
                <a16:creationId xmlns:a16="http://schemas.microsoft.com/office/drawing/2014/main" id="{0C6BE726-8590-4F7B-B02A-4E7894D8DECC}"/>
              </a:ext>
            </a:extLst>
          </p:cNvPr>
          <p:cNvSpPr>
            <a:spLocks noGrp="1"/>
          </p:cNvSpPr>
          <p:nvPr>
            <p:ph type="body" sz="half" idx="2"/>
          </p:nvPr>
        </p:nvSpPr>
        <p:spPr>
          <a:xfrm>
            <a:off x="4537923" y="351692"/>
            <a:ext cx="6628583" cy="2620519"/>
          </a:xfrm>
        </p:spPr>
        <p:txBody>
          <a:bodyPr vert="horz" lIns="91440" tIns="45720" rIns="91440" bIns="45720" rtlCol="0" anchor="ctr">
            <a:normAutofit/>
          </a:bodyPr>
          <a:lstStyle/>
          <a:p>
            <a:pPr indent="-228600" algn="l">
              <a:lnSpc>
                <a:spcPct val="110000"/>
              </a:lnSpc>
              <a:buFont typeface="Arial" panose="020B0604020202020204" pitchFamily="34" charset="0"/>
              <a:buChar char="•"/>
            </a:pPr>
            <a:r>
              <a:rPr lang="en-US" sz="1700" b="1" dirty="0"/>
              <a:t>The most frequently used graphical illustrations for univariate data are:</a:t>
            </a:r>
            <a:endParaRPr lang="en-US" sz="1700" dirty="0"/>
          </a:p>
          <a:p>
            <a:pPr marL="285750" indent="-228600" algn="l">
              <a:lnSpc>
                <a:spcPct val="110000"/>
              </a:lnSpc>
              <a:buFont typeface="Arial" panose="020B0604020202020204" pitchFamily="34" charset="0"/>
              <a:buChar char="•"/>
            </a:pPr>
            <a:r>
              <a:rPr lang="en-US" dirty="0"/>
              <a:t>Frequency distribution tables.</a:t>
            </a:r>
          </a:p>
          <a:p>
            <a:pPr marL="285750" indent="-228600" algn="l">
              <a:lnSpc>
                <a:spcPct val="110000"/>
              </a:lnSpc>
              <a:buFont typeface="Arial" panose="020B0604020202020204" pitchFamily="34" charset="0"/>
              <a:buChar char="•"/>
            </a:pPr>
            <a:r>
              <a:rPr lang="en-US" dirty="0"/>
              <a:t>Bar charts.</a:t>
            </a:r>
          </a:p>
          <a:p>
            <a:pPr marL="285750" indent="-228600" algn="l">
              <a:lnSpc>
                <a:spcPct val="110000"/>
              </a:lnSpc>
              <a:buFont typeface="Arial" panose="020B0604020202020204" pitchFamily="34" charset="0"/>
              <a:buChar char="•"/>
            </a:pPr>
            <a:r>
              <a:rPr lang="en-US" dirty="0"/>
              <a:t>Histograms.</a:t>
            </a:r>
          </a:p>
          <a:p>
            <a:pPr marL="285750" indent="-228600" algn="l">
              <a:lnSpc>
                <a:spcPct val="110000"/>
              </a:lnSpc>
              <a:buFont typeface="Arial" panose="020B0604020202020204" pitchFamily="34" charset="0"/>
              <a:buChar char="•"/>
            </a:pPr>
            <a:r>
              <a:rPr lang="en-US" dirty="0"/>
              <a:t>Pie charts.</a:t>
            </a:r>
          </a:p>
          <a:p>
            <a:pPr indent="-228600" algn="l">
              <a:lnSpc>
                <a:spcPct val="110000"/>
              </a:lnSpc>
              <a:buFont typeface="Arial" panose="020B0604020202020204" pitchFamily="34" charset="0"/>
              <a:buChar char="•"/>
            </a:pPr>
            <a:endParaRPr lang="en-US" sz="1700" dirty="0"/>
          </a:p>
        </p:txBody>
      </p:sp>
      <p:pic>
        <p:nvPicPr>
          <p:cNvPr id="8" name="Picture 7">
            <a:extLst>
              <a:ext uri="{FF2B5EF4-FFF2-40B4-BE49-F238E27FC236}">
                <a16:creationId xmlns:a16="http://schemas.microsoft.com/office/drawing/2014/main" id="{8D127B99-23E1-40EA-8474-7A28DE0EC1B1}"/>
              </a:ext>
            </a:extLst>
          </p:cNvPr>
          <p:cNvPicPr>
            <a:picLocks noChangeAspect="1"/>
          </p:cNvPicPr>
          <p:nvPr/>
        </p:nvPicPr>
        <p:blipFill rotWithShape="1">
          <a:blip r:embed="rId3"/>
          <a:srcRect t="296"/>
          <a:stretch/>
        </p:blipFill>
        <p:spPr>
          <a:xfrm>
            <a:off x="895352" y="3225959"/>
            <a:ext cx="3340921" cy="2677887"/>
          </a:xfrm>
          <a:prstGeom prst="roundRect">
            <a:avLst>
              <a:gd name="adj" fmla="val 0"/>
            </a:avLst>
          </a:prstGeom>
          <a:ln w="38100">
            <a:solidFill>
              <a:schemeClr val="tx1"/>
            </a:soli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19DBE3AF-0A54-4BDA-ABAF-17DC17A94B5C}"/>
              </a:ext>
            </a:extLst>
          </p:cNvPr>
          <p:cNvPicPr>
            <a:picLocks noChangeAspect="1"/>
          </p:cNvPicPr>
          <p:nvPr/>
        </p:nvPicPr>
        <p:blipFill rotWithShape="1">
          <a:blip r:embed="rId4"/>
          <a:srcRect t="5567" r="2" b="2"/>
          <a:stretch/>
        </p:blipFill>
        <p:spPr>
          <a:xfrm>
            <a:off x="4413020" y="3225959"/>
            <a:ext cx="3337560" cy="2677887"/>
          </a:xfrm>
          <a:prstGeom prst="roundRect">
            <a:avLst>
              <a:gd name="adj" fmla="val 0"/>
            </a:avLst>
          </a:prstGeom>
          <a:ln w="38100">
            <a:solidFill>
              <a:schemeClr val="tx1"/>
            </a:solidFill>
          </a:ln>
          <a:effectLst>
            <a:innerShdw blurRad="57150" dist="38100" dir="14460000">
              <a:srgbClr val="000000">
                <a:alpha val="70000"/>
              </a:srgbClr>
            </a:innerShdw>
          </a:effectLst>
        </p:spPr>
      </p:pic>
      <p:pic>
        <p:nvPicPr>
          <p:cNvPr id="9" name="Picture 8">
            <a:extLst>
              <a:ext uri="{FF2B5EF4-FFF2-40B4-BE49-F238E27FC236}">
                <a16:creationId xmlns:a16="http://schemas.microsoft.com/office/drawing/2014/main" id="{D4F8D60E-0A6F-42DB-AB7B-C57F85EC3197}"/>
              </a:ext>
            </a:extLst>
          </p:cNvPr>
          <p:cNvPicPr>
            <a:picLocks noChangeAspect="1"/>
          </p:cNvPicPr>
          <p:nvPr/>
        </p:nvPicPr>
        <p:blipFill rotWithShape="1">
          <a:blip r:embed="rId5"/>
          <a:srcRect l="1426" r="-1" b="-1"/>
          <a:stretch/>
        </p:blipFill>
        <p:spPr>
          <a:xfrm>
            <a:off x="7927327" y="3225959"/>
            <a:ext cx="3337560" cy="2677887"/>
          </a:xfrm>
          <a:prstGeom prst="roundRect">
            <a:avLst>
              <a:gd name="adj" fmla="val 0"/>
            </a:avLst>
          </a:prstGeom>
          <a:ln w="38100">
            <a:solidFill>
              <a:schemeClr val="tx1"/>
            </a:solidFill>
          </a:ln>
          <a:effectLst>
            <a:innerShdw blurRad="57150" dist="38100" dir="14460000">
              <a:srgbClr val="000000">
                <a:alpha val="70000"/>
              </a:srgbClr>
            </a:innerShdw>
          </a:effectLst>
        </p:spPr>
      </p:pic>
    </p:spTree>
    <p:extLst>
      <p:ext uri="{BB962C8B-B14F-4D97-AF65-F5344CB8AC3E}">
        <p14:creationId xmlns:p14="http://schemas.microsoft.com/office/powerpoint/2010/main" val="174005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F48A-30D2-41F4-A64A-0D18255F965F}"/>
              </a:ext>
            </a:extLst>
          </p:cNvPr>
          <p:cNvSpPr>
            <a:spLocks noGrp="1"/>
          </p:cNvSpPr>
          <p:nvPr>
            <p:ph type="title"/>
          </p:nvPr>
        </p:nvSpPr>
        <p:spPr>
          <a:xfrm>
            <a:off x="643467" y="643467"/>
            <a:ext cx="3361498" cy="1267810"/>
          </a:xfrm>
        </p:spPr>
        <p:txBody>
          <a:bodyPr vert="horz" lIns="91440" tIns="45720" rIns="91440" bIns="45720" rtlCol="0" anchor="b">
            <a:normAutofit/>
          </a:bodyPr>
          <a:lstStyle/>
          <a:p>
            <a:pPr algn="l"/>
            <a:r>
              <a:rPr lang="en-US" sz="3200" dirty="0"/>
              <a:t>Bivariate analysis</a:t>
            </a:r>
          </a:p>
        </p:txBody>
      </p:sp>
      <p:sp>
        <p:nvSpPr>
          <p:cNvPr id="4" name="Text Placeholder 3">
            <a:extLst>
              <a:ext uri="{FF2B5EF4-FFF2-40B4-BE49-F238E27FC236}">
                <a16:creationId xmlns:a16="http://schemas.microsoft.com/office/drawing/2014/main" id="{E09B639D-6B7D-4E1F-B1AB-B75D5030A983}"/>
              </a:ext>
            </a:extLst>
          </p:cNvPr>
          <p:cNvSpPr>
            <a:spLocks noGrp="1"/>
          </p:cNvSpPr>
          <p:nvPr>
            <p:ph type="body" sz="half" idx="2"/>
          </p:nvPr>
        </p:nvSpPr>
        <p:spPr>
          <a:xfrm>
            <a:off x="643467" y="2096063"/>
            <a:ext cx="3361498" cy="4028512"/>
          </a:xfrm>
        </p:spPr>
        <p:txBody>
          <a:bodyPr vert="horz" lIns="91440" tIns="45720" rIns="91440" bIns="45720" rtlCol="0">
            <a:normAutofit fontScale="85000" lnSpcReduction="10000"/>
          </a:bodyPr>
          <a:lstStyle/>
          <a:p>
            <a:pPr algn="l"/>
            <a:r>
              <a:rPr lang="en-US" sz="2800" dirty="0"/>
              <a:t>We use a </a:t>
            </a:r>
            <a:r>
              <a:rPr lang="en-US" sz="2800" b="1" dirty="0"/>
              <a:t>scatter graph</a:t>
            </a:r>
            <a:r>
              <a:rPr lang="en-US" sz="2800" dirty="0"/>
              <a:t> to show bivariate data. The correlation between bivariate data demonstrates how strong the relationship is between two variables.</a:t>
            </a:r>
          </a:p>
        </p:txBody>
      </p:sp>
      <p:sp>
        <p:nvSpPr>
          <p:cNvPr id="71" name="Rectangle 70">
            <a:extLst>
              <a:ext uri="{FF2B5EF4-FFF2-40B4-BE49-F238E27FC236}">
                <a16:creationId xmlns:a16="http://schemas.microsoft.com/office/drawing/2014/main" id="{B1007713-5891-46A9-BACA-FAD760FE23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4BB6AA7-7EAD-4D3B-9335-B6E8BD7E68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t bivariate plot as scritable - JMP User Community">
            <a:extLst>
              <a:ext uri="{FF2B5EF4-FFF2-40B4-BE49-F238E27FC236}">
                <a16:creationId xmlns:a16="http://schemas.microsoft.com/office/drawing/2014/main" id="{186E20F9-0763-4B01-BA1B-CFBB6BDA7B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211794" y="1151910"/>
            <a:ext cx="5813530" cy="4584542"/>
          </a:xfrm>
          <a:prstGeom prst="rect">
            <a:avLst/>
          </a:prstGeom>
          <a:noFill/>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4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E65A-1A15-4739-868F-1E723AC55148}"/>
              </a:ext>
            </a:extLst>
          </p:cNvPr>
          <p:cNvSpPr>
            <a:spLocks noGrp="1"/>
          </p:cNvSpPr>
          <p:nvPr>
            <p:ph type="title"/>
          </p:nvPr>
        </p:nvSpPr>
        <p:spPr>
          <a:xfrm>
            <a:off x="913795" y="609600"/>
            <a:ext cx="10353761" cy="1326321"/>
          </a:xfrm>
        </p:spPr>
        <p:txBody>
          <a:bodyPr>
            <a:normAutofit/>
          </a:bodyPr>
          <a:lstStyle/>
          <a:p>
            <a:r>
              <a:rPr lang="en-IN" dirty="0"/>
              <a:t>Multivariate analysis</a:t>
            </a:r>
          </a:p>
        </p:txBody>
      </p:sp>
      <p:sp>
        <p:nvSpPr>
          <p:cNvPr id="3" name="Content Placeholder 2">
            <a:extLst>
              <a:ext uri="{FF2B5EF4-FFF2-40B4-BE49-F238E27FC236}">
                <a16:creationId xmlns:a16="http://schemas.microsoft.com/office/drawing/2014/main" id="{1EF69ABF-A913-4ECF-BB98-7D9B9E18A4EF}"/>
              </a:ext>
            </a:extLst>
          </p:cNvPr>
          <p:cNvSpPr>
            <a:spLocks noGrp="1"/>
          </p:cNvSpPr>
          <p:nvPr>
            <p:ph idx="1"/>
          </p:nvPr>
        </p:nvSpPr>
        <p:spPr>
          <a:xfrm>
            <a:off x="478302" y="1547446"/>
            <a:ext cx="5452353" cy="4937760"/>
          </a:xfrm>
        </p:spPr>
        <p:txBody>
          <a:bodyPr>
            <a:normAutofit fontScale="85000" lnSpcReduction="10000"/>
          </a:bodyPr>
          <a:lstStyle/>
          <a:p>
            <a:pPr marL="0" indent="0">
              <a:lnSpc>
                <a:spcPct val="110000"/>
              </a:lnSpc>
              <a:buNone/>
            </a:pPr>
            <a:r>
              <a:rPr lang="en-IN" sz="2100" dirty="0">
                <a:effectLst/>
              </a:rPr>
              <a:t>Multivariate analysis is required when more than two variables have to be </a:t>
            </a:r>
            <a:r>
              <a:rPr lang="en-IN" sz="2100" dirty="0" err="1">
                <a:effectLst/>
              </a:rPr>
              <a:t>analyzed</a:t>
            </a:r>
            <a:r>
              <a:rPr lang="en-IN" sz="2100" dirty="0">
                <a:effectLst/>
              </a:rPr>
              <a:t> simultaneously. </a:t>
            </a:r>
          </a:p>
          <a:p>
            <a:pPr marL="0" indent="0">
              <a:lnSpc>
                <a:spcPct val="110000"/>
              </a:lnSpc>
              <a:buNone/>
            </a:pPr>
            <a:r>
              <a:rPr lang="en-IN" sz="2100" dirty="0">
                <a:effectLst/>
              </a:rPr>
              <a:t>It is a tremendously hard task for the human brain to visualize a relationship among 4 variables in a graph and thus multivariate analysis is used to study more complex sets of data. </a:t>
            </a:r>
          </a:p>
          <a:p>
            <a:pPr marL="0" indent="0">
              <a:lnSpc>
                <a:spcPct val="110000"/>
              </a:lnSpc>
              <a:buNone/>
            </a:pPr>
            <a:r>
              <a:rPr lang="en-IN" sz="2100" dirty="0">
                <a:effectLst/>
              </a:rPr>
              <a:t>Types of Multivariate Analysis include Cluster Analysis, Factor Analysis, Multiple Regression Analysis, Principal Component Analysis, etc. </a:t>
            </a:r>
          </a:p>
          <a:p>
            <a:pPr>
              <a:lnSpc>
                <a:spcPct val="110000"/>
              </a:lnSpc>
            </a:pPr>
            <a:r>
              <a:rPr lang="en-IN" sz="2100" dirty="0">
                <a:effectLst/>
              </a:rPr>
              <a:t>Cluster Analysis classifies different objects into clusters in a way that the similarity between two objects from the same group is maximum and minimal otherwise. It is used when rows and columns of the data table represent the same units and the measure represents distance or similarity.</a:t>
            </a:r>
          </a:p>
          <a:p>
            <a:pPr>
              <a:lnSpc>
                <a:spcPct val="110000"/>
              </a:lnSpc>
            </a:pPr>
            <a:endParaRPr lang="en-IN" sz="1300" dirty="0"/>
          </a:p>
        </p:txBody>
      </p:sp>
      <p:pic>
        <p:nvPicPr>
          <p:cNvPr id="2050" name="Picture 2" descr="What is Cluster Analysis Finding groups of objects">
            <a:extLst>
              <a:ext uri="{FF2B5EF4-FFF2-40B4-BE49-F238E27FC236}">
                <a16:creationId xmlns:a16="http://schemas.microsoft.com/office/drawing/2014/main" id="{3A8EE768-6994-4CF8-A22F-8984232ED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3634"/>
          <a:stretch/>
        </p:blipFill>
        <p:spPr bwMode="auto">
          <a:xfrm>
            <a:off x="6090675" y="1935921"/>
            <a:ext cx="5710579" cy="4127254"/>
          </a:xfrm>
          <a:prstGeom prst="rect">
            <a:avLst/>
          </a:prstGeom>
          <a:no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4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circle(in)">
                                      <p:cBhvr>
                                        <p:cTn id="2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52</TotalTime>
  <Words>267</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Bookman Old Style</vt:lpstr>
      <vt:lpstr>Rockwell</vt:lpstr>
      <vt:lpstr>Damask</vt:lpstr>
      <vt:lpstr>Machine LEARNING – DAY4</vt:lpstr>
      <vt:lpstr>Data ANAYLSIS</vt:lpstr>
      <vt:lpstr>Exploratory data analysis (eda)</vt:lpstr>
      <vt:lpstr>Data visualization</vt:lpstr>
      <vt:lpstr>Why do we perform data visualization?</vt:lpstr>
      <vt:lpstr>Different types of analysis for data visualization - (eda)</vt:lpstr>
      <vt:lpstr>Univariate analysis</vt:lpstr>
      <vt:lpstr>Bivariate analysis</vt:lpstr>
      <vt:lpstr>Multivariate analysis</vt:lpstr>
      <vt:lpstr>Different types of plots</vt:lpstr>
      <vt:lpstr>histogram</vt:lpstr>
      <vt:lpstr>Bar charts</vt:lpstr>
      <vt:lpstr>boxplot / whisker plot</vt:lpstr>
      <vt:lpstr>Scatter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DAY4</dc:title>
  <dc:creator>Ekta</dc:creator>
  <cp:lastModifiedBy>Ekta</cp:lastModifiedBy>
  <cp:revision>23</cp:revision>
  <dcterms:created xsi:type="dcterms:W3CDTF">2022-03-18T05:12:06Z</dcterms:created>
  <dcterms:modified xsi:type="dcterms:W3CDTF">2022-03-18T06:04:42Z</dcterms:modified>
</cp:coreProperties>
</file>