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3" r:id="rId4"/>
    <p:sldId id="264" r:id="rId5"/>
    <p:sldId id="267" r:id="rId6"/>
    <p:sldId id="261" r:id="rId7"/>
    <p:sldId id="265" r:id="rId8"/>
    <p:sldId id="266" r:id="rId9"/>
    <p:sldId id="262" r:id="rId10"/>
    <p:sldId id="27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</p:sldIdLst>
  <p:sldSz cx="9144000" cy="6858000" type="screen4x3"/>
  <p:notesSz cx="6858000" cy="9144000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62"/>
    <a:srgbClr val="626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95F0751-BC11-45F0-8B7F-ED856349AC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1498254-19C0-4580-8119-A69DBDE75C0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6FFC58B2-412E-4E3E-BC74-DFDF448212E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ED493CE-376B-4758-B06B-4E8524C6DFB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/>
              <a:t>Textmasterformate durch Klicken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E0DB18E9-DDD2-4D10-91D3-648D4678E96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7CDE819-8C3C-4A21-8854-7740491D28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4DE1D2-C551-470C-AA50-8540EF68326A}" type="slidenum">
              <a:rPr lang="de-AT" altLang="de-DE"/>
              <a:pPr/>
              <a:t>‹Nr.›</a:t>
            </a:fld>
            <a:endParaRPr lang="de-AT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412776"/>
            <a:ext cx="7272338" cy="863600"/>
          </a:xfrm>
        </p:spPr>
        <p:txBody>
          <a:bodyPr wrap="square" lIns="0" tIns="0" rIns="0" bIns="0" anchor="t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2492896"/>
            <a:ext cx="2951162" cy="792163"/>
          </a:xfr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6189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908050"/>
            <a:ext cx="6841132" cy="6223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30B781B-9191-47B2-86E4-0543273294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8E2537F6-9D11-4C86-AC1D-08DF07BF0B27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38EC5B-EB8D-41FB-B96E-708F94D132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23096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3882454" cy="41751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4572000" y="1844824"/>
            <a:ext cx="3882454" cy="41751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16C41-365B-4917-B894-F5EAA972486D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4734F6CD-91AF-4C8E-B3F4-484C9EA40952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8C1558E-9D0C-4AAD-8802-D490C42482A6}"/>
              </a:ext>
            </a:extLst>
          </p:cNvPr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6634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1412776"/>
            <a:ext cx="7848600" cy="622300"/>
          </a:xfrm>
        </p:spPr>
        <p:txBody>
          <a:bodyPr/>
          <a:lstStyle>
            <a:lvl1pPr algn="ctr">
              <a:defRPr baseline="0">
                <a:solidFill>
                  <a:srgbClr val="00659C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47527" y="2420888"/>
            <a:ext cx="7860637" cy="450366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803AFD-8FFE-45DA-A378-22FC0BA319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56B1901A-9AD5-4020-A906-B5F1A3E99187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0CFE3A-7E62-4B3A-B21E-56153215B6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62602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157192"/>
            <a:ext cx="7848600" cy="6223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931078" y="1268611"/>
            <a:ext cx="5273480" cy="37445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D68B325-D4A0-454C-BE14-D1E83FCF4C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46763C4D-63AF-407B-8BD1-9572C7E259CE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3AA3A-CD2A-4493-A967-58F41FB4DF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2859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96E30-F68B-4D7F-9689-0EDC36B8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35D815-9D5C-479D-93CC-F4D143AC5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476822-281E-4554-91CD-0CA2DBADC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FF48CB-472D-4286-B991-5407ADBF6F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z="1000">
              <a:solidFill>
                <a:schemeClr val="tx1"/>
              </a:solidFill>
            </a:endParaRPr>
          </a:p>
          <a:p>
            <a:fld id="{6A121033-4703-4032-916D-7C6E1E14F449}" type="slidenum">
              <a:rPr lang="de-AT" altLang="de-DE" smtClean="0"/>
              <a:pPr/>
              <a:t>‹Nr.›</a:t>
            </a:fld>
            <a:endParaRPr lang="de-AT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19A7A9-5B34-4B14-B42D-FD5A69EA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14506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57BFFCC-4DCD-4085-938A-9E137CB6F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08050"/>
            <a:ext cx="6840537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Titelmasterformat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9BBC98D-7BB6-4233-9781-E34953BC8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844675"/>
            <a:ext cx="78486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Textmasterformate durch Klicken bearbeiten</a:t>
            </a:r>
          </a:p>
          <a:p>
            <a:pPr lvl="1"/>
            <a:r>
              <a:rPr lang="de-AT" altLang="de-DE"/>
              <a:t>Zweite Ebene</a:t>
            </a:r>
          </a:p>
          <a:p>
            <a:pPr lvl="2"/>
            <a:r>
              <a:rPr lang="de-AT" altLang="de-DE"/>
              <a:t>Dritte Ebene</a:t>
            </a:r>
          </a:p>
          <a:p>
            <a:pPr lvl="3"/>
            <a:r>
              <a:rPr lang="de-AT" altLang="de-DE"/>
              <a:t>Vierte Ebene</a:t>
            </a:r>
          </a:p>
          <a:p>
            <a:pPr lvl="4"/>
            <a:r>
              <a:rPr lang="de-AT" altLang="de-DE"/>
              <a:t>Fünfte Ebene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D70B9AD-0BFE-4D80-9A97-699757B150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37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626B71"/>
                </a:solidFill>
              </a:defRPr>
            </a:lvl1pPr>
          </a:lstStyle>
          <a:p>
            <a:endParaRPr lang="de-AT" altLang="de-DE" sz="1000">
              <a:solidFill>
                <a:schemeClr val="tx1"/>
              </a:solidFill>
            </a:endParaRPr>
          </a:p>
          <a:p>
            <a:fld id="{6A121033-4703-4032-916D-7C6E1E14F449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760F98F-13E9-482E-B9F4-F3A2CAFCCB7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6237288"/>
            <a:ext cx="50403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800" dirty="0" smtClean="0">
                <a:solidFill>
                  <a:srgbClr val="626B7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0" r:id="rId2"/>
    <p:sldLayoutId id="2147483761" r:id="rId3"/>
    <p:sldLayoutId id="2147483764" r:id="rId4"/>
    <p:sldLayoutId id="2147483762" r:id="rId5"/>
    <p:sldLayoutId id="2147483765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mbb.io/index.html" TargetMode="External"/><Relationship Id="rId13" Type="http://schemas.openxmlformats.org/officeDocument/2006/relationships/image" Target="../media/image9.png"/><Relationship Id="rId3" Type="http://schemas.openxmlformats.org/officeDocument/2006/relationships/hyperlink" Target="http://distortos.org/" TargetMode="External"/><Relationship Id="rId7" Type="http://schemas.openxmlformats.org/officeDocument/2006/relationships/hyperlink" Target="https://github.com/korken89/crect" TargetMode="External"/><Relationship Id="rId12" Type="http://schemas.openxmlformats.org/officeDocument/2006/relationships/image" Target="../media/image8.png"/><Relationship Id="rId2" Type="http://schemas.openxmlformats.org/officeDocument/2006/relationships/hyperlink" Target="https://www.mbed.com/en/" TargetMode="Externa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dm.io/" TargetMode="External"/><Relationship Id="rId11" Type="http://schemas.openxmlformats.org/officeDocument/2006/relationships/image" Target="../media/image7.svg"/><Relationship Id="rId5" Type="http://schemas.openxmlformats.org/officeDocument/2006/relationships/hyperlink" Target="http://kvasir.io/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hyperlink" Target="https://www.osrtos.com/rtos/stratifyos" TargetMode="External"/><Relationship Id="rId9" Type="http://schemas.openxmlformats.org/officeDocument/2006/relationships/image" Target="../media/image5.jpg"/><Relationship Id="rId1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7">
            <a:extLst>
              <a:ext uri="{FF2B5EF4-FFF2-40B4-BE49-F238E27FC236}">
                <a16:creationId xmlns:a16="http://schemas.microsoft.com/office/drawing/2014/main" id="{EF9A7E0A-73AF-4890-BAAA-719148BBAA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3501008"/>
            <a:ext cx="7272337" cy="1440160"/>
          </a:xfrm>
        </p:spPr>
        <p:txBody>
          <a:bodyPr/>
          <a:lstStyle/>
          <a:p>
            <a:r>
              <a:rPr lang="en-GB" altLang="de-DE" dirty="0"/>
              <a:t>Embedded C++</a:t>
            </a:r>
            <a:br>
              <a:rPr lang="en-GB" altLang="de-DE" dirty="0"/>
            </a:br>
            <a:r>
              <a:rPr lang="de-DE" sz="2400" dirty="0" err="1"/>
              <a:t>Assessing</a:t>
            </a:r>
            <a:r>
              <a:rPr lang="de-DE" sz="2400" dirty="0"/>
              <a:t> OO </a:t>
            </a:r>
            <a:r>
              <a:rPr lang="de-DE" sz="2400" dirty="0" err="1"/>
              <a:t>concepts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Embedded Systems</a:t>
            </a:r>
            <a:br>
              <a:rPr lang="de-DE" dirty="0"/>
            </a:br>
            <a:endParaRPr lang="en-GB" altLang="de-DE" dirty="0"/>
          </a:p>
        </p:txBody>
      </p:sp>
      <p:sp>
        <p:nvSpPr>
          <p:cNvPr id="4099" name="Rectangle 18">
            <a:extLst>
              <a:ext uri="{FF2B5EF4-FFF2-40B4-BE49-F238E27FC236}">
                <a16:creationId xmlns:a16="http://schemas.microsoft.com/office/drawing/2014/main" id="{DAA18575-9FFF-48AB-8C05-B7AA7F22DE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4213" y="1772816"/>
            <a:ext cx="5421721" cy="792163"/>
          </a:xfrm>
        </p:spPr>
        <p:txBody>
          <a:bodyPr/>
          <a:lstStyle/>
          <a:p>
            <a:r>
              <a:rPr lang="de-DE" altLang="de-DE" dirty="0" err="1"/>
              <a:t>Author</a:t>
            </a:r>
            <a:r>
              <a:rPr lang="de-DE" altLang="de-DE" dirty="0"/>
              <a:t>: 		Fränz Ney (es16m013)</a:t>
            </a:r>
          </a:p>
          <a:p>
            <a:r>
              <a:rPr lang="de-DE" altLang="de-DE" dirty="0"/>
              <a:t>Supervisor: 	</a:t>
            </a:r>
            <a:r>
              <a:rPr lang="de-DE" dirty="0"/>
              <a:t>FH-Prof. Dipl.-Ing. Dr. Martin </a:t>
            </a:r>
            <a:r>
              <a:rPr lang="de-DE" dirty="0" err="1"/>
              <a:t>Horauer</a:t>
            </a:r>
            <a:endParaRPr lang="de-DE" dirty="0"/>
          </a:p>
          <a:p>
            <a:endParaRPr lang="de-DE" alt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F958D66-8918-4085-9800-EF4DC6477BB2}"/>
              </a:ext>
            </a:extLst>
          </p:cNvPr>
          <p:cNvSpPr txBox="1"/>
          <p:nvPr/>
        </p:nvSpPr>
        <p:spPr>
          <a:xfrm>
            <a:off x="6804248" y="55892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13.11.2018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FAE2C-7564-4945-9916-72712867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Function Overloading </a:t>
            </a:r>
            <a:endParaRPr lang="en-GB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7DEF7CA-1743-489A-921B-26AAB2D91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C++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65948C3-F88F-410B-BDAA-BEC9DA877FD5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GB" dirty="0"/>
              <a:t>C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3B7296-FF28-419B-81FC-7A9E21AA59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AT" altLang="de-DE"/>
          </a:p>
          <a:p>
            <a:fld id="{8E2537F6-9D11-4C86-AC1D-08DF07BF0B27}" type="slidenum">
              <a:rPr lang="de-AT" altLang="de-DE" sz="800" smtClean="0">
                <a:solidFill>
                  <a:srgbClr val="626B71"/>
                </a:solidFill>
              </a:rPr>
              <a:pPr/>
              <a:t>10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36B2DD-89D5-402F-8463-E6D8623B1E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68A22AA-E035-488A-9851-7B86D3DD9D2C}"/>
              </a:ext>
            </a:extLst>
          </p:cNvPr>
          <p:cNvSpPr/>
          <p:nvPr/>
        </p:nvSpPr>
        <p:spPr>
          <a:xfrm>
            <a:off x="689546" y="2420888"/>
            <a:ext cx="50403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add_i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add_d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GB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C28D1E5-4BBD-42A9-A953-8792742BF454}"/>
              </a:ext>
            </a:extLst>
          </p:cNvPr>
          <p:cNvSpPr/>
          <p:nvPr/>
        </p:nvSpPr>
        <p:spPr>
          <a:xfrm>
            <a:off x="4572000" y="241246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305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7D1D1-C2F2-4CE6-A43A-5B3EC214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Default Arguments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1C22D8-AB20-42FA-9126-ADD2B711D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C++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7B31BBB-3280-4F07-91F3-1DE874F5342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GB" dirty="0"/>
              <a:t>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F64DF4-BE9D-40CE-959F-FDCED76E0E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AT" altLang="de-DE"/>
          </a:p>
          <a:p>
            <a:fld id="{8E2537F6-9D11-4C86-AC1D-08DF07BF0B27}" type="slidenum">
              <a:rPr lang="de-AT" altLang="de-DE" sz="800" smtClean="0">
                <a:solidFill>
                  <a:srgbClr val="626B71"/>
                </a:solidFill>
              </a:rPr>
              <a:pPr/>
              <a:t>11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4F88D0-AA70-4F8A-8883-F958B83EA4C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D2AA39A-9517-49ED-9D69-C86F4425A6B3}"/>
              </a:ext>
            </a:extLst>
          </p:cNvPr>
          <p:cNvSpPr/>
          <p:nvPr/>
        </p:nvSpPr>
        <p:spPr>
          <a:xfrm>
            <a:off x="689546" y="228338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uart_init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baud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9600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Ndata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4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8905F1C-C635-45A8-BE2B-568936548817}"/>
              </a:ext>
            </a:extLst>
          </p:cNvPr>
          <p:cNvSpPr/>
          <p:nvPr/>
        </p:nvSpPr>
        <p:spPr>
          <a:xfrm>
            <a:off x="4644008" y="228338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uart_init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baud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Ndata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baud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baud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9600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Ndata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Ndata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417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1F8C8-2B15-4D2A-BB38-8CBF926C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Function Templates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8CED3-FB3A-43A7-B60B-A56770AA5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C++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585379C-4D64-4ED9-96A7-97B8906EF57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076056" y="1844674"/>
            <a:ext cx="3672408" cy="4175125"/>
          </a:xfrm>
        </p:spPr>
        <p:txBody>
          <a:bodyPr/>
          <a:lstStyle/>
          <a:p>
            <a:r>
              <a:rPr lang="en-GB" dirty="0"/>
              <a:t>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D6023F-4D55-4EA7-A47D-0617CB8B674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AT" altLang="de-DE"/>
          </a:p>
          <a:p>
            <a:fld id="{8E2537F6-9D11-4C86-AC1D-08DF07BF0B27}" type="slidenum">
              <a:rPr lang="de-AT" altLang="de-DE" sz="800" smtClean="0">
                <a:solidFill>
                  <a:srgbClr val="626B71"/>
                </a:solidFill>
              </a:rPr>
              <a:pPr/>
              <a:t>12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8C53AC-162A-4AD8-81BE-3EFAF08E51A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A6925BB-8CD8-4D14-BA3D-1CFE05EDC8BA}"/>
              </a:ext>
            </a:extLst>
          </p:cNvPr>
          <p:cNvSpPr/>
          <p:nvPr/>
        </p:nvSpPr>
        <p:spPr>
          <a:xfrm>
            <a:off x="689546" y="234888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template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typename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 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a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 b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BECE50-7C6C-4CB3-A7E5-8484F09BC18D}"/>
              </a:ext>
            </a:extLst>
          </p:cNvPr>
          <p:cNvSpPr/>
          <p:nvPr/>
        </p:nvSpPr>
        <p:spPr>
          <a:xfrm>
            <a:off x="5165725" y="233179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add_i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add_d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8697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EEF44-292D-4F63-BA24-0B87399F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Pointer vs References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705F9B-29F0-43DE-9CDC-E42C1A381CC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AT" altLang="de-DE"/>
          </a:p>
          <a:p>
            <a:fld id="{8E2537F6-9D11-4C86-AC1D-08DF07BF0B27}" type="slidenum">
              <a:rPr lang="de-AT" altLang="de-DE" sz="800" smtClean="0">
                <a:solidFill>
                  <a:srgbClr val="626B71"/>
                </a:solidFill>
              </a:rPr>
              <a:pPr/>
              <a:t>13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B2C90-CF0F-43A9-B1E4-56A4829F88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FE05D66-61F6-4F96-B01A-6302C566CF4C}"/>
              </a:ext>
            </a:extLst>
          </p:cNvPr>
          <p:cNvSpPr/>
          <p:nvPr/>
        </p:nvSpPr>
        <p:spPr>
          <a:xfrm>
            <a:off x="629369" y="1988840"/>
            <a:ext cx="79746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A pointer to variable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(stores address of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A reference (or alias) for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ref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455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9A093-B590-4FC5-90BC-81125A59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C++ Standard Library (heap / stack confusing)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58BA20-5175-4DD9-9B6C-F50BFA246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B7609BF-1BA1-45ED-8137-426A1C9123D9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GB" dirty="0"/>
              <a:t>Output</a:t>
            </a:r>
          </a:p>
          <a:p>
            <a:pPr marL="0" indent="0">
              <a:buNone/>
            </a:pPr>
            <a:r>
              <a:rPr lang="en-GB" sz="1400" dirty="0"/>
              <a:t>02: =</a:t>
            </a:r>
          </a:p>
          <a:p>
            <a:pPr marL="0" indent="0">
              <a:buNone/>
            </a:pPr>
            <a:r>
              <a:rPr lang="en-GB" sz="1400" dirty="0"/>
              <a:t>03: ==</a:t>
            </a:r>
          </a:p>
          <a:p>
            <a:pPr marL="0" indent="0">
              <a:buNone/>
            </a:pPr>
            <a:r>
              <a:rPr lang="en-GB" sz="1400" dirty="0"/>
              <a:t>:::</a:t>
            </a:r>
          </a:p>
          <a:p>
            <a:pPr marL="0" indent="0">
              <a:buNone/>
            </a:pPr>
            <a:r>
              <a:rPr lang="en-GB" sz="1400" dirty="0"/>
              <a:t>15: ==============</a:t>
            </a:r>
          </a:p>
          <a:p>
            <a:pPr marL="0" indent="0">
              <a:buNone/>
            </a:pPr>
            <a:r>
              <a:rPr lang="en-GB" sz="1400" dirty="0"/>
              <a:t>16: ===============</a:t>
            </a:r>
          </a:p>
          <a:p>
            <a:pPr marL="0" indent="0">
              <a:buNone/>
            </a:pPr>
            <a:r>
              <a:rPr lang="en-GB" sz="1400" dirty="0"/>
              <a:t>* Allocate 31 bytes</a:t>
            </a:r>
          </a:p>
          <a:p>
            <a:pPr marL="0" indent="0">
              <a:buNone/>
            </a:pPr>
            <a:r>
              <a:rPr lang="en-GB" sz="1400" dirty="0"/>
              <a:t>17: ================</a:t>
            </a:r>
          </a:p>
          <a:p>
            <a:pPr marL="0" indent="0">
              <a:buNone/>
            </a:pPr>
            <a:r>
              <a:rPr lang="en-GB" sz="1400" dirty="0"/>
              <a:t>18: =================</a:t>
            </a:r>
          </a:p>
          <a:p>
            <a:pPr marL="0" indent="0">
              <a:buNone/>
            </a:pPr>
            <a:r>
              <a:rPr lang="en-GB" sz="1400" dirty="0"/>
              <a:t>:::</a:t>
            </a:r>
          </a:p>
          <a:p>
            <a:pPr marL="0" indent="0">
              <a:buNone/>
            </a:pPr>
            <a:r>
              <a:rPr lang="en-GB" sz="1400" dirty="0"/>
              <a:t>30:=============================</a:t>
            </a:r>
          </a:p>
          <a:p>
            <a:pPr marL="0" indent="0">
              <a:buNone/>
            </a:pPr>
            <a:r>
              <a:rPr lang="en-GB" sz="1400" dirty="0"/>
              <a:t>31: ==============================</a:t>
            </a:r>
          </a:p>
          <a:p>
            <a:pPr marL="0" indent="0">
              <a:buNone/>
            </a:pPr>
            <a:r>
              <a:rPr lang="en-GB" sz="1400" dirty="0"/>
              <a:t>* Allocate 61 bytes</a:t>
            </a:r>
          </a:p>
          <a:p>
            <a:pPr marL="0" indent="0">
              <a:buNone/>
            </a:pPr>
            <a:r>
              <a:rPr lang="en-GB" sz="1400" dirty="0"/>
              <a:t>* Deallocate</a:t>
            </a:r>
          </a:p>
          <a:p>
            <a:pPr marL="0" indent="0">
              <a:buNone/>
            </a:pPr>
            <a:r>
              <a:rPr lang="en-GB" sz="1400" dirty="0"/>
              <a:t>32: ===============================</a:t>
            </a:r>
          </a:p>
          <a:p>
            <a:pPr marL="0" indent="0">
              <a:buNone/>
            </a:pPr>
            <a:r>
              <a:rPr lang="en-GB" sz="1400" dirty="0"/>
              <a:t>33: ================================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91C2AB-0430-4C6B-8EAD-9C22C716A3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AT" altLang="de-DE"/>
          </a:p>
          <a:p>
            <a:fld id="{8E2537F6-9D11-4C86-AC1D-08DF07BF0B27}" type="slidenum">
              <a:rPr lang="de-AT" altLang="de-DE" sz="800" smtClean="0">
                <a:solidFill>
                  <a:srgbClr val="626B71"/>
                </a:solidFill>
              </a:rPr>
              <a:pPr/>
              <a:t>14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A202B6-D31A-489D-A62B-CFB7AE2460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© FH Technikum Wien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00A5127-10B6-4A4D-A1BF-CE98161FCDE7}"/>
              </a:ext>
            </a:extLst>
          </p:cNvPr>
          <p:cNvSpPr/>
          <p:nvPr/>
        </p:nvSpPr>
        <p:spPr>
          <a:xfrm>
            <a:off x="689546" y="234888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std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 str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n-NO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33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++){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</a:t>
            </a:r>
            <a:r>
              <a:rPr lang="en-GB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"="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printf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"%02d: %s\n"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</a:t>
            </a:r>
            <a:r>
              <a:rPr lang="en-GB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c_str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9236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3498F-F911-46C6-9D2E-C40A24DE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Namespaces (anonym namespaces)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4F07387-89AD-4083-9967-6C4820C8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driver.cpp </a:t>
            </a:r>
            <a:r>
              <a:rPr lang="en-GB" i="1" dirty="0"/>
              <a:t>(API functions)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1A10CA3-910B-4F42-917B-9A79DCC43928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GB" dirty="0"/>
              <a:t>driver.cpp </a:t>
            </a:r>
            <a:r>
              <a:rPr lang="en-GB" i="1" dirty="0"/>
              <a:t>(internal usage)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1D2845-1F17-4C2F-A23F-A55EDC8564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AT" altLang="de-DE"/>
          </a:p>
          <a:p>
            <a:fld id="{8E2537F6-9D11-4C86-AC1D-08DF07BF0B27}" type="slidenum">
              <a:rPr lang="de-AT" altLang="de-DE" sz="800" smtClean="0">
                <a:solidFill>
                  <a:srgbClr val="626B71"/>
                </a:solidFill>
              </a:rPr>
              <a:pPr/>
              <a:t>15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F83739-6F96-4C73-ADBA-C77EA172336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CC3F99-DB61-4714-8CB0-2650C688AE84}"/>
              </a:ext>
            </a:extLst>
          </p:cNvPr>
          <p:cNvSpPr/>
          <p:nvPr/>
        </p:nvSpPr>
        <p:spPr>
          <a:xfrm>
            <a:off x="689546" y="215815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namespace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driver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serial_init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is_init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INIT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Do something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serial_send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is_init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NOT_INIT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send_byte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//namespace driver</a:t>
            </a:r>
            <a:endParaRPr lang="en-GB" sz="1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E95461-98BF-4139-B5D5-68C2C4A29BBE}"/>
              </a:ext>
            </a:extLst>
          </p:cNvPr>
          <p:cNvSpPr/>
          <p:nvPr/>
        </p:nvSpPr>
        <p:spPr>
          <a:xfrm>
            <a:off x="4644010" y="215815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namespace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NOT_INIT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state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is_init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NOT_INIT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send_byte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byte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Do something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3097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512DE-3BAC-4634-9A3C-9BF968F9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Classes 1 (Basic Class ‘Com’)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D71FF0-DC59-410B-AD05-51D6E812CB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8E2537F6-9D11-4C86-AC1D-08DF07BF0B27}" type="slidenum">
              <a:rPr lang="de-AT" altLang="de-DE" sz="800" smtClean="0">
                <a:solidFill>
                  <a:srgbClr val="626B71"/>
                </a:solidFill>
              </a:rPr>
              <a:pPr/>
              <a:t>16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C5478-D3F0-4D83-80AC-22611900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1746B3D-4F9E-418A-9FB7-49B846F6DD41}"/>
              </a:ext>
            </a:extLst>
          </p:cNvPr>
          <p:cNvSpPr/>
          <p:nvPr/>
        </p:nvSpPr>
        <p:spPr>
          <a:xfrm>
            <a:off x="611188" y="170080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set_status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status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status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get_status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status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send_byte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byte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printf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"Com: %c \n"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byte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status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0279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549DB-0B68-4353-BD2A-CE41F9C6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Classes 2 (Derived class ‘Serial’)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B0D83F-4E49-4F8F-8E96-558244703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serial.cpp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3210C0-BABC-4ADA-8DE5-65900DA782D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GB" dirty="0" err="1"/>
              <a:t>serial.h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59072E-1638-4BF2-B8C6-7B284E56DF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AT" altLang="de-DE" dirty="0"/>
          </a:p>
          <a:p>
            <a:fld id="{8E2537F6-9D11-4C86-AC1D-08DF07BF0B27}" type="slidenum">
              <a:rPr lang="de-AT" altLang="de-DE" sz="800" smtClean="0">
                <a:solidFill>
                  <a:srgbClr val="626B71"/>
                </a:solidFill>
              </a:rPr>
              <a:pPr/>
              <a:t>17</a:t>
            </a:fld>
            <a:endParaRPr lang="de-AT" altLang="de-DE" sz="800" dirty="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EB06CE-9E3F-43EF-B460-9C068EB90E5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B63CC4C-ECA2-487F-AF0C-788F3B8E2709}"/>
              </a:ext>
            </a:extLst>
          </p:cNvPr>
          <p:cNvSpPr/>
          <p:nvPr/>
        </p:nvSpPr>
        <p:spPr>
          <a:xfrm>
            <a:off x="689546" y="2234148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Serial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Serial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_baud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_mode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baudrate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_baud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mode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_mode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buffer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GB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Serial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::~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Serial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delete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buffer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Serial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set_baudrate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baudate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baudrate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baudrate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Serial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set_mode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mode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mode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2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AE3D2F9-CB1E-48FD-B140-C8140CFF720E}"/>
              </a:ext>
            </a:extLst>
          </p:cNvPr>
          <p:cNvSpPr/>
          <p:nvPr/>
        </p:nvSpPr>
        <p:spPr>
          <a:xfrm>
            <a:off x="4499992" y="221135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Serial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DE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Serial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Serial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e-DE" sz="1200" dirty="0">
                <a:solidFill>
                  <a:srgbClr val="FF8000"/>
                </a:solidFill>
                <a:latin typeface="Courier New" panose="02070309020205020404" pitchFamily="49" charset="0"/>
              </a:rPr>
              <a:t>9600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){};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Serial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e-DE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_</a:t>
            </a:r>
            <a:r>
              <a:rPr lang="de-DE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baud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_</a:t>
            </a:r>
            <a:r>
              <a:rPr lang="de-DE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Serial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de-DE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set_baudrate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e-DE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baudate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DE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set_mode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e-DE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de-DE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1200" dirty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de-DE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baudrate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DE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de-DE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de-DE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endParaRPr lang="de-DE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6004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CC1EF-41D1-47B0-9938-26869B73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Classes 3 (Virtual Functions)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EAD806-F3C1-49C8-BBBC-21A3057D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 ‘Com’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8D9736D-6254-4CD1-AE74-AA64D5474B32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GB" dirty="0"/>
              <a:t>Class ‘Serial’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D88E81-0962-40CA-9440-C163C5AB71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AT" altLang="de-DE"/>
          </a:p>
          <a:p>
            <a:fld id="{8E2537F6-9D11-4C86-AC1D-08DF07BF0B27}" type="slidenum">
              <a:rPr lang="de-AT" altLang="de-DE" sz="800" smtClean="0">
                <a:solidFill>
                  <a:srgbClr val="626B71"/>
                </a:solidFill>
              </a:rPr>
              <a:pPr/>
              <a:t>18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44711F-2969-4FDF-8DE4-C88D259D0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7EFAEB-9269-48CF-8293-B0AFC78C9474}"/>
              </a:ext>
            </a:extLst>
          </p:cNvPr>
          <p:cNvSpPr/>
          <p:nvPr/>
        </p:nvSpPr>
        <p:spPr>
          <a:xfrm>
            <a:off x="642615" y="215815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set_status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status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status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get_status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status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send_byte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byte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printf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"Com: %c \n"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byte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status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GB" sz="14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0C02F5B-E1B4-4567-84D8-9E3880803B4A}"/>
              </a:ext>
            </a:extLst>
          </p:cNvPr>
          <p:cNvSpPr/>
          <p:nvPr/>
        </p:nvSpPr>
        <p:spPr>
          <a:xfrm>
            <a:off x="4788024" y="2176857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Serial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de-D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Serial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Serial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e-DE" sz="1400" dirty="0">
                <a:solidFill>
                  <a:srgbClr val="FF8000"/>
                </a:solidFill>
                <a:latin typeface="Courier New" panose="02070309020205020404" pitchFamily="49" charset="0"/>
              </a:rPr>
              <a:t>9600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){};</a:t>
            </a:r>
          </a:p>
          <a:p>
            <a:endParaRPr lang="de-D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set_baudrate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e-DE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baudate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){};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DE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set_mode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e-DE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){};</a:t>
            </a:r>
            <a:endParaRPr lang="de-DE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send_byte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(char byte){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printf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“Serial: %c \n"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byte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de-D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1400" dirty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de-D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baudrate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DE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de-DE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endParaRPr lang="de-DE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2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48D2B-32EB-41C2-A8ED-6357FE1B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Classes 4 (Virtual Function Table)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F3FBDC-D12C-4998-9D01-F7AC64BBE5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AT" altLang="de-DE"/>
          </a:p>
          <a:p>
            <a:fld id="{4734F6CD-91AF-4C8E-B3F4-484C9EA40952}" type="slidenum">
              <a:rPr lang="de-AT" altLang="de-DE" sz="800" smtClean="0">
                <a:solidFill>
                  <a:srgbClr val="626B71"/>
                </a:solidFill>
              </a:rPr>
              <a:pPr/>
              <a:t>19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60CD40-BC12-4F8F-A748-8940F1793F2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F9BE0F-6FEE-4F79-84AB-0722A2FE49A8}"/>
              </a:ext>
            </a:extLst>
          </p:cNvPr>
          <p:cNvSpPr/>
          <p:nvPr/>
        </p:nvSpPr>
        <p:spPr>
          <a:xfrm>
            <a:off x="683568" y="191683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send</a:t>
            </a:r>
            <a:r>
              <a:rPr lang="en-GB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</a:t>
            </a:r>
            <a:r>
              <a:rPr lang="en-GB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</a:t>
            </a:r>
            <a:r>
              <a:rPr lang="en-GB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</a:t>
            </a:r>
            <a:r>
              <a:rPr lang="en-GB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send_byte</a:t>
            </a:r>
            <a:r>
              <a:rPr lang="en-GB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'A'</a:t>
            </a:r>
            <a:r>
              <a:rPr lang="en-GB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GB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GB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Serial ser</a:t>
            </a:r>
            <a:r>
              <a:rPr lang="en-GB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send</a:t>
            </a:r>
            <a:r>
              <a:rPr lang="en-GB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ser</a:t>
            </a:r>
            <a:r>
              <a:rPr lang="en-GB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47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50385-564C-4A35-9DC1-09BC223E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9E5B0-32A3-4206-9743-CFA4AB75D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using C++ in embedded projects?</a:t>
            </a:r>
          </a:p>
          <a:p>
            <a:r>
              <a:rPr lang="en-GB" dirty="0"/>
              <a:t>What are the benefits of C++ over C?</a:t>
            </a:r>
          </a:p>
          <a:p>
            <a:r>
              <a:rPr lang="en-GB" dirty="0"/>
              <a:t>Possible issues of C++.</a:t>
            </a:r>
          </a:p>
          <a:p>
            <a:r>
              <a:rPr lang="en-GB" dirty="0"/>
              <a:t>Benchmark tests C++ vs C.</a:t>
            </a:r>
          </a:p>
          <a:p>
            <a:r>
              <a:rPr lang="en-GB" dirty="0"/>
              <a:t>C++ memory overhead.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E7E4D0-DC40-4D89-80FB-F368E635E7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8E2537F6-9D11-4C86-AC1D-08DF07BF0B27}" type="slidenum">
              <a:rPr lang="de-AT" altLang="de-DE" sz="800" smtClean="0">
                <a:solidFill>
                  <a:srgbClr val="626B71"/>
                </a:solidFill>
              </a:rPr>
              <a:pPr/>
              <a:t>2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69B9D1-2A94-4E2F-B332-1AC1C488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94730E-48A9-427C-A616-F17CE4566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863256"/>
            <a:ext cx="2749429" cy="274942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F0073BB-5172-4F82-8400-542940E3B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971" y="3596516"/>
            <a:ext cx="1193662" cy="12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6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B97CB-B09D-4854-A10C-2DC65033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C++ Concepts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C91729-5A5B-4E56-A7FC-5E557271D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 Overloading</a:t>
            </a:r>
          </a:p>
          <a:p>
            <a:pPr lvl="1"/>
            <a:r>
              <a:rPr lang="en-GB" sz="1800" dirty="0"/>
              <a:t>Using the same function name for two or more functions.</a:t>
            </a:r>
          </a:p>
          <a:p>
            <a:r>
              <a:rPr lang="en-GB" dirty="0"/>
              <a:t>Default Arguments</a:t>
            </a:r>
          </a:p>
          <a:p>
            <a:pPr lvl="1"/>
            <a:r>
              <a:rPr lang="en-GB" sz="1800" dirty="0"/>
              <a:t>Default value is used when the caller of the function doesn’t provide an argument.</a:t>
            </a:r>
          </a:p>
          <a:p>
            <a:r>
              <a:rPr lang="en-GB" dirty="0"/>
              <a:t>Function Templates</a:t>
            </a:r>
          </a:p>
          <a:p>
            <a:pPr lvl="1"/>
            <a:r>
              <a:rPr lang="en-GB" sz="1800" dirty="0"/>
              <a:t>Developing functions independent from their data types.</a:t>
            </a:r>
          </a:p>
          <a:p>
            <a:r>
              <a:rPr lang="en-GB" dirty="0"/>
              <a:t>Pointer vs References</a:t>
            </a:r>
          </a:p>
          <a:p>
            <a:pPr lvl="1"/>
            <a:r>
              <a:rPr lang="en-GB" sz="1800" dirty="0"/>
              <a:t>Safer alternative for pointers.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9DB025-39D1-41B5-A150-DA0E726E49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8E2537F6-9D11-4C86-AC1D-08DF07BF0B27}" type="slidenum">
              <a:rPr lang="de-AT" altLang="de-DE" sz="800" smtClean="0">
                <a:solidFill>
                  <a:srgbClr val="626B71"/>
                </a:solidFill>
              </a:rPr>
              <a:pPr/>
              <a:t>3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9CC336-611E-4F0D-BB49-1C0DAF60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22676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B0424-156C-4C4C-AAFB-1EDD7685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C++ Standard Library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F1919-0AA1-492D-AC0C-0D1DD9B0E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</a:t>
            </a:r>
          </a:p>
          <a:p>
            <a:pPr lvl="1"/>
            <a:r>
              <a:rPr lang="en-GB" dirty="0"/>
              <a:t>Collection of classes and templates.</a:t>
            </a:r>
          </a:p>
          <a:p>
            <a:pPr lvl="1"/>
            <a:r>
              <a:rPr lang="en-GB" dirty="0"/>
              <a:t>Tested and documented algorithms can be used.</a:t>
            </a:r>
          </a:p>
          <a:p>
            <a:pPr lvl="1"/>
            <a:r>
              <a:rPr lang="en-GB" dirty="0"/>
              <a:t>Ease of use.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Contra</a:t>
            </a:r>
          </a:p>
          <a:p>
            <a:pPr lvl="1"/>
            <a:r>
              <a:rPr lang="en-GB" dirty="0"/>
              <a:t>Not transparent.</a:t>
            </a:r>
          </a:p>
          <a:p>
            <a:pPr lvl="1"/>
            <a:r>
              <a:rPr lang="en-GB" dirty="0"/>
              <a:t>Confusing Heap / Stack memory allocation.</a:t>
            </a:r>
          </a:p>
          <a:p>
            <a:pPr lvl="1"/>
            <a:r>
              <a:rPr lang="en-GB" dirty="0"/>
              <a:t>Can decrease system performance.</a:t>
            </a:r>
          </a:p>
          <a:p>
            <a:pPr lvl="1"/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4B06C0-EEFE-4619-BA8A-BBA43D1DE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8E2537F6-9D11-4C86-AC1D-08DF07BF0B27}" type="slidenum">
              <a:rPr lang="de-AT" altLang="de-DE" sz="800" smtClean="0">
                <a:solidFill>
                  <a:srgbClr val="626B71"/>
                </a:solidFill>
              </a:rPr>
              <a:pPr/>
              <a:t>4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69C1F8-51CE-48D1-AB22-EA6D2212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09014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00AB2-F996-4212-8F88-96253FEC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C++ Concepts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79AAD1-04BE-4ACB-B40F-3313C3A0D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Namespaces</a:t>
            </a:r>
          </a:p>
          <a:p>
            <a:pPr lvl="1"/>
            <a:r>
              <a:rPr lang="en-GB" dirty="0"/>
              <a:t>Increase the modularity of the code.</a:t>
            </a:r>
          </a:p>
          <a:p>
            <a:r>
              <a:rPr lang="en-GB" dirty="0"/>
              <a:t>Classes</a:t>
            </a:r>
          </a:p>
          <a:p>
            <a:pPr lvl="1"/>
            <a:r>
              <a:rPr lang="en-GB" dirty="0"/>
              <a:t>Encapsulation of data.</a:t>
            </a:r>
          </a:p>
          <a:p>
            <a:pPr lvl="1"/>
            <a:r>
              <a:rPr lang="en-GB" dirty="0"/>
              <a:t>Access specifier (private, public, virtual).</a:t>
            </a:r>
          </a:p>
          <a:p>
            <a:r>
              <a:rPr lang="en-GB" dirty="0"/>
              <a:t>Constructor / Destructor</a:t>
            </a:r>
          </a:p>
          <a:p>
            <a:pPr lvl="1"/>
            <a:r>
              <a:rPr lang="en-GB" dirty="0"/>
              <a:t>Always work with initialised data and modules.</a:t>
            </a:r>
          </a:p>
          <a:p>
            <a:r>
              <a:rPr lang="en-GB" dirty="0"/>
              <a:t>Inheritance and Polymorphism</a:t>
            </a:r>
          </a:p>
          <a:p>
            <a:pPr lvl="1"/>
            <a:r>
              <a:rPr lang="en-GB" dirty="0"/>
              <a:t>Increase the modularity of the code.</a:t>
            </a:r>
          </a:p>
          <a:p>
            <a:pPr lvl="1"/>
            <a:r>
              <a:rPr lang="en-GB" dirty="0"/>
              <a:t>Using virtual functions or multiple inheritance could influence system performance.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CF051B-D38E-4AD2-9BC6-6E7325D9F5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8E2537F6-9D11-4C86-AC1D-08DF07BF0B27}" type="slidenum">
              <a:rPr lang="de-AT" altLang="de-DE" sz="800" smtClean="0">
                <a:solidFill>
                  <a:srgbClr val="626B71"/>
                </a:solidFill>
              </a:rPr>
              <a:pPr/>
              <a:t>5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7A8C4-17DB-4311-9FA6-37D92346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14987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2DC0C-E064-4601-BADB-7B417247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Benefits and Drawbacks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EC81073C-EB62-4E25-8760-625D38001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002620"/>
              </p:ext>
            </p:extLst>
          </p:nvPr>
        </p:nvGraphicFramePr>
        <p:xfrm>
          <a:off x="617538" y="1844675"/>
          <a:ext cx="7848600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4422">
                  <a:extLst>
                    <a:ext uri="{9D8B030D-6E8A-4147-A177-3AD203B41FA5}">
                      <a16:colId xmlns:a16="http://schemas.microsoft.com/office/drawing/2014/main" val="3541831245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71023500"/>
                    </a:ext>
                  </a:extLst>
                </a:gridCol>
                <a:gridCol w="2093938">
                  <a:extLst>
                    <a:ext uri="{9D8B030D-6E8A-4147-A177-3AD203B41FA5}">
                      <a16:colId xmlns:a16="http://schemas.microsoft.com/office/drawing/2014/main" val="4293208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C++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4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Function Overloading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2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Default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22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Function 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9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Pointer vs 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14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C++ Standard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9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Namespaces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4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Constructor / Destructor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53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Inheritance and Polymorphism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48143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E0CC0D-0EEC-42F0-B4C5-32C64E6D61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8E2537F6-9D11-4C86-AC1D-08DF07BF0B27}" type="slidenum">
              <a:rPr lang="de-AT" altLang="de-DE" sz="800" smtClean="0">
                <a:solidFill>
                  <a:srgbClr val="626B71"/>
                </a:solidFill>
              </a:rPr>
              <a:pPr/>
              <a:t>6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D833D-07D3-44CB-9B92-727FF641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7" name="Smiley 6">
            <a:extLst>
              <a:ext uri="{FF2B5EF4-FFF2-40B4-BE49-F238E27FC236}">
                <a16:creationId xmlns:a16="http://schemas.microsoft.com/office/drawing/2014/main" id="{5E2D0CB7-E18C-48D8-9859-C9B5F1E463E6}"/>
              </a:ext>
            </a:extLst>
          </p:cNvPr>
          <p:cNvSpPr/>
          <p:nvPr/>
        </p:nvSpPr>
        <p:spPr>
          <a:xfrm>
            <a:off x="5148064" y="2276872"/>
            <a:ext cx="270403" cy="270403"/>
          </a:xfrm>
          <a:prstGeom prst="smileyFac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miley 7">
            <a:extLst>
              <a:ext uri="{FF2B5EF4-FFF2-40B4-BE49-F238E27FC236}">
                <a16:creationId xmlns:a16="http://schemas.microsoft.com/office/drawing/2014/main" id="{9313C2C5-2DF1-4AF5-85DC-F0B5F1994180}"/>
              </a:ext>
            </a:extLst>
          </p:cNvPr>
          <p:cNvSpPr/>
          <p:nvPr/>
        </p:nvSpPr>
        <p:spPr>
          <a:xfrm>
            <a:off x="5148064" y="2636912"/>
            <a:ext cx="270403" cy="270403"/>
          </a:xfrm>
          <a:prstGeom prst="smileyFac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8">
            <a:extLst>
              <a:ext uri="{FF2B5EF4-FFF2-40B4-BE49-F238E27FC236}">
                <a16:creationId xmlns:a16="http://schemas.microsoft.com/office/drawing/2014/main" id="{84E4D12C-BA7A-4EDA-9398-F8B00BBCBD84}"/>
              </a:ext>
            </a:extLst>
          </p:cNvPr>
          <p:cNvSpPr/>
          <p:nvPr/>
        </p:nvSpPr>
        <p:spPr>
          <a:xfrm>
            <a:off x="5148063" y="3014581"/>
            <a:ext cx="270403" cy="270403"/>
          </a:xfrm>
          <a:prstGeom prst="smileyFac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miley 9">
            <a:extLst>
              <a:ext uri="{FF2B5EF4-FFF2-40B4-BE49-F238E27FC236}">
                <a16:creationId xmlns:a16="http://schemas.microsoft.com/office/drawing/2014/main" id="{CF259EB1-6BDD-407A-8770-FB15AE1881C0}"/>
              </a:ext>
            </a:extLst>
          </p:cNvPr>
          <p:cNvSpPr/>
          <p:nvPr/>
        </p:nvSpPr>
        <p:spPr>
          <a:xfrm>
            <a:off x="4877660" y="3374621"/>
            <a:ext cx="270403" cy="270403"/>
          </a:xfrm>
          <a:prstGeom prst="smileyFac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miley 10">
            <a:extLst>
              <a:ext uri="{FF2B5EF4-FFF2-40B4-BE49-F238E27FC236}">
                <a16:creationId xmlns:a16="http://schemas.microsoft.com/office/drawing/2014/main" id="{CA7F50F6-4053-4101-A5CF-9A312F143690}"/>
              </a:ext>
            </a:extLst>
          </p:cNvPr>
          <p:cNvSpPr/>
          <p:nvPr/>
        </p:nvSpPr>
        <p:spPr>
          <a:xfrm>
            <a:off x="5418466" y="3374621"/>
            <a:ext cx="270403" cy="270403"/>
          </a:xfrm>
          <a:prstGeom prst="smileyFac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miley 11">
            <a:extLst>
              <a:ext uri="{FF2B5EF4-FFF2-40B4-BE49-F238E27FC236}">
                <a16:creationId xmlns:a16="http://schemas.microsoft.com/office/drawing/2014/main" id="{96FEEC2C-F20F-41C9-A933-1D48CC6D489E}"/>
              </a:ext>
            </a:extLst>
          </p:cNvPr>
          <p:cNvSpPr/>
          <p:nvPr/>
        </p:nvSpPr>
        <p:spPr>
          <a:xfrm>
            <a:off x="5148063" y="3736728"/>
            <a:ext cx="270403" cy="270403"/>
          </a:xfrm>
          <a:prstGeom prst="smileyFac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miley 12">
            <a:extLst>
              <a:ext uri="{FF2B5EF4-FFF2-40B4-BE49-F238E27FC236}">
                <a16:creationId xmlns:a16="http://schemas.microsoft.com/office/drawing/2014/main" id="{F06857C6-C59A-4321-AD2C-E699A7D95057}"/>
              </a:ext>
            </a:extLst>
          </p:cNvPr>
          <p:cNvSpPr/>
          <p:nvPr/>
        </p:nvSpPr>
        <p:spPr>
          <a:xfrm>
            <a:off x="5148062" y="4115152"/>
            <a:ext cx="270403" cy="270403"/>
          </a:xfrm>
          <a:prstGeom prst="smileyFac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13">
            <a:extLst>
              <a:ext uri="{FF2B5EF4-FFF2-40B4-BE49-F238E27FC236}">
                <a16:creationId xmlns:a16="http://schemas.microsoft.com/office/drawing/2014/main" id="{431B67DB-E8DC-42AF-9652-F18B65B79332}"/>
              </a:ext>
            </a:extLst>
          </p:cNvPr>
          <p:cNvSpPr/>
          <p:nvPr/>
        </p:nvSpPr>
        <p:spPr>
          <a:xfrm>
            <a:off x="5148062" y="4493576"/>
            <a:ext cx="270403" cy="270403"/>
          </a:xfrm>
          <a:prstGeom prst="smileyFac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miley 14">
            <a:extLst>
              <a:ext uri="{FF2B5EF4-FFF2-40B4-BE49-F238E27FC236}">
                <a16:creationId xmlns:a16="http://schemas.microsoft.com/office/drawing/2014/main" id="{5BA9F445-E441-4C53-AF5B-EFB4653BACD7}"/>
              </a:ext>
            </a:extLst>
          </p:cNvPr>
          <p:cNvSpPr/>
          <p:nvPr/>
        </p:nvSpPr>
        <p:spPr>
          <a:xfrm>
            <a:off x="5516298" y="4493575"/>
            <a:ext cx="270403" cy="270403"/>
          </a:xfrm>
          <a:prstGeom prst="smileyFace">
            <a:avLst>
              <a:gd name="adj" fmla="val 4653"/>
            </a:avLst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miley 15">
            <a:extLst>
              <a:ext uri="{FF2B5EF4-FFF2-40B4-BE49-F238E27FC236}">
                <a16:creationId xmlns:a16="http://schemas.microsoft.com/office/drawing/2014/main" id="{79692672-CC0D-409F-9327-DD0EF507A1C5}"/>
              </a:ext>
            </a:extLst>
          </p:cNvPr>
          <p:cNvSpPr/>
          <p:nvPr/>
        </p:nvSpPr>
        <p:spPr>
          <a:xfrm>
            <a:off x="4779826" y="4493575"/>
            <a:ext cx="270403" cy="270403"/>
          </a:xfrm>
          <a:prstGeom prst="smileyFac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miley 16">
            <a:extLst>
              <a:ext uri="{FF2B5EF4-FFF2-40B4-BE49-F238E27FC236}">
                <a16:creationId xmlns:a16="http://schemas.microsoft.com/office/drawing/2014/main" id="{0BA8B231-C7E4-4B30-A9A9-16618D494DE1}"/>
              </a:ext>
            </a:extLst>
          </p:cNvPr>
          <p:cNvSpPr/>
          <p:nvPr/>
        </p:nvSpPr>
        <p:spPr>
          <a:xfrm>
            <a:off x="4877660" y="4874469"/>
            <a:ext cx="270403" cy="270403"/>
          </a:xfrm>
          <a:prstGeom prst="smileyFace">
            <a:avLst>
              <a:gd name="adj" fmla="val 4653"/>
            </a:avLst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miley 17">
            <a:extLst>
              <a:ext uri="{FF2B5EF4-FFF2-40B4-BE49-F238E27FC236}">
                <a16:creationId xmlns:a16="http://schemas.microsoft.com/office/drawing/2014/main" id="{6FE794FA-68B1-4C84-B6A2-7CCA42EE0CF8}"/>
              </a:ext>
            </a:extLst>
          </p:cNvPr>
          <p:cNvSpPr/>
          <p:nvPr/>
        </p:nvSpPr>
        <p:spPr>
          <a:xfrm>
            <a:off x="5418465" y="4874469"/>
            <a:ext cx="270403" cy="270403"/>
          </a:xfrm>
          <a:prstGeom prst="smileyFace">
            <a:avLst>
              <a:gd name="adj" fmla="val 4653"/>
            </a:avLst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miley 18">
            <a:extLst>
              <a:ext uri="{FF2B5EF4-FFF2-40B4-BE49-F238E27FC236}">
                <a16:creationId xmlns:a16="http://schemas.microsoft.com/office/drawing/2014/main" id="{1318B2F5-9BB9-4C10-93FC-926BE7046AAA}"/>
              </a:ext>
            </a:extLst>
          </p:cNvPr>
          <p:cNvSpPr/>
          <p:nvPr/>
        </p:nvSpPr>
        <p:spPr>
          <a:xfrm>
            <a:off x="5148062" y="5236576"/>
            <a:ext cx="270403" cy="270403"/>
          </a:xfrm>
          <a:prstGeom prst="smileyFace">
            <a:avLst>
              <a:gd name="adj" fmla="val 4653"/>
            </a:avLst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miley 19">
            <a:extLst>
              <a:ext uri="{FF2B5EF4-FFF2-40B4-BE49-F238E27FC236}">
                <a16:creationId xmlns:a16="http://schemas.microsoft.com/office/drawing/2014/main" id="{A1D2B796-C4D4-44CC-9347-3B207E1B211B}"/>
              </a:ext>
            </a:extLst>
          </p:cNvPr>
          <p:cNvSpPr/>
          <p:nvPr/>
        </p:nvSpPr>
        <p:spPr>
          <a:xfrm>
            <a:off x="7317118" y="5236575"/>
            <a:ext cx="270403" cy="270403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miley 22">
            <a:extLst>
              <a:ext uri="{FF2B5EF4-FFF2-40B4-BE49-F238E27FC236}">
                <a16:creationId xmlns:a16="http://schemas.microsoft.com/office/drawing/2014/main" id="{7E817805-B2EC-4C5C-A06C-893B784B3525}"/>
              </a:ext>
            </a:extLst>
          </p:cNvPr>
          <p:cNvSpPr/>
          <p:nvPr/>
        </p:nvSpPr>
        <p:spPr>
          <a:xfrm>
            <a:off x="6948264" y="5244453"/>
            <a:ext cx="270403" cy="270403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Smiley 23">
            <a:extLst>
              <a:ext uri="{FF2B5EF4-FFF2-40B4-BE49-F238E27FC236}">
                <a16:creationId xmlns:a16="http://schemas.microsoft.com/office/drawing/2014/main" id="{D62B09DC-0120-4E68-8AA6-1B1D065D82A7}"/>
              </a:ext>
            </a:extLst>
          </p:cNvPr>
          <p:cNvSpPr/>
          <p:nvPr/>
        </p:nvSpPr>
        <p:spPr>
          <a:xfrm>
            <a:off x="7685972" y="5244453"/>
            <a:ext cx="270403" cy="270403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miley 24">
            <a:extLst>
              <a:ext uri="{FF2B5EF4-FFF2-40B4-BE49-F238E27FC236}">
                <a16:creationId xmlns:a16="http://schemas.microsoft.com/office/drawing/2014/main" id="{8E87769E-DF94-4745-82B8-9520C9A83408}"/>
              </a:ext>
            </a:extLst>
          </p:cNvPr>
          <p:cNvSpPr/>
          <p:nvPr/>
        </p:nvSpPr>
        <p:spPr>
          <a:xfrm>
            <a:off x="7317117" y="4864825"/>
            <a:ext cx="270403" cy="270403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Smiley 25">
            <a:extLst>
              <a:ext uri="{FF2B5EF4-FFF2-40B4-BE49-F238E27FC236}">
                <a16:creationId xmlns:a16="http://schemas.microsoft.com/office/drawing/2014/main" id="{A5E4ECD5-86F1-42DB-97C3-137142BA60A8}"/>
              </a:ext>
            </a:extLst>
          </p:cNvPr>
          <p:cNvSpPr/>
          <p:nvPr/>
        </p:nvSpPr>
        <p:spPr>
          <a:xfrm>
            <a:off x="7046714" y="3753856"/>
            <a:ext cx="270403" cy="270403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Smiley 26">
            <a:extLst>
              <a:ext uri="{FF2B5EF4-FFF2-40B4-BE49-F238E27FC236}">
                <a16:creationId xmlns:a16="http://schemas.microsoft.com/office/drawing/2014/main" id="{B87F8A33-693F-41A7-BD3E-588ECFDFC9AB}"/>
              </a:ext>
            </a:extLst>
          </p:cNvPr>
          <p:cNvSpPr/>
          <p:nvPr/>
        </p:nvSpPr>
        <p:spPr>
          <a:xfrm>
            <a:off x="7550770" y="3753856"/>
            <a:ext cx="270403" cy="270403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5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E55DE-0B47-43CB-B4DD-93BE5D28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Ease of Use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9AF5C-1851-422D-8DDD-E03D0FD4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 is simpler to learn than C++.</a:t>
            </a:r>
          </a:p>
          <a:p>
            <a:r>
              <a:rPr lang="en-GB" dirty="0"/>
              <a:t>C++ requires more Know-How from the developer.</a:t>
            </a:r>
          </a:p>
          <a:p>
            <a:r>
              <a:rPr lang="en-GB" dirty="0"/>
              <a:t>Debugging C++ programs could be difficult.</a:t>
            </a:r>
          </a:p>
          <a:p>
            <a:r>
              <a:rPr lang="en-GB" dirty="0"/>
              <a:t>C Toolchain is available for the most platforms.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F85C3E-D9B6-46BA-AAF9-80BBBDC144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8E2537F6-9D11-4C86-AC1D-08DF07BF0B27}" type="slidenum">
              <a:rPr lang="de-AT" altLang="de-DE" sz="800" smtClean="0">
                <a:solidFill>
                  <a:srgbClr val="626B71"/>
                </a:solidFill>
              </a:rPr>
              <a:pPr/>
              <a:t>7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ECE0DC-DFAA-4E02-9C74-13FA2AB0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408172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BF939-0153-4FF3-AD83-5CAD64EB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Use cases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7657DA-4553-4E84-965D-906714DA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844675"/>
            <a:ext cx="2370286" cy="4175125"/>
          </a:xfrm>
        </p:spPr>
        <p:txBody>
          <a:bodyPr/>
          <a:lstStyle/>
          <a:p>
            <a:r>
              <a:rPr lang="en-GB" dirty="0" err="1">
                <a:hlinkClick r:id="rId2"/>
              </a:rPr>
              <a:t>mbed</a:t>
            </a:r>
            <a:r>
              <a:rPr lang="en-GB" dirty="0">
                <a:hlinkClick r:id="rId2"/>
              </a:rPr>
              <a:t>-OS</a:t>
            </a:r>
            <a:endParaRPr lang="en-GB" dirty="0"/>
          </a:p>
          <a:p>
            <a:r>
              <a:rPr lang="en-GB" dirty="0" err="1">
                <a:hlinkClick r:id="rId3"/>
              </a:rPr>
              <a:t>distortos</a:t>
            </a:r>
            <a:endParaRPr lang="en-GB" dirty="0"/>
          </a:p>
          <a:p>
            <a:r>
              <a:rPr lang="en-GB" dirty="0" err="1">
                <a:hlinkClick r:id="rId4"/>
              </a:rPr>
              <a:t>StratifyOS</a:t>
            </a:r>
            <a:endParaRPr lang="en-GB" dirty="0"/>
          </a:p>
          <a:p>
            <a:r>
              <a:rPr lang="en-GB" dirty="0" err="1">
                <a:hlinkClick r:id="rId5"/>
              </a:rPr>
              <a:t>Kvasir</a:t>
            </a:r>
            <a:endParaRPr lang="en-GB" dirty="0"/>
          </a:p>
          <a:p>
            <a:r>
              <a:rPr lang="en-GB" dirty="0" err="1">
                <a:hlinkClick r:id="rId6"/>
              </a:rPr>
              <a:t>Modm</a:t>
            </a:r>
            <a:endParaRPr lang="en-GB" dirty="0"/>
          </a:p>
          <a:p>
            <a:r>
              <a:rPr lang="de-DE" dirty="0" err="1">
                <a:hlinkClick r:id="rId7"/>
              </a:rPr>
              <a:t>Crect</a:t>
            </a:r>
            <a:endParaRPr lang="de-DE" dirty="0"/>
          </a:p>
          <a:p>
            <a:r>
              <a:rPr lang="de-DE" dirty="0">
                <a:hlinkClick r:id="rId8"/>
              </a:rPr>
              <a:t>EMB</a:t>
            </a:r>
            <a:r>
              <a:rPr lang="de-DE" baseline="30000" dirty="0">
                <a:hlinkClick r:id="rId8"/>
              </a:rPr>
              <a:t>2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48F673-E00D-41A7-95B7-C7201F7F3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8E2537F6-9D11-4C86-AC1D-08DF07BF0B27}" type="slidenum">
              <a:rPr lang="de-AT" altLang="de-DE" sz="800" smtClean="0">
                <a:solidFill>
                  <a:srgbClr val="626B71"/>
                </a:solidFill>
              </a:rPr>
              <a:pPr/>
              <a:t>8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5E18C7-C46E-4EA5-ACD7-9A84A399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6729B6D-0BE6-4F0F-BC11-C57D4EE5D3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4035">
            <a:off x="5938222" y="1097294"/>
            <a:ext cx="1675519" cy="191923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299741B-5E89-47B8-83BA-76ACB032C8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400077">
            <a:off x="3662362" y="1492893"/>
            <a:ext cx="1819275" cy="25098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5D1E255-8527-4204-B570-0F5BA848D7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143" y="3765681"/>
            <a:ext cx="1558132" cy="584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C1039E3-120E-44E6-93A4-77DD47D5E5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848432">
            <a:off x="3326660" y="4538451"/>
            <a:ext cx="3295418" cy="86912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E75FF06-A933-4A96-B57A-AA25E06FDD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8011672">
            <a:off x="6451870" y="4467657"/>
            <a:ext cx="2925349" cy="5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5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92AC3-5713-4978-AA81-85FE8BE7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Questions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8D7FB13-F038-4EB1-B470-8CC767A6F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5" y="1916832"/>
            <a:ext cx="7848600" cy="341173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51B679-EFCC-4417-8C09-88B248F2D8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8E2537F6-9D11-4C86-AC1D-08DF07BF0B27}" type="slidenum">
              <a:rPr lang="de-AT" altLang="de-DE" sz="800" smtClean="0">
                <a:solidFill>
                  <a:srgbClr val="626B71"/>
                </a:solidFill>
              </a:rPr>
              <a:pPr/>
              <a:t>9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8D4F6-4C1A-4AD2-AAAF-F10555EA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4274635017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FHTW_2014_15">
  <a:themeElements>
    <a:clrScheme name="ppt_Vorlage_FHT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Vorlage_FHTW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Vorlage_FHT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Vorlage_FHTW mit Balken</Template>
  <TotalTime>0</TotalTime>
  <Words>1290</Words>
  <Application>Microsoft Office PowerPoint</Application>
  <PresentationFormat>Bildschirmpräsentation (4:3)</PresentationFormat>
  <Paragraphs>347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Courier New</vt:lpstr>
      <vt:lpstr>Wingdings</vt:lpstr>
      <vt:lpstr>Vorlage_FHTW_2014_15</vt:lpstr>
      <vt:lpstr>Embedded C++ Assessing OO concepts for Embedded Systems </vt:lpstr>
      <vt:lpstr>Overview</vt:lpstr>
      <vt:lpstr>C++ Concepts</vt:lpstr>
      <vt:lpstr>C++ Standard Library</vt:lpstr>
      <vt:lpstr>C++ Concepts</vt:lpstr>
      <vt:lpstr>Benefits and Drawbacks</vt:lpstr>
      <vt:lpstr>Ease of Use</vt:lpstr>
      <vt:lpstr>Use cases</vt:lpstr>
      <vt:lpstr>Questions</vt:lpstr>
      <vt:lpstr>Function Overloading </vt:lpstr>
      <vt:lpstr>Default Arguments</vt:lpstr>
      <vt:lpstr>Function Templates</vt:lpstr>
      <vt:lpstr>Pointer vs References</vt:lpstr>
      <vt:lpstr>C++ Standard Library (heap / stack confusing)</vt:lpstr>
      <vt:lpstr>Namespaces (anonym namespaces)</vt:lpstr>
      <vt:lpstr>Classes 1 (Basic Class ‘Com’)</vt:lpstr>
      <vt:lpstr>Classes 2 (Derived class ‘Serial’)</vt:lpstr>
      <vt:lpstr>Classes 3 (Virtual Functions)</vt:lpstr>
      <vt:lpstr>Classes 4 (Virtual Function Table)</vt:lpstr>
    </vt:vector>
  </TitlesOfParts>
  <Company>FH Technikum Wien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C++</dc:title>
  <dc:creator>Fränz Ney</dc:creator>
  <cp:lastModifiedBy>Fränz Ney</cp:lastModifiedBy>
  <cp:revision>44</cp:revision>
  <dcterms:created xsi:type="dcterms:W3CDTF">2018-11-06T12:29:24Z</dcterms:created>
  <dcterms:modified xsi:type="dcterms:W3CDTF">2018-11-10T12:15:01Z</dcterms:modified>
</cp:coreProperties>
</file>