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0" r:id="rId3"/>
    <p:sldId id="263" r:id="rId4"/>
    <p:sldId id="264" r:id="rId5"/>
    <p:sldId id="267" r:id="rId6"/>
    <p:sldId id="261" r:id="rId7"/>
    <p:sldId id="265" r:id="rId8"/>
    <p:sldId id="266" r:id="rId9"/>
    <p:sldId id="279" r:id="rId10"/>
    <p:sldId id="262" r:id="rId11"/>
    <p:sldId id="277" r:id="rId12"/>
    <p:sldId id="269" r:id="rId13"/>
    <p:sldId id="270" r:id="rId14"/>
    <p:sldId id="271" r:id="rId15"/>
    <p:sldId id="272" r:id="rId16"/>
    <p:sldId id="273" r:id="rId17"/>
    <p:sldId id="274" r:id="rId18"/>
    <p:sldId id="275" r:id="rId19"/>
    <p:sldId id="276" r:id="rId20"/>
    <p:sldId id="278" r:id="rId21"/>
  </p:sldIdLst>
  <p:sldSz cx="9144000" cy="6858000" type="screen4x3"/>
  <p:notesSz cx="6797675" cy="9926638"/>
  <p:defaultTextStyle>
    <a:defPPr>
      <a:defRPr lang="de-AT"/>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62"/>
    <a:srgbClr val="626B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3840" autoAdjust="0"/>
  </p:normalViewPr>
  <p:slideViewPr>
    <p:cSldViewPr>
      <p:cViewPr varScale="1">
        <p:scale>
          <a:sx n="72" d="100"/>
          <a:sy n="72" d="100"/>
        </p:scale>
        <p:origin x="27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95F0751-BC11-45F0-8B7F-ED856349ACF9}"/>
              </a:ext>
            </a:extLst>
          </p:cNvPr>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de-AT"/>
          </a:p>
        </p:txBody>
      </p:sp>
      <p:sp>
        <p:nvSpPr>
          <p:cNvPr id="4099" name="Rectangle 3">
            <a:extLst>
              <a:ext uri="{FF2B5EF4-FFF2-40B4-BE49-F238E27FC236}">
                <a16:creationId xmlns:a16="http://schemas.microsoft.com/office/drawing/2014/main" id="{C1498254-19C0-4580-8119-A69DBDE75C01}"/>
              </a:ext>
            </a:extLst>
          </p:cNvPr>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AT"/>
          </a:p>
        </p:txBody>
      </p:sp>
      <p:sp>
        <p:nvSpPr>
          <p:cNvPr id="9220" name="Rectangle 4">
            <a:extLst>
              <a:ext uri="{FF2B5EF4-FFF2-40B4-BE49-F238E27FC236}">
                <a16:creationId xmlns:a16="http://schemas.microsoft.com/office/drawing/2014/main" id="{6FFC58B2-412E-4E3E-BC74-DFDF448212E7}"/>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BED493CE-376B-4758-B06B-4E8524C6DFBD}"/>
              </a:ext>
            </a:extLst>
          </p:cNvPr>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noProof="0"/>
              <a:t>Textmasterformate durch Klicken bearbeiten</a:t>
            </a:r>
          </a:p>
          <a:p>
            <a:pPr lvl="1"/>
            <a:r>
              <a:rPr lang="de-AT" noProof="0"/>
              <a:t>Zweite Ebene</a:t>
            </a:r>
          </a:p>
          <a:p>
            <a:pPr lvl="2"/>
            <a:r>
              <a:rPr lang="de-AT" noProof="0"/>
              <a:t>Dritte Ebene</a:t>
            </a:r>
          </a:p>
          <a:p>
            <a:pPr lvl="3"/>
            <a:r>
              <a:rPr lang="de-AT" noProof="0"/>
              <a:t>Vierte Ebene</a:t>
            </a:r>
          </a:p>
          <a:p>
            <a:pPr lvl="4"/>
            <a:r>
              <a:rPr lang="de-AT" noProof="0"/>
              <a:t>Fünfte Ebene</a:t>
            </a:r>
          </a:p>
        </p:txBody>
      </p:sp>
      <p:sp>
        <p:nvSpPr>
          <p:cNvPr id="4102" name="Rectangle 6">
            <a:extLst>
              <a:ext uri="{FF2B5EF4-FFF2-40B4-BE49-F238E27FC236}">
                <a16:creationId xmlns:a16="http://schemas.microsoft.com/office/drawing/2014/main" id="{E0DB18E9-DDD2-4D10-91D3-648D4678E969}"/>
              </a:ext>
            </a:extLst>
          </p:cNvPr>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de-AT"/>
          </a:p>
        </p:txBody>
      </p:sp>
      <p:sp>
        <p:nvSpPr>
          <p:cNvPr id="4103" name="Rectangle 7">
            <a:extLst>
              <a:ext uri="{FF2B5EF4-FFF2-40B4-BE49-F238E27FC236}">
                <a16:creationId xmlns:a16="http://schemas.microsoft.com/office/drawing/2014/main" id="{67CDE819-8C3C-4A21-8854-7740491D2831}"/>
              </a:ext>
            </a:extLst>
          </p:cNvPr>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4DE1D2-C551-470C-AA50-8540EF68326A}"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Good morning everyone!</a:t>
            </a:r>
          </a:p>
          <a:p>
            <a:r>
              <a:rPr lang="en-GB" dirty="0"/>
              <a:t>My name is Fränz Ney and today I want to introduce you to my master thesis and the results that came out of it.</a:t>
            </a:r>
          </a:p>
          <a:p>
            <a:endParaRPr lang="en-GB" dirty="0"/>
          </a:p>
          <a:p>
            <a:r>
              <a:rPr lang="en-GB" dirty="0"/>
              <a:t>The topic of my master thesis was to evaluate the benefits of an object-oriented programming language like C++ with the focus on small embedded micro-controllers.</a:t>
            </a:r>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a:t>
            </a:fld>
            <a:endParaRPr lang="de-AT" altLang="de-DE"/>
          </a:p>
        </p:txBody>
      </p:sp>
    </p:spTree>
    <p:extLst>
      <p:ext uri="{BB962C8B-B14F-4D97-AF65-F5344CB8AC3E}">
        <p14:creationId xmlns:p14="http://schemas.microsoft.com/office/powerpoint/2010/main" val="2854693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11</a:t>
            </a:fld>
            <a:endParaRPr lang="de-AT" altLang="de-DE"/>
          </a:p>
        </p:txBody>
      </p:sp>
    </p:spTree>
    <p:extLst>
      <p:ext uri="{BB962C8B-B14F-4D97-AF65-F5344CB8AC3E}">
        <p14:creationId xmlns:p14="http://schemas.microsoft.com/office/powerpoint/2010/main" val="301154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12</a:t>
            </a:fld>
            <a:endParaRPr lang="de-AT" altLang="de-DE"/>
          </a:p>
        </p:txBody>
      </p:sp>
    </p:spTree>
    <p:extLst>
      <p:ext uri="{BB962C8B-B14F-4D97-AF65-F5344CB8AC3E}">
        <p14:creationId xmlns:p14="http://schemas.microsoft.com/office/powerpoint/2010/main" val="43518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13</a:t>
            </a:fld>
            <a:endParaRPr lang="de-AT" altLang="de-DE"/>
          </a:p>
        </p:txBody>
      </p:sp>
    </p:spTree>
    <p:extLst>
      <p:ext uri="{BB962C8B-B14F-4D97-AF65-F5344CB8AC3E}">
        <p14:creationId xmlns:p14="http://schemas.microsoft.com/office/powerpoint/2010/main" val="111702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14</a:t>
            </a:fld>
            <a:endParaRPr lang="de-AT" altLang="de-DE"/>
          </a:p>
        </p:txBody>
      </p:sp>
    </p:spTree>
    <p:extLst>
      <p:ext uri="{BB962C8B-B14F-4D97-AF65-F5344CB8AC3E}">
        <p14:creationId xmlns:p14="http://schemas.microsoft.com/office/powerpoint/2010/main" val="3873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15</a:t>
            </a:fld>
            <a:endParaRPr lang="de-AT" altLang="de-DE"/>
          </a:p>
        </p:txBody>
      </p:sp>
    </p:spTree>
    <p:extLst>
      <p:ext uri="{BB962C8B-B14F-4D97-AF65-F5344CB8AC3E}">
        <p14:creationId xmlns:p14="http://schemas.microsoft.com/office/powerpoint/2010/main" val="1067300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16</a:t>
            </a:fld>
            <a:endParaRPr lang="de-AT" altLang="de-DE"/>
          </a:p>
        </p:txBody>
      </p:sp>
    </p:spTree>
    <p:extLst>
      <p:ext uri="{BB962C8B-B14F-4D97-AF65-F5344CB8AC3E}">
        <p14:creationId xmlns:p14="http://schemas.microsoft.com/office/powerpoint/2010/main" val="90649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17</a:t>
            </a:fld>
            <a:endParaRPr lang="de-AT" altLang="de-DE"/>
          </a:p>
        </p:txBody>
      </p:sp>
    </p:spTree>
    <p:extLst>
      <p:ext uri="{BB962C8B-B14F-4D97-AF65-F5344CB8AC3E}">
        <p14:creationId xmlns:p14="http://schemas.microsoft.com/office/powerpoint/2010/main" val="1364736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18</a:t>
            </a:fld>
            <a:endParaRPr lang="de-AT" altLang="de-DE"/>
          </a:p>
        </p:txBody>
      </p:sp>
    </p:spTree>
    <p:extLst>
      <p:ext uri="{BB962C8B-B14F-4D97-AF65-F5344CB8AC3E}">
        <p14:creationId xmlns:p14="http://schemas.microsoft.com/office/powerpoint/2010/main" val="3387514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19</a:t>
            </a:fld>
            <a:endParaRPr lang="de-AT" altLang="de-DE"/>
          </a:p>
        </p:txBody>
      </p:sp>
    </p:spTree>
    <p:extLst>
      <p:ext uri="{BB962C8B-B14F-4D97-AF65-F5344CB8AC3E}">
        <p14:creationId xmlns:p14="http://schemas.microsoft.com/office/powerpoint/2010/main" val="1501672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20</a:t>
            </a:fld>
            <a:endParaRPr lang="de-AT" altLang="de-DE"/>
          </a:p>
        </p:txBody>
      </p:sp>
    </p:spTree>
    <p:extLst>
      <p:ext uri="{BB962C8B-B14F-4D97-AF65-F5344CB8AC3E}">
        <p14:creationId xmlns:p14="http://schemas.microsoft.com/office/powerpoint/2010/main" val="399345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My master thesis mainly deals with these 5 points.</a:t>
            </a:r>
          </a:p>
          <a:p>
            <a:endParaRPr lang="en-GB" dirty="0"/>
          </a:p>
          <a:p>
            <a:pPr marL="171450" indent="-171450">
              <a:buFontTx/>
              <a:buChar char="-"/>
            </a:pPr>
            <a:r>
              <a:rPr lang="en-GB" dirty="0"/>
              <a:t>Why using C++ in embedded projects.</a:t>
            </a:r>
          </a:p>
          <a:p>
            <a:pPr marL="171450" indent="-171450">
              <a:buFontTx/>
              <a:buChar char="-"/>
            </a:pPr>
            <a:r>
              <a:rPr lang="en-GB" dirty="0"/>
              <a:t>What are the benefits of C++ over C.</a:t>
            </a:r>
          </a:p>
          <a:p>
            <a:pPr marL="171450" indent="-171450">
              <a:buFontTx/>
              <a:buChar char="-"/>
            </a:pPr>
            <a:r>
              <a:rPr lang="en-GB" dirty="0"/>
              <a:t>Possible issues of C++.</a:t>
            </a:r>
          </a:p>
          <a:p>
            <a:pPr marL="171450" indent="-171450">
              <a:buFontTx/>
              <a:buChar char="-"/>
            </a:pPr>
            <a:r>
              <a:rPr lang="en-GB" dirty="0"/>
              <a:t>Benchmark tests C++ vs C.</a:t>
            </a:r>
          </a:p>
          <a:p>
            <a:pPr marL="171450" indent="-171450">
              <a:buFontTx/>
              <a:buChar char="-"/>
            </a:pPr>
            <a:r>
              <a:rPr lang="en-GB" dirty="0"/>
              <a:t>C++ memory overhead.</a:t>
            </a:r>
          </a:p>
          <a:p>
            <a:pPr marL="171450" indent="-171450">
              <a:buFontTx/>
              <a:buChar char="-"/>
            </a:pPr>
            <a:endParaRPr lang="en-GB" dirty="0"/>
          </a:p>
          <a:p>
            <a:pPr marL="0" indent="0">
              <a:buFontTx/>
              <a:buNone/>
            </a:pPr>
            <a:r>
              <a:rPr lang="en-GB" dirty="0"/>
              <a:t>To find out a possible overhead in memory allocation or execution time I created small demo programs for all the different C++ concepts. (Function overloading, Templates, Classes, etc.)</a:t>
            </a:r>
          </a:p>
          <a:p>
            <a:pPr marL="0" indent="0">
              <a:buFontTx/>
              <a:buNone/>
            </a:pPr>
            <a:r>
              <a:rPr lang="en-GB" dirty="0"/>
              <a:t>Then I reprogram the same behaviour in C and compare the outcome of the C and C++ Compiler and analysed the runtime behaviour of both programs on a real hardware.</a:t>
            </a:r>
          </a:p>
          <a:p>
            <a:pPr marL="628650" lvl="1" indent="-171450">
              <a:buFontTx/>
              <a:buChar char="-"/>
            </a:pPr>
            <a:endParaRPr lang="en-GB" dirty="0"/>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2</a:t>
            </a:fld>
            <a:endParaRPr lang="de-AT" altLang="de-DE"/>
          </a:p>
        </p:txBody>
      </p:sp>
    </p:spTree>
    <p:extLst>
      <p:ext uri="{BB962C8B-B14F-4D97-AF65-F5344CB8AC3E}">
        <p14:creationId xmlns:p14="http://schemas.microsoft.com/office/powerpoint/2010/main" val="46880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en-US" dirty="0"/>
              <a:t>Function overloading is a feature in C++ where two or more functions can have the same name but different parameters.</a:t>
            </a:r>
          </a:p>
          <a:p>
            <a:pPr marL="0" indent="0">
              <a:buFontTx/>
              <a:buNone/>
            </a:pPr>
            <a:r>
              <a:rPr lang="en-US" dirty="0"/>
              <a:t>Function overloading eliminates the use of different function names for the same kind of operations.</a:t>
            </a:r>
          </a:p>
          <a:p>
            <a:pPr marL="0" indent="0">
              <a:buFontTx/>
              <a:buNone/>
            </a:pPr>
            <a:r>
              <a:rPr lang="en-US" dirty="0"/>
              <a:t>The compiler choose the correct function during compile time based on the types and numbers of parameters.</a:t>
            </a:r>
          </a:p>
          <a:p>
            <a:pPr marL="0" indent="0">
              <a:buFontTx/>
              <a:buNone/>
            </a:pPr>
            <a:r>
              <a:rPr lang="en-US" dirty="0"/>
              <a:t>Programs get easier to understand and increase the maintainability of the source code.</a:t>
            </a:r>
          </a:p>
          <a:p>
            <a:pPr marL="0" indent="0">
              <a:buFontTx/>
              <a:buNone/>
            </a:pPr>
            <a:endParaRPr lang="en-US" dirty="0"/>
          </a:p>
          <a:p>
            <a:pPr marL="0" indent="0">
              <a:buFontTx/>
              <a:buNone/>
            </a:pPr>
            <a:r>
              <a:rPr lang="en-US" dirty="0"/>
              <a:t>In C++ programming, you can provide default values for function parameters.</a:t>
            </a:r>
          </a:p>
          <a:p>
            <a:pPr marL="0" indent="0">
              <a:buFontTx/>
              <a:buNone/>
            </a:pPr>
            <a:r>
              <a:rPr lang="en-US" dirty="0"/>
              <a:t>If the caller of the function doesn’t provide an argument the default value is used.</a:t>
            </a:r>
          </a:p>
          <a:p>
            <a:pPr marL="0" indent="0">
              <a:buFontTx/>
              <a:buNone/>
            </a:pPr>
            <a:endParaRPr lang="en-US" dirty="0"/>
          </a:p>
          <a:p>
            <a:pPr marL="0" indent="0">
              <a:buFontTx/>
              <a:buNone/>
            </a:pPr>
            <a:r>
              <a:rPr lang="en-US" dirty="0"/>
              <a:t>Templates allows it to develop functions or classes independent from their data types.</a:t>
            </a:r>
          </a:p>
          <a:p>
            <a:pPr marL="0" indent="0">
              <a:buFontTx/>
              <a:buNone/>
            </a:pPr>
            <a:r>
              <a:rPr lang="en-US" dirty="0"/>
              <a:t>In C++ templates are very popular to implement algorithms or container collections.</a:t>
            </a:r>
          </a:p>
          <a:p>
            <a:pPr marL="0" indent="0">
              <a:buFontTx/>
              <a:buNone/>
            </a:pPr>
            <a:r>
              <a:rPr lang="en-US" dirty="0"/>
              <a:t>Lists or arrays are very good examples for templates. In C such algorithms must be reimplemented for every data types and bugs must be fixed in every of those implementation.</a:t>
            </a:r>
          </a:p>
          <a:p>
            <a:pPr marL="0" indent="0">
              <a:buFontTx/>
              <a:buNone/>
            </a:pPr>
            <a:r>
              <a:rPr lang="en-US" dirty="0"/>
              <a:t>So templates increase the maintainability and reusability of the source code and bugs must only be fixed in one function.</a:t>
            </a:r>
          </a:p>
          <a:p>
            <a:pPr marL="0" indent="0">
              <a:buFontTx/>
              <a:buNone/>
            </a:pPr>
            <a:endParaRPr lang="en-US" dirty="0"/>
          </a:p>
          <a:p>
            <a:pPr marL="0" indent="0">
              <a:buFontTx/>
              <a:buNone/>
            </a:pPr>
            <a:r>
              <a:rPr lang="en-US" dirty="0"/>
              <a:t>Reference variables are the alias of another variable while pointer variable are the special type of variable that contains the address of another variable.</a:t>
            </a:r>
          </a:p>
          <a:p>
            <a:pPr marL="0" indent="0">
              <a:buFontTx/>
              <a:buNone/>
            </a:pPr>
            <a:endParaRPr lang="en-US" dirty="0"/>
          </a:p>
          <a:p>
            <a:pPr marL="0" indent="0">
              <a:buFontTx/>
              <a:buNone/>
            </a:pPr>
            <a:r>
              <a:rPr lang="en-US" dirty="0"/>
              <a:t>Advantages of pointers:</a:t>
            </a:r>
          </a:p>
          <a:p>
            <a:pPr marL="0" indent="0">
              <a:buFontTx/>
              <a:buNone/>
            </a:pPr>
            <a:r>
              <a:rPr lang="en-US" dirty="0"/>
              <a:t>	- The reference syntax is simpler. (For pointers, you always have to differentiate between the arrow -&gt; and dot . Operator.)</a:t>
            </a:r>
          </a:p>
          <a:p>
            <a:pPr marL="0" indent="0">
              <a:buFontTx/>
              <a:buNone/>
            </a:pPr>
            <a:r>
              <a:rPr lang="en-US" dirty="0"/>
              <a:t>	- References are safe as they always point to a valid address.</a:t>
            </a:r>
          </a:p>
          <a:p>
            <a:pPr marL="0" indent="0">
              <a:buFontTx/>
              <a:buNone/>
            </a:pPr>
            <a:r>
              <a:rPr lang="en-US" dirty="0"/>
              <a:t>	- References are useful for copy constructors and overloaded operators.</a:t>
            </a:r>
          </a:p>
          <a:p>
            <a:pPr marL="0" indent="0">
              <a:buFontTx/>
              <a:buNone/>
            </a:pPr>
            <a:endParaRPr lang="en-US" dirty="0"/>
          </a:p>
          <a:p>
            <a:pPr marL="0" indent="0">
              <a:buFontTx/>
              <a:buNone/>
            </a:pPr>
            <a:endParaRPr lang="en-US" dirty="0"/>
          </a:p>
          <a:p>
            <a:pPr marL="0" indent="0">
              <a:buFontTx/>
              <a:buNone/>
            </a:pPr>
            <a:endParaRPr lang="en-US" dirty="0"/>
          </a:p>
          <a:p>
            <a:pPr marL="0" indent="0">
              <a:buFontTx/>
              <a:buNone/>
            </a:pPr>
            <a:endParaRPr lang="en-GB" dirty="0"/>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3</a:t>
            </a:fld>
            <a:endParaRPr lang="de-AT" altLang="de-DE"/>
          </a:p>
        </p:txBody>
      </p:sp>
    </p:spTree>
    <p:extLst>
      <p:ext uri="{BB962C8B-B14F-4D97-AF65-F5344CB8AC3E}">
        <p14:creationId xmlns:p14="http://schemas.microsoft.com/office/powerpoint/2010/main" val="398982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C++ standard library is one of the most important features in C++.</a:t>
            </a:r>
          </a:p>
          <a:p>
            <a:r>
              <a:rPr lang="en-GB" dirty="0"/>
              <a:t>The standard library allows it to use well tested and documented code. For example: Container classes like lists, arrays or algorithms or Strings.</a:t>
            </a:r>
          </a:p>
          <a:p>
            <a:r>
              <a:rPr lang="en-GB" dirty="0"/>
              <a:t>But the use standard library must be well considered in combination with small embedded micro-controllers.</a:t>
            </a:r>
          </a:p>
          <a:p>
            <a:r>
              <a:rPr lang="en-GB" dirty="0"/>
              <a:t>It is often not transparent how this function operate in the background. </a:t>
            </a:r>
          </a:p>
          <a:p>
            <a:r>
              <a:rPr lang="en-GB" dirty="0"/>
              <a:t>For example it is not transparent when and how those function allocate memory on the stack or heap.</a:t>
            </a:r>
          </a:p>
          <a:p>
            <a:r>
              <a:rPr lang="en-GB" dirty="0"/>
              <a:t>As a result system performance could be extremely influenced.</a:t>
            </a:r>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an embedded developer you have to know exactly which functionality of the standard library you are allowed to use and which not.</a:t>
            </a:r>
          </a:p>
          <a:p>
            <a:endParaRPr lang="en-GB" dirty="0"/>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4</a:t>
            </a:fld>
            <a:endParaRPr lang="de-AT" altLang="de-DE"/>
          </a:p>
        </p:txBody>
      </p:sp>
    </p:spTree>
    <p:extLst>
      <p:ext uri="{BB962C8B-B14F-4D97-AF65-F5344CB8AC3E}">
        <p14:creationId xmlns:p14="http://schemas.microsoft.com/office/powerpoint/2010/main" val="417756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usage of namespaces increase the modularity of the code.</a:t>
            </a:r>
          </a:p>
          <a:p>
            <a:r>
              <a:rPr lang="en-GB" dirty="0"/>
              <a:t>Namespaces are often used to put external libraries in separate namespaces to prevent conflicts with function names or global variables.</a:t>
            </a:r>
          </a:p>
          <a:p>
            <a:r>
              <a:rPr lang="en-GB" dirty="0"/>
              <a:t>C++ allows also to define anonymous namespaces to hide functionality from the outside of this .</a:t>
            </a:r>
            <a:r>
              <a:rPr lang="en-GB" dirty="0" err="1"/>
              <a:t>cpp</a:t>
            </a:r>
            <a:r>
              <a:rPr lang="en-GB" dirty="0"/>
              <a:t> file.</a:t>
            </a:r>
          </a:p>
          <a:p>
            <a:r>
              <a:rPr lang="en-GB" dirty="0"/>
              <a:t>Similar to static in C bit with the benefit to also hide new type definitions.</a:t>
            </a:r>
          </a:p>
          <a:p>
            <a:endParaRPr lang="en-GB" dirty="0"/>
          </a:p>
          <a:p>
            <a:r>
              <a:rPr lang="en-GB" dirty="0"/>
              <a:t>Classes are the most important construct of the object-oriented concept.</a:t>
            </a:r>
          </a:p>
          <a:p>
            <a:r>
              <a:rPr lang="en-US" dirty="0"/>
              <a:t>A Class is a user defined data-type which has data members and member functions. So classes combines data and functions.</a:t>
            </a:r>
          </a:p>
          <a:p>
            <a:r>
              <a:rPr lang="en-US" dirty="0"/>
              <a:t>The only difference between a struct and a class is that you can specify the visibility of the members with access specifiers (private, public and protected)</a:t>
            </a:r>
          </a:p>
          <a:p>
            <a:endParaRPr lang="en-US" dirty="0"/>
          </a:p>
          <a:p>
            <a:r>
              <a:rPr lang="en-US" dirty="0"/>
              <a:t>Constructors and Destructors allows it to always work with initialized data.</a:t>
            </a:r>
          </a:p>
          <a:p>
            <a:r>
              <a:rPr lang="en-US" dirty="0"/>
              <a:t>Constructors can initialize data and allocate memory. If the object is not used anymore the allocated memory is freed automatically.</a:t>
            </a:r>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effectLst/>
              </a:rPr>
              <a:t>Two of the benefits of </a:t>
            </a:r>
            <a:r>
              <a:rPr lang="en-GB" dirty="0"/>
              <a:t>Inheritance and Polymorphism </a:t>
            </a:r>
            <a:r>
              <a:rPr lang="en-US" sz="1200" dirty="0">
                <a:effectLst/>
              </a:rPr>
              <a:t>are code reusability and extensibility.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effectLst/>
              </a:rPr>
              <a:t>Functionality can be broken down in base classes and sub classes. So methods or functions which are identical must not be repeated in every class implementation.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effectLst/>
              </a:rPr>
              <a:t>This is a very powerful mechanism.</a:t>
            </a:r>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5</a:t>
            </a:fld>
            <a:endParaRPr lang="de-AT" altLang="de-DE"/>
          </a:p>
        </p:txBody>
      </p:sp>
    </p:spTree>
    <p:extLst>
      <p:ext uri="{BB962C8B-B14F-4D97-AF65-F5344CB8AC3E}">
        <p14:creationId xmlns:p14="http://schemas.microsoft.com/office/powerpoint/2010/main" val="2055919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This slide shows the Benefits and Drawbacks of the different C++ concepts.</a:t>
            </a:r>
          </a:p>
          <a:p>
            <a:endParaRPr lang="en-GB" dirty="0"/>
          </a:p>
          <a:p>
            <a:r>
              <a:rPr lang="en-GB" dirty="0"/>
              <a:t>Function overloading, default arguments and function templates has absolutely to overhead in memory and execution time. Those concepts only affect the compile process and increase the maintainability of the source code.</a:t>
            </a:r>
          </a:p>
          <a:p>
            <a:endParaRPr lang="en-GB" dirty="0"/>
          </a:p>
          <a:p>
            <a:r>
              <a:rPr lang="en-GB" dirty="0"/>
              <a:t>Using references instead of pointers eliminates a lot of possible bugs which occurs often when using pointers.</a:t>
            </a:r>
          </a:p>
          <a:p>
            <a:r>
              <a:rPr lang="en-GB" dirty="0"/>
              <a:t>When producing new C++ code pointers can be prevented in the most cases. Only to be compatible with old existing C code pointers are often still necessary. </a:t>
            </a:r>
          </a:p>
          <a:p>
            <a:endParaRPr lang="en-GB" dirty="0"/>
          </a:p>
          <a:p>
            <a:r>
              <a:rPr lang="en-GB" dirty="0"/>
              <a:t>Using functionality from the C++ standard library depends on how much free memory is available.</a:t>
            </a:r>
          </a:p>
          <a:p>
            <a:endParaRPr lang="en-GB" dirty="0"/>
          </a:p>
          <a:p>
            <a:r>
              <a:rPr lang="en-GB" dirty="0"/>
              <a:t>Namespaces increase the modularity of the code and have no overhead.</a:t>
            </a:r>
          </a:p>
          <a:p>
            <a:endParaRPr lang="en-GB" dirty="0"/>
          </a:p>
          <a:p>
            <a:r>
              <a:rPr lang="en-GB" dirty="0"/>
              <a:t>The concept of classes brings a lot of benefit because data and functions are united which make it easier to test a class as a single unit.</a:t>
            </a:r>
          </a:p>
          <a:p>
            <a:r>
              <a:rPr lang="en-GB" dirty="0"/>
              <a:t>The access specifiers private, public, and protected makes it possible to encapsulate data.</a:t>
            </a:r>
          </a:p>
          <a:p>
            <a:endParaRPr lang="en-GB" dirty="0"/>
          </a:p>
          <a:p>
            <a:r>
              <a:rPr lang="en-GB" dirty="0"/>
              <a:t>Constructor and Destructors are very powerful mechanism which prevent working with uninitialized data.</a:t>
            </a:r>
          </a:p>
          <a:p>
            <a:r>
              <a:rPr lang="en-GB" dirty="0"/>
              <a:t>But sometimes it is not clear when those functions are called. One other point is, when creating a lot of objects in a loop can increase the execution time because the constructor is called every time.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Virtual functions and multiple inheritance should be used with caution. Those concepts brings a lot of overhead and should be prevented in embedded projects.</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6</a:t>
            </a:fld>
            <a:endParaRPr lang="de-AT" altLang="de-DE"/>
          </a:p>
        </p:txBody>
      </p:sp>
    </p:spTree>
    <p:extLst>
      <p:ext uri="{BB962C8B-B14F-4D97-AF65-F5344CB8AC3E}">
        <p14:creationId xmlns:p14="http://schemas.microsoft.com/office/powerpoint/2010/main" val="2885883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7</a:t>
            </a:fld>
            <a:endParaRPr lang="de-AT" altLang="de-DE"/>
          </a:p>
        </p:txBody>
      </p:sp>
    </p:spTree>
    <p:extLst>
      <p:ext uri="{BB962C8B-B14F-4D97-AF65-F5344CB8AC3E}">
        <p14:creationId xmlns:p14="http://schemas.microsoft.com/office/powerpoint/2010/main" val="53894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Distortos</a:t>
            </a:r>
            <a:r>
              <a:rPr lang="en-GB" dirty="0"/>
              <a:t> is an </a:t>
            </a:r>
            <a:r>
              <a:rPr lang="de-DE" dirty="0" err="1"/>
              <a:t>object-oriented</a:t>
            </a:r>
            <a:r>
              <a:rPr lang="de-DE" dirty="0"/>
              <a:t> C++ RTOS </a:t>
            </a:r>
            <a:r>
              <a:rPr lang="de-DE" dirty="0" err="1"/>
              <a:t>for</a:t>
            </a:r>
            <a:r>
              <a:rPr lang="de-DE" dirty="0"/>
              <a:t> </a:t>
            </a:r>
            <a:r>
              <a:rPr lang="de-DE" dirty="0" err="1"/>
              <a:t>microcontrollers</a:t>
            </a:r>
            <a:endParaRPr lang="de-DE" dirty="0"/>
          </a:p>
          <a:p>
            <a:endParaRPr lang="en-GB" dirty="0"/>
          </a:p>
          <a:p>
            <a:r>
              <a:rPr lang="en-US" dirty="0" err="1"/>
              <a:t>StratifyOS</a:t>
            </a:r>
            <a:r>
              <a:rPr lang="en-US" dirty="0"/>
              <a:t> is a powerful embedded RTOS for the ARM Cortex M microcontrollers.</a:t>
            </a:r>
          </a:p>
          <a:p>
            <a:endParaRPr lang="en-US" dirty="0"/>
          </a:p>
          <a:p>
            <a:r>
              <a:rPr lang="en-US" dirty="0" err="1"/>
              <a:t>Kvasir</a:t>
            </a:r>
            <a:r>
              <a:rPr lang="en-US" dirty="0"/>
              <a:t> is an open source C++ library. It provides full static checking and super efficient abstractions to special function registers of embedded microcontrollers.</a:t>
            </a:r>
          </a:p>
          <a:p>
            <a:endParaRPr lang="en-US" dirty="0"/>
          </a:p>
          <a:p>
            <a:r>
              <a:rPr lang="de-DE" dirty="0" err="1"/>
              <a:t>modm</a:t>
            </a:r>
            <a:r>
              <a:rPr lang="de-DE" dirty="0"/>
              <a:t> (</a:t>
            </a:r>
            <a:r>
              <a:rPr lang="de-DE" dirty="0" err="1"/>
              <a:t>pronounced</a:t>
            </a:r>
            <a:r>
              <a:rPr lang="de-DE" dirty="0"/>
              <a:t> like </a:t>
            </a:r>
            <a:r>
              <a:rPr lang="de-DE" dirty="0" err="1"/>
              <a:t>dial-up</a:t>
            </a:r>
            <a:r>
              <a:rPr lang="de-DE" dirty="0"/>
              <a:t> "</a:t>
            </a:r>
            <a:r>
              <a:rPr lang="de-DE" dirty="0" err="1"/>
              <a:t>modem</a:t>
            </a:r>
            <a:r>
              <a:rPr lang="de-DE" dirty="0"/>
              <a:t>") </a:t>
            </a:r>
            <a:r>
              <a:rPr lang="de-DE" dirty="0" err="1"/>
              <a:t>is</a:t>
            </a:r>
            <a:r>
              <a:rPr lang="de-DE" dirty="0"/>
              <a:t> a </a:t>
            </a:r>
            <a:r>
              <a:rPr lang="de-DE" dirty="0" err="1"/>
              <a:t>toolbox</a:t>
            </a:r>
            <a:r>
              <a:rPr lang="de-DE" dirty="0"/>
              <a:t> </a:t>
            </a:r>
            <a:r>
              <a:rPr lang="de-DE" dirty="0" err="1"/>
              <a:t>for</a:t>
            </a:r>
            <a:r>
              <a:rPr lang="de-DE" dirty="0"/>
              <a:t> </a:t>
            </a:r>
            <a:r>
              <a:rPr lang="de-DE" dirty="0" err="1"/>
              <a:t>building</a:t>
            </a:r>
            <a:r>
              <a:rPr lang="de-DE" dirty="0"/>
              <a:t> </a:t>
            </a:r>
            <a:r>
              <a:rPr lang="de-DE" dirty="0" err="1"/>
              <a:t>custom</a:t>
            </a:r>
            <a:r>
              <a:rPr lang="de-DE" dirty="0"/>
              <a:t> C++17 </a:t>
            </a:r>
            <a:r>
              <a:rPr lang="de-DE" dirty="0" err="1"/>
              <a:t>libraries</a:t>
            </a:r>
            <a:r>
              <a:rPr lang="de-DE" dirty="0"/>
              <a:t> </a:t>
            </a:r>
            <a:r>
              <a:rPr lang="de-DE" dirty="0" err="1"/>
              <a:t>tailored</a:t>
            </a:r>
            <a:r>
              <a:rPr lang="de-DE" dirty="0"/>
              <a:t> </a:t>
            </a:r>
            <a:r>
              <a:rPr lang="de-DE" dirty="0" err="1"/>
              <a:t>to</a:t>
            </a:r>
            <a:r>
              <a:rPr lang="de-DE" dirty="0"/>
              <a:t> </a:t>
            </a:r>
            <a:r>
              <a:rPr lang="de-DE" dirty="0" err="1"/>
              <a:t>your</a:t>
            </a:r>
            <a:r>
              <a:rPr lang="de-DE" dirty="0"/>
              <a:t> </a:t>
            </a:r>
            <a:r>
              <a:rPr lang="de-DE" dirty="0" err="1"/>
              <a:t>embedded</a:t>
            </a:r>
            <a:r>
              <a:rPr lang="de-DE" dirty="0"/>
              <a:t> </a:t>
            </a:r>
            <a:r>
              <a:rPr lang="de-DE" dirty="0" err="1"/>
              <a:t>device</a:t>
            </a:r>
            <a:r>
              <a:rPr lang="de-DE" dirty="0"/>
              <a:t>. </a:t>
            </a:r>
            <a:r>
              <a:rPr lang="de-DE" dirty="0" err="1"/>
              <a:t>modm</a:t>
            </a:r>
            <a:r>
              <a:rPr lang="de-DE" dirty="0"/>
              <a:t> </a:t>
            </a:r>
            <a:r>
              <a:rPr lang="de-DE" dirty="0" err="1"/>
              <a:t>generates</a:t>
            </a:r>
            <a:r>
              <a:rPr lang="de-DE" dirty="0"/>
              <a:t> </a:t>
            </a:r>
            <a:r>
              <a:rPr lang="de-DE" dirty="0" err="1"/>
              <a:t>startup</a:t>
            </a:r>
            <a:r>
              <a:rPr lang="de-DE" dirty="0"/>
              <a:t> code, HALs and </a:t>
            </a:r>
            <a:r>
              <a:rPr lang="de-DE" dirty="0" err="1"/>
              <a:t>their</a:t>
            </a:r>
            <a:r>
              <a:rPr lang="de-DE" dirty="0"/>
              <a:t> </a:t>
            </a:r>
            <a:r>
              <a:rPr lang="de-DE" dirty="0" err="1"/>
              <a:t>implementations</a:t>
            </a:r>
            <a:r>
              <a:rPr lang="de-DE" dirty="0"/>
              <a:t>, </a:t>
            </a:r>
            <a:r>
              <a:rPr lang="de-DE" dirty="0" err="1"/>
              <a:t>communication</a:t>
            </a:r>
            <a:r>
              <a:rPr lang="de-DE" dirty="0"/>
              <a:t> </a:t>
            </a:r>
            <a:r>
              <a:rPr lang="de-DE" dirty="0" err="1"/>
              <a:t>protocols</a:t>
            </a:r>
            <a:r>
              <a:rPr lang="de-DE" dirty="0"/>
              <a:t>, </a:t>
            </a:r>
            <a:r>
              <a:rPr lang="de-DE" dirty="0" err="1"/>
              <a:t>drivers</a:t>
            </a:r>
            <a:r>
              <a:rPr lang="de-DE" dirty="0"/>
              <a:t> </a:t>
            </a:r>
            <a:r>
              <a:rPr lang="de-DE" dirty="0" err="1"/>
              <a:t>for</a:t>
            </a:r>
            <a:r>
              <a:rPr lang="de-DE" dirty="0"/>
              <a:t> external </a:t>
            </a:r>
            <a:r>
              <a:rPr lang="de-DE" dirty="0" err="1"/>
              <a:t>devices</a:t>
            </a:r>
            <a:r>
              <a:rPr lang="de-DE" dirty="0"/>
              <a:t>, BSPs, etc… in a modular, </a:t>
            </a:r>
            <a:r>
              <a:rPr lang="de-DE" dirty="0" err="1"/>
              <a:t>customizable</a:t>
            </a:r>
            <a:r>
              <a:rPr lang="de-DE" dirty="0"/>
              <a:t> </a:t>
            </a:r>
            <a:r>
              <a:rPr lang="de-DE" dirty="0" err="1"/>
              <a:t>process</a:t>
            </a:r>
            <a:r>
              <a:rPr lang="de-DE" dirty="0"/>
              <a:t> </a:t>
            </a:r>
            <a:r>
              <a:rPr lang="de-DE" dirty="0" err="1"/>
              <a:t>that</a:t>
            </a:r>
            <a:r>
              <a:rPr lang="de-DE" dirty="0"/>
              <a:t> </a:t>
            </a:r>
            <a:r>
              <a:rPr lang="de-DE" dirty="0" err="1"/>
              <a:t>you</a:t>
            </a:r>
            <a:r>
              <a:rPr lang="de-DE" dirty="0"/>
              <a:t> </a:t>
            </a:r>
            <a:r>
              <a:rPr lang="de-DE" dirty="0" err="1"/>
              <a:t>can</a:t>
            </a:r>
            <a:r>
              <a:rPr lang="de-DE" dirty="0"/>
              <a:t> </a:t>
            </a:r>
            <a:r>
              <a:rPr lang="de-DE" dirty="0" err="1"/>
              <a:t>fine</a:t>
            </a:r>
            <a:r>
              <a:rPr lang="de-DE" dirty="0"/>
              <a:t>-tune </a:t>
            </a:r>
            <a:r>
              <a:rPr lang="de-DE" dirty="0" err="1"/>
              <a:t>to</a:t>
            </a:r>
            <a:r>
              <a:rPr lang="de-DE" dirty="0"/>
              <a:t> </a:t>
            </a:r>
            <a:r>
              <a:rPr lang="de-DE" dirty="0" err="1"/>
              <a:t>your</a:t>
            </a:r>
            <a:r>
              <a:rPr lang="de-DE" dirty="0"/>
              <a:t> </a:t>
            </a:r>
            <a:r>
              <a:rPr lang="de-DE" dirty="0" err="1"/>
              <a:t>needs</a:t>
            </a:r>
            <a:r>
              <a:rPr lang="de-DE" dirty="0"/>
              <a:t>.</a:t>
            </a:r>
          </a:p>
          <a:p>
            <a:endParaRPr lang="de-DE" dirty="0"/>
          </a:p>
          <a:p>
            <a:r>
              <a:rPr lang="en-US" dirty="0"/>
              <a:t>The Embedded Multicore Building Blocks (EMB²) are a domain-independent open source C/C++ library that solves this problem by simplifying parallel programming. This way, EMB² helps to increase product quality and development productivity. </a:t>
            </a:r>
          </a:p>
          <a:p>
            <a:endParaRPr lang="en-US" dirty="0"/>
          </a:p>
          <a:p>
            <a:endParaRPr lang="de-DE" dirty="0"/>
          </a:p>
          <a:p>
            <a:endParaRPr lang="de-DE" dirty="0"/>
          </a:p>
          <a:p>
            <a:endParaRPr lang="en-GB" dirty="0"/>
          </a:p>
          <a:p>
            <a:r>
              <a:rPr lang="en-GB" dirty="0"/>
              <a:t>	</a:t>
            </a:r>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8</a:t>
            </a:fld>
            <a:endParaRPr lang="de-AT" altLang="de-DE"/>
          </a:p>
        </p:txBody>
      </p:sp>
    </p:spTree>
    <p:extLst>
      <p:ext uri="{BB962C8B-B14F-4D97-AF65-F5344CB8AC3E}">
        <p14:creationId xmlns:p14="http://schemas.microsoft.com/office/powerpoint/2010/main" val="4134283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5"/>
          </p:nvPr>
        </p:nvSpPr>
        <p:spPr/>
        <p:txBody>
          <a:bodyPr/>
          <a:lstStyle/>
          <a:p>
            <a:fld id="{E54DE1D2-C551-470C-AA50-8540EF68326A}" type="slidenum">
              <a:rPr lang="de-AT" altLang="de-DE" smtClean="0"/>
              <a:pPr/>
              <a:t>10</a:t>
            </a:fld>
            <a:endParaRPr lang="de-AT" altLang="de-DE"/>
          </a:p>
        </p:txBody>
      </p:sp>
    </p:spTree>
    <p:extLst>
      <p:ext uri="{BB962C8B-B14F-4D97-AF65-F5344CB8AC3E}">
        <p14:creationId xmlns:p14="http://schemas.microsoft.com/office/powerpoint/2010/main" val="1208050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3568" y="1412776"/>
            <a:ext cx="7272338" cy="863600"/>
          </a:xfrm>
        </p:spPr>
        <p:txBody>
          <a:bodyPr wrap="square" lIns="0" tIns="0" rIns="0" bIns="0" anchor="t"/>
          <a:lstStyle>
            <a:lvl1pPr>
              <a:defRPr sz="4000">
                <a:solidFill>
                  <a:schemeClr val="tx1"/>
                </a:solidFill>
              </a:defRPr>
            </a:lvl1pPr>
          </a:lstStyle>
          <a:p>
            <a:pPr lvl="0"/>
            <a:r>
              <a:rPr lang="de-DE" noProof="0"/>
              <a:t>Mastertitelformat bearbeiten</a:t>
            </a:r>
            <a:endParaRPr lang="de-DE" noProof="0" dirty="0"/>
          </a:p>
        </p:txBody>
      </p:sp>
      <p:sp>
        <p:nvSpPr>
          <p:cNvPr id="43011" name="Rectangle 3"/>
          <p:cNvSpPr>
            <a:spLocks noGrp="1" noChangeArrowheads="1"/>
          </p:cNvSpPr>
          <p:nvPr>
            <p:ph type="subTitle" idx="1"/>
          </p:nvPr>
        </p:nvSpPr>
        <p:spPr>
          <a:xfrm>
            <a:off x="683568" y="2492896"/>
            <a:ext cx="2951162" cy="792163"/>
          </a:xfrm>
        </p:spPr>
        <p:txBody>
          <a:bodyPr lIns="0" tIns="0" rIns="0" bIns="0"/>
          <a:lstStyle>
            <a:lvl1pPr marL="0" indent="0">
              <a:buFont typeface="Wingdings" pitchFamily="2" charset="2"/>
              <a:buNone/>
              <a:defRPr sz="1600">
                <a:solidFill>
                  <a:schemeClr val="tx1"/>
                </a:solidFill>
              </a:defRPr>
            </a:lvl1pPr>
          </a:lstStyle>
          <a:p>
            <a:pPr lvl="0"/>
            <a:r>
              <a:rPr lang="de-DE" noProof="0"/>
              <a:t>Master-Untertitelformat bearbeiten</a:t>
            </a:r>
            <a:endParaRPr lang="de-DE" noProof="0" dirty="0"/>
          </a:p>
        </p:txBody>
      </p:sp>
    </p:spTree>
    <p:extLst>
      <p:ext uri="{BB962C8B-B14F-4D97-AF65-F5344CB8AC3E}">
        <p14:creationId xmlns:p14="http://schemas.microsoft.com/office/powerpoint/2010/main" val="2461895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11188" y="908050"/>
            <a:ext cx="6841132" cy="622300"/>
          </a:xfrm>
        </p:spPr>
        <p:txBody>
          <a:bodyPr/>
          <a:lstStyle/>
          <a:p>
            <a:r>
              <a:rPr lang="de-DE"/>
              <a:t>Mastertitelformat bearbeiten</a:t>
            </a:r>
            <a:endParaRPr lang="de-AT" dirty="0"/>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4" name="Rectangle 6">
            <a:extLst>
              <a:ext uri="{FF2B5EF4-FFF2-40B4-BE49-F238E27FC236}">
                <a16:creationId xmlns:a16="http://schemas.microsoft.com/office/drawing/2014/main" id="{C30B781B-9191-47B2-86E4-05432732942F}"/>
              </a:ext>
            </a:extLst>
          </p:cNvPr>
          <p:cNvSpPr>
            <a:spLocks noGrp="1" noChangeArrowheads="1"/>
          </p:cNvSpPr>
          <p:nvPr>
            <p:ph type="sldNum" sz="quarter" idx="10"/>
          </p:nvPr>
        </p:nvSpPr>
        <p:spPr>
          <a:ln/>
        </p:spPr>
        <p:txBody>
          <a:bodyPr/>
          <a:lstStyle>
            <a:lvl1pPr>
              <a:defRPr sz="1000">
                <a:solidFill>
                  <a:schemeClr val="tx1"/>
                </a:solidFill>
              </a:defRPr>
            </a:lvl1pPr>
          </a:lstStyle>
          <a:p>
            <a:endParaRPr lang="de-AT" altLang="de-DE"/>
          </a:p>
          <a:p>
            <a:fld id="{8E2537F6-9D11-4C86-AC1D-08DF07BF0B27}" type="slidenum">
              <a:rPr lang="de-AT" altLang="de-DE" sz="800">
                <a:solidFill>
                  <a:srgbClr val="626B71"/>
                </a:solidFill>
              </a:rPr>
              <a:pPr/>
              <a:t>‹Nr.›</a:t>
            </a:fld>
            <a:endParaRPr lang="de-AT" altLang="de-DE" sz="800">
              <a:solidFill>
                <a:srgbClr val="626B71"/>
              </a:solidFill>
            </a:endParaRPr>
          </a:p>
        </p:txBody>
      </p:sp>
      <p:sp>
        <p:nvSpPr>
          <p:cNvPr id="5" name="Rectangle 5">
            <a:extLst>
              <a:ext uri="{FF2B5EF4-FFF2-40B4-BE49-F238E27FC236}">
                <a16:creationId xmlns:a16="http://schemas.microsoft.com/office/drawing/2014/main" id="{F038EC5B-EB8D-41FB-B96E-708F94D132DB}"/>
              </a:ext>
            </a:extLst>
          </p:cNvPr>
          <p:cNvSpPr>
            <a:spLocks noGrp="1" noChangeArrowheads="1"/>
          </p:cNvSpPr>
          <p:nvPr>
            <p:ph type="ftr" sz="quarter" idx="11"/>
          </p:nvPr>
        </p:nvSpPr>
        <p:spPr>
          <a:ln/>
        </p:spPr>
        <p:txBody>
          <a:bodyPr/>
          <a:lstStyle>
            <a:lvl1pPr>
              <a:defRPr/>
            </a:lvl1pPr>
          </a:lstStyle>
          <a:p>
            <a:pPr>
              <a:defRPr/>
            </a:pPr>
            <a:r>
              <a:rPr lang="de-AT"/>
              <a:t>© FH Technikum Wien</a:t>
            </a:r>
          </a:p>
        </p:txBody>
      </p:sp>
    </p:spTree>
    <p:extLst>
      <p:ext uri="{BB962C8B-B14F-4D97-AF65-F5344CB8AC3E}">
        <p14:creationId xmlns:p14="http://schemas.microsoft.com/office/powerpoint/2010/main" val="123096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AT"/>
          </a:p>
        </p:txBody>
      </p:sp>
      <p:sp>
        <p:nvSpPr>
          <p:cNvPr id="5" name="Inhaltsplatzhalter 2"/>
          <p:cNvSpPr>
            <a:spLocks noGrp="1"/>
          </p:cNvSpPr>
          <p:nvPr>
            <p:ph idx="1"/>
          </p:nvPr>
        </p:nvSpPr>
        <p:spPr>
          <a:xfrm>
            <a:off x="617538" y="1844675"/>
            <a:ext cx="3882454" cy="4175125"/>
          </a:xfrm>
        </p:spPr>
        <p:txBody>
          <a:bodyPr/>
          <a:lstStyle>
            <a:lvl1pPr>
              <a:defRPr sz="2000"/>
            </a:lvl1pPr>
            <a:lvl2pPr>
              <a:defRPr sz="1800"/>
            </a:lvl2pPr>
            <a:lvl3pPr>
              <a:defRPr sz="1600"/>
            </a:lvl3pPr>
            <a:lvl4pPr>
              <a:defRPr sz="1600"/>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6" name="Inhaltsplatzhalter 2"/>
          <p:cNvSpPr>
            <a:spLocks noGrp="1"/>
          </p:cNvSpPr>
          <p:nvPr>
            <p:ph idx="12"/>
          </p:nvPr>
        </p:nvSpPr>
        <p:spPr>
          <a:xfrm>
            <a:off x="4572000" y="1844824"/>
            <a:ext cx="3882454" cy="4175125"/>
          </a:xfrm>
        </p:spPr>
        <p:txBody>
          <a:bodyPr/>
          <a:lstStyle>
            <a:lvl1pPr>
              <a:defRPr sz="2000"/>
            </a:lvl1pPr>
            <a:lvl2pPr>
              <a:defRPr sz="1800"/>
            </a:lvl2pPr>
            <a:lvl3pPr>
              <a:defRPr sz="1600"/>
            </a:lvl3pPr>
            <a:lvl4pPr>
              <a:defRPr sz="1600"/>
            </a:lvl4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dirty="0"/>
          </a:p>
        </p:txBody>
      </p:sp>
      <p:sp>
        <p:nvSpPr>
          <p:cNvPr id="7" name="Rectangle 6">
            <a:extLst>
              <a:ext uri="{FF2B5EF4-FFF2-40B4-BE49-F238E27FC236}">
                <a16:creationId xmlns:a16="http://schemas.microsoft.com/office/drawing/2014/main" id="{EA616C41-365B-4917-B894-F5EAA972486D}"/>
              </a:ext>
            </a:extLst>
          </p:cNvPr>
          <p:cNvSpPr>
            <a:spLocks noGrp="1" noChangeArrowheads="1"/>
          </p:cNvSpPr>
          <p:nvPr>
            <p:ph type="sldNum" sz="quarter" idx="13"/>
          </p:nvPr>
        </p:nvSpPr>
        <p:spPr>
          <a:ln/>
        </p:spPr>
        <p:txBody>
          <a:bodyPr/>
          <a:lstStyle>
            <a:lvl1pPr>
              <a:defRPr sz="1000">
                <a:solidFill>
                  <a:schemeClr val="tx1"/>
                </a:solidFill>
              </a:defRPr>
            </a:lvl1pPr>
          </a:lstStyle>
          <a:p>
            <a:endParaRPr lang="de-AT" altLang="de-DE"/>
          </a:p>
          <a:p>
            <a:fld id="{4734F6CD-91AF-4C8E-B3F4-484C9EA40952}" type="slidenum">
              <a:rPr lang="de-AT" altLang="de-DE" sz="800">
                <a:solidFill>
                  <a:srgbClr val="626B71"/>
                </a:solidFill>
              </a:rPr>
              <a:pPr/>
              <a:t>‹Nr.›</a:t>
            </a:fld>
            <a:endParaRPr lang="de-AT" altLang="de-DE" sz="800">
              <a:solidFill>
                <a:srgbClr val="626B71"/>
              </a:solidFill>
            </a:endParaRPr>
          </a:p>
        </p:txBody>
      </p:sp>
      <p:sp>
        <p:nvSpPr>
          <p:cNvPr id="8" name="Rectangle 5">
            <a:extLst>
              <a:ext uri="{FF2B5EF4-FFF2-40B4-BE49-F238E27FC236}">
                <a16:creationId xmlns:a16="http://schemas.microsoft.com/office/drawing/2014/main" id="{68C1558E-9D0C-4AAD-8802-D490C42482A6}"/>
              </a:ext>
            </a:extLst>
          </p:cNvPr>
          <p:cNvSpPr>
            <a:spLocks noGrp="1" noChangeArrowheads="1"/>
          </p:cNvSpPr>
          <p:nvPr>
            <p:ph type="ftr" sz="quarter" idx="14"/>
          </p:nvPr>
        </p:nvSpPr>
        <p:spPr>
          <a:ln/>
        </p:spPr>
        <p:txBody>
          <a:bodyPr/>
          <a:lstStyle>
            <a:lvl1pPr>
              <a:defRPr/>
            </a:lvl1pPr>
          </a:lstStyle>
          <a:p>
            <a:pPr>
              <a:defRPr/>
            </a:pPr>
            <a:r>
              <a:rPr lang="de-AT"/>
              <a:t>© FH Technikum Wien</a:t>
            </a:r>
          </a:p>
        </p:txBody>
      </p:sp>
    </p:spTree>
    <p:extLst>
      <p:ext uri="{BB962C8B-B14F-4D97-AF65-F5344CB8AC3E}">
        <p14:creationId xmlns:p14="http://schemas.microsoft.com/office/powerpoint/2010/main" val="6634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47700" y="1412776"/>
            <a:ext cx="7848600" cy="622300"/>
          </a:xfrm>
        </p:spPr>
        <p:txBody>
          <a:bodyPr/>
          <a:lstStyle>
            <a:lvl1pPr algn="ctr">
              <a:defRPr baseline="0">
                <a:solidFill>
                  <a:srgbClr val="00659C"/>
                </a:solidFill>
              </a:defRPr>
            </a:lvl1pPr>
          </a:lstStyle>
          <a:p>
            <a:r>
              <a:rPr lang="de-DE"/>
              <a:t>Mastertitelformat bearbeiten</a:t>
            </a:r>
            <a:endParaRPr lang="de-AT" dirty="0"/>
          </a:p>
        </p:txBody>
      </p:sp>
      <p:sp>
        <p:nvSpPr>
          <p:cNvPr id="5" name="Inhaltsplatzhalter 2"/>
          <p:cNvSpPr>
            <a:spLocks noGrp="1"/>
          </p:cNvSpPr>
          <p:nvPr>
            <p:ph idx="1"/>
          </p:nvPr>
        </p:nvSpPr>
        <p:spPr>
          <a:xfrm>
            <a:off x="647527" y="2420888"/>
            <a:ext cx="7860637" cy="450366"/>
          </a:xfrm>
        </p:spPr>
        <p:txBody>
          <a:bodyPr/>
          <a:lstStyle>
            <a:lvl1pPr marL="0" indent="0" algn="ctr">
              <a:buNone/>
              <a:defRPr sz="1800"/>
            </a:lvl1pPr>
          </a:lstStyle>
          <a:p>
            <a:pPr lvl="0"/>
            <a:r>
              <a:rPr lang="de-DE"/>
              <a:t>Mastertextformat bearbeiten</a:t>
            </a:r>
          </a:p>
        </p:txBody>
      </p:sp>
      <p:sp>
        <p:nvSpPr>
          <p:cNvPr id="4" name="Rectangle 6">
            <a:extLst>
              <a:ext uri="{FF2B5EF4-FFF2-40B4-BE49-F238E27FC236}">
                <a16:creationId xmlns:a16="http://schemas.microsoft.com/office/drawing/2014/main" id="{1B803AFD-8FFE-45DA-A378-22FC0BA3193B}"/>
              </a:ext>
            </a:extLst>
          </p:cNvPr>
          <p:cNvSpPr>
            <a:spLocks noGrp="1" noChangeArrowheads="1"/>
          </p:cNvSpPr>
          <p:nvPr>
            <p:ph type="sldNum" sz="quarter" idx="10"/>
          </p:nvPr>
        </p:nvSpPr>
        <p:spPr/>
        <p:txBody>
          <a:bodyPr/>
          <a:lstStyle>
            <a:lvl1pPr>
              <a:defRPr sz="1000">
                <a:solidFill>
                  <a:schemeClr val="tx1"/>
                </a:solidFill>
              </a:defRPr>
            </a:lvl1pPr>
          </a:lstStyle>
          <a:p>
            <a:endParaRPr lang="de-AT" altLang="de-DE"/>
          </a:p>
          <a:p>
            <a:fld id="{56B1901A-9AD5-4020-A906-B5F1A3E99187}" type="slidenum">
              <a:rPr lang="de-AT" altLang="de-DE" sz="800">
                <a:solidFill>
                  <a:srgbClr val="626B71"/>
                </a:solidFill>
              </a:rPr>
              <a:pPr/>
              <a:t>‹Nr.›</a:t>
            </a:fld>
            <a:endParaRPr lang="de-AT" altLang="de-DE" sz="800">
              <a:solidFill>
                <a:srgbClr val="626B71"/>
              </a:solidFill>
            </a:endParaRPr>
          </a:p>
        </p:txBody>
      </p:sp>
      <p:sp>
        <p:nvSpPr>
          <p:cNvPr id="6" name="Rectangle 5">
            <a:extLst>
              <a:ext uri="{FF2B5EF4-FFF2-40B4-BE49-F238E27FC236}">
                <a16:creationId xmlns:a16="http://schemas.microsoft.com/office/drawing/2014/main" id="{BF0CFE3A-7E62-4B3A-B21E-56153215B6DB}"/>
              </a:ext>
            </a:extLst>
          </p:cNvPr>
          <p:cNvSpPr>
            <a:spLocks noGrp="1" noChangeArrowheads="1"/>
          </p:cNvSpPr>
          <p:nvPr>
            <p:ph type="ftr" sz="quarter" idx="11"/>
          </p:nvPr>
        </p:nvSpPr>
        <p:spPr/>
        <p:txBody>
          <a:bodyPr/>
          <a:lstStyle>
            <a:lvl1pPr>
              <a:defRPr smtClean="0"/>
            </a:lvl1pPr>
          </a:lstStyle>
          <a:p>
            <a:pPr>
              <a:defRPr/>
            </a:pPr>
            <a:r>
              <a:rPr lang="de-AT"/>
              <a:t>© FH Technikum Wien</a:t>
            </a:r>
          </a:p>
        </p:txBody>
      </p:sp>
    </p:spTree>
    <p:extLst>
      <p:ext uri="{BB962C8B-B14F-4D97-AF65-F5344CB8AC3E}">
        <p14:creationId xmlns:p14="http://schemas.microsoft.com/office/powerpoint/2010/main" val="62602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11560" y="5157192"/>
            <a:ext cx="7848600" cy="622300"/>
          </a:xfrm>
        </p:spPr>
        <p:txBody>
          <a:bodyPr/>
          <a:lstStyle>
            <a:lvl1pPr>
              <a:defRPr sz="1400"/>
            </a:lvl1pPr>
          </a:lstStyle>
          <a:p>
            <a:r>
              <a:rPr lang="de-DE"/>
              <a:t>Mastertitelformat bearbeiten</a:t>
            </a:r>
            <a:endParaRPr lang="de-AT" dirty="0"/>
          </a:p>
        </p:txBody>
      </p:sp>
      <p:sp>
        <p:nvSpPr>
          <p:cNvPr id="5" name="Inhaltsplatzhalter 2"/>
          <p:cNvSpPr>
            <a:spLocks noGrp="1"/>
          </p:cNvSpPr>
          <p:nvPr>
            <p:ph idx="1"/>
          </p:nvPr>
        </p:nvSpPr>
        <p:spPr>
          <a:xfrm>
            <a:off x="1931078" y="1268611"/>
            <a:ext cx="5273480" cy="3744565"/>
          </a:xfrm>
        </p:spPr>
        <p:txBody>
          <a:bodyPr/>
          <a:lstStyle>
            <a:lvl1pPr marL="0" indent="0">
              <a:buNone/>
              <a:defRPr/>
            </a:lvl1pPr>
          </a:lstStyle>
          <a:p>
            <a:pPr lvl="0"/>
            <a:r>
              <a:rPr lang="de-DE"/>
              <a:t>Mastertextformat bearbeiten</a:t>
            </a:r>
          </a:p>
        </p:txBody>
      </p:sp>
      <p:sp>
        <p:nvSpPr>
          <p:cNvPr id="4" name="Rectangle 6">
            <a:extLst>
              <a:ext uri="{FF2B5EF4-FFF2-40B4-BE49-F238E27FC236}">
                <a16:creationId xmlns:a16="http://schemas.microsoft.com/office/drawing/2014/main" id="{5D68B325-D4A0-454C-BE14-D1E83FCF4C67}"/>
              </a:ext>
            </a:extLst>
          </p:cNvPr>
          <p:cNvSpPr>
            <a:spLocks noGrp="1" noChangeArrowheads="1"/>
          </p:cNvSpPr>
          <p:nvPr>
            <p:ph type="sldNum" sz="quarter" idx="10"/>
          </p:nvPr>
        </p:nvSpPr>
        <p:spPr>
          <a:ln/>
        </p:spPr>
        <p:txBody>
          <a:bodyPr/>
          <a:lstStyle>
            <a:lvl1pPr>
              <a:defRPr sz="1000">
                <a:solidFill>
                  <a:schemeClr val="tx1"/>
                </a:solidFill>
              </a:defRPr>
            </a:lvl1pPr>
          </a:lstStyle>
          <a:p>
            <a:endParaRPr lang="de-AT" altLang="de-DE"/>
          </a:p>
          <a:p>
            <a:fld id="{46763C4D-63AF-407B-8BD1-9572C7E259CE}" type="slidenum">
              <a:rPr lang="de-AT" altLang="de-DE" sz="800">
                <a:solidFill>
                  <a:srgbClr val="626B71"/>
                </a:solidFill>
              </a:rPr>
              <a:pPr/>
              <a:t>‹Nr.›</a:t>
            </a:fld>
            <a:endParaRPr lang="de-AT" altLang="de-DE" sz="800">
              <a:solidFill>
                <a:srgbClr val="626B71"/>
              </a:solidFill>
            </a:endParaRPr>
          </a:p>
        </p:txBody>
      </p:sp>
      <p:sp>
        <p:nvSpPr>
          <p:cNvPr id="6" name="Rectangle 5">
            <a:extLst>
              <a:ext uri="{FF2B5EF4-FFF2-40B4-BE49-F238E27FC236}">
                <a16:creationId xmlns:a16="http://schemas.microsoft.com/office/drawing/2014/main" id="{3FD3AA3A-CD2A-4493-A967-58F41FB4DFF3}"/>
              </a:ext>
            </a:extLst>
          </p:cNvPr>
          <p:cNvSpPr>
            <a:spLocks noGrp="1" noChangeArrowheads="1"/>
          </p:cNvSpPr>
          <p:nvPr>
            <p:ph type="ftr" sz="quarter" idx="11"/>
          </p:nvPr>
        </p:nvSpPr>
        <p:spPr>
          <a:ln/>
        </p:spPr>
        <p:txBody>
          <a:bodyPr/>
          <a:lstStyle>
            <a:lvl1pPr>
              <a:defRPr/>
            </a:lvl1pPr>
          </a:lstStyle>
          <a:p>
            <a:pPr>
              <a:defRPr/>
            </a:pPr>
            <a:r>
              <a:rPr lang="de-AT"/>
              <a:t>© FH Technikum Wien</a:t>
            </a:r>
          </a:p>
        </p:txBody>
      </p:sp>
    </p:spTree>
    <p:extLst>
      <p:ext uri="{BB962C8B-B14F-4D97-AF65-F5344CB8AC3E}">
        <p14:creationId xmlns:p14="http://schemas.microsoft.com/office/powerpoint/2010/main" val="12859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96E30-F68B-4D7F-9689-0EDC36B8C78A}"/>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535D815-9D5C-479D-93CC-F4D143AC59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3476822-281E-4554-91CD-0CA2DBADCE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Foliennummernplatzhalter 4">
            <a:extLst>
              <a:ext uri="{FF2B5EF4-FFF2-40B4-BE49-F238E27FC236}">
                <a16:creationId xmlns:a16="http://schemas.microsoft.com/office/drawing/2014/main" id="{2CFF48CB-472D-4286-B991-5407ADBF6F22}"/>
              </a:ext>
            </a:extLst>
          </p:cNvPr>
          <p:cNvSpPr>
            <a:spLocks noGrp="1"/>
          </p:cNvSpPr>
          <p:nvPr>
            <p:ph type="sldNum" sz="quarter" idx="10"/>
          </p:nvPr>
        </p:nvSpPr>
        <p:spPr/>
        <p:txBody>
          <a:bodyPr/>
          <a:lstStyle/>
          <a:p>
            <a:endParaRPr lang="de-AT" altLang="de-DE" sz="1000">
              <a:solidFill>
                <a:schemeClr val="tx1"/>
              </a:solidFill>
            </a:endParaRPr>
          </a:p>
          <a:p>
            <a:fld id="{6A121033-4703-4032-916D-7C6E1E14F449}" type="slidenum">
              <a:rPr lang="de-AT" altLang="de-DE" smtClean="0"/>
              <a:pPr/>
              <a:t>‹Nr.›</a:t>
            </a:fld>
            <a:endParaRPr lang="de-AT" altLang="de-DE"/>
          </a:p>
        </p:txBody>
      </p:sp>
      <p:sp>
        <p:nvSpPr>
          <p:cNvPr id="6" name="Fußzeilenplatzhalter 5">
            <a:extLst>
              <a:ext uri="{FF2B5EF4-FFF2-40B4-BE49-F238E27FC236}">
                <a16:creationId xmlns:a16="http://schemas.microsoft.com/office/drawing/2014/main" id="{4719A7A9-5B34-4B14-B42D-FD5A69EAFA4D}"/>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114506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57BFFCC-4DCD-4085-938A-9E137CB6FD74}"/>
              </a:ext>
            </a:extLst>
          </p:cNvPr>
          <p:cNvSpPr>
            <a:spLocks noGrp="1" noChangeArrowheads="1"/>
          </p:cNvSpPr>
          <p:nvPr>
            <p:ph type="title"/>
          </p:nvPr>
        </p:nvSpPr>
        <p:spPr bwMode="auto">
          <a:xfrm>
            <a:off x="611188" y="908050"/>
            <a:ext cx="684053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de-AT" altLang="de-DE"/>
              <a:t>Titelmasterformat</a:t>
            </a:r>
          </a:p>
        </p:txBody>
      </p:sp>
      <p:sp>
        <p:nvSpPr>
          <p:cNvPr id="1027" name="Rectangle 3">
            <a:extLst>
              <a:ext uri="{FF2B5EF4-FFF2-40B4-BE49-F238E27FC236}">
                <a16:creationId xmlns:a16="http://schemas.microsoft.com/office/drawing/2014/main" id="{19BBC98D-7BB6-4233-9781-E34953BC8F9E}"/>
              </a:ext>
            </a:extLst>
          </p:cNvPr>
          <p:cNvSpPr>
            <a:spLocks noGrp="1" noChangeArrowheads="1"/>
          </p:cNvSpPr>
          <p:nvPr>
            <p:ph type="body" idx="1"/>
          </p:nvPr>
        </p:nvSpPr>
        <p:spPr bwMode="auto">
          <a:xfrm>
            <a:off x="617538" y="1844675"/>
            <a:ext cx="78486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a:t>Textmasterformate durch Klicken bearbeiten</a:t>
            </a:r>
          </a:p>
          <a:p>
            <a:pPr lvl="1"/>
            <a:r>
              <a:rPr lang="de-AT" altLang="de-DE"/>
              <a:t>Zweite Ebene</a:t>
            </a:r>
          </a:p>
          <a:p>
            <a:pPr lvl="2"/>
            <a:r>
              <a:rPr lang="de-AT" altLang="de-DE"/>
              <a:t>Dritte Ebene</a:t>
            </a:r>
          </a:p>
          <a:p>
            <a:pPr lvl="3"/>
            <a:r>
              <a:rPr lang="de-AT" altLang="de-DE"/>
              <a:t>Vierte Ebene</a:t>
            </a:r>
          </a:p>
          <a:p>
            <a:pPr lvl="4"/>
            <a:r>
              <a:rPr lang="de-AT" altLang="de-DE"/>
              <a:t>Fünfte Ebene</a:t>
            </a:r>
          </a:p>
        </p:txBody>
      </p:sp>
      <p:sp>
        <p:nvSpPr>
          <p:cNvPr id="1030" name="Rectangle 6">
            <a:extLst>
              <a:ext uri="{FF2B5EF4-FFF2-40B4-BE49-F238E27FC236}">
                <a16:creationId xmlns:a16="http://schemas.microsoft.com/office/drawing/2014/main" id="{8D70B9AD-0BFE-4D80-9A97-699757B1503D}"/>
              </a:ext>
            </a:extLst>
          </p:cNvPr>
          <p:cNvSpPr>
            <a:spLocks noGrp="1" noChangeArrowheads="1"/>
          </p:cNvSpPr>
          <p:nvPr>
            <p:ph type="sldNum" sz="quarter" idx="4"/>
          </p:nvPr>
        </p:nvSpPr>
        <p:spPr bwMode="auto">
          <a:xfrm>
            <a:off x="6300788" y="623728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lgn="r">
              <a:defRPr sz="800">
                <a:solidFill>
                  <a:srgbClr val="626B71"/>
                </a:solidFill>
              </a:defRPr>
            </a:lvl1pPr>
          </a:lstStyle>
          <a:p>
            <a:endParaRPr lang="de-AT" altLang="de-DE" sz="1000">
              <a:solidFill>
                <a:schemeClr val="tx1"/>
              </a:solidFill>
            </a:endParaRPr>
          </a:p>
          <a:p>
            <a:fld id="{6A121033-4703-4032-916D-7C6E1E14F449}" type="slidenum">
              <a:rPr lang="de-AT" altLang="de-DE"/>
              <a:pPr/>
              <a:t>‹Nr.›</a:t>
            </a:fld>
            <a:endParaRPr lang="de-AT" altLang="de-DE"/>
          </a:p>
        </p:txBody>
      </p:sp>
      <p:sp>
        <p:nvSpPr>
          <p:cNvPr id="1029" name="Rectangle 5">
            <a:extLst>
              <a:ext uri="{FF2B5EF4-FFF2-40B4-BE49-F238E27FC236}">
                <a16:creationId xmlns:a16="http://schemas.microsoft.com/office/drawing/2014/main" id="{3760F98F-13E9-482E-B9F4-F3A2CAFCCB75}"/>
              </a:ext>
            </a:extLst>
          </p:cNvPr>
          <p:cNvSpPr>
            <a:spLocks noGrp="1" noChangeArrowheads="1"/>
          </p:cNvSpPr>
          <p:nvPr>
            <p:ph type="ftr" sz="quarter" idx="3"/>
          </p:nvPr>
        </p:nvSpPr>
        <p:spPr bwMode="auto">
          <a:xfrm>
            <a:off x="611188" y="6237288"/>
            <a:ext cx="50403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t" anchorCtr="0" compatLnSpc="1">
            <a:prstTxWarp prst="textNoShape">
              <a:avLst/>
            </a:prstTxWarp>
          </a:bodyPr>
          <a:lstStyle>
            <a:lvl1pPr>
              <a:defRPr sz="800" dirty="0" smtClean="0">
                <a:solidFill>
                  <a:srgbClr val="626B71"/>
                </a:solidFill>
                <a:latin typeface="Arial" charset="0"/>
                <a:cs typeface="Arial" charset="0"/>
              </a:defRPr>
            </a:lvl1pPr>
          </a:lstStyle>
          <a:p>
            <a:pPr>
              <a:defRPr/>
            </a:pPr>
            <a:r>
              <a:rPr lang="de-AT"/>
              <a:t>© FH Technikum Wien</a:t>
            </a:r>
          </a:p>
        </p:txBody>
      </p:sp>
    </p:spTree>
  </p:cSld>
  <p:clrMap bg1="lt1" tx1="dk1" bg2="lt2" tx2="dk2" accent1="accent1" accent2="accent2" accent3="accent3" accent4="accent4" accent5="accent5" accent6="accent6" hlink="hlink" folHlink="folHlink"/>
  <p:sldLayoutIdLst>
    <p:sldLayoutId id="2147483763" r:id="rId1"/>
    <p:sldLayoutId id="2147483760" r:id="rId2"/>
    <p:sldLayoutId id="2147483761" r:id="rId3"/>
    <p:sldLayoutId id="2147483764" r:id="rId4"/>
    <p:sldLayoutId id="2147483762" r:id="rId5"/>
    <p:sldLayoutId id="2147483765" r:id="rId6"/>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cs typeface="Arial" charset="0"/>
        </a:defRPr>
      </a:lvl6pPr>
      <a:lvl7pPr marL="914400" algn="l" rtl="0" eaLnBrk="1" fontAlgn="base" hangingPunct="1">
        <a:spcBef>
          <a:spcPct val="0"/>
        </a:spcBef>
        <a:spcAft>
          <a:spcPct val="0"/>
        </a:spcAft>
        <a:defRPr sz="3200">
          <a:solidFill>
            <a:schemeClr val="tx2"/>
          </a:solidFill>
          <a:latin typeface="Arial" charset="0"/>
          <a:cs typeface="Arial" charset="0"/>
        </a:defRPr>
      </a:lvl7pPr>
      <a:lvl8pPr marL="1371600" algn="l" rtl="0" eaLnBrk="1" fontAlgn="base" hangingPunct="1">
        <a:spcBef>
          <a:spcPct val="0"/>
        </a:spcBef>
        <a:spcAft>
          <a:spcPct val="0"/>
        </a:spcAft>
        <a:defRPr sz="3200">
          <a:solidFill>
            <a:schemeClr val="tx2"/>
          </a:solidFill>
          <a:latin typeface="Arial" charset="0"/>
          <a:cs typeface="Arial" charset="0"/>
        </a:defRPr>
      </a:lvl8pPr>
      <a:lvl9pPr marL="1828800" algn="l" rtl="0" eaLnBrk="1" fontAlgn="base" hangingPunct="1">
        <a:spcBef>
          <a:spcPct val="0"/>
        </a:spcBef>
        <a:spcAft>
          <a:spcPct val="0"/>
        </a:spcAft>
        <a:defRPr sz="32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00659C"/>
        </a:buClr>
        <a:buFont typeface="Wingdings" panose="05000000000000000000" pitchFamily="2" charset="2"/>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rgbClr val="00659C"/>
        </a:buClr>
        <a:buFont typeface="Arial" panose="020B0604020202020204" pitchFamily="34" charset="0"/>
        <a:buChar char="–"/>
        <a:defRPr sz="2000">
          <a:solidFill>
            <a:schemeClr val="tx1"/>
          </a:solidFill>
          <a:latin typeface="+mn-lt"/>
          <a:cs typeface="+mn-cs"/>
        </a:defRPr>
      </a:lvl2pPr>
      <a:lvl3pPr marL="1143000" indent="-228600" algn="l" rtl="0" eaLnBrk="1" fontAlgn="base" hangingPunct="1">
        <a:spcBef>
          <a:spcPct val="20000"/>
        </a:spcBef>
        <a:spcAft>
          <a:spcPct val="0"/>
        </a:spcAft>
        <a:buClr>
          <a:srgbClr val="00659C"/>
        </a:buClr>
        <a:buFont typeface="Wingdings" panose="05000000000000000000" pitchFamily="2" charset="2"/>
        <a:buChar char="§"/>
        <a:defRPr>
          <a:solidFill>
            <a:schemeClr val="tx1"/>
          </a:solidFill>
          <a:latin typeface="+mn-lt"/>
          <a:cs typeface="+mn-cs"/>
        </a:defRPr>
      </a:lvl3pPr>
      <a:lvl4pPr marL="1600200" indent="-228600" algn="l" rtl="0" eaLnBrk="1" fontAlgn="base" hangingPunct="1">
        <a:spcBef>
          <a:spcPct val="20000"/>
        </a:spcBef>
        <a:spcAft>
          <a:spcPct val="0"/>
        </a:spcAft>
        <a:buClr>
          <a:srgbClr val="00659C"/>
        </a:buClr>
        <a:buFont typeface="Arial" panose="020B0604020202020204" pitchFamily="34" charset="0"/>
        <a:buChar char="–"/>
        <a:defRPr sz="1600">
          <a:solidFill>
            <a:schemeClr val="tx1"/>
          </a:solidFill>
          <a:latin typeface="+mn-lt"/>
          <a:cs typeface="+mn-cs"/>
        </a:defRPr>
      </a:lvl4pPr>
      <a:lvl5pPr marL="2057400" indent="-228600" algn="l" rtl="0" eaLnBrk="1" fontAlgn="base" hangingPunct="1">
        <a:spcBef>
          <a:spcPct val="20000"/>
        </a:spcBef>
        <a:spcAft>
          <a:spcPct val="0"/>
        </a:spcAft>
        <a:buClr>
          <a:srgbClr val="00659C"/>
        </a:buClr>
        <a:buFont typeface="Arial" panose="020B0604020202020204" pitchFamily="34" charset="0"/>
        <a:buChar char="»"/>
        <a:defRPr sz="1600">
          <a:solidFill>
            <a:schemeClr val="tx1"/>
          </a:solidFill>
          <a:latin typeface="+mn-lt"/>
          <a:cs typeface="+mn-cs"/>
        </a:defRPr>
      </a:lvl5pPr>
      <a:lvl6pPr marL="2514600" indent="-228600" algn="l" rtl="0" eaLnBrk="1" fontAlgn="base" hangingPunct="1">
        <a:spcBef>
          <a:spcPct val="20000"/>
        </a:spcBef>
        <a:spcAft>
          <a:spcPct val="0"/>
        </a:spcAft>
        <a:buClr>
          <a:srgbClr val="008462"/>
        </a:buClr>
        <a:buFont typeface="Arial" charset="0"/>
        <a:buChar char="»"/>
        <a:defRPr sz="1600">
          <a:solidFill>
            <a:schemeClr val="tx1"/>
          </a:solidFill>
          <a:latin typeface="+mn-lt"/>
          <a:cs typeface="+mn-cs"/>
        </a:defRPr>
      </a:lvl6pPr>
      <a:lvl7pPr marL="2971800" indent="-228600" algn="l" rtl="0" eaLnBrk="1" fontAlgn="base" hangingPunct="1">
        <a:spcBef>
          <a:spcPct val="20000"/>
        </a:spcBef>
        <a:spcAft>
          <a:spcPct val="0"/>
        </a:spcAft>
        <a:buClr>
          <a:srgbClr val="008462"/>
        </a:buClr>
        <a:buFont typeface="Arial" charset="0"/>
        <a:buChar char="»"/>
        <a:defRPr sz="1600">
          <a:solidFill>
            <a:schemeClr val="tx1"/>
          </a:solidFill>
          <a:latin typeface="+mn-lt"/>
          <a:cs typeface="+mn-cs"/>
        </a:defRPr>
      </a:lvl7pPr>
      <a:lvl8pPr marL="3429000" indent="-228600" algn="l" rtl="0" eaLnBrk="1" fontAlgn="base" hangingPunct="1">
        <a:spcBef>
          <a:spcPct val="20000"/>
        </a:spcBef>
        <a:spcAft>
          <a:spcPct val="0"/>
        </a:spcAft>
        <a:buClr>
          <a:srgbClr val="008462"/>
        </a:buClr>
        <a:buFont typeface="Arial" charset="0"/>
        <a:buChar char="»"/>
        <a:defRPr sz="1600">
          <a:solidFill>
            <a:schemeClr val="tx1"/>
          </a:solidFill>
          <a:latin typeface="+mn-lt"/>
          <a:cs typeface="+mn-cs"/>
        </a:defRPr>
      </a:lvl8pPr>
      <a:lvl9pPr marL="3886200" indent="-228600" algn="l" rtl="0" eaLnBrk="1" fontAlgn="base" hangingPunct="1">
        <a:spcBef>
          <a:spcPct val="20000"/>
        </a:spcBef>
        <a:spcAft>
          <a:spcPct val="0"/>
        </a:spcAft>
        <a:buClr>
          <a:srgbClr val="008462"/>
        </a:buClr>
        <a:buFont typeface="Arial" charset="0"/>
        <a:buChar char="»"/>
        <a:defRPr sz="16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korken89/crect" TargetMode="External"/><Relationship Id="rId13" Type="http://schemas.openxmlformats.org/officeDocument/2006/relationships/image" Target="../media/image8.png"/><Relationship Id="rId3" Type="http://schemas.openxmlformats.org/officeDocument/2006/relationships/hyperlink" Target="https://www.mbed.com/en/" TargetMode="External"/><Relationship Id="rId7" Type="http://schemas.openxmlformats.org/officeDocument/2006/relationships/hyperlink" Target="https://modm.io/" TargetMode="External"/><Relationship Id="rId12" Type="http://schemas.openxmlformats.org/officeDocument/2006/relationships/image" Target="../media/image7.svg"/><Relationship Id="rId17" Type="http://schemas.openxmlformats.org/officeDocument/2006/relationships/image" Target="../media/image12.svg"/><Relationship Id="rId2" Type="http://schemas.openxmlformats.org/officeDocument/2006/relationships/notesSlide" Target="../notesSlides/notesSlide8.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kvasir.io/" TargetMode="External"/><Relationship Id="rId11" Type="http://schemas.openxmlformats.org/officeDocument/2006/relationships/image" Target="../media/image6.png"/><Relationship Id="rId5" Type="http://schemas.openxmlformats.org/officeDocument/2006/relationships/hyperlink" Target="https://www.osrtos.com/rtos/stratifyos" TargetMode="External"/><Relationship Id="rId15" Type="http://schemas.openxmlformats.org/officeDocument/2006/relationships/image" Target="../media/image10.svg"/><Relationship Id="rId10" Type="http://schemas.openxmlformats.org/officeDocument/2006/relationships/image" Target="../media/image5.jpg"/><Relationship Id="rId4" Type="http://schemas.openxmlformats.org/officeDocument/2006/relationships/hyperlink" Target="http://distortos.org/" TargetMode="External"/><Relationship Id="rId9" Type="http://schemas.openxmlformats.org/officeDocument/2006/relationships/hyperlink" Target="https://embb.io/index.html" TargetMode="Externa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7">
            <a:extLst>
              <a:ext uri="{FF2B5EF4-FFF2-40B4-BE49-F238E27FC236}">
                <a16:creationId xmlns:a16="http://schemas.microsoft.com/office/drawing/2014/main" id="{EF9A7E0A-73AF-4890-BAAA-719148BBAADC}"/>
              </a:ext>
            </a:extLst>
          </p:cNvPr>
          <p:cNvSpPr>
            <a:spLocks noGrp="1" noChangeArrowheads="1"/>
          </p:cNvSpPr>
          <p:nvPr>
            <p:ph type="ctrTitle"/>
          </p:nvPr>
        </p:nvSpPr>
        <p:spPr>
          <a:xfrm>
            <a:off x="684213" y="3501008"/>
            <a:ext cx="7272337" cy="1440160"/>
          </a:xfrm>
        </p:spPr>
        <p:txBody>
          <a:bodyPr/>
          <a:lstStyle/>
          <a:p>
            <a:r>
              <a:rPr lang="en-GB" altLang="de-DE" dirty="0"/>
              <a:t>Embedded C++</a:t>
            </a:r>
            <a:br>
              <a:rPr lang="en-GB" altLang="de-DE" dirty="0"/>
            </a:br>
            <a:r>
              <a:rPr lang="en-GB" sz="2400" dirty="0"/>
              <a:t>Assessing OO concepts for Embedded Systems</a:t>
            </a:r>
            <a:br>
              <a:rPr lang="de-DE" dirty="0"/>
            </a:br>
            <a:endParaRPr lang="en-GB" altLang="de-DE" dirty="0"/>
          </a:p>
        </p:txBody>
      </p:sp>
      <p:sp>
        <p:nvSpPr>
          <p:cNvPr id="4099" name="Rectangle 18">
            <a:extLst>
              <a:ext uri="{FF2B5EF4-FFF2-40B4-BE49-F238E27FC236}">
                <a16:creationId xmlns:a16="http://schemas.microsoft.com/office/drawing/2014/main" id="{DAA18575-9FFF-48AB-8C05-B7AA7F22DEB9}"/>
              </a:ext>
            </a:extLst>
          </p:cNvPr>
          <p:cNvSpPr>
            <a:spLocks noGrp="1" noChangeArrowheads="1"/>
          </p:cNvSpPr>
          <p:nvPr>
            <p:ph type="subTitle" idx="1"/>
          </p:nvPr>
        </p:nvSpPr>
        <p:spPr>
          <a:xfrm>
            <a:off x="684213" y="1772816"/>
            <a:ext cx="5421721" cy="792163"/>
          </a:xfrm>
        </p:spPr>
        <p:txBody>
          <a:bodyPr/>
          <a:lstStyle/>
          <a:p>
            <a:r>
              <a:rPr lang="de-DE" altLang="de-DE" dirty="0" err="1"/>
              <a:t>Author</a:t>
            </a:r>
            <a:r>
              <a:rPr lang="de-DE" altLang="de-DE" dirty="0"/>
              <a:t>: 		Fränz Ney (es16m013)</a:t>
            </a:r>
          </a:p>
          <a:p>
            <a:r>
              <a:rPr lang="de-DE" altLang="de-DE" dirty="0"/>
              <a:t>Supervisor: 	</a:t>
            </a:r>
            <a:r>
              <a:rPr lang="de-DE" dirty="0"/>
              <a:t>FH-Prof. Dipl.-Ing. Dr. Martin </a:t>
            </a:r>
            <a:r>
              <a:rPr lang="de-DE" dirty="0" err="1"/>
              <a:t>Horauer</a:t>
            </a:r>
            <a:endParaRPr lang="de-DE" dirty="0"/>
          </a:p>
          <a:p>
            <a:endParaRPr lang="de-DE" altLang="de-DE" dirty="0"/>
          </a:p>
        </p:txBody>
      </p:sp>
      <p:sp>
        <p:nvSpPr>
          <p:cNvPr id="2" name="Textfeld 1">
            <a:extLst>
              <a:ext uri="{FF2B5EF4-FFF2-40B4-BE49-F238E27FC236}">
                <a16:creationId xmlns:a16="http://schemas.microsoft.com/office/drawing/2014/main" id="{9F958D66-8918-4085-9800-EF4DC6477BB2}"/>
              </a:ext>
            </a:extLst>
          </p:cNvPr>
          <p:cNvSpPr txBox="1"/>
          <p:nvPr/>
        </p:nvSpPr>
        <p:spPr>
          <a:xfrm>
            <a:off x="6804248" y="5589240"/>
            <a:ext cx="1512168" cy="369332"/>
          </a:xfrm>
          <a:prstGeom prst="rect">
            <a:avLst/>
          </a:prstGeom>
          <a:noFill/>
        </p:spPr>
        <p:txBody>
          <a:bodyPr wrap="square" rtlCol="0">
            <a:spAutoFit/>
          </a:bodyPr>
          <a:lstStyle/>
          <a:p>
            <a:r>
              <a:rPr lang="en-GB" dirty="0"/>
              <a:t>13.11.2018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992AC3-5713-4978-AA81-85FE8BE7B62A}"/>
              </a:ext>
            </a:extLst>
          </p:cNvPr>
          <p:cNvSpPr>
            <a:spLocks noGrp="1"/>
          </p:cNvSpPr>
          <p:nvPr>
            <p:ph type="title"/>
          </p:nvPr>
        </p:nvSpPr>
        <p:spPr/>
        <p:txBody>
          <a:bodyPr/>
          <a:lstStyle/>
          <a:p>
            <a:r>
              <a:rPr lang="en-GB" dirty="0">
                <a:solidFill>
                  <a:srgbClr val="0070C0"/>
                </a:solidFill>
              </a:rPr>
              <a:t>Questions</a:t>
            </a:r>
          </a:p>
        </p:txBody>
      </p:sp>
      <p:pic>
        <p:nvPicPr>
          <p:cNvPr id="7" name="Inhaltsplatzhalter 6">
            <a:extLst>
              <a:ext uri="{FF2B5EF4-FFF2-40B4-BE49-F238E27FC236}">
                <a16:creationId xmlns:a16="http://schemas.microsoft.com/office/drawing/2014/main" id="{28D7FB13-F038-4EB1-B470-8CC767A6FD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855" y="1916832"/>
            <a:ext cx="7848600" cy="3411738"/>
          </a:xfrm>
        </p:spPr>
      </p:pic>
      <p:sp>
        <p:nvSpPr>
          <p:cNvPr id="4" name="Foliennummernplatzhalter 3">
            <a:extLst>
              <a:ext uri="{FF2B5EF4-FFF2-40B4-BE49-F238E27FC236}">
                <a16:creationId xmlns:a16="http://schemas.microsoft.com/office/drawing/2014/main" id="{A451B679-EFCC-4417-8C09-88B248F2D8DA}"/>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10</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0C68D4F6-4C1A-4AD2-AAAF-F10555EA4DFA}"/>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427463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FAE2C-7564-4945-9916-72712867B878}"/>
              </a:ext>
            </a:extLst>
          </p:cNvPr>
          <p:cNvSpPr>
            <a:spLocks noGrp="1"/>
          </p:cNvSpPr>
          <p:nvPr>
            <p:ph type="title"/>
          </p:nvPr>
        </p:nvSpPr>
        <p:spPr/>
        <p:txBody>
          <a:bodyPr/>
          <a:lstStyle/>
          <a:p>
            <a:r>
              <a:rPr lang="en-GB" dirty="0">
                <a:solidFill>
                  <a:srgbClr val="0070C0"/>
                </a:solidFill>
              </a:rPr>
              <a:t>Function Overloading </a:t>
            </a:r>
            <a:endParaRPr lang="en-GB" dirty="0"/>
          </a:p>
        </p:txBody>
      </p:sp>
      <p:sp>
        <p:nvSpPr>
          <p:cNvPr id="7" name="Inhaltsplatzhalter 6">
            <a:extLst>
              <a:ext uri="{FF2B5EF4-FFF2-40B4-BE49-F238E27FC236}">
                <a16:creationId xmlns:a16="http://schemas.microsoft.com/office/drawing/2014/main" id="{B7DEF7CA-1743-489A-921B-26AAB2D91A3B}"/>
              </a:ext>
            </a:extLst>
          </p:cNvPr>
          <p:cNvSpPr>
            <a:spLocks noGrp="1"/>
          </p:cNvSpPr>
          <p:nvPr>
            <p:ph idx="1"/>
          </p:nvPr>
        </p:nvSpPr>
        <p:spPr/>
        <p:txBody>
          <a:bodyPr/>
          <a:lstStyle/>
          <a:p>
            <a:r>
              <a:rPr lang="en-GB" dirty="0"/>
              <a:t>C++</a:t>
            </a:r>
          </a:p>
        </p:txBody>
      </p:sp>
      <p:sp>
        <p:nvSpPr>
          <p:cNvPr id="8" name="Inhaltsplatzhalter 7">
            <a:extLst>
              <a:ext uri="{FF2B5EF4-FFF2-40B4-BE49-F238E27FC236}">
                <a16:creationId xmlns:a16="http://schemas.microsoft.com/office/drawing/2014/main" id="{665948C3-F88F-410B-BDAA-BEC9DA877FD5}"/>
              </a:ext>
            </a:extLst>
          </p:cNvPr>
          <p:cNvSpPr>
            <a:spLocks noGrp="1"/>
          </p:cNvSpPr>
          <p:nvPr>
            <p:ph idx="12"/>
          </p:nvPr>
        </p:nvSpPr>
        <p:spPr/>
        <p:txBody>
          <a:bodyPr/>
          <a:lstStyle/>
          <a:p>
            <a:r>
              <a:rPr lang="en-GB" dirty="0"/>
              <a:t>C</a:t>
            </a:r>
          </a:p>
          <a:p>
            <a:pPr marL="0" indent="0">
              <a:buNone/>
            </a:pPr>
            <a:endParaRPr lang="en-GB" dirty="0"/>
          </a:p>
        </p:txBody>
      </p:sp>
      <p:sp>
        <p:nvSpPr>
          <p:cNvPr id="4" name="Foliennummernplatzhalter 3">
            <a:extLst>
              <a:ext uri="{FF2B5EF4-FFF2-40B4-BE49-F238E27FC236}">
                <a16:creationId xmlns:a16="http://schemas.microsoft.com/office/drawing/2014/main" id="{633B7296-FF28-419B-81FC-7A9E21AA59F6}"/>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11</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1936B2DD-89D5-402F-8463-E6D8623B1E7D}"/>
              </a:ext>
            </a:extLst>
          </p:cNvPr>
          <p:cNvSpPr>
            <a:spLocks noGrp="1"/>
          </p:cNvSpPr>
          <p:nvPr>
            <p:ph type="ftr" sz="quarter" idx="14"/>
          </p:nvPr>
        </p:nvSpPr>
        <p:spPr/>
        <p:txBody>
          <a:bodyPr/>
          <a:lstStyle/>
          <a:p>
            <a:pPr>
              <a:defRPr/>
            </a:pPr>
            <a:r>
              <a:rPr lang="de-AT"/>
              <a:t>© FH Technikum Wien</a:t>
            </a:r>
          </a:p>
        </p:txBody>
      </p:sp>
      <p:sp>
        <p:nvSpPr>
          <p:cNvPr id="6" name="Rechteck 5">
            <a:extLst>
              <a:ext uri="{FF2B5EF4-FFF2-40B4-BE49-F238E27FC236}">
                <a16:creationId xmlns:a16="http://schemas.microsoft.com/office/drawing/2014/main" id="{268A22AA-E035-488A-9851-7B86D3DD9D2C}"/>
              </a:ext>
            </a:extLst>
          </p:cNvPr>
          <p:cNvSpPr/>
          <p:nvPr/>
        </p:nvSpPr>
        <p:spPr>
          <a:xfrm>
            <a:off x="689546" y="2420888"/>
            <a:ext cx="5040312" cy="1600438"/>
          </a:xfrm>
          <a:prstGeom prst="rect">
            <a:avLst/>
          </a:prstGeom>
        </p:spPr>
        <p:txBody>
          <a:bodyPr wrap="square">
            <a:spAutoFit/>
          </a:bodyPr>
          <a:lstStyle/>
          <a:p>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add_i</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add_d</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a</a:t>
            </a:r>
            <a:r>
              <a:rPr lang="en-GB" sz="1400" b="1" dirty="0" err="1">
                <a:solidFill>
                  <a:srgbClr val="000080"/>
                </a:solidFill>
                <a:highlight>
                  <a:srgbClr val="FFFFFF"/>
                </a:highlight>
                <a:latin typeface="Courier New" panose="02070309020205020404" pitchFamily="49" charset="0"/>
              </a:rPr>
              <a:t>,</a:t>
            </a:r>
            <a:r>
              <a:rPr lang="en-GB" sz="1400" dirty="0" err="1">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p:txBody>
      </p:sp>
      <p:sp>
        <p:nvSpPr>
          <p:cNvPr id="9" name="Rechteck 8">
            <a:extLst>
              <a:ext uri="{FF2B5EF4-FFF2-40B4-BE49-F238E27FC236}">
                <a16:creationId xmlns:a16="http://schemas.microsoft.com/office/drawing/2014/main" id="{6C28D1E5-4BBD-42A9-A953-8792742BF454}"/>
              </a:ext>
            </a:extLst>
          </p:cNvPr>
          <p:cNvSpPr/>
          <p:nvPr/>
        </p:nvSpPr>
        <p:spPr>
          <a:xfrm>
            <a:off x="4572000" y="2412462"/>
            <a:ext cx="4572000" cy="1600438"/>
          </a:xfrm>
          <a:prstGeom prst="rect">
            <a:avLst/>
          </a:prstGeom>
        </p:spPr>
        <p:txBody>
          <a:bodyPr>
            <a:spAutoFit/>
          </a:bodyPr>
          <a:lstStyle/>
          <a:p>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a:t>
            </a:r>
            <a:r>
              <a:rPr lang="en-US" sz="1400" b="1" dirty="0">
                <a:solidFill>
                  <a:srgbClr val="000000"/>
                </a:solidFill>
                <a:highlight>
                  <a:srgbClr val="FFFFFF"/>
                </a:highlight>
                <a:latin typeface="Courier New" panose="02070309020205020404" pitchFamily="49" charset="0"/>
              </a:rPr>
              <a:t>add</a:t>
            </a:r>
            <a:r>
              <a:rPr lang="en-US" sz="1400" b="1" dirty="0">
                <a:solidFill>
                  <a:srgbClr val="000080"/>
                </a:solidFill>
                <a:highlight>
                  <a:srgbClr val="FFFFFF"/>
                </a:highlight>
                <a:latin typeface="Courier New" panose="02070309020205020404" pitchFamily="49" charset="0"/>
              </a:rPr>
              <a:t>(</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a</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int</a:t>
            </a:r>
            <a:r>
              <a:rPr lang="en-US" sz="1400" dirty="0">
                <a:solidFill>
                  <a:srgbClr val="000000"/>
                </a:solidFill>
                <a:highlight>
                  <a:srgbClr val="FFFFFF"/>
                </a:highlight>
                <a:latin typeface="Courier New" panose="02070309020205020404" pitchFamily="49" charset="0"/>
              </a:rPr>
              <a:t> b</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t>
            </a:r>
            <a:r>
              <a:rPr lang="en-GB" sz="1400" b="1" dirty="0">
                <a:solidFill>
                  <a:srgbClr val="000000"/>
                </a:solidFill>
                <a:highlight>
                  <a:srgbClr val="FFFFFF"/>
                </a:highlight>
                <a:latin typeface="Courier New" panose="02070309020205020404" pitchFamily="49" charset="0"/>
              </a:rPr>
              <a:t>add</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30305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7D1D1-C2F2-4CE6-A43A-5B3EC21475F6}"/>
              </a:ext>
            </a:extLst>
          </p:cNvPr>
          <p:cNvSpPr>
            <a:spLocks noGrp="1"/>
          </p:cNvSpPr>
          <p:nvPr>
            <p:ph type="title"/>
          </p:nvPr>
        </p:nvSpPr>
        <p:spPr/>
        <p:txBody>
          <a:bodyPr/>
          <a:lstStyle/>
          <a:p>
            <a:r>
              <a:rPr lang="en-GB" dirty="0">
                <a:solidFill>
                  <a:srgbClr val="0070C0"/>
                </a:solidFill>
              </a:rPr>
              <a:t>Default Arguments</a:t>
            </a:r>
          </a:p>
        </p:txBody>
      </p:sp>
      <p:sp>
        <p:nvSpPr>
          <p:cNvPr id="3" name="Inhaltsplatzhalter 2">
            <a:extLst>
              <a:ext uri="{FF2B5EF4-FFF2-40B4-BE49-F238E27FC236}">
                <a16:creationId xmlns:a16="http://schemas.microsoft.com/office/drawing/2014/main" id="{581C22D8-AB20-42FA-9126-ADD2B711DAD2}"/>
              </a:ext>
            </a:extLst>
          </p:cNvPr>
          <p:cNvSpPr>
            <a:spLocks noGrp="1"/>
          </p:cNvSpPr>
          <p:nvPr>
            <p:ph idx="1"/>
          </p:nvPr>
        </p:nvSpPr>
        <p:spPr/>
        <p:txBody>
          <a:bodyPr/>
          <a:lstStyle/>
          <a:p>
            <a:r>
              <a:rPr lang="en-GB" dirty="0"/>
              <a:t>C++</a:t>
            </a:r>
          </a:p>
        </p:txBody>
      </p:sp>
      <p:sp>
        <p:nvSpPr>
          <p:cNvPr id="7" name="Inhaltsplatzhalter 6">
            <a:extLst>
              <a:ext uri="{FF2B5EF4-FFF2-40B4-BE49-F238E27FC236}">
                <a16:creationId xmlns:a16="http://schemas.microsoft.com/office/drawing/2014/main" id="{C7B31BBB-3280-4F07-91F3-1DE874F5342A}"/>
              </a:ext>
            </a:extLst>
          </p:cNvPr>
          <p:cNvSpPr>
            <a:spLocks noGrp="1"/>
          </p:cNvSpPr>
          <p:nvPr>
            <p:ph idx="12"/>
          </p:nvPr>
        </p:nvSpPr>
        <p:spPr/>
        <p:txBody>
          <a:bodyPr/>
          <a:lstStyle/>
          <a:p>
            <a:r>
              <a:rPr lang="en-GB" dirty="0"/>
              <a:t>C</a:t>
            </a:r>
          </a:p>
        </p:txBody>
      </p:sp>
      <p:sp>
        <p:nvSpPr>
          <p:cNvPr id="4" name="Foliennummernplatzhalter 3">
            <a:extLst>
              <a:ext uri="{FF2B5EF4-FFF2-40B4-BE49-F238E27FC236}">
                <a16:creationId xmlns:a16="http://schemas.microsoft.com/office/drawing/2014/main" id="{D1F64DF4-BE9D-40CE-959F-FDCED76E0E1D}"/>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12</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854F88D0-AA70-4F8A-8883-F958B83EA4C0}"/>
              </a:ext>
            </a:extLst>
          </p:cNvPr>
          <p:cNvSpPr>
            <a:spLocks noGrp="1"/>
          </p:cNvSpPr>
          <p:nvPr>
            <p:ph type="ftr" sz="quarter" idx="14"/>
          </p:nvPr>
        </p:nvSpPr>
        <p:spPr/>
        <p:txBody>
          <a:bodyPr/>
          <a:lstStyle/>
          <a:p>
            <a:pPr>
              <a:defRPr/>
            </a:pPr>
            <a:r>
              <a:rPr lang="de-AT"/>
              <a:t>© FH Technikum Wien</a:t>
            </a:r>
          </a:p>
        </p:txBody>
      </p:sp>
      <p:sp>
        <p:nvSpPr>
          <p:cNvPr id="10" name="Rechteck 9">
            <a:extLst>
              <a:ext uri="{FF2B5EF4-FFF2-40B4-BE49-F238E27FC236}">
                <a16:creationId xmlns:a16="http://schemas.microsoft.com/office/drawing/2014/main" id="{CD2AA39A-9517-49ED-9D69-C86F4425A6B3}"/>
              </a:ext>
            </a:extLst>
          </p:cNvPr>
          <p:cNvSpPr/>
          <p:nvPr/>
        </p:nvSpPr>
        <p:spPr>
          <a:xfrm>
            <a:off x="689546" y="2283381"/>
            <a:ext cx="4572000" cy="954107"/>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uart_init</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baud</a:t>
            </a:r>
            <a:r>
              <a:rPr lang="en-GB" sz="1400" b="1" dirty="0">
                <a:solidFill>
                  <a:srgbClr val="000080"/>
                </a:solidFill>
                <a:highlight>
                  <a:srgbClr val="FFFFFF"/>
                </a:highlight>
                <a:latin typeface="Courier New" panose="02070309020205020404" pitchFamily="49" charset="0"/>
              </a:rPr>
              <a:t>=</a:t>
            </a:r>
            <a:r>
              <a:rPr lang="en-GB" sz="1400" dirty="0">
                <a:solidFill>
                  <a:srgbClr val="FF8000"/>
                </a:solidFill>
                <a:highlight>
                  <a:srgbClr val="FFFFFF"/>
                </a:highlight>
                <a:latin typeface="Courier New" panose="02070309020205020404" pitchFamily="49" charset="0"/>
              </a:rPr>
              <a:t>9600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Ndata</a:t>
            </a:r>
            <a:r>
              <a:rPr lang="en-GB" sz="1400" b="1" dirty="0">
                <a:solidFill>
                  <a:srgbClr val="000080"/>
                </a:solidFill>
                <a:highlight>
                  <a:srgbClr val="FFFFFF"/>
                </a:highlight>
                <a:latin typeface="Courier New" panose="02070309020205020404" pitchFamily="49" charset="0"/>
              </a:rPr>
              <a:t>=</a:t>
            </a:r>
            <a:r>
              <a:rPr lang="en-GB" sz="1400" dirty="0">
                <a:solidFill>
                  <a:srgbClr val="FF8000"/>
                </a:solidFill>
                <a:highlight>
                  <a:srgbClr val="FFFFFF"/>
                </a:highlight>
                <a:latin typeface="Courier New" panose="02070309020205020404" pitchFamily="49" charset="0"/>
              </a:rPr>
              <a:t>8</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
        <p:nvSpPr>
          <p:cNvPr id="11" name="Rechteck 10">
            <a:extLst>
              <a:ext uri="{FF2B5EF4-FFF2-40B4-BE49-F238E27FC236}">
                <a16:creationId xmlns:a16="http://schemas.microsoft.com/office/drawing/2014/main" id="{78905F1C-C635-45A8-BE2B-568936548817}"/>
              </a:ext>
            </a:extLst>
          </p:cNvPr>
          <p:cNvSpPr/>
          <p:nvPr/>
        </p:nvSpPr>
        <p:spPr>
          <a:xfrm>
            <a:off x="4644008" y="2283381"/>
            <a:ext cx="4572000" cy="2246769"/>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uart_init</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baud</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Ndata</a:t>
            </a:r>
            <a:r>
              <a:rPr lang="en-GB" sz="1400" dirty="0">
                <a:solidFill>
                  <a:srgbClr val="000000"/>
                </a:solidFill>
                <a:highlight>
                  <a:srgbClr val="FFFFFF"/>
                </a:highlight>
                <a:latin typeface="Courier New" panose="02070309020205020404" pitchFamily="49" charset="0"/>
              </a:rPr>
              <a:t>)</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if</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baud </a:t>
            </a:r>
            <a:r>
              <a:rPr lang="en-GB" sz="1400" b="1" dirty="0">
                <a:solidFill>
                  <a:srgbClr val="000080"/>
                </a:solidFill>
                <a:highlight>
                  <a:srgbClr val="FFFFFF"/>
                </a:highlight>
                <a:latin typeface="Courier New" panose="02070309020205020404" pitchFamily="49" charset="0"/>
              </a:rPr>
              <a:t>&lt;</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baud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9600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if</a:t>
            </a:r>
            <a:r>
              <a:rPr lang="en-GB" sz="1400" b="1" dirty="0">
                <a:solidFill>
                  <a:srgbClr val="000080"/>
                </a:solidFill>
                <a:highlight>
                  <a:srgbClr val="FFFFFF"/>
                </a:highlight>
                <a:latin typeface="Courier New" panose="02070309020205020404" pitchFamily="49" charset="0"/>
              </a:rPr>
              <a:t>(</a:t>
            </a:r>
            <a:r>
              <a:rPr lang="en-GB" sz="1400" dirty="0" err="1">
                <a:solidFill>
                  <a:srgbClr val="000000"/>
                </a:solidFill>
                <a:highlight>
                  <a:srgbClr val="FFFFFF"/>
                </a:highlight>
                <a:latin typeface="Courier New" panose="02070309020205020404" pitchFamily="49" charset="0"/>
              </a:rPr>
              <a:t>Ndata</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&lt;</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Ndata</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8</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287417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1F8C8-2B15-4D2A-BB38-8CBF926C1BD4}"/>
              </a:ext>
            </a:extLst>
          </p:cNvPr>
          <p:cNvSpPr>
            <a:spLocks noGrp="1"/>
          </p:cNvSpPr>
          <p:nvPr>
            <p:ph type="title"/>
          </p:nvPr>
        </p:nvSpPr>
        <p:spPr/>
        <p:txBody>
          <a:bodyPr/>
          <a:lstStyle/>
          <a:p>
            <a:r>
              <a:rPr lang="en-GB" dirty="0">
                <a:solidFill>
                  <a:srgbClr val="0070C0"/>
                </a:solidFill>
              </a:rPr>
              <a:t>Function Templates</a:t>
            </a:r>
          </a:p>
        </p:txBody>
      </p:sp>
      <p:sp>
        <p:nvSpPr>
          <p:cNvPr id="3" name="Inhaltsplatzhalter 2">
            <a:extLst>
              <a:ext uri="{FF2B5EF4-FFF2-40B4-BE49-F238E27FC236}">
                <a16:creationId xmlns:a16="http://schemas.microsoft.com/office/drawing/2014/main" id="{A288CED3-FB3A-43A7-B60B-A56770AA583E}"/>
              </a:ext>
            </a:extLst>
          </p:cNvPr>
          <p:cNvSpPr>
            <a:spLocks noGrp="1"/>
          </p:cNvSpPr>
          <p:nvPr>
            <p:ph idx="1"/>
          </p:nvPr>
        </p:nvSpPr>
        <p:spPr/>
        <p:txBody>
          <a:bodyPr/>
          <a:lstStyle/>
          <a:p>
            <a:r>
              <a:rPr lang="en-GB" dirty="0"/>
              <a:t>C++</a:t>
            </a:r>
          </a:p>
        </p:txBody>
      </p:sp>
      <p:sp>
        <p:nvSpPr>
          <p:cNvPr id="7" name="Inhaltsplatzhalter 6">
            <a:extLst>
              <a:ext uri="{FF2B5EF4-FFF2-40B4-BE49-F238E27FC236}">
                <a16:creationId xmlns:a16="http://schemas.microsoft.com/office/drawing/2014/main" id="{B585379C-4D64-4ED9-96A7-97B8906EF570}"/>
              </a:ext>
            </a:extLst>
          </p:cNvPr>
          <p:cNvSpPr>
            <a:spLocks noGrp="1"/>
          </p:cNvSpPr>
          <p:nvPr>
            <p:ph idx="12"/>
          </p:nvPr>
        </p:nvSpPr>
        <p:spPr>
          <a:xfrm>
            <a:off x="5076056" y="1844674"/>
            <a:ext cx="3672408" cy="4175125"/>
          </a:xfrm>
        </p:spPr>
        <p:txBody>
          <a:bodyPr/>
          <a:lstStyle/>
          <a:p>
            <a:r>
              <a:rPr lang="en-GB" dirty="0"/>
              <a:t>C</a:t>
            </a:r>
          </a:p>
        </p:txBody>
      </p:sp>
      <p:sp>
        <p:nvSpPr>
          <p:cNvPr id="4" name="Foliennummernplatzhalter 3">
            <a:extLst>
              <a:ext uri="{FF2B5EF4-FFF2-40B4-BE49-F238E27FC236}">
                <a16:creationId xmlns:a16="http://schemas.microsoft.com/office/drawing/2014/main" id="{75D6023F-4D55-4EA7-A47D-0617CB8B674F}"/>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13</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D18C53AC-162A-4AD8-81BE-3EFAF08E51A3}"/>
              </a:ext>
            </a:extLst>
          </p:cNvPr>
          <p:cNvSpPr>
            <a:spLocks noGrp="1"/>
          </p:cNvSpPr>
          <p:nvPr>
            <p:ph type="ftr" sz="quarter" idx="14"/>
          </p:nvPr>
        </p:nvSpPr>
        <p:spPr/>
        <p:txBody>
          <a:bodyPr/>
          <a:lstStyle/>
          <a:p>
            <a:pPr>
              <a:defRPr/>
            </a:pPr>
            <a:r>
              <a:rPr lang="de-AT"/>
              <a:t>© FH Technikum Wien</a:t>
            </a:r>
          </a:p>
        </p:txBody>
      </p:sp>
      <p:sp>
        <p:nvSpPr>
          <p:cNvPr id="9" name="Rechteck 8">
            <a:extLst>
              <a:ext uri="{FF2B5EF4-FFF2-40B4-BE49-F238E27FC236}">
                <a16:creationId xmlns:a16="http://schemas.microsoft.com/office/drawing/2014/main" id="{5A6925BB-8CD8-4D14-BA3D-1CFE05EDC8BA}"/>
              </a:ext>
            </a:extLst>
          </p:cNvPr>
          <p:cNvSpPr/>
          <p:nvPr/>
        </p:nvSpPr>
        <p:spPr>
          <a:xfrm>
            <a:off x="689546" y="2348880"/>
            <a:ext cx="4572000" cy="954107"/>
          </a:xfrm>
          <a:prstGeom prst="rect">
            <a:avLst/>
          </a:prstGeom>
        </p:spPr>
        <p:txBody>
          <a:bodyPr>
            <a:spAutoFit/>
          </a:bodyPr>
          <a:lstStyle/>
          <a:p>
            <a:r>
              <a:rPr lang="fr-FR" sz="1400" dirty="0" err="1">
                <a:solidFill>
                  <a:srgbClr val="8000FF"/>
                </a:solidFill>
                <a:highlight>
                  <a:srgbClr val="FFFFFF"/>
                </a:highlight>
                <a:latin typeface="Courier New" panose="02070309020205020404" pitchFamily="49" charset="0"/>
              </a:rPr>
              <a:t>template</a:t>
            </a:r>
            <a:r>
              <a:rPr lang="fr-FR" sz="1400" dirty="0">
                <a:solidFill>
                  <a:srgbClr val="000000"/>
                </a:solidFill>
                <a:highlight>
                  <a:srgbClr val="FFFFFF"/>
                </a:highlight>
                <a:latin typeface="Courier New" panose="02070309020205020404" pitchFamily="49" charset="0"/>
              </a:rPr>
              <a:t> </a:t>
            </a:r>
            <a:r>
              <a:rPr lang="fr-FR" sz="1400" b="1" dirty="0">
                <a:solidFill>
                  <a:srgbClr val="000080"/>
                </a:solidFill>
                <a:highlight>
                  <a:srgbClr val="FFFFFF"/>
                </a:highlight>
                <a:latin typeface="Courier New" panose="02070309020205020404" pitchFamily="49" charset="0"/>
              </a:rPr>
              <a:t>&lt;</a:t>
            </a:r>
            <a:r>
              <a:rPr lang="fr-FR" sz="1400" dirty="0" err="1">
                <a:solidFill>
                  <a:srgbClr val="8000FF"/>
                </a:solidFill>
                <a:highlight>
                  <a:srgbClr val="FFFFFF"/>
                </a:highlight>
                <a:latin typeface="Courier New" panose="02070309020205020404" pitchFamily="49" charset="0"/>
              </a:rPr>
              <a:t>typename</a:t>
            </a:r>
            <a:r>
              <a:rPr lang="fr-FR" sz="1400" dirty="0">
                <a:solidFill>
                  <a:srgbClr val="000000"/>
                </a:solidFill>
                <a:highlight>
                  <a:srgbClr val="FFFFFF"/>
                </a:highlight>
                <a:latin typeface="Courier New" panose="02070309020205020404" pitchFamily="49" charset="0"/>
              </a:rPr>
              <a:t> T</a:t>
            </a:r>
            <a:r>
              <a:rPr lang="fr-FR" sz="1400" b="1" dirty="0">
                <a:solidFill>
                  <a:srgbClr val="000080"/>
                </a:solidFill>
                <a:highlight>
                  <a:srgbClr val="FFFFFF"/>
                </a:highlight>
                <a:latin typeface="Courier New" panose="02070309020205020404" pitchFamily="49" charset="0"/>
              </a:rPr>
              <a:t>&gt;</a:t>
            </a:r>
            <a:r>
              <a:rPr lang="fr-FR" sz="1400" dirty="0">
                <a:solidFill>
                  <a:srgbClr val="000000"/>
                </a:solidFill>
                <a:highlight>
                  <a:srgbClr val="FFFFFF"/>
                </a:highlight>
                <a:latin typeface="Courier New" panose="02070309020205020404" pitchFamily="49" charset="0"/>
              </a:rPr>
              <a:t> T </a:t>
            </a:r>
            <a:r>
              <a:rPr lang="fr-FR" sz="1400" b="1" dirty="0" err="1">
                <a:solidFill>
                  <a:srgbClr val="000000"/>
                </a:solidFill>
                <a:highlight>
                  <a:srgbClr val="FFFFFF"/>
                </a:highlight>
                <a:latin typeface="Courier New" panose="02070309020205020404" pitchFamily="49" charset="0"/>
              </a:rPr>
              <a:t>add</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T a</a:t>
            </a:r>
            <a:r>
              <a:rPr lang="fr-FR" sz="1400" b="1" dirty="0">
                <a:solidFill>
                  <a:srgbClr val="000080"/>
                </a:solidFill>
                <a:highlight>
                  <a:srgbClr val="FFFFFF"/>
                </a:highlight>
                <a:latin typeface="Courier New" panose="02070309020205020404" pitchFamily="49" charset="0"/>
              </a:rPr>
              <a:t>,</a:t>
            </a:r>
            <a:r>
              <a:rPr lang="fr-FR" sz="1400" dirty="0">
                <a:solidFill>
                  <a:srgbClr val="000000"/>
                </a:solidFill>
                <a:highlight>
                  <a:srgbClr val="FFFFFF"/>
                </a:highlight>
                <a:latin typeface="Courier New" panose="02070309020205020404" pitchFamily="49" charset="0"/>
              </a:rPr>
              <a:t> T b</a:t>
            </a:r>
            <a:r>
              <a:rPr lang="fr-FR" sz="1400" b="1" dirty="0">
                <a:solidFill>
                  <a:srgbClr val="000080"/>
                </a:solidFill>
                <a:highlight>
                  <a:srgbClr val="FFFFFF"/>
                </a:highlight>
                <a:latin typeface="Courier New" panose="02070309020205020404" pitchFamily="49" charset="0"/>
              </a:rPr>
              <a:t>)</a:t>
            </a:r>
            <a:endParaRPr lang="fr-FR" sz="1400" b="1" dirty="0">
              <a:solidFill>
                <a:srgbClr val="000000"/>
              </a:solidFill>
              <a:highlight>
                <a:srgbClr val="FFFFFF"/>
              </a:highlight>
              <a:latin typeface="Courier New" panose="02070309020205020404" pitchFamily="49" charset="0"/>
            </a:endParaRPr>
          </a:p>
          <a:p>
            <a:r>
              <a:rPr lang="fr-FR" sz="1400" b="1" dirty="0">
                <a:solidFill>
                  <a:srgbClr val="000080"/>
                </a:solidFill>
                <a:highlight>
                  <a:srgbClr val="FFFFFF"/>
                </a:highlight>
                <a:latin typeface="Courier New" panose="02070309020205020404" pitchFamily="49" charset="0"/>
              </a:rPr>
              <a:t>{</a:t>
            </a:r>
            <a:endParaRPr lang="fr-FR"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
        <p:nvSpPr>
          <p:cNvPr id="10" name="Rechteck 9">
            <a:extLst>
              <a:ext uri="{FF2B5EF4-FFF2-40B4-BE49-F238E27FC236}">
                <a16:creationId xmlns:a16="http://schemas.microsoft.com/office/drawing/2014/main" id="{8BBECE50-7C6C-4CB3-A7E5-8484F09BC18D}"/>
              </a:ext>
            </a:extLst>
          </p:cNvPr>
          <p:cNvSpPr/>
          <p:nvPr/>
        </p:nvSpPr>
        <p:spPr>
          <a:xfrm>
            <a:off x="5165725" y="2331798"/>
            <a:ext cx="4572000" cy="2031325"/>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add_i</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add_d</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a</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double</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p>
          <a:p>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b</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228697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EEF44-292D-4F63-BA24-0B87399FC5D5}"/>
              </a:ext>
            </a:extLst>
          </p:cNvPr>
          <p:cNvSpPr>
            <a:spLocks noGrp="1"/>
          </p:cNvSpPr>
          <p:nvPr>
            <p:ph type="title"/>
          </p:nvPr>
        </p:nvSpPr>
        <p:spPr/>
        <p:txBody>
          <a:bodyPr/>
          <a:lstStyle/>
          <a:p>
            <a:r>
              <a:rPr lang="en-GB" dirty="0">
                <a:solidFill>
                  <a:srgbClr val="0070C0"/>
                </a:solidFill>
              </a:rPr>
              <a:t>Pointer vs References</a:t>
            </a:r>
          </a:p>
        </p:txBody>
      </p:sp>
      <p:sp>
        <p:nvSpPr>
          <p:cNvPr id="4" name="Foliennummernplatzhalter 3">
            <a:extLst>
              <a:ext uri="{FF2B5EF4-FFF2-40B4-BE49-F238E27FC236}">
                <a16:creationId xmlns:a16="http://schemas.microsoft.com/office/drawing/2014/main" id="{FC705F9B-29F0-43DE-9CDC-E42C1A381CCA}"/>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14</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CF2B2C90-CF0F-43A9-B1E4-56A4829F889D}"/>
              </a:ext>
            </a:extLst>
          </p:cNvPr>
          <p:cNvSpPr>
            <a:spLocks noGrp="1"/>
          </p:cNvSpPr>
          <p:nvPr>
            <p:ph type="ftr" sz="quarter" idx="14"/>
          </p:nvPr>
        </p:nvSpPr>
        <p:spPr/>
        <p:txBody>
          <a:bodyPr/>
          <a:lstStyle/>
          <a:p>
            <a:pPr>
              <a:defRPr/>
            </a:pPr>
            <a:r>
              <a:rPr lang="de-AT"/>
              <a:t>© FH Technikum Wien</a:t>
            </a:r>
          </a:p>
        </p:txBody>
      </p:sp>
      <p:sp>
        <p:nvSpPr>
          <p:cNvPr id="13" name="Rechteck 12">
            <a:extLst>
              <a:ext uri="{FF2B5EF4-FFF2-40B4-BE49-F238E27FC236}">
                <a16:creationId xmlns:a16="http://schemas.microsoft.com/office/drawing/2014/main" id="{6FE05D66-61F6-4F96-B01A-6302C566CF4C}"/>
              </a:ext>
            </a:extLst>
          </p:cNvPr>
          <p:cNvSpPr/>
          <p:nvPr/>
        </p:nvSpPr>
        <p:spPr>
          <a:xfrm>
            <a:off x="629369" y="1988840"/>
            <a:ext cx="7974632" cy="2031325"/>
          </a:xfrm>
          <a:prstGeom prst="rect">
            <a:avLst/>
          </a:prstGeom>
        </p:spPr>
        <p:txBody>
          <a:bodyPr wrap="square">
            <a:spAutoFit/>
          </a:bodyPr>
          <a:lstStyle/>
          <a:p>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endParaRPr lang="en-US" b="1"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A pointer to variable </a:t>
            </a:r>
            <a:r>
              <a:rPr lang="en-US" dirty="0" err="1">
                <a:solidFill>
                  <a:srgbClr val="008000"/>
                </a:solidFill>
                <a:latin typeface="Courier New" panose="02070309020205020404" pitchFamily="49" charset="0"/>
              </a:rPr>
              <a:t>i</a:t>
            </a:r>
            <a:r>
              <a:rPr lang="en-US" dirty="0">
                <a:solidFill>
                  <a:srgbClr val="008000"/>
                </a:solidFill>
                <a:latin typeface="Courier New" panose="02070309020205020404" pitchFamily="49" charset="0"/>
              </a:rPr>
              <a:t> (stores address of </a:t>
            </a:r>
            <a:r>
              <a:rPr lang="en-US" dirty="0" err="1">
                <a:solidFill>
                  <a:srgbClr val="008000"/>
                </a:solidFill>
                <a:latin typeface="Courier New" panose="02070309020205020404" pitchFamily="49" charset="0"/>
              </a:rPr>
              <a:t>i</a:t>
            </a:r>
            <a:r>
              <a:rPr lang="en-US" dirty="0">
                <a:solidFill>
                  <a:srgbClr val="008000"/>
                </a:solidFill>
                <a:latin typeface="Courier New" panose="02070309020205020404" pitchFamily="49" charset="0"/>
              </a:rPr>
              <a:t>) </a:t>
            </a:r>
          </a:p>
          <a:p>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ptr</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 A reference (or alias) for </a:t>
            </a:r>
            <a:r>
              <a:rPr lang="en-US" dirty="0" err="1">
                <a:solidFill>
                  <a:srgbClr val="008000"/>
                </a:solidFill>
                <a:latin typeface="Courier New" panose="02070309020205020404" pitchFamily="49" charset="0"/>
              </a:rPr>
              <a:t>i</a:t>
            </a:r>
            <a:r>
              <a:rPr lang="en-US" dirty="0">
                <a:solidFill>
                  <a:srgbClr val="008000"/>
                </a:solidFill>
                <a:latin typeface="Courier New" panose="02070309020205020404" pitchFamily="49" charset="0"/>
              </a:rPr>
              <a:t>.</a:t>
            </a:r>
          </a:p>
          <a:p>
            <a:r>
              <a:rPr lang="en-US" dirty="0">
                <a:solidFill>
                  <a:srgbClr val="8000FF"/>
                </a:solidFill>
                <a:latin typeface="Courier New" panose="02070309020205020404" pitchFamily="49" charset="0"/>
              </a:rPr>
              <a:t>int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a:solidFill>
                  <a:srgbClr val="000000"/>
                </a:solidFill>
                <a:latin typeface="Courier New" panose="02070309020205020404" pitchFamily="49" charset="0"/>
              </a:rPr>
              <a:t>ref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05455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9A093-B590-4FC5-90BC-81125A596D8A}"/>
              </a:ext>
            </a:extLst>
          </p:cNvPr>
          <p:cNvSpPr>
            <a:spLocks noGrp="1"/>
          </p:cNvSpPr>
          <p:nvPr>
            <p:ph type="title"/>
          </p:nvPr>
        </p:nvSpPr>
        <p:spPr/>
        <p:txBody>
          <a:bodyPr/>
          <a:lstStyle/>
          <a:p>
            <a:r>
              <a:rPr lang="en-GB" dirty="0">
                <a:solidFill>
                  <a:srgbClr val="0070C0"/>
                </a:solidFill>
              </a:rPr>
              <a:t>C++ Standard Library (heap / stack confusing)</a:t>
            </a:r>
          </a:p>
        </p:txBody>
      </p:sp>
      <p:sp>
        <p:nvSpPr>
          <p:cNvPr id="3" name="Inhaltsplatzhalter 2">
            <a:extLst>
              <a:ext uri="{FF2B5EF4-FFF2-40B4-BE49-F238E27FC236}">
                <a16:creationId xmlns:a16="http://schemas.microsoft.com/office/drawing/2014/main" id="{9358BA20-5175-4DD9-9B6C-F50BFA2467A6}"/>
              </a:ext>
            </a:extLst>
          </p:cNvPr>
          <p:cNvSpPr>
            <a:spLocks noGrp="1"/>
          </p:cNvSpPr>
          <p:nvPr>
            <p:ph idx="1"/>
          </p:nvPr>
        </p:nvSpPr>
        <p:spPr/>
        <p:txBody>
          <a:bodyPr/>
          <a:lstStyle/>
          <a:p>
            <a:r>
              <a:rPr lang="en-GB" dirty="0"/>
              <a:t>Code</a:t>
            </a:r>
          </a:p>
        </p:txBody>
      </p:sp>
      <p:sp>
        <p:nvSpPr>
          <p:cNvPr id="7" name="Inhaltsplatzhalter 6">
            <a:extLst>
              <a:ext uri="{FF2B5EF4-FFF2-40B4-BE49-F238E27FC236}">
                <a16:creationId xmlns:a16="http://schemas.microsoft.com/office/drawing/2014/main" id="{BB7609BF-1BA1-45ED-8137-426A1C9123D9}"/>
              </a:ext>
            </a:extLst>
          </p:cNvPr>
          <p:cNvSpPr>
            <a:spLocks noGrp="1"/>
          </p:cNvSpPr>
          <p:nvPr>
            <p:ph idx="12"/>
          </p:nvPr>
        </p:nvSpPr>
        <p:spPr/>
        <p:txBody>
          <a:bodyPr/>
          <a:lstStyle/>
          <a:p>
            <a:r>
              <a:rPr lang="en-GB" dirty="0"/>
              <a:t>Output</a:t>
            </a:r>
          </a:p>
          <a:p>
            <a:pPr marL="0" indent="0">
              <a:buNone/>
            </a:pPr>
            <a:r>
              <a:rPr lang="en-GB" sz="1400" dirty="0"/>
              <a:t>02: =</a:t>
            </a:r>
          </a:p>
          <a:p>
            <a:pPr marL="0" indent="0">
              <a:buNone/>
            </a:pPr>
            <a:r>
              <a:rPr lang="en-GB" sz="1400" dirty="0"/>
              <a:t>03: ==</a:t>
            </a:r>
          </a:p>
          <a:p>
            <a:pPr marL="0" indent="0">
              <a:buNone/>
            </a:pPr>
            <a:r>
              <a:rPr lang="en-GB" sz="1400" dirty="0"/>
              <a:t>:::</a:t>
            </a:r>
          </a:p>
          <a:p>
            <a:pPr marL="0" indent="0">
              <a:buNone/>
            </a:pPr>
            <a:r>
              <a:rPr lang="en-GB" sz="1400" dirty="0"/>
              <a:t>15: ==============</a:t>
            </a:r>
          </a:p>
          <a:p>
            <a:pPr marL="0" indent="0">
              <a:buNone/>
            </a:pPr>
            <a:r>
              <a:rPr lang="en-GB" sz="1400" dirty="0"/>
              <a:t>16: ===============</a:t>
            </a:r>
          </a:p>
          <a:p>
            <a:pPr marL="0" indent="0">
              <a:buNone/>
            </a:pPr>
            <a:r>
              <a:rPr lang="en-GB" sz="1400" dirty="0"/>
              <a:t>* Allocate 31 bytes</a:t>
            </a:r>
          </a:p>
          <a:p>
            <a:pPr marL="0" indent="0">
              <a:buNone/>
            </a:pPr>
            <a:r>
              <a:rPr lang="en-GB" sz="1400" dirty="0"/>
              <a:t>17: ================</a:t>
            </a:r>
          </a:p>
          <a:p>
            <a:pPr marL="0" indent="0">
              <a:buNone/>
            </a:pPr>
            <a:r>
              <a:rPr lang="en-GB" sz="1400" dirty="0"/>
              <a:t>18: =================</a:t>
            </a:r>
          </a:p>
          <a:p>
            <a:pPr marL="0" indent="0">
              <a:buNone/>
            </a:pPr>
            <a:r>
              <a:rPr lang="en-GB" sz="1400" dirty="0"/>
              <a:t>:::</a:t>
            </a:r>
          </a:p>
          <a:p>
            <a:pPr marL="0" indent="0">
              <a:buNone/>
            </a:pPr>
            <a:r>
              <a:rPr lang="en-GB" sz="1400" dirty="0"/>
              <a:t>30:=============================</a:t>
            </a:r>
          </a:p>
          <a:p>
            <a:pPr marL="0" indent="0">
              <a:buNone/>
            </a:pPr>
            <a:r>
              <a:rPr lang="en-GB" sz="1400" dirty="0"/>
              <a:t>31: ==============================</a:t>
            </a:r>
          </a:p>
          <a:p>
            <a:pPr marL="0" indent="0">
              <a:buNone/>
            </a:pPr>
            <a:r>
              <a:rPr lang="en-GB" sz="1400" dirty="0"/>
              <a:t>* Allocate 61 bytes</a:t>
            </a:r>
          </a:p>
          <a:p>
            <a:pPr marL="0" indent="0">
              <a:buNone/>
            </a:pPr>
            <a:r>
              <a:rPr lang="en-GB" sz="1400" dirty="0"/>
              <a:t>* Deallocate</a:t>
            </a:r>
          </a:p>
          <a:p>
            <a:pPr marL="0" indent="0">
              <a:buNone/>
            </a:pPr>
            <a:r>
              <a:rPr lang="en-GB" sz="1400" dirty="0"/>
              <a:t>32: ===============================</a:t>
            </a:r>
          </a:p>
          <a:p>
            <a:pPr marL="0" indent="0">
              <a:buNone/>
            </a:pPr>
            <a:r>
              <a:rPr lang="en-GB" sz="1400" dirty="0"/>
              <a:t>33: ================================</a:t>
            </a:r>
          </a:p>
        </p:txBody>
      </p:sp>
      <p:sp>
        <p:nvSpPr>
          <p:cNvPr id="4" name="Foliennummernplatzhalter 3">
            <a:extLst>
              <a:ext uri="{FF2B5EF4-FFF2-40B4-BE49-F238E27FC236}">
                <a16:creationId xmlns:a16="http://schemas.microsoft.com/office/drawing/2014/main" id="{C391C2AB-0430-4C6B-8EAD-9C22C716A31E}"/>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15</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B1A202B6-D31A-489D-A62B-CFB7AE2460F6}"/>
              </a:ext>
            </a:extLst>
          </p:cNvPr>
          <p:cNvSpPr>
            <a:spLocks noGrp="1"/>
          </p:cNvSpPr>
          <p:nvPr>
            <p:ph type="ftr" sz="quarter" idx="14"/>
          </p:nvPr>
        </p:nvSpPr>
        <p:spPr/>
        <p:txBody>
          <a:bodyPr/>
          <a:lstStyle/>
          <a:p>
            <a:pPr>
              <a:defRPr/>
            </a:pPr>
            <a:r>
              <a:rPr lang="de-AT" dirty="0"/>
              <a:t>© FH Technikum Wien</a:t>
            </a:r>
          </a:p>
        </p:txBody>
      </p:sp>
      <p:sp>
        <p:nvSpPr>
          <p:cNvPr id="8" name="Rechteck 7">
            <a:extLst>
              <a:ext uri="{FF2B5EF4-FFF2-40B4-BE49-F238E27FC236}">
                <a16:creationId xmlns:a16="http://schemas.microsoft.com/office/drawing/2014/main" id="{B00A5127-10B6-4A4D-A1BF-CE98161FCDE7}"/>
              </a:ext>
            </a:extLst>
          </p:cNvPr>
          <p:cNvSpPr/>
          <p:nvPr/>
        </p:nvSpPr>
        <p:spPr>
          <a:xfrm>
            <a:off x="689546" y="2348880"/>
            <a:ext cx="4572000" cy="2677656"/>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main</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std</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string str</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nn-NO" sz="1400" dirty="0">
                <a:solidFill>
                  <a:srgbClr val="000000"/>
                </a:solidFill>
                <a:highlight>
                  <a:srgbClr val="FFFFFF"/>
                </a:highlight>
                <a:latin typeface="Courier New" panose="02070309020205020404" pitchFamily="49" charset="0"/>
              </a:rPr>
              <a:t>    </a:t>
            </a:r>
            <a:r>
              <a:rPr lang="nn-NO" sz="1400" b="1" dirty="0">
                <a:solidFill>
                  <a:srgbClr val="0000FF"/>
                </a:solidFill>
                <a:highlight>
                  <a:srgbClr val="FFFFFF"/>
                </a:highlight>
                <a:latin typeface="Courier New" panose="02070309020205020404" pitchFamily="49" charset="0"/>
              </a:rPr>
              <a:t>for</a:t>
            </a:r>
            <a:r>
              <a:rPr lang="nn-NO" sz="1400" b="1" dirty="0">
                <a:solidFill>
                  <a:srgbClr val="000080"/>
                </a:solidFill>
                <a:highlight>
                  <a:srgbClr val="FFFFFF"/>
                </a:highlight>
                <a:latin typeface="Courier New" panose="02070309020205020404" pitchFamily="49" charset="0"/>
              </a:rPr>
              <a:t>(</a:t>
            </a:r>
            <a:r>
              <a:rPr lang="nn-NO" sz="1400" dirty="0">
                <a:solidFill>
                  <a:srgbClr val="8000FF"/>
                </a:solidFill>
                <a:highlight>
                  <a:srgbClr val="FFFFFF"/>
                </a:highlight>
                <a:latin typeface="Courier New" panose="02070309020205020404" pitchFamily="49" charset="0"/>
              </a:rPr>
              <a:t>int</a:t>
            </a:r>
            <a:r>
              <a:rPr lang="nn-NO" sz="1400" dirty="0">
                <a:solidFill>
                  <a:srgbClr val="000000"/>
                </a:solidFill>
                <a:highlight>
                  <a:srgbClr val="FFFFFF"/>
                </a:highlight>
                <a:latin typeface="Courier New" panose="02070309020205020404" pitchFamily="49" charset="0"/>
              </a:rPr>
              <a:t> i</a:t>
            </a:r>
            <a:r>
              <a:rPr lang="nn-NO" sz="1400" b="1" dirty="0">
                <a:solidFill>
                  <a:srgbClr val="000080"/>
                </a:solidFill>
                <a:highlight>
                  <a:srgbClr val="FFFFFF"/>
                </a:highlight>
                <a:latin typeface="Courier New" panose="02070309020205020404" pitchFamily="49" charset="0"/>
              </a:rPr>
              <a:t>=</a:t>
            </a:r>
            <a:r>
              <a:rPr lang="nn-NO" sz="1400" dirty="0">
                <a:solidFill>
                  <a:srgbClr val="FF8000"/>
                </a:solidFill>
                <a:highlight>
                  <a:srgbClr val="FFFFFF"/>
                </a:highlight>
                <a:latin typeface="Courier New" panose="02070309020205020404" pitchFamily="49" charset="0"/>
              </a:rPr>
              <a:t>2</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i </a:t>
            </a:r>
            <a:r>
              <a:rPr lang="nn-NO" sz="1400" b="1" dirty="0">
                <a:solidFill>
                  <a:srgbClr val="000080"/>
                </a:solidFill>
                <a:highlight>
                  <a:srgbClr val="FFFFFF"/>
                </a:highlight>
                <a:latin typeface="Courier New" panose="02070309020205020404" pitchFamily="49" charset="0"/>
              </a:rPr>
              <a:t>&lt;</a:t>
            </a:r>
            <a:r>
              <a:rPr lang="nn-NO" sz="1400" dirty="0">
                <a:solidFill>
                  <a:srgbClr val="FF8000"/>
                </a:solidFill>
                <a:highlight>
                  <a:srgbClr val="FFFFFF"/>
                </a:highlight>
                <a:latin typeface="Courier New" panose="02070309020205020404" pitchFamily="49" charset="0"/>
              </a:rPr>
              <a:t>33</a:t>
            </a:r>
            <a:r>
              <a:rPr lang="nn-NO" sz="1400" b="1" dirty="0">
                <a:solidFill>
                  <a:srgbClr val="000080"/>
                </a:solidFill>
                <a:highlight>
                  <a:srgbClr val="FFFFFF"/>
                </a:highlight>
                <a:latin typeface="Courier New" panose="02070309020205020404" pitchFamily="49" charset="0"/>
              </a:rPr>
              <a:t>;</a:t>
            </a:r>
            <a:r>
              <a:rPr lang="nn-NO" sz="1400" dirty="0">
                <a:solidFill>
                  <a:srgbClr val="000000"/>
                </a:solidFill>
                <a:highlight>
                  <a:srgbClr val="FFFFFF"/>
                </a:highlight>
                <a:latin typeface="Courier New" panose="02070309020205020404" pitchFamily="49" charset="0"/>
              </a:rPr>
              <a:t> i</a:t>
            </a:r>
            <a:r>
              <a:rPr lang="nn-NO" sz="1400" b="1" dirty="0">
                <a:solidFill>
                  <a:srgbClr val="000080"/>
                </a:solidFill>
                <a:highlight>
                  <a:srgbClr val="FFFFFF"/>
                </a:highlight>
                <a:latin typeface="Courier New" panose="02070309020205020404" pitchFamily="49" charset="0"/>
              </a:rPr>
              <a:t>++){</a:t>
            </a:r>
            <a:endParaRPr lang="nn-NO"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str</a:t>
            </a:r>
            <a:r>
              <a:rPr lang="en-GB" sz="1400" b="1" dirty="0" err="1">
                <a:solidFill>
                  <a:srgbClr val="000080"/>
                </a:solidFill>
                <a:highlight>
                  <a:srgbClr val="FFFFFF"/>
                </a:highlight>
                <a:latin typeface="Courier New" panose="02070309020205020404" pitchFamily="49" charset="0"/>
              </a:rPr>
              <a:t>.</a:t>
            </a:r>
            <a:r>
              <a:rPr lang="en-GB" sz="1400" dirty="0" err="1">
                <a:solidFill>
                  <a:srgbClr val="000000"/>
                </a:solidFill>
                <a:highlight>
                  <a:srgbClr val="FFFFFF"/>
                </a:highlight>
                <a:latin typeface="Courier New" panose="02070309020205020404" pitchFamily="49" charset="0"/>
              </a:rPr>
              <a:t>append</a:t>
            </a:r>
            <a:r>
              <a:rPr lang="en-GB" sz="1400" b="1" dirty="0">
                <a:solidFill>
                  <a:srgbClr val="000080"/>
                </a:solidFill>
                <a:highlight>
                  <a:srgbClr val="FFFFFF"/>
                </a:highlight>
                <a:latin typeface="Courier New" panose="02070309020205020404" pitchFamily="49" charset="0"/>
              </a:rPr>
              <a:t>(</a:t>
            </a:r>
            <a:r>
              <a:rPr lang="en-GB" sz="1400" dirty="0">
                <a:solidFill>
                  <a:srgbClr val="808080"/>
                </a:solidFill>
                <a:highlight>
                  <a:srgbClr val="FFFFFF"/>
                </a:highlight>
                <a:latin typeface="Courier New" panose="02070309020205020404" pitchFamily="49" charset="0"/>
              </a:rPr>
              <a:t>"="</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pt-BR" sz="1400" dirty="0">
                <a:solidFill>
                  <a:srgbClr val="000000"/>
                </a:solidFill>
                <a:highlight>
                  <a:srgbClr val="FFFFFF"/>
                </a:highlight>
                <a:latin typeface="Courier New" panose="02070309020205020404" pitchFamily="49" charset="0"/>
              </a:rPr>
              <a:t>        printf</a:t>
            </a:r>
            <a:r>
              <a:rPr lang="pt-BR" sz="1400" b="1" dirty="0">
                <a:solidFill>
                  <a:srgbClr val="000080"/>
                </a:solidFill>
                <a:highlight>
                  <a:srgbClr val="FFFFFF"/>
                </a:highlight>
                <a:latin typeface="Courier New" panose="02070309020205020404" pitchFamily="49" charset="0"/>
              </a:rPr>
              <a:t>(</a:t>
            </a:r>
            <a:r>
              <a:rPr lang="pt-BR" sz="1400" dirty="0">
                <a:solidFill>
                  <a:srgbClr val="808080"/>
                </a:solidFill>
                <a:highlight>
                  <a:srgbClr val="FFFFFF"/>
                </a:highlight>
                <a:latin typeface="Courier New" panose="02070309020205020404" pitchFamily="49" charset="0"/>
              </a:rPr>
              <a:t>"%02d: %s\n"</a:t>
            </a:r>
            <a:r>
              <a:rPr lang="pt-BR" sz="1400" b="1" dirty="0">
                <a:solidFill>
                  <a:srgbClr val="000080"/>
                </a:solidFill>
                <a:highlight>
                  <a:srgbClr val="FFFFFF"/>
                </a:highlight>
                <a:latin typeface="Courier New" panose="02070309020205020404" pitchFamily="49" charset="0"/>
              </a:rPr>
              <a:t>,</a:t>
            </a:r>
            <a:r>
              <a:rPr lang="pt-BR" sz="1400" dirty="0">
                <a:solidFill>
                  <a:srgbClr val="000000"/>
                </a:solidFill>
                <a:highlight>
                  <a:srgbClr val="FFFFFF"/>
                </a:highlight>
                <a:latin typeface="Courier New" panose="02070309020205020404" pitchFamily="49" charset="0"/>
              </a:rPr>
              <a:t> i</a:t>
            </a:r>
            <a:r>
              <a:rPr lang="pt-BR" sz="1400" b="1" dirty="0">
                <a:solidFill>
                  <a:srgbClr val="000080"/>
                </a:solidFill>
                <a:highlight>
                  <a:srgbClr val="FFFFFF"/>
                </a:highlight>
                <a:latin typeface="Courier New" panose="02070309020205020404" pitchFamily="49" charset="0"/>
              </a:rPr>
              <a:t>,</a:t>
            </a:r>
            <a:endParaRPr lang="pt-BR"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str</a:t>
            </a:r>
            <a:r>
              <a:rPr lang="en-GB" sz="1400" b="1" dirty="0" err="1">
                <a:solidFill>
                  <a:srgbClr val="000080"/>
                </a:solidFill>
                <a:highlight>
                  <a:srgbClr val="FFFFFF"/>
                </a:highlight>
                <a:latin typeface="Courier New" panose="02070309020205020404" pitchFamily="49" charset="0"/>
              </a:rPr>
              <a:t>.</a:t>
            </a:r>
            <a:r>
              <a:rPr lang="en-GB" sz="1400" dirty="0" err="1">
                <a:solidFill>
                  <a:srgbClr val="000000"/>
                </a:solidFill>
                <a:highlight>
                  <a:srgbClr val="FFFFFF"/>
                </a:highlight>
                <a:latin typeface="Courier New" panose="02070309020205020404" pitchFamily="49" charset="0"/>
              </a:rPr>
              <a:t>c_str</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27923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3498F-F911-46C6-9D2E-C40A24DEA79F}"/>
              </a:ext>
            </a:extLst>
          </p:cNvPr>
          <p:cNvSpPr>
            <a:spLocks noGrp="1"/>
          </p:cNvSpPr>
          <p:nvPr>
            <p:ph type="title"/>
          </p:nvPr>
        </p:nvSpPr>
        <p:spPr/>
        <p:txBody>
          <a:bodyPr/>
          <a:lstStyle/>
          <a:p>
            <a:r>
              <a:rPr lang="en-GB" dirty="0">
                <a:solidFill>
                  <a:srgbClr val="0070C0"/>
                </a:solidFill>
              </a:rPr>
              <a:t>Namespaces (anonym namespaces)</a:t>
            </a:r>
          </a:p>
        </p:txBody>
      </p:sp>
      <p:sp>
        <p:nvSpPr>
          <p:cNvPr id="7" name="Inhaltsplatzhalter 6">
            <a:extLst>
              <a:ext uri="{FF2B5EF4-FFF2-40B4-BE49-F238E27FC236}">
                <a16:creationId xmlns:a16="http://schemas.microsoft.com/office/drawing/2014/main" id="{64F07387-89AD-4083-9967-6C4820C8D5F5}"/>
              </a:ext>
            </a:extLst>
          </p:cNvPr>
          <p:cNvSpPr>
            <a:spLocks noGrp="1"/>
          </p:cNvSpPr>
          <p:nvPr>
            <p:ph idx="1"/>
          </p:nvPr>
        </p:nvSpPr>
        <p:spPr/>
        <p:txBody>
          <a:bodyPr/>
          <a:lstStyle/>
          <a:p>
            <a:r>
              <a:rPr lang="en-GB" dirty="0"/>
              <a:t>driver.cpp </a:t>
            </a:r>
            <a:r>
              <a:rPr lang="en-GB" i="1" dirty="0"/>
              <a:t>(API functions)</a:t>
            </a:r>
          </a:p>
        </p:txBody>
      </p:sp>
      <p:sp>
        <p:nvSpPr>
          <p:cNvPr id="8" name="Inhaltsplatzhalter 7">
            <a:extLst>
              <a:ext uri="{FF2B5EF4-FFF2-40B4-BE49-F238E27FC236}">
                <a16:creationId xmlns:a16="http://schemas.microsoft.com/office/drawing/2014/main" id="{61A10CA3-910B-4F42-917B-9A79DCC43928}"/>
              </a:ext>
            </a:extLst>
          </p:cNvPr>
          <p:cNvSpPr>
            <a:spLocks noGrp="1"/>
          </p:cNvSpPr>
          <p:nvPr>
            <p:ph idx="12"/>
          </p:nvPr>
        </p:nvSpPr>
        <p:spPr/>
        <p:txBody>
          <a:bodyPr/>
          <a:lstStyle/>
          <a:p>
            <a:r>
              <a:rPr lang="en-GB" dirty="0"/>
              <a:t>driver.cpp </a:t>
            </a:r>
            <a:r>
              <a:rPr lang="en-GB" i="1" dirty="0"/>
              <a:t>(internal usage)</a:t>
            </a:r>
          </a:p>
        </p:txBody>
      </p:sp>
      <p:sp>
        <p:nvSpPr>
          <p:cNvPr id="4" name="Foliennummernplatzhalter 3">
            <a:extLst>
              <a:ext uri="{FF2B5EF4-FFF2-40B4-BE49-F238E27FC236}">
                <a16:creationId xmlns:a16="http://schemas.microsoft.com/office/drawing/2014/main" id="{DA1D2845-1F17-4C2F-A23F-A55EDC8564EE}"/>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16</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43F83739-6F96-4C73-ADBA-C77EA1723364}"/>
              </a:ext>
            </a:extLst>
          </p:cNvPr>
          <p:cNvSpPr>
            <a:spLocks noGrp="1"/>
          </p:cNvSpPr>
          <p:nvPr>
            <p:ph type="ftr" sz="quarter" idx="14"/>
          </p:nvPr>
        </p:nvSpPr>
        <p:spPr/>
        <p:txBody>
          <a:bodyPr/>
          <a:lstStyle/>
          <a:p>
            <a:pPr>
              <a:defRPr/>
            </a:pPr>
            <a:r>
              <a:rPr lang="de-AT"/>
              <a:t>© FH Technikum Wien</a:t>
            </a:r>
          </a:p>
        </p:txBody>
      </p:sp>
      <p:sp>
        <p:nvSpPr>
          <p:cNvPr id="9" name="Rechteck 8">
            <a:extLst>
              <a:ext uri="{FF2B5EF4-FFF2-40B4-BE49-F238E27FC236}">
                <a16:creationId xmlns:a16="http://schemas.microsoft.com/office/drawing/2014/main" id="{8DCC3F99-DB61-4714-8CB0-2650C688AE84}"/>
              </a:ext>
            </a:extLst>
          </p:cNvPr>
          <p:cNvSpPr/>
          <p:nvPr/>
        </p:nvSpPr>
        <p:spPr>
          <a:xfrm>
            <a:off x="689546" y="2158152"/>
            <a:ext cx="4572000" cy="3970318"/>
          </a:xfrm>
          <a:prstGeom prst="rect">
            <a:avLst/>
          </a:prstGeom>
        </p:spPr>
        <p:txBody>
          <a:bodyPr>
            <a:spAutoFit/>
          </a:bodyPr>
          <a:lstStyle/>
          <a:p>
            <a:r>
              <a:rPr lang="en-GB" sz="1400" b="1" dirty="0">
                <a:solidFill>
                  <a:srgbClr val="0000FF"/>
                </a:solidFill>
                <a:highlight>
                  <a:srgbClr val="FFFFFF"/>
                </a:highlight>
                <a:latin typeface="Courier New" panose="02070309020205020404" pitchFamily="49" charset="0"/>
              </a:rPr>
              <a:t>namespace</a:t>
            </a:r>
            <a:r>
              <a:rPr lang="en-GB" sz="1400" dirty="0">
                <a:solidFill>
                  <a:srgbClr val="000000"/>
                </a:solidFill>
                <a:highlight>
                  <a:srgbClr val="FFFFFF"/>
                </a:highlight>
                <a:latin typeface="Courier New" panose="02070309020205020404" pitchFamily="49" charset="0"/>
              </a:rPr>
              <a:t> driver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void</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serial_init</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void</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is_init</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INIT</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008000"/>
                </a:solidFill>
                <a:highlight>
                  <a:srgbClr val="FFFFFF"/>
                </a:highlight>
                <a:latin typeface="Courier New" panose="02070309020205020404" pitchFamily="49" charset="0"/>
              </a:rPr>
              <a:t>// Do something</a:t>
            </a: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void</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serial_send</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char</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data</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len</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if</a:t>
            </a:r>
            <a:r>
              <a:rPr lang="en-US" sz="1400" b="1" dirty="0">
                <a:solidFill>
                  <a:srgbClr val="000080"/>
                </a:solidFill>
                <a:highlight>
                  <a:srgbClr val="FFFFFF"/>
                </a:highlight>
                <a:latin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rPr>
              <a:t>is_init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NOT_INIT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for</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i</a:t>
            </a:r>
            <a:r>
              <a:rPr lang="en-GB" sz="1400" b="1" dirty="0">
                <a:solidFill>
                  <a:srgbClr val="000080"/>
                </a:solidFill>
                <a:highlight>
                  <a:srgbClr val="FFFFFF"/>
                </a:highlight>
                <a:latin typeface="Courier New" panose="02070309020205020404" pitchFamily="49" charset="0"/>
              </a:rPr>
              <a:t>=</a:t>
            </a:r>
            <a:r>
              <a:rPr lang="en-GB" sz="1400" dirty="0">
                <a:solidFill>
                  <a:srgbClr val="FF8000"/>
                </a:solidFill>
                <a:highlight>
                  <a:srgbClr val="FFFFFF"/>
                </a:highlight>
                <a:latin typeface="Courier New" panose="02070309020205020404" pitchFamily="49" charset="0"/>
              </a:rPr>
              <a:t>0</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i</a:t>
            </a:r>
            <a:r>
              <a:rPr lang="en-GB" sz="1400" b="1" dirty="0">
                <a:solidFill>
                  <a:srgbClr val="000080"/>
                </a:solidFill>
                <a:highlight>
                  <a:srgbClr val="FFFFFF"/>
                </a:highlight>
                <a:latin typeface="Courier New" panose="02070309020205020404" pitchFamily="49" charset="0"/>
              </a:rPr>
              <a:t>&lt;</a:t>
            </a:r>
            <a:r>
              <a:rPr lang="en-GB" sz="1400" dirty="0" err="1">
                <a:solidFill>
                  <a:srgbClr val="000000"/>
                </a:solidFill>
                <a:highlight>
                  <a:srgbClr val="FFFFFF"/>
                </a:highlight>
                <a:latin typeface="Courier New" panose="02070309020205020404" pitchFamily="49" charset="0"/>
              </a:rPr>
              <a:t>len</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i</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err="1">
                <a:solidFill>
                  <a:srgbClr val="000000"/>
                </a:solidFill>
                <a:highlight>
                  <a:srgbClr val="FFFFFF"/>
                </a:highlight>
                <a:latin typeface="Courier New" panose="02070309020205020404" pitchFamily="49" charset="0"/>
              </a:rPr>
              <a:t>send_byte</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data</a:t>
            </a:r>
            <a:r>
              <a:rPr lang="en-GB" sz="1400" b="1" dirty="0">
                <a:solidFill>
                  <a:srgbClr val="000080"/>
                </a:solidFill>
                <a:highlight>
                  <a:srgbClr val="FFFFFF"/>
                </a:highlight>
                <a:latin typeface="Courier New" panose="02070309020205020404" pitchFamily="49" charset="0"/>
              </a:rPr>
              <a:t>[</a:t>
            </a:r>
            <a:r>
              <a:rPr lang="en-GB" sz="1400" dirty="0" err="1">
                <a:solidFill>
                  <a:srgbClr val="000000"/>
                </a:solidFill>
                <a:highlight>
                  <a:srgbClr val="FFFFFF"/>
                </a:highlight>
                <a:latin typeface="Courier New" panose="02070309020205020404" pitchFamily="49" charset="0"/>
              </a:rPr>
              <a:t>i</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a:t>
            </a:r>
            <a:r>
              <a:rPr lang="en-GB" sz="1400" dirty="0">
                <a:solidFill>
                  <a:srgbClr val="008000"/>
                </a:solidFill>
                <a:highlight>
                  <a:srgbClr val="FFFFFF"/>
                </a:highlight>
                <a:latin typeface="Courier New" panose="02070309020205020404" pitchFamily="49" charset="0"/>
              </a:rPr>
              <a:t>//namespace driver</a:t>
            </a:r>
            <a:endParaRPr lang="en-GB" sz="1400" dirty="0"/>
          </a:p>
        </p:txBody>
      </p:sp>
      <p:sp>
        <p:nvSpPr>
          <p:cNvPr id="10" name="Rechteck 9">
            <a:extLst>
              <a:ext uri="{FF2B5EF4-FFF2-40B4-BE49-F238E27FC236}">
                <a16:creationId xmlns:a16="http://schemas.microsoft.com/office/drawing/2014/main" id="{B9E95461-98BF-4139-B5D5-68C2C4A29BBE}"/>
              </a:ext>
            </a:extLst>
          </p:cNvPr>
          <p:cNvSpPr/>
          <p:nvPr/>
        </p:nvSpPr>
        <p:spPr>
          <a:xfrm>
            <a:off x="4644010" y="2158152"/>
            <a:ext cx="4572000" cy="2031325"/>
          </a:xfrm>
          <a:prstGeom prst="rect">
            <a:avLst/>
          </a:prstGeom>
        </p:spPr>
        <p:txBody>
          <a:bodyPr>
            <a:spAutoFit/>
          </a:bodyPr>
          <a:lstStyle/>
          <a:p>
            <a:r>
              <a:rPr lang="en-GB" sz="1400" b="1" dirty="0">
                <a:solidFill>
                  <a:srgbClr val="0000FF"/>
                </a:solidFill>
                <a:highlight>
                  <a:srgbClr val="FFFFFF"/>
                </a:highlight>
                <a:latin typeface="Courier New" panose="02070309020205020404" pitchFamily="49" charset="0"/>
              </a:rPr>
              <a:t>namespace</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b="1" dirty="0">
                <a:solidFill>
                  <a:srgbClr val="0000FF"/>
                </a:solidFill>
                <a:highlight>
                  <a:srgbClr val="FFFFFF"/>
                </a:highlight>
                <a:latin typeface="Courier New" panose="02070309020205020404" pitchFamily="49" charset="0"/>
              </a:rPr>
              <a:t>typedef</a:t>
            </a:r>
            <a:r>
              <a:rPr lang="en-US" sz="1400" dirty="0">
                <a:solidFill>
                  <a:srgbClr val="000000"/>
                </a:solidFill>
                <a:highlight>
                  <a:srgbClr val="FFFFFF"/>
                </a:highlight>
                <a:latin typeface="Courier New" panose="02070309020205020404" pitchFamily="49" charset="0"/>
              </a:rPr>
              <a:t> </a:t>
            </a:r>
            <a:r>
              <a:rPr lang="en-US" sz="1400" dirty="0" err="1">
                <a:solidFill>
                  <a:srgbClr val="8000FF"/>
                </a:solidFill>
                <a:highlight>
                  <a:srgbClr val="FFFFFF"/>
                </a:highlight>
                <a:latin typeface="Courier New" panose="02070309020205020404" pitchFamily="49" charset="0"/>
              </a:rPr>
              <a:t>enum</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INIT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NOT_INIT</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state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state </a:t>
            </a:r>
            <a:r>
              <a:rPr lang="en-US" sz="1400" dirty="0" err="1">
                <a:solidFill>
                  <a:srgbClr val="000000"/>
                </a:solidFill>
                <a:highlight>
                  <a:srgbClr val="FFFFFF"/>
                </a:highlight>
                <a:latin typeface="Courier New" panose="02070309020205020404" pitchFamily="49" charset="0"/>
              </a:rPr>
              <a:t>is_init</a:t>
            </a:r>
            <a:r>
              <a:rPr lang="en-US" sz="1400" dirty="0">
                <a:solidFill>
                  <a:srgbClr val="000000"/>
                </a:solidFill>
                <a:highlight>
                  <a:srgbClr val="FFFFFF"/>
                </a:highlight>
                <a:latin typeface="Courier New" panose="02070309020205020404" pitchFamily="49" charset="0"/>
              </a:rPr>
              <a:t> </a:t>
            </a:r>
            <a:r>
              <a:rPr lang="en-US" sz="1400" b="1" dirty="0">
                <a:solidFill>
                  <a:srgbClr val="00008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NOT_INIT</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b="1" dirty="0" err="1">
                <a:solidFill>
                  <a:srgbClr val="000000"/>
                </a:solidFill>
                <a:highlight>
                  <a:srgbClr val="FFFFFF"/>
                </a:highlight>
                <a:latin typeface="Courier New" panose="02070309020205020404" pitchFamily="49" charset="0"/>
              </a:rPr>
              <a:t>send_byte</a:t>
            </a:r>
            <a:r>
              <a:rPr lang="en-US" sz="1400" b="1" dirty="0">
                <a:solidFill>
                  <a:srgbClr val="000080"/>
                </a:solidFill>
                <a:highlight>
                  <a:srgbClr val="FFFFFF"/>
                </a:highlight>
                <a:latin typeface="Courier New" panose="02070309020205020404" pitchFamily="49" charset="0"/>
              </a:rPr>
              <a:t>(</a:t>
            </a:r>
            <a:r>
              <a:rPr lang="en-US" sz="1400" dirty="0">
                <a:solidFill>
                  <a:srgbClr val="8000FF"/>
                </a:solidFill>
                <a:highlight>
                  <a:srgbClr val="FFFFFF"/>
                </a:highlight>
                <a:latin typeface="Courier New" panose="02070309020205020404" pitchFamily="49" charset="0"/>
              </a:rPr>
              <a:t>char</a:t>
            </a:r>
            <a:r>
              <a:rPr lang="en-US" sz="1400" dirty="0">
                <a:solidFill>
                  <a:srgbClr val="000000"/>
                </a:solidFill>
                <a:highlight>
                  <a:srgbClr val="FFFFFF"/>
                </a:highlight>
                <a:latin typeface="Courier New" panose="02070309020205020404" pitchFamily="49" charset="0"/>
              </a:rPr>
              <a:t> byte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008000"/>
                </a:solidFill>
                <a:highlight>
                  <a:srgbClr val="FFFFFF"/>
                </a:highlight>
                <a:latin typeface="Courier New" panose="02070309020205020404" pitchFamily="49" charset="0"/>
              </a:rPr>
              <a:t>// Do something</a:t>
            </a: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273097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1512DE-3BAC-4634-9A3C-9BF968F90305}"/>
              </a:ext>
            </a:extLst>
          </p:cNvPr>
          <p:cNvSpPr>
            <a:spLocks noGrp="1"/>
          </p:cNvSpPr>
          <p:nvPr>
            <p:ph type="title"/>
          </p:nvPr>
        </p:nvSpPr>
        <p:spPr/>
        <p:txBody>
          <a:bodyPr/>
          <a:lstStyle/>
          <a:p>
            <a:r>
              <a:rPr lang="en-GB" dirty="0">
                <a:solidFill>
                  <a:srgbClr val="0070C0"/>
                </a:solidFill>
              </a:rPr>
              <a:t>Classes 1 (Basic Class ‘Com’)</a:t>
            </a:r>
          </a:p>
        </p:txBody>
      </p:sp>
      <p:sp>
        <p:nvSpPr>
          <p:cNvPr id="4" name="Foliennummernplatzhalter 3">
            <a:extLst>
              <a:ext uri="{FF2B5EF4-FFF2-40B4-BE49-F238E27FC236}">
                <a16:creationId xmlns:a16="http://schemas.microsoft.com/office/drawing/2014/main" id="{18D71FF0-DC59-410B-AD05-51D6E812CB32}"/>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17</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EC5C5478-D3F0-4D83-80AC-226119003A27}"/>
              </a:ext>
            </a:extLst>
          </p:cNvPr>
          <p:cNvSpPr>
            <a:spLocks noGrp="1"/>
          </p:cNvSpPr>
          <p:nvPr>
            <p:ph type="ftr" sz="quarter" idx="11"/>
          </p:nvPr>
        </p:nvSpPr>
        <p:spPr/>
        <p:txBody>
          <a:bodyPr/>
          <a:lstStyle/>
          <a:p>
            <a:pPr>
              <a:defRPr/>
            </a:pPr>
            <a:r>
              <a:rPr lang="de-AT"/>
              <a:t>© FH Technikum Wien</a:t>
            </a:r>
          </a:p>
        </p:txBody>
      </p:sp>
      <p:sp>
        <p:nvSpPr>
          <p:cNvPr id="3" name="Rechteck 2">
            <a:extLst>
              <a:ext uri="{FF2B5EF4-FFF2-40B4-BE49-F238E27FC236}">
                <a16:creationId xmlns:a16="http://schemas.microsoft.com/office/drawing/2014/main" id="{71746B3D-4F9E-418A-9FB7-49B846F6DD41}"/>
              </a:ext>
            </a:extLst>
          </p:cNvPr>
          <p:cNvSpPr/>
          <p:nvPr/>
        </p:nvSpPr>
        <p:spPr>
          <a:xfrm>
            <a:off x="611188" y="1700808"/>
            <a:ext cx="4572000" cy="3970318"/>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class</a:t>
            </a:r>
            <a:r>
              <a:rPr lang="en-GB" sz="1400" dirty="0">
                <a:solidFill>
                  <a:srgbClr val="000000"/>
                </a:solidFill>
                <a:highlight>
                  <a:srgbClr val="FFFFFF"/>
                </a:highlight>
                <a:latin typeface="Courier New" panose="02070309020205020404" pitchFamily="49" charset="0"/>
              </a:rPr>
              <a:t> </a:t>
            </a:r>
            <a:r>
              <a:rPr lang="en-GB" sz="1400" b="1" dirty="0">
                <a:solidFill>
                  <a:srgbClr val="000000"/>
                </a:solidFill>
                <a:highlight>
                  <a:srgbClr val="FFFFFF"/>
                </a:highlight>
                <a:latin typeface="Courier New" panose="02070309020205020404" pitchFamily="49" charset="0"/>
              </a:rPr>
              <a:t>Com</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public</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void</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set_status</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this</a:t>
            </a:r>
            <a:r>
              <a:rPr lang="en-GB" sz="1400" b="1" dirty="0">
                <a:solidFill>
                  <a:srgbClr val="000080"/>
                </a:solidFill>
                <a:highlight>
                  <a:srgbClr val="FFFFFF"/>
                </a:highlight>
                <a:latin typeface="Courier New" panose="02070309020205020404" pitchFamily="49" charset="0"/>
              </a:rPr>
              <a:t>-&gt;</a:t>
            </a:r>
            <a:r>
              <a:rPr lang="en-GB" sz="1400" dirty="0">
                <a:solidFill>
                  <a:srgbClr val="000000"/>
                </a:solidFill>
                <a:highlight>
                  <a:srgbClr val="FFFFFF"/>
                </a:highlight>
                <a:latin typeface="Courier New" panose="02070309020205020404" pitchFamily="49" charset="0"/>
              </a:rPr>
              <a:t>status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get_status</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void</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virtual</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b="1" dirty="0" err="1">
                <a:solidFill>
                  <a:srgbClr val="000000"/>
                </a:solidFill>
                <a:highlight>
                  <a:srgbClr val="FFFFFF"/>
                </a:highlight>
                <a:latin typeface="Courier New" panose="02070309020205020404" pitchFamily="49" charset="0"/>
              </a:rPr>
              <a:t>send_byte</a:t>
            </a:r>
            <a:r>
              <a:rPr lang="en-US" sz="1400" b="1" dirty="0">
                <a:solidFill>
                  <a:srgbClr val="000080"/>
                </a:solidFill>
                <a:highlight>
                  <a:srgbClr val="FFFFFF"/>
                </a:highlight>
                <a:latin typeface="Courier New" panose="02070309020205020404" pitchFamily="49" charset="0"/>
              </a:rPr>
              <a:t>(</a:t>
            </a:r>
            <a:r>
              <a:rPr lang="en-US" sz="1400" dirty="0">
                <a:solidFill>
                  <a:srgbClr val="8000FF"/>
                </a:solidFill>
                <a:highlight>
                  <a:srgbClr val="FFFFFF"/>
                </a:highlight>
                <a:latin typeface="Courier New" panose="02070309020205020404" pitchFamily="49" charset="0"/>
              </a:rPr>
              <a:t>char</a:t>
            </a:r>
            <a:r>
              <a:rPr lang="en-US" sz="1400" dirty="0">
                <a:solidFill>
                  <a:srgbClr val="000000"/>
                </a:solidFill>
                <a:highlight>
                  <a:srgbClr val="FFFFFF"/>
                </a:highlight>
                <a:latin typeface="Courier New" panose="02070309020205020404" pitchFamily="49" charset="0"/>
              </a:rPr>
              <a:t> byte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pt-BR" sz="1400" dirty="0">
                <a:solidFill>
                  <a:srgbClr val="000000"/>
                </a:solidFill>
                <a:highlight>
                  <a:srgbClr val="FFFFFF"/>
                </a:highlight>
                <a:latin typeface="Courier New" panose="02070309020205020404" pitchFamily="49" charset="0"/>
              </a:rPr>
              <a:t>      printf</a:t>
            </a:r>
            <a:r>
              <a:rPr lang="pt-BR" sz="1400" b="1" dirty="0">
                <a:solidFill>
                  <a:srgbClr val="000080"/>
                </a:solidFill>
                <a:highlight>
                  <a:srgbClr val="FFFFFF"/>
                </a:highlight>
                <a:latin typeface="Courier New" panose="02070309020205020404" pitchFamily="49" charset="0"/>
              </a:rPr>
              <a:t>(</a:t>
            </a:r>
            <a:r>
              <a:rPr lang="pt-BR" sz="1400" dirty="0">
                <a:solidFill>
                  <a:srgbClr val="808080"/>
                </a:solidFill>
                <a:highlight>
                  <a:srgbClr val="FFFFFF"/>
                </a:highlight>
                <a:latin typeface="Courier New" panose="02070309020205020404" pitchFamily="49" charset="0"/>
              </a:rPr>
              <a:t>"Com: %c \n"</a:t>
            </a:r>
            <a:r>
              <a:rPr lang="pt-BR" sz="1400" b="1" dirty="0">
                <a:solidFill>
                  <a:srgbClr val="000080"/>
                </a:solidFill>
                <a:highlight>
                  <a:srgbClr val="FFFFFF"/>
                </a:highlight>
                <a:latin typeface="Courier New" panose="02070309020205020404" pitchFamily="49" charset="0"/>
              </a:rPr>
              <a:t>,</a:t>
            </a:r>
            <a:r>
              <a:rPr lang="pt-BR" sz="1400" dirty="0">
                <a:solidFill>
                  <a:srgbClr val="000000"/>
                </a:solidFill>
                <a:highlight>
                  <a:srgbClr val="FFFFFF"/>
                </a:highlight>
                <a:latin typeface="Courier New" panose="02070309020205020404" pitchFamily="49" charset="0"/>
              </a:rPr>
              <a:t> byte</a:t>
            </a:r>
            <a:r>
              <a:rPr lang="pt-BR" sz="1400" b="1" dirty="0">
                <a:solidFill>
                  <a:srgbClr val="000080"/>
                </a:solidFill>
                <a:highlight>
                  <a:srgbClr val="FFFFFF"/>
                </a:highlight>
                <a:latin typeface="Courier New" panose="02070309020205020404" pitchFamily="49" charset="0"/>
              </a:rPr>
              <a:t>);</a:t>
            </a:r>
            <a:endParaRPr lang="pt-BR"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private</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Tree>
    <p:extLst>
      <p:ext uri="{BB962C8B-B14F-4D97-AF65-F5344CB8AC3E}">
        <p14:creationId xmlns:p14="http://schemas.microsoft.com/office/powerpoint/2010/main" val="370279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549DB-0B68-4353-BD2A-CE41F9C6CFCB}"/>
              </a:ext>
            </a:extLst>
          </p:cNvPr>
          <p:cNvSpPr>
            <a:spLocks noGrp="1"/>
          </p:cNvSpPr>
          <p:nvPr>
            <p:ph type="title"/>
          </p:nvPr>
        </p:nvSpPr>
        <p:spPr/>
        <p:txBody>
          <a:bodyPr/>
          <a:lstStyle/>
          <a:p>
            <a:r>
              <a:rPr lang="en-GB" dirty="0">
                <a:solidFill>
                  <a:srgbClr val="0070C0"/>
                </a:solidFill>
              </a:rPr>
              <a:t>Classes 2 (Derived class ‘Serial’)</a:t>
            </a:r>
          </a:p>
        </p:txBody>
      </p:sp>
      <p:sp>
        <p:nvSpPr>
          <p:cNvPr id="3" name="Inhaltsplatzhalter 2">
            <a:extLst>
              <a:ext uri="{FF2B5EF4-FFF2-40B4-BE49-F238E27FC236}">
                <a16:creationId xmlns:a16="http://schemas.microsoft.com/office/drawing/2014/main" id="{09B0D83F-4E49-4F8F-8E96-558244703DE9}"/>
              </a:ext>
            </a:extLst>
          </p:cNvPr>
          <p:cNvSpPr>
            <a:spLocks noGrp="1"/>
          </p:cNvSpPr>
          <p:nvPr>
            <p:ph idx="1"/>
          </p:nvPr>
        </p:nvSpPr>
        <p:spPr/>
        <p:txBody>
          <a:bodyPr/>
          <a:lstStyle/>
          <a:p>
            <a:r>
              <a:rPr lang="en-GB" dirty="0"/>
              <a:t>serial.cpp</a:t>
            </a:r>
          </a:p>
        </p:txBody>
      </p:sp>
      <p:sp>
        <p:nvSpPr>
          <p:cNvPr id="6" name="Inhaltsplatzhalter 5">
            <a:extLst>
              <a:ext uri="{FF2B5EF4-FFF2-40B4-BE49-F238E27FC236}">
                <a16:creationId xmlns:a16="http://schemas.microsoft.com/office/drawing/2014/main" id="{E53210C0-BABC-4ADA-8DE5-65900DA782DB}"/>
              </a:ext>
            </a:extLst>
          </p:cNvPr>
          <p:cNvSpPr>
            <a:spLocks noGrp="1"/>
          </p:cNvSpPr>
          <p:nvPr>
            <p:ph idx="12"/>
          </p:nvPr>
        </p:nvSpPr>
        <p:spPr/>
        <p:txBody>
          <a:bodyPr/>
          <a:lstStyle/>
          <a:p>
            <a:r>
              <a:rPr lang="en-GB" dirty="0" err="1"/>
              <a:t>serial.h</a:t>
            </a:r>
            <a:endParaRPr lang="en-GB" dirty="0"/>
          </a:p>
        </p:txBody>
      </p:sp>
      <p:sp>
        <p:nvSpPr>
          <p:cNvPr id="4" name="Foliennummernplatzhalter 3">
            <a:extLst>
              <a:ext uri="{FF2B5EF4-FFF2-40B4-BE49-F238E27FC236}">
                <a16:creationId xmlns:a16="http://schemas.microsoft.com/office/drawing/2014/main" id="{1D59072E-1638-4BF2-B8C6-7B284E56DFE6}"/>
              </a:ext>
            </a:extLst>
          </p:cNvPr>
          <p:cNvSpPr>
            <a:spLocks noGrp="1"/>
          </p:cNvSpPr>
          <p:nvPr>
            <p:ph type="sldNum" sz="quarter" idx="13"/>
          </p:nvPr>
        </p:nvSpPr>
        <p:spPr/>
        <p:txBody>
          <a:bodyPr/>
          <a:lstStyle/>
          <a:p>
            <a:endParaRPr lang="de-AT" altLang="de-DE" dirty="0"/>
          </a:p>
          <a:p>
            <a:fld id="{8E2537F6-9D11-4C86-AC1D-08DF07BF0B27}" type="slidenum">
              <a:rPr lang="de-AT" altLang="de-DE" sz="800" smtClean="0">
                <a:solidFill>
                  <a:srgbClr val="626B71"/>
                </a:solidFill>
              </a:rPr>
              <a:pPr/>
              <a:t>18</a:t>
            </a:fld>
            <a:endParaRPr lang="de-AT" altLang="de-DE" sz="800" dirty="0">
              <a:solidFill>
                <a:srgbClr val="626B71"/>
              </a:solidFill>
            </a:endParaRPr>
          </a:p>
        </p:txBody>
      </p:sp>
      <p:sp>
        <p:nvSpPr>
          <p:cNvPr id="5" name="Fußzeilenplatzhalter 4">
            <a:extLst>
              <a:ext uri="{FF2B5EF4-FFF2-40B4-BE49-F238E27FC236}">
                <a16:creationId xmlns:a16="http://schemas.microsoft.com/office/drawing/2014/main" id="{A2EB06CE-9E3F-43EF-B460-9C068EB90E5C}"/>
              </a:ext>
            </a:extLst>
          </p:cNvPr>
          <p:cNvSpPr>
            <a:spLocks noGrp="1"/>
          </p:cNvSpPr>
          <p:nvPr>
            <p:ph type="ftr" sz="quarter" idx="14"/>
          </p:nvPr>
        </p:nvSpPr>
        <p:spPr/>
        <p:txBody>
          <a:bodyPr/>
          <a:lstStyle/>
          <a:p>
            <a:pPr>
              <a:defRPr/>
            </a:pPr>
            <a:r>
              <a:rPr lang="de-AT"/>
              <a:t>© FH Technikum Wien</a:t>
            </a:r>
          </a:p>
        </p:txBody>
      </p:sp>
      <p:sp>
        <p:nvSpPr>
          <p:cNvPr id="8" name="Rechteck 7">
            <a:extLst>
              <a:ext uri="{FF2B5EF4-FFF2-40B4-BE49-F238E27FC236}">
                <a16:creationId xmlns:a16="http://schemas.microsoft.com/office/drawing/2014/main" id="{6B63CC4C-ECA2-487F-AF0C-788F3B8E2709}"/>
              </a:ext>
            </a:extLst>
          </p:cNvPr>
          <p:cNvSpPr/>
          <p:nvPr/>
        </p:nvSpPr>
        <p:spPr>
          <a:xfrm>
            <a:off x="689546" y="2234148"/>
            <a:ext cx="4572000" cy="3785652"/>
          </a:xfrm>
          <a:prstGeom prst="rect">
            <a:avLst/>
          </a:prstGeom>
        </p:spPr>
        <p:txBody>
          <a:bodyPr>
            <a:spAutoFit/>
          </a:bodyPr>
          <a:lstStyle/>
          <a:p>
            <a:r>
              <a:rPr lang="en-GB" sz="1200" b="1" dirty="0">
                <a:solidFill>
                  <a:srgbClr val="000000"/>
                </a:solidFill>
                <a:highlight>
                  <a:srgbClr val="FFFFFF"/>
                </a:highlight>
                <a:latin typeface="Courier New" panose="02070309020205020404" pitchFamily="49" charset="0"/>
              </a:rPr>
              <a:t>Serial</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Serial</a:t>
            </a:r>
            <a:r>
              <a:rPr lang="en-GB" sz="1200" b="1" dirty="0">
                <a:solidFill>
                  <a:srgbClr val="000080"/>
                </a:solidFill>
                <a:highlight>
                  <a:srgbClr val="FFFFFF"/>
                </a:highlight>
                <a:latin typeface="Courier New" panose="02070309020205020404" pitchFamily="49" charset="0"/>
              </a:rPr>
              <a:t>(</a:t>
            </a:r>
            <a:r>
              <a:rPr lang="en-GB" sz="1200" dirty="0">
                <a:solidFill>
                  <a:srgbClr val="8000FF"/>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_baud</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8000FF"/>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_mode</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baudrate</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_baud</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mode</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_mode</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buffer </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 </a:t>
            </a:r>
            <a:r>
              <a:rPr lang="en-GB" sz="1200" dirty="0">
                <a:solidFill>
                  <a:srgbClr val="8000FF"/>
                </a:solidFill>
                <a:highlight>
                  <a:srgbClr val="FFFFFF"/>
                </a:highlight>
                <a:latin typeface="Courier New" panose="02070309020205020404" pitchFamily="49" charset="0"/>
              </a:rPr>
              <a:t>char</a:t>
            </a:r>
            <a:r>
              <a:rPr lang="en-GB" sz="1200" b="1" dirty="0">
                <a:solidFill>
                  <a:srgbClr val="000080"/>
                </a:solidFill>
                <a:highlight>
                  <a:srgbClr val="FFFFFF"/>
                </a:highlight>
                <a:latin typeface="Courier New" panose="02070309020205020404" pitchFamily="49" charset="0"/>
              </a:rPr>
              <a:t>[</a:t>
            </a:r>
            <a:r>
              <a:rPr lang="en-GB" sz="1200" dirty="0">
                <a:solidFill>
                  <a:srgbClr val="FF8000"/>
                </a:solidFill>
                <a:highlight>
                  <a:srgbClr val="FFFFFF"/>
                </a:highlight>
                <a:latin typeface="Courier New" panose="02070309020205020404" pitchFamily="49" charset="0"/>
              </a:rPr>
              <a:t>100</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00"/>
                </a:solidFill>
                <a:highlight>
                  <a:srgbClr val="FFFFFF"/>
                </a:highlight>
                <a:latin typeface="Courier New" panose="02070309020205020404" pitchFamily="49" charset="0"/>
              </a:rPr>
              <a:t>Serial</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Serial</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delete</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buffer</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8000FF"/>
                </a:solidFill>
                <a:highlight>
                  <a:srgbClr val="FFFFFF"/>
                </a:highlight>
                <a:latin typeface="Courier New" panose="02070309020205020404" pitchFamily="49" charset="0"/>
              </a:rPr>
              <a:t>void</a:t>
            </a:r>
            <a:r>
              <a:rPr lang="en-GB" sz="1200" dirty="0">
                <a:solidFill>
                  <a:srgbClr val="000000"/>
                </a:solidFill>
                <a:highlight>
                  <a:srgbClr val="FFFFFF"/>
                </a:highlight>
                <a:latin typeface="Courier New" panose="02070309020205020404" pitchFamily="49" charset="0"/>
              </a:rPr>
              <a:t> </a:t>
            </a:r>
            <a:r>
              <a:rPr lang="en-GB" sz="1200" b="1" dirty="0">
                <a:solidFill>
                  <a:srgbClr val="000000"/>
                </a:solidFill>
                <a:highlight>
                  <a:srgbClr val="FFFFFF"/>
                </a:highlight>
                <a:latin typeface="Courier New" panose="02070309020205020404" pitchFamily="49" charset="0"/>
              </a:rPr>
              <a:t>Serial</a:t>
            </a:r>
            <a:r>
              <a:rPr lang="en-GB" sz="1200" b="1" dirty="0">
                <a:solidFill>
                  <a:srgbClr val="00008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set_baudrate</a:t>
            </a:r>
            <a:r>
              <a:rPr lang="en-GB" sz="1200" b="1" dirty="0">
                <a:solidFill>
                  <a:srgbClr val="000080"/>
                </a:solidFill>
                <a:highlight>
                  <a:srgbClr val="FFFFFF"/>
                </a:highlight>
                <a:latin typeface="Courier New" panose="02070309020205020404" pitchFamily="49" charset="0"/>
              </a:rPr>
              <a:t>(</a:t>
            </a:r>
            <a:r>
              <a:rPr lang="en-GB" sz="1200" dirty="0">
                <a:solidFill>
                  <a:srgbClr val="8000FF"/>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baudate</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this</a:t>
            </a:r>
            <a:r>
              <a:rPr lang="en-GB" sz="1200" b="1" dirty="0">
                <a:solidFill>
                  <a:srgbClr val="000080"/>
                </a:solidFill>
                <a:highlight>
                  <a:srgbClr val="FFFFFF"/>
                </a:highlight>
                <a:latin typeface="Courier New" panose="02070309020205020404" pitchFamily="49" charset="0"/>
              </a:rPr>
              <a:t>-&gt;</a:t>
            </a:r>
            <a:r>
              <a:rPr lang="en-GB" sz="1200" dirty="0" err="1">
                <a:solidFill>
                  <a:srgbClr val="000000"/>
                </a:solidFill>
                <a:highlight>
                  <a:srgbClr val="FFFFFF"/>
                </a:highlight>
                <a:latin typeface="Courier New" panose="02070309020205020404" pitchFamily="49" charset="0"/>
              </a:rPr>
              <a:t>baudrate</a:t>
            </a:r>
            <a:r>
              <a:rPr lang="en-GB" sz="1200" dirty="0">
                <a:solidFill>
                  <a:srgbClr val="000000"/>
                </a:solidFill>
                <a:highlight>
                  <a:srgbClr val="FFFFFF"/>
                </a:highlight>
                <a:latin typeface="Courier New" panose="02070309020205020404" pitchFamily="49" charset="0"/>
              </a:rPr>
              <a:t> </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baudrate</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fr-FR" sz="1200" dirty="0" err="1">
                <a:solidFill>
                  <a:srgbClr val="8000FF"/>
                </a:solidFill>
                <a:highlight>
                  <a:srgbClr val="FFFFFF"/>
                </a:highlight>
                <a:latin typeface="Courier New" panose="02070309020205020404" pitchFamily="49" charset="0"/>
              </a:rPr>
              <a:t>void</a:t>
            </a:r>
            <a:r>
              <a:rPr lang="fr-FR" sz="1200" dirty="0">
                <a:solidFill>
                  <a:srgbClr val="000000"/>
                </a:solidFill>
                <a:highlight>
                  <a:srgbClr val="FFFFFF"/>
                </a:highlight>
                <a:latin typeface="Courier New" panose="02070309020205020404" pitchFamily="49" charset="0"/>
              </a:rPr>
              <a:t> </a:t>
            </a:r>
            <a:r>
              <a:rPr lang="fr-FR" sz="1200" b="1" dirty="0">
                <a:solidFill>
                  <a:srgbClr val="000000"/>
                </a:solidFill>
                <a:highlight>
                  <a:srgbClr val="FFFFFF"/>
                </a:highlight>
                <a:latin typeface="Courier New" panose="02070309020205020404" pitchFamily="49" charset="0"/>
              </a:rPr>
              <a:t>Serial</a:t>
            </a:r>
            <a:r>
              <a:rPr lang="fr-FR" sz="1200" b="1" dirty="0">
                <a:solidFill>
                  <a:srgbClr val="000080"/>
                </a:solidFill>
                <a:highlight>
                  <a:srgbClr val="FFFFFF"/>
                </a:highlight>
                <a:latin typeface="Courier New" panose="02070309020205020404" pitchFamily="49" charset="0"/>
              </a:rPr>
              <a:t>::</a:t>
            </a:r>
            <a:r>
              <a:rPr lang="fr-FR" sz="1200" dirty="0" err="1">
                <a:solidFill>
                  <a:srgbClr val="000000"/>
                </a:solidFill>
                <a:highlight>
                  <a:srgbClr val="FFFFFF"/>
                </a:highlight>
                <a:latin typeface="Courier New" panose="02070309020205020404" pitchFamily="49" charset="0"/>
              </a:rPr>
              <a:t>set_mode</a:t>
            </a:r>
            <a:r>
              <a:rPr lang="fr-FR" sz="1200" b="1" dirty="0">
                <a:solidFill>
                  <a:srgbClr val="000080"/>
                </a:solidFill>
                <a:highlight>
                  <a:srgbClr val="FFFFFF"/>
                </a:highlight>
                <a:latin typeface="Courier New" panose="02070309020205020404" pitchFamily="49" charset="0"/>
              </a:rPr>
              <a:t>(</a:t>
            </a:r>
            <a:r>
              <a:rPr lang="fr-FR" sz="1200" dirty="0" err="1">
                <a:solidFill>
                  <a:srgbClr val="8000FF"/>
                </a:solidFill>
                <a:highlight>
                  <a:srgbClr val="FFFFFF"/>
                </a:highlight>
                <a:latin typeface="Courier New" panose="02070309020205020404" pitchFamily="49" charset="0"/>
              </a:rPr>
              <a:t>int</a:t>
            </a:r>
            <a:r>
              <a:rPr lang="fr-FR" sz="1200" dirty="0">
                <a:solidFill>
                  <a:srgbClr val="000000"/>
                </a:solidFill>
                <a:highlight>
                  <a:srgbClr val="FFFFFF"/>
                </a:highlight>
                <a:latin typeface="Courier New" panose="02070309020205020404" pitchFamily="49" charset="0"/>
              </a:rPr>
              <a:t> mode</a:t>
            </a:r>
            <a:r>
              <a:rPr lang="fr-FR" sz="1200" b="1" dirty="0">
                <a:solidFill>
                  <a:srgbClr val="000080"/>
                </a:solidFill>
                <a:highlight>
                  <a:srgbClr val="FFFFFF"/>
                </a:highlight>
                <a:latin typeface="Courier New" panose="02070309020205020404" pitchFamily="49" charset="0"/>
              </a:rPr>
              <a:t>){</a:t>
            </a:r>
            <a:endParaRPr lang="fr-FR"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this</a:t>
            </a:r>
            <a:r>
              <a:rPr lang="en-GB" sz="1200" b="1" dirty="0">
                <a:solidFill>
                  <a:srgbClr val="000080"/>
                </a:solidFill>
                <a:highlight>
                  <a:srgbClr val="FFFFFF"/>
                </a:highlight>
                <a:latin typeface="Courier New" panose="02070309020205020404" pitchFamily="49" charset="0"/>
              </a:rPr>
              <a:t>-&gt;</a:t>
            </a:r>
            <a:r>
              <a:rPr lang="en-GB" sz="1200" dirty="0">
                <a:solidFill>
                  <a:srgbClr val="000000"/>
                </a:solidFill>
                <a:highlight>
                  <a:srgbClr val="FFFFFF"/>
                </a:highlight>
                <a:latin typeface="Courier New" panose="02070309020205020404" pitchFamily="49" charset="0"/>
              </a:rPr>
              <a:t>mode </a:t>
            </a:r>
            <a:r>
              <a:rPr lang="en-GB" sz="1200" b="1" dirty="0">
                <a:solidFill>
                  <a:srgbClr val="000080"/>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mode</a:t>
            </a:r>
            <a:r>
              <a:rPr lang="en-GB" sz="1200" b="1" dirty="0">
                <a:solidFill>
                  <a:srgbClr val="00008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80"/>
                </a:solidFill>
                <a:highlight>
                  <a:srgbClr val="FFFFFF"/>
                </a:highlight>
                <a:latin typeface="Courier New" panose="02070309020205020404" pitchFamily="49" charset="0"/>
              </a:rPr>
              <a:t>}</a:t>
            </a:r>
            <a:endParaRPr lang="en-GB" sz="1200" dirty="0"/>
          </a:p>
        </p:txBody>
      </p:sp>
      <p:sp>
        <p:nvSpPr>
          <p:cNvPr id="9" name="Rechteck 8">
            <a:extLst>
              <a:ext uri="{FF2B5EF4-FFF2-40B4-BE49-F238E27FC236}">
                <a16:creationId xmlns:a16="http://schemas.microsoft.com/office/drawing/2014/main" id="{3AE3D2F9-CB1E-48FD-B140-C8140CFF720E}"/>
              </a:ext>
            </a:extLst>
          </p:cNvPr>
          <p:cNvSpPr/>
          <p:nvPr/>
        </p:nvSpPr>
        <p:spPr>
          <a:xfrm>
            <a:off x="4499992" y="2211359"/>
            <a:ext cx="4572000" cy="2862322"/>
          </a:xfrm>
          <a:prstGeom prst="rect">
            <a:avLst/>
          </a:prstGeom>
        </p:spPr>
        <p:txBody>
          <a:bodyPr>
            <a:spAutoFit/>
          </a:bodyPr>
          <a:lstStyle/>
          <a:p>
            <a:r>
              <a:rPr lang="de-DE" sz="1200" dirty="0" err="1">
                <a:solidFill>
                  <a:srgbClr val="8000FF"/>
                </a:solidFill>
                <a:latin typeface="Courier New" panose="02070309020205020404" pitchFamily="49" charset="0"/>
              </a:rPr>
              <a:t>class</a:t>
            </a:r>
            <a:r>
              <a:rPr lang="de-DE" sz="1200" dirty="0">
                <a:solidFill>
                  <a:srgbClr val="000000"/>
                </a:solidFill>
                <a:latin typeface="Courier New" panose="02070309020205020404" pitchFamily="49" charset="0"/>
              </a:rPr>
              <a:t> </a:t>
            </a:r>
            <a:r>
              <a:rPr lang="de-DE" sz="1200" b="1" dirty="0">
                <a:solidFill>
                  <a:srgbClr val="000000"/>
                </a:solidFill>
                <a:latin typeface="Courier New" panose="02070309020205020404" pitchFamily="49" charset="0"/>
              </a:rPr>
              <a:t>Serial</a:t>
            </a:r>
            <a:r>
              <a:rPr lang="de-DE" sz="1200" dirty="0">
                <a:solidFill>
                  <a:srgbClr val="000000"/>
                </a:solidFill>
                <a:latin typeface="Courier New" panose="02070309020205020404" pitchFamily="49" charset="0"/>
              </a:rPr>
              <a:t> </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r>
              <a:rPr lang="de-DE" sz="1200" dirty="0" err="1">
                <a:solidFill>
                  <a:srgbClr val="8000FF"/>
                </a:solidFill>
                <a:latin typeface="Courier New" panose="02070309020205020404" pitchFamily="49" charset="0"/>
              </a:rPr>
              <a:t>public</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Com</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r>
              <a:rPr lang="de-DE" sz="1200" dirty="0" err="1">
                <a:solidFill>
                  <a:srgbClr val="8000FF"/>
                </a:solidFill>
                <a:latin typeface="Courier New" panose="02070309020205020404" pitchFamily="49" charset="0"/>
              </a:rPr>
              <a:t>public</a:t>
            </a:r>
            <a:r>
              <a:rPr lang="de-DE" sz="1200" b="1" dirty="0">
                <a:solidFill>
                  <a:srgbClr val="000080"/>
                </a:solidFill>
                <a:latin typeface="Courier New" panose="02070309020205020404" pitchFamily="49" charset="0"/>
              </a:rPr>
              <a:t>:</a:t>
            </a:r>
          </a:p>
          <a:p>
            <a:r>
              <a:rPr lang="de-DE" sz="1200" dirty="0">
                <a:solidFill>
                  <a:srgbClr val="000000"/>
                </a:solidFill>
                <a:latin typeface="Courier New" panose="02070309020205020404" pitchFamily="49" charset="0"/>
              </a:rPr>
              <a:t>Serial</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Serial</a:t>
            </a:r>
            <a:r>
              <a:rPr lang="de-DE" sz="1200" b="1" dirty="0">
                <a:solidFill>
                  <a:srgbClr val="000080"/>
                </a:solidFill>
                <a:latin typeface="Courier New" panose="02070309020205020404" pitchFamily="49" charset="0"/>
              </a:rPr>
              <a:t>(</a:t>
            </a:r>
            <a:r>
              <a:rPr lang="de-DE" sz="1200" dirty="0">
                <a:solidFill>
                  <a:srgbClr val="FF8000"/>
                </a:solidFill>
                <a:latin typeface="Courier New" panose="02070309020205020404" pitchFamily="49" charset="0"/>
              </a:rPr>
              <a:t>9600</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r>
              <a:rPr lang="de-DE" sz="1200" dirty="0">
                <a:solidFill>
                  <a:srgbClr val="FF8000"/>
                </a:solidFill>
                <a:latin typeface="Courier New" panose="02070309020205020404" pitchFamily="49" charset="0"/>
              </a:rPr>
              <a:t>1</a:t>
            </a:r>
            <a:r>
              <a:rPr lang="de-DE" sz="1200" b="1" dirty="0">
                <a:solidFill>
                  <a:srgbClr val="000080"/>
                </a:solidFill>
                <a:latin typeface="Courier New" panose="02070309020205020404" pitchFamily="49" charset="0"/>
              </a:rPr>
              <a:t>){};</a:t>
            </a:r>
          </a:p>
          <a:p>
            <a:r>
              <a:rPr lang="de-DE" sz="1200" dirty="0">
                <a:solidFill>
                  <a:srgbClr val="000000"/>
                </a:solidFill>
                <a:latin typeface="Courier New" panose="02070309020205020404" pitchFamily="49" charset="0"/>
              </a:rPr>
              <a:t>Serial</a:t>
            </a:r>
            <a:r>
              <a:rPr lang="de-DE" sz="1200" b="1" dirty="0">
                <a:solidFill>
                  <a:srgbClr val="000080"/>
                </a:solidFill>
                <a:latin typeface="Courier New" panose="02070309020205020404" pitchFamily="49" charset="0"/>
              </a:rPr>
              <a:t>(</a:t>
            </a:r>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_</a:t>
            </a:r>
            <a:r>
              <a:rPr lang="de-DE" sz="1200" dirty="0" err="1">
                <a:solidFill>
                  <a:srgbClr val="000000"/>
                </a:solidFill>
                <a:latin typeface="Courier New" panose="02070309020205020404" pitchFamily="49" charset="0"/>
              </a:rPr>
              <a:t>baud</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_</a:t>
            </a:r>
            <a:r>
              <a:rPr lang="de-DE" sz="1200" dirty="0" err="1">
                <a:solidFill>
                  <a:srgbClr val="000000"/>
                </a:solidFill>
                <a:latin typeface="Courier New" panose="02070309020205020404" pitchFamily="49" charset="0"/>
              </a:rPr>
              <a:t>mode</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Serial</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endParaRPr lang="de-DE" sz="1200" dirty="0">
              <a:solidFill>
                <a:srgbClr val="000000"/>
              </a:solidFill>
              <a:latin typeface="Courier New" panose="02070309020205020404" pitchFamily="49" charset="0"/>
            </a:endParaRPr>
          </a:p>
          <a:p>
            <a:r>
              <a:rPr lang="de-DE" sz="1200" dirty="0" err="1">
                <a:solidFill>
                  <a:srgbClr val="8000FF"/>
                </a:solidFill>
                <a:latin typeface="Courier New" panose="02070309020205020404" pitchFamily="49" charset="0"/>
              </a:rPr>
              <a:t>void</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set_baudrate</a:t>
            </a:r>
            <a:r>
              <a:rPr lang="de-DE" sz="1200" b="1" dirty="0">
                <a:solidFill>
                  <a:srgbClr val="000080"/>
                </a:solidFill>
                <a:latin typeface="Courier New" panose="02070309020205020404" pitchFamily="49" charset="0"/>
              </a:rPr>
              <a:t>(</a:t>
            </a:r>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baudate</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r>
              <a:rPr lang="de-DE" sz="1200" dirty="0" err="1">
                <a:solidFill>
                  <a:srgbClr val="8000FF"/>
                </a:solidFill>
                <a:latin typeface="Courier New" panose="02070309020205020404" pitchFamily="49" charset="0"/>
              </a:rPr>
              <a:t>void</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set_mode</a:t>
            </a:r>
            <a:r>
              <a:rPr lang="de-DE" sz="1200" b="1" dirty="0">
                <a:solidFill>
                  <a:srgbClr val="000080"/>
                </a:solidFill>
                <a:latin typeface="Courier New" panose="02070309020205020404" pitchFamily="49" charset="0"/>
              </a:rPr>
              <a:t>(</a:t>
            </a:r>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mode</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endParaRPr lang="de-DE" sz="1200" dirty="0">
              <a:solidFill>
                <a:srgbClr val="000000"/>
              </a:solidFill>
              <a:latin typeface="Courier New" panose="02070309020205020404" pitchFamily="49" charset="0"/>
            </a:endParaRPr>
          </a:p>
          <a:p>
            <a:r>
              <a:rPr lang="de-DE" sz="1200" dirty="0">
                <a:solidFill>
                  <a:srgbClr val="8000FF"/>
                </a:solidFill>
                <a:latin typeface="Courier New" panose="02070309020205020404" pitchFamily="49" charset="0"/>
              </a:rPr>
              <a:t>private</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endParaRPr lang="de-DE" sz="1200" dirty="0">
              <a:solidFill>
                <a:srgbClr val="000000"/>
              </a:solidFill>
              <a:latin typeface="Courier New" panose="02070309020205020404" pitchFamily="49" charset="0"/>
            </a:endParaRPr>
          </a:p>
          <a:p>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baudrate</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r>
              <a:rPr lang="de-DE" sz="1200" dirty="0" err="1">
                <a:solidFill>
                  <a:srgbClr val="8000FF"/>
                </a:solidFill>
                <a:latin typeface="Courier New" panose="02070309020205020404" pitchFamily="49" charset="0"/>
              </a:rPr>
              <a:t>int</a:t>
            </a:r>
            <a:r>
              <a:rPr lang="de-DE" sz="1200" dirty="0">
                <a:solidFill>
                  <a:srgbClr val="000000"/>
                </a:solidFill>
                <a:latin typeface="Courier New" panose="02070309020205020404" pitchFamily="49" charset="0"/>
              </a:rPr>
              <a:t> </a:t>
            </a:r>
            <a:r>
              <a:rPr lang="de-DE" sz="1200" dirty="0" err="1">
                <a:solidFill>
                  <a:srgbClr val="000000"/>
                </a:solidFill>
                <a:latin typeface="Courier New" panose="02070309020205020404" pitchFamily="49" charset="0"/>
              </a:rPr>
              <a:t>mode</a:t>
            </a:r>
            <a:r>
              <a:rPr lang="de-DE" sz="1200" b="1" dirty="0">
                <a:solidFill>
                  <a:srgbClr val="000080"/>
                </a:solidFill>
                <a:latin typeface="Courier New" panose="02070309020205020404" pitchFamily="49" charset="0"/>
              </a:rPr>
              <a:t>;</a:t>
            </a:r>
            <a:endParaRPr lang="de-DE" sz="1200" b="1" dirty="0">
              <a:solidFill>
                <a:srgbClr val="000000"/>
              </a:solidFill>
              <a:latin typeface="Courier New" panose="02070309020205020404" pitchFamily="49" charset="0"/>
            </a:endParaRPr>
          </a:p>
          <a:p>
            <a:r>
              <a:rPr lang="de-DE" sz="1200" dirty="0" err="1">
                <a:solidFill>
                  <a:srgbClr val="8000FF"/>
                </a:solidFill>
                <a:latin typeface="Courier New" panose="02070309020205020404" pitchFamily="49" charset="0"/>
              </a:rPr>
              <a:t>char</a:t>
            </a:r>
            <a:r>
              <a:rPr lang="de-DE" sz="1200" dirty="0">
                <a:solidFill>
                  <a:srgbClr val="000000"/>
                </a:solidFill>
                <a:latin typeface="Courier New" panose="02070309020205020404" pitchFamily="49" charset="0"/>
              </a:rPr>
              <a:t> </a:t>
            </a:r>
            <a:r>
              <a:rPr lang="de-DE" sz="1200" b="1" dirty="0">
                <a:solidFill>
                  <a:srgbClr val="000080"/>
                </a:solidFill>
                <a:latin typeface="Courier New" panose="02070309020205020404" pitchFamily="49" charset="0"/>
              </a:rPr>
              <a:t>*</a:t>
            </a:r>
            <a:r>
              <a:rPr lang="de-DE" sz="1200" dirty="0" err="1">
                <a:solidFill>
                  <a:srgbClr val="000000"/>
                </a:solidFill>
                <a:latin typeface="Courier New" panose="02070309020205020404" pitchFamily="49" charset="0"/>
              </a:rPr>
              <a:t>buffer</a:t>
            </a:r>
            <a:r>
              <a:rPr lang="de-DE" sz="1200" b="1" dirty="0">
                <a:solidFill>
                  <a:srgbClr val="000080"/>
                </a:solidFill>
                <a:latin typeface="Courier New" panose="02070309020205020404" pitchFamily="49" charset="0"/>
              </a:rPr>
              <a:t>;</a:t>
            </a:r>
            <a:r>
              <a:rPr lang="de-DE" sz="1200" dirty="0">
                <a:solidFill>
                  <a:srgbClr val="000000"/>
                </a:solidFill>
                <a:latin typeface="Courier New" panose="02070309020205020404" pitchFamily="49" charset="0"/>
              </a:rPr>
              <a:t> </a:t>
            </a:r>
          </a:p>
          <a:p>
            <a:r>
              <a:rPr lang="de-DE" sz="1200" b="1" dirty="0">
                <a:solidFill>
                  <a:srgbClr val="000080"/>
                </a:solidFill>
                <a:latin typeface="Courier New" panose="02070309020205020404" pitchFamily="49" charset="0"/>
              </a:rPr>
              <a:t>};</a:t>
            </a:r>
            <a:endParaRPr lang="de-DE" sz="1200" dirty="0">
              <a:effectLst/>
            </a:endParaRPr>
          </a:p>
        </p:txBody>
      </p:sp>
    </p:spTree>
    <p:extLst>
      <p:ext uri="{BB962C8B-B14F-4D97-AF65-F5344CB8AC3E}">
        <p14:creationId xmlns:p14="http://schemas.microsoft.com/office/powerpoint/2010/main" val="403600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7CC1EF-41D1-47B0-9938-26869B737201}"/>
              </a:ext>
            </a:extLst>
          </p:cNvPr>
          <p:cNvSpPr>
            <a:spLocks noGrp="1"/>
          </p:cNvSpPr>
          <p:nvPr>
            <p:ph type="title"/>
          </p:nvPr>
        </p:nvSpPr>
        <p:spPr/>
        <p:txBody>
          <a:bodyPr/>
          <a:lstStyle/>
          <a:p>
            <a:r>
              <a:rPr lang="en-GB" dirty="0">
                <a:solidFill>
                  <a:srgbClr val="0070C0"/>
                </a:solidFill>
              </a:rPr>
              <a:t>Classes 3 (Virtual Functions)</a:t>
            </a:r>
          </a:p>
        </p:txBody>
      </p:sp>
      <p:sp>
        <p:nvSpPr>
          <p:cNvPr id="3" name="Inhaltsplatzhalter 2">
            <a:extLst>
              <a:ext uri="{FF2B5EF4-FFF2-40B4-BE49-F238E27FC236}">
                <a16:creationId xmlns:a16="http://schemas.microsoft.com/office/drawing/2014/main" id="{4BEAD806-F3C1-49C8-BBBC-21A3057D0576}"/>
              </a:ext>
            </a:extLst>
          </p:cNvPr>
          <p:cNvSpPr>
            <a:spLocks noGrp="1"/>
          </p:cNvSpPr>
          <p:nvPr>
            <p:ph idx="1"/>
          </p:nvPr>
        </p:nvSpPr>
        <p:spPr/>
        <p:txBody>
          <a:bodyPr/>
          <a:lstStyle/>
          <a:p>
            <a:r>
              <a:rPr lang="en-GB" dirty="0"/>
              <a:t>Class ‘Com’</a:t>
            </a:r>
          </a:p>
        </p:txBody>
      </p:sp>
      <p:sp>
        <p:nvSpPr>
          <p:cNvPr id="7" name="Inhaltsplatzhalter 6">
            <a:extLst>
              <a:ext uri="{FF2B5EF4-FFF2-40B4-BE49-F238E27FC236}">
                <a16:creationId xmlns:a16="http://schemas.microsoft.com/office/drawing/2014/main" id="{D8D9736D-6254-4CD1-AE74-AA64D5474B32}"/>
              </a:ext>
            </a:extLst>
          </p:cNvPr>
          <p:cNvSpPr>
            <a:spLocks noGrp="1"/>
          </p:cNvSpPr>
          <p:nvPr>
            <p:ph idx="12"/>
          </p:nvPr>
        </p:nvSpPr>
        <p:spPr/>
        <p:txBody>
          <a:bodyPr/>
          <a:lstStyle/>
          <a:p>
            <a:r>
              <a:rPr lang="en-GB" dirty="0"/>
              <a:t>Class ‘Serial’</a:t>
            </a:r>
          </a:p>
        </p:txBody>
      </p:sp>
      <p:sp>
        <p:nvSpPr>
          <p:cNvPr id="4" name="Foliennummernplatzhalter 3">
            <a:extLst>
              <a:ext uri="{FF2B5EF4-FFF2-40B4-BE49-F238E27FC236}">
                <a16:creationId xmlns:a16="http://schemas.microsoft.com/office/drawing/2014/main" id="{91D88E81-0962-40CA-9440-C163C5AB71C2}"/>
              </a:ext>
            </a:extLst>
          </p:cNvPr>
          <p:cNvSpPr>
            <a:spLocks noGrp="1"/>
          </p:cNvSpPr>
          <p:nvPr>
            <p:ph type="sldNum" sz="quarter" idx="13"/>
          </p:nvPr>
        </p:nvSpPr>
        <p:spPr/>
        <p:txBody>
          <a:bodyPr/>
          <a:lstStyle/>
          <a:p>
            <a:endParaRPr lang="de-AT" altLang="de-DE"/>
          </a:p>
          <a:p>
            <a:fld id="{8E2537F6-9D11-4C86-AC1D-08DF07BF0B27}" type="slidenum">
              <a:rPr lang="de-AT" altLang="de-DE" sz="800" smtClean="0">
                <a:solidFill>
                  <a:srgbClr val="626B71"/>
                </a:solidFill>
              </a:rPr>
              <a:pPr/>
              <a:t>19</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D344711F-2969-4FDF-8DE4-C88D259D0C48}"/>
              </a:ext>
            </a:extLst>
          </p:cNvPr>
          <p:cNvSpPr>
            <a:spLocks noGrp="1"/>
          </p:cNvSpPr>
          <p:nvPr>
            <p:ph type="ftr" sz="quarter" idx="14"/>
          </p:nvPr>
        </p:nvSpPr>
        <p:spPr/>
        <p:txBody>
          <a:bodyPr/>
          <a:lstStyle/>
          <a:p>
            <a:pPr>
              <a:defRPr/>
            </a:pPr>
            <a:r>
              <a:rPr lang="de-AT"/>
              <a:t>© FH Technikum Wien</a:t>
            </a:r>
          </a:p>
        </p:txBody>
      </p:sp>
      <p:sp>
        <p:nvSpPr>
          <p:cNvPr id="8" name="Rechteck 7">
            <a:extLst>
              <a:ext uri="{FF2B5EF4-FFF2-40B4-BE49-F238E27FC236}">
                <a16:creationId xmlns:a16="http://schemas.microsoft.com/office/drawing/2014/main" id="{FD7EFAEB-9269-48CF-8293-B0AFC78C9474}"/>
              </a:ext>
            </a:extLst>
          </p:cNvPr>
          <p:cNvSpPr/>
          <p:nvPr/>
        </p:nvSpPr>
        <p:spPr>
          <a:xfrm>
            <a:off x="642615" y="2158152"/>
            <a:ext cx="4572000" cy="3970318"/>
          </a:xfrm>
          <a:prstGeom prst="rect">
            <a:avLst/>
          </a:prstGeom>
        </p:spPr>
        <p:txBody>
          <a:bodyPr>
            <a:spAutoFit/>
          </a:bodyPr>
          <a:lstStyle/>
          <a:p>
            <a:r>
              <a:rPr lang="en-GB" sz="1400" dirty="0">
                <a:solidFill>
                  <a:srgbClr val="8000FF"/>
                </a:solidFill>
                <a:highlight>
                  <a:srgbClr val="FFFFFF"/>
                </a:highlight>
                <a:latin typeface="Courier New" panose="02070309020205020404" pitchFamily="49" charset="0"/>
              </a:rPr>
              <a:t>class</a:t>
            </a:r>
            <a:r>
              <a:rPr lang="en-GB" sz="1400" dirty="0">
                <a:solidFill>
                  <a:srgbClr val="000000"/>
                </a:solidFill>
                <a:highlight>
                  <a:srgbClr val="FFFFFF"/>
                </a:highlight>
                <a:latin typeface="Courier New" panose="02070309020205020404" pitchFamily="49" charset="0"/>
              </a:rPr>
              <a:t> </a:t>
            </a:r>
            <a:r>
              <a:rPr lang="en-GB" sz="1400" b="1" dirty="0">
                <a:solidFill>
                  <a:srgbClr val="000000"/>
                </a:solidFill>
                <a:highlight>
                  <a:srgbClr val="FFFFFF"/>
                </a:highlight>
                <a:latin typeface="Courier New" panose="02070309020205020404" pitchFamily="49" charset="0"/>
              </a:rPr>
              <a:t>Com</a:t>
            </a:r>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public</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void</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set_status</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this</a:t>
            </a:r>
            <a:r>
              <a:rPr lang="en-GB" sz="1400" b="1" dirty="0">
                <a:solidFill>
                  <a:srgbClr val="000080"/>
                </a:solidFill>
                <a:highlight>
                  <a:srgbClr val="FFFFFF"/>
                </a:highlight>
                <a:latin typeface="Courier New" panose="02070309020205020404" pitchFamily="49" charset="0"/>
              </a:rPr>
              <a:t>-&gt;</a:t>
            </a:r>
            <a:r>
              <a:rPr lang="en-GB" sz="1400" dirty="0">
                <a:solidFill>
                  <a:srgbClr val="000000"/>
                </a:solidFill>
                <a:highlight>
                  <a:srgbClr val="FFFFFF"/>
                </a:highlight>
                <a:latin typeface="Courier New" panose="02070309020205020404" pitchFamily="49" charset="0"/>
              </a:rPr>
              <a:t>status </a:t>
            </a:r>
            <a:r>
              <a:rPr lang="en-GB" sz="1400" b="1" dirty="0">
                <a:solidFill>
                  <a:srgbClr val="000080"/>
                </a:solidFill>
                <a:highlight>
                  <a:srgbClr val="FFFFFF"/>
                </a:highlight>
                <a:latin typeface="Courier New" panose="02070309020205020404" pitchFamily="49" charset="0"/>
              </a:rPr>
              <a: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a:t>
            </a:r>
            <a:r>
              <a:rPr lang="en-GB" sz="1400" b="1" dirty="0" err="1">
                <a:solidFill>
                  <a:srgbClr val="000000"/>
                </a:solidFill>
                <a:highlight>
                  <a:srgbClr val="FFFFFF"/>
                </a:highlight>
                <a:latin typeface="Courier New" panose="02070309020205020404" pitchFamily="49" charset="0"/>
              </a:rPr>
              <a:t>get_status</a:t>
            </a:r>
            <a:r>
              <a:rPr lang="en-GB" sz="1400" b="1" dirty="0">
                <a:solidFill>
                  <a:srgbClr val="000080"/>
                </a:solidFill>
                <a:highlight>
                  <a:srgbClr val="FFFFFF"/>
                </a:highlight>
                <a:latin typeface="Courier New" panose="02070309020205020404" pitchFamily="49" charset="0"/>
              </a:rPr>
              <a:t>(</a:t>
            </a:r>
            <a:r>
              <a:rPr lang="en-GB" sz="1400" dirty="0">
                <a:solidFill>
                  <a:srgbClr val="8000FF"/>
                </a:solidFill>
                <a:highlight>
                  <a:srgbClr val="FFFFFF"/>
                </a:highlight>
                <a:latin typeface="Courier New" panose="02070309020205020404" pitchFamily="49" charset="0"/>
              </a:rPr>
              <a:t>void</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FF"/>
                </a:solidFill>
                <a:highlight>
                  <a:srgbClr val="FFFFFF"/>
                </a:highlight>
                <a:latin typeface="Courier New" panose="02070309020205020404" pitchFamily="49" charset="0"/>
              </a:rPr>
              <a:t>return</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virtual</a:t>
            </a:r>
            <a:r>
              <a:rPr lang="en-US" sz="1400" dirty="0">
                <a:solidFill>
                  <a:srgbClr val="000000"/>
                </a:solidFill>
                <a:highlight>
                  <a:srgbClr val="FFFFFF"/>
                </a:highlight>
                <a:latin typeface="Courier New" panose="02070309020205020404" pitchFamily="49" charset="0"/>
              </a:rPr>
              <a:t> </a:t>
            </a:r>
            <a:r>
              <a:rPr lang="en-US" sz="1400" dirty="0">
                <a:solidFill>
                  <a:srgbClr val="8000FF"/>
                </a:solidFill>
                <a:highlight>
                  <a:srgbClr val="FFFFFF"/>
                </a:highlight>
                <a:latin typeface="Courier New" panose="02070309020205020404" pitchFamily="49" charset="0"/>
              </a:rPr>
              <a:t>void</a:t>
            </a:r>
            <a:r>
              <a:rPr lang="en-US" sz="1400" dirty="0">
                <a:solidFill>
                  <a:srgbClr val="000000"/>
                </a:solidFill>
                <a:highlight>
                  <a:srgbClr val="FFFFFF"/>
                </a:highlight>
                <a:latin typeface="Courier New" panose="02070309020205020404" pitchFamily="49" charset="0"/>
              </a:rPr>
              <a:t> </a:t>
            </a:r>
            <a:r>
              <a:rPr lang="en-US" sz="1400" b="1" dirty="0" err="1">
                <a:solidFill>
                  <a:srgbClr val="000000"/>
                </a:solidFill>
                <a:highlight>
                  <a:srgbClr val="FFFFFF"/>
                </a:highlight>
                <a:latin typeface="Courier New" panose="02070309020205020404" pitchFamily="49" charset="0"/>
              </a:rPr>
              <a:t>send_byte</a:t>
            </a:r>
            <a:r>
              <a:rPr lang="en-US" sz="1400" b="1" dirty="0">
                <a:solidFill>
                  <a:srgbClr val="000080"/>
                </a:solidFill>
                <a:highlight>
                  <a:srgbClr val="FFFFFF"/>
                </a:highlight>
                <a:latin typeface="Courier New" panose="02070309020205020404" pitchFamily="49" charset="0"/>
              </a:rPr>
              <a:t>(</a:t>
            </a:r>
            <a:r>
              <a:rPr lang="en-US" sz="1400" dirty="0">
                <a:solidFill>
                  <a:srgbClr val="8000FF"/>
                </a:solidFill>
                <a:highlight>
                  <a:srgbClr val="FFFFFF"/>
                </a:highlight>
                <a:latin typeface="Courier New" panose="02070309020205020404" pitchFamily="49" charset="0"/>
              </a:rPr>
              <a:t>char</a:t>
            </a:r>
            <a:r>
              <a:rPr lang="en-US" sz="1400" dirty="0">
                <a:solidFill>
                  <a:srgbClr val="000000"/>
                </a:solidFill>
                <a:highlight>
                  <a:srgbClr val="FFFFFF"/>
                </a:highlight>
                <a:latin typeface="Courier New" panose="02070309020205020404" pitchFamily="49" charset="0"/>
              </a:rPr>
              <a:t> byte</a:t>
            </a:r>
            <a:r>
              <a:rPr lang="en-US" sz="1400" b="1" dirty="0">
                <a:solidFill>
                  <a:srgbClr val="000080"/>
                </a:solidFill>
                <a:highlight>
                  <a:srgbClr val="FFFFFF"/>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endParaRPr>
          </a:p>
          <a:p>
            <a:r>
              <a:rPr lang="pt-BR" sz="1400" dirty="0">
                <a:solidFill>
                  <a:srgbClr val="000000"/>
                </a:solidFill>
                <a:highlight>
                  <a:srgbClr val="FFFFFF"/>
                </a:highlight>
                <a:latin typeface="Courier New" panose="02070309020205020404" pitchFamily="49" charset="0"/>
              </a:rPr>
              <a:t>      printf</a:t>
            </a:r>
            <a:r>
              <a:rPr lang="pt-BR" sz="1400" b="1" dirty="0">
                <a:solidFill>
                  <a:srgbClr val="000080"/>
                </a:solidFill>
                <a:highlight>
                  <a:srgbClr val="FFFFFF"/>
                </a:highlight>
                <a:latin typeface="Courier New" panose="02070309020205020404" pitchFamily="49" charset="0"/>
              </a:rPr>
              <a:t>(</a:t>
            </a:r>
            <a:r>
              <a:rPr lang="pt-BR" sz="1400" dirty="0">
                <a:solidFill>
                  <a:srgbClr val="808080"/>
                </a:solidFill>
                <a:highlight>
                  <a:srgbClr val="FFFFFF"/>
                </a:highlight>
                <a:latin typeface="Courier New" panose="02070309020205020404" pitchFamily="49" charset="0"/>
              </a:rPr>
              <a:t>"Com: %c \n"</a:t>
            </a:r>
            <a:r>
              <a:rPr lang="pt-BR" sz="1400" b="1" dirty="0">
                <a:solidFill>
                  <a:srgbClr val="000080"/>
                </a:solidFill>
                <a:highlight>
                  <a:srgbClr val="FFFFFF"/>
                </a:highlight>
                <a:latin typeface="Courier New" panose="02070309020205020404" pitchFamily="49" charset="0"/>
              </a:rPr>
              <a:t>,</a:t>
            </a:r>
            <a:r>
              <a:rPr lang="pt-BR" sz="1400" dirty="0">
                <a:solidFill>
                  <a:srgbClr val="000000"/>
                </a:solidFill>
                <a:highlight>
                  <a:srgbClr val="FFFFFF"/>
                </a:highlight>
                <a:latin typeface="Courier New" panose="02070309020205020404" pitchFamily="49" charset="0"/>
              </a:rPr>
              <a:t> byte</a:t>
            </a:r>
            <a:r>
              <a:rPr lang="pt-BR" sz="1400" b="1" dirty="0">
                <a:solidFill>
                  <a:srgbClr val="000080"/>
                </a:solidFill>
                <a:highlight>
                  <a:srgbClr val="FFFFFF"/>
                </a:highlight>
                <a:latin typeface="Courier New" panose="02070309020205020404" pitchFamily="49" charset="0"/>
              </a:rPr>
              <a:t>);</a:t>
            </a:r>
            <a:endParaRPr lang="pt-BR"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private</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dirty="0">
                <a:solidFill>
                  <a:srgbClr val="000000"/>
                </a:solidFill>
                <a:highlight>
                  <a:srgbClr val="FFFFFF"/>
                </a:highlight>
                <a:latin typeface="Courier New" panose="02070309020205020404" pitchFamily="49" charset="0"/>
              </a:rPr>
              <a:t>  </a:t>
            </a:r>
            <a:r>
              <a:rPr lang="en-GB" sz="1400" dirty="0">
                <a:solidFill>
                  <a:srgbClr val="8000FF"/>
                </a:solidFill>
                <a:highlight>
                  <a:srgbClr val="FFFFFF"/>
                </a:highlight>
                <a:latin typeface="Courier New" panose="02070309020205020404" pitchFamily="49" charset="0"/>
              </a:rPr>
              <a:t>int</a:t>
            </a:r>
            <a:r>
              <a:rPr lang="en-GB" sz="1400" dirty="0">
                <a:solidFill>
                  <a:srgbClr val="000000"/>
                </a:solidFill>
                <a:highlight>
                  <a:srgbClr val="FFFFFF"/>
                </a:highlight>
                <a:latin typeface="Courier New" panose="02070309020205020404" pitchFamily="49" charset="0"/>
              </a:rPr>
              <a:t> status</a:t>
            </a:r>
            <a:r>
              <a:rPr lang="en-GB" sz="1400" b="1" dirty="0">
                <a:solidFill>
                  <a:srgbClr val="000080"/>
                </a:solidFill>
                <a:highlight>
                  <a:srgbClr val="FFFFFF"/>
                </a:highlight>
                <a:latin typeface="Courier New" panose="02070309020205020404" pitchFamily="49" charset="0"/>
              </a:rPr>
              <a:t>;</a:t>
            </a:r>
            <a:endParaRPr lang="en-GB" sz="1400" dirty="0">
              <a:solidFill>
                <a:srgbClr val="000000"/>
              </a:solidFill>
              <a:highlight>
                <a:srgbClr val="FFFFFF"/>
              </a:highlight>
              <a:latin typeface="Courier New" panose="02070309020205020404" pitchFamily="49" charset="0"/>
            </a:endParaRPr>
          </a:p>
          <a:p>
            <a:r>
              <a:rPr lang="en-GB" sz="1400" b="1" dirty="0">
                <a:solidFill>
                  <a:srgbClr val="000080"/>
                </a:solidFill>
                <a:highlight>
                  <a:srgbClr val="FFFFFF"/>
                </a:highlight>
                <a:latin typeface="Courier New" panose="02070309020205020404" pitchFamily="49" charset="0"/>
              </a:rPr>
              <a:t>};</a:t>
            </a:r>
            <a:endParaRPr lang="en-GB" sz="1400" dirty="0"/>
          </a:p>
        </p:txBody>
      </p:sp>
      <p:sp>
        <p:nvSpPr>
          <p:cNvPr id="11" name="Rechteck 10">
            <a:extLst>
              <a:ext uri="{FF2B5EF4-FFF2-40B4-BE49-F238E27FC236}">
                <a16:creationId xmlns:a16="http://schemas.microsoft.com/office/drawing/2014/main" id="{60C02F5B-E1B4-4567-84D8-9E3880803B4A}"/>
              </a:ext>
            </a:extLst>
          </p:cNvPr>
          <p:cNvSpPr/>
          <p:nvPr/>
        </p:nvSpPr>
        <p:spPr>
          <a:xfrm>
            <a:off x="4788024" y="2176857"/>
            <a:ext cx="4572000" cy="3754874"/>
          </a:xfrm>
          <a:prstGeom prst="rect">
            <a:avLst/>
          </a:prstGeom>
        </p:spPr>
        <p:txBody>
          <a:bodyPr>
            <a:spAutoFit/>
          </a:bodyPr>
          <a:lstStyle/>
          <a:p>
            <a:r>
              <a:rPr lang="de-DE" sz="1400" dirty="0" err="1">
                <a:solidFill>
                  <a:srgbClr val="8000FF"/>
                </a:solidFill>
                <a:latin typeface="Courier New" panose="02070309020205020404" pitchFamily="49" charset="0"/>
              </a:rPr>
              <a:t>class</a:t>
            </a:r>
            <a:r>
              <a:rPr lang="de-DE" sz="1400" dirty="0">
                <a:solidFill>
                  <a:srgbClr val="000000"/>
                </a:solidFill>
                <a:latin typeface="Courier New" panose="02070309020205020404" pitchFamily="49" charset="0"/>
              </a:rPr>
              <a:t> </a:t>
            </a:r>
            <a:r>
              <a:rPr lang="de-DE" sz="1400" b="1" dirty="0">
                <a:solidFill>
                  <a:srgbClr val="000000"/>
                </a:solidFill>
                <a:latin typeface="Courier New" panose="02070309020205020404" pitchFamily="49" charset="0"/>
              </a:rPr>
              <a:t>Serial</a:t>
            </a:r>
            <a:r>
              <a:rPr lang="de-DE" sz="1400" dirty="0">
                <a:solidFill>
                  <a:srgbClr val="000000"/>
                </a:solidFill>
                <a:latin typeface="Courier New" panose="02070309020205020404" pitchFamily="49" charset="0"/>
              </a:rPr>
              <a:t> </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r>
              <a:rPr lang="de-DE" sz="1400" dirty="0" err="1">
                <a:solidFill>
                  <a:srgbClr val="8000FF"/>
                </a:solidFill>
                <a:latin typeface="Courier New" panose="02070309020205020404" pitchFamily="49" charset="0"/>
              </a:rPr>
              <a:t>public</a:t>
            </a:r>
            <a:r>
              <a:rPr lang="de-DE" sz="1400" dirty="0">
                <a:solidFill>
                  <a:srgbClr val="000000"/>
                </a:solidFill>
                <a:latin typeface="Courier New" panose="02070309020205020404" pitchFamily="49" charset="0"/>
              </a:rPr>
              <a:t> </a:t>
            </a:r>
            <a:r>
              <a:rPr lang="de-DE" sz="1400" dirty="0" err="1">
                <a:solidFill>
                  <a:srgbClr val="000000"/>
                </a:solidFill>
                <a:latin typeface="Courier New" panose="02070309020205020404" pitchFamily="49" charset="0"/>
              </a:rPr>
              <a:t>Com</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p>
          <a:p>
            <a:endParaRPr lang="de-DE" sz="1400" dirty="0">
              <a:solidFill>
                <a:srgbClr val="000000"/>
              </a:solidFill>
              <a:latin typeface="Courier New" panose="02070309020205020404" pitchFamily="49" charset="0"/>
            </a:endParaRPr>
          </a:p>
          <a:p>
            <a:r>
              <a:rPr lang="de-DE" sz="1400" dirty="0" err="1">
                <a:solidFill>
                  <a:srgbClr val="8000FF"/>
                </a:solidFill>
                <a:latin typeface="Courier New" panose="02070309020205020404" pitchFamily="49" charset="0"/>
              </a:rPr>
              <a:t>public</a:t>
            </a:r>
            <a:r>
              <a:rPr lang="de-DE" sz="1400" b="1" dirty="0">
                <a:solidFill>
                  <a:srgbClr val="000080"/>
                </a:solidFill>
                <a:latin typeface="Courier New" panose="02070309020205020404" pitchFamily="49" charset="0"/>
              </a:rPr>
              <a:t>:</a:t>
            </a:r>
          </a:p>
          <a:p>
            <a:r>
              <a:rPr lang="de-DE" sz="1400" dirty="0">
                <a:solidFill>
                  <a:srgbClr val="000000"/>
                </a:solidFill>
                <a:latin typeface="Courier New" panose="02070309020205020404" pitchFamily="49" charset="0"/>
              </a:rPr>
              <a:t>Serial</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Serial</a:t>
            </a:r>
            <a:r>
              <a:rPr lang="de-DE" sz="1400" b="1" dirty="0">
                <a:solidFill>
                  <a:srgbClr val="000080"/>
                </a:solidFill>
                <a:latin typeface="Courier New" panose="02070309020205020404" pitchFamily="49" charset="0"/>
              </a:rPr>
              <a:t>(</a:t>
            </a:r>
            <a:r>
              <a:rPr lang="de-DE" sz="1400" dirty="0">
                <a:solidFill>
                  <a:srgbClr val="FF8000"/>
                </a:solidFill>
                <a:latin typeface="Courier New" panose="02070309020205020404" pitchFamily="49" charset="0"/>
              </a:rPr>
              <a:t>9600</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r>
              <a:rPr lang="de-DE" sz="1400" dirty="0">
                <a:solidFill>
                  <a:srgbClr val="FF8000"/>
                </a:solidFill>
                <a:latin typeface="Courier New" panose="02070309020205020404" pitchFamily="49" charset="0"/>
              </a:rPr>
              <a:t>1</a:t>
            </a:r>
            <a:r>
              <a:rPr lang="de-DE" sz="1400" b="1" dirty="0">
                <a:solidFill>
                  <a:srgbClr val="000080"/>
                </a:solidFill>
                <a:latin typeface="Courier New" panose="02070309020205020404" pitchFamily="49" charset="0"/>
              </a:rPr>
              <a:t>){};</a:t>
            </a:r>
          </a:p>
          <a:p>
            <a:endParaRPr lang="de-DE" sz="1400" dirty="0">
              <a:solidFill>
                <a:srgbClr val="000000"/>
              </a:solidFill>
              <a:latin typeface="Courier New" panose="02070309020205020404" pitchFamily="49" charset="0"/>
            </a:endParaRPr>
          </a:p>
          <a:p>
            <a:r>
              <a:rPr lang="de-DE" sz="1400" dirty="0" err="1">
                <a:solidFill>
                  <a:srgbClr val="8000FF"/>
                </a:solidFill>
                <a:latin typeface="Courier New" panose="02070309020205020404" pitchFamily="49" charset="0"/>
              </a:rPr>
              <a:t>void</a:t>
            </a:r>
            <a:r>
              <a:rPr lang="de-DE" sz="1400" dirty="0">
                <a:solidFill>
                  <a:srgbClr val="000000"/>
                </a:solidFill>
                <a:latin typeface="Courier New" panose="02070309020205020404" pitchFamily="49" charset="0"/>
              </a:rPr>
              <a:t> </a:t>
            </a:r>
            <a:r>
              <a:rPr lang="de-DE" sz="1400" b="1" dirty="0" err="1">
                <a:solidFill>
                  <a:srgbClr val="000000"/>
                </a:solidFill>
                <a:latin typeface="Courier New" panose="02070309020205020404" pitchFamily="49" charset="0"/>
              </a:rPr>
              <a:t>set_baudrate</a:t>
            </a:r>
            <a:r>
              <a:rPr lang="de-DE" sz="1400" b="1" dirty="0">
                <a:solidFill>
                  <a:srgbClr val="000080"/>
                </a:solidFill>
                <a:latin typeface="Courier New" panose="02070309020205020404" pitchFamily="49" charset="0"/>
              </a:rPr>
              <a:t>(</a:t>
            </a:r>
            <a:r>
              <a:rPr lang="de-DE" sz="1400" dirty="0" err="1">
                <a:solidFill>
                  <a:srgbClr val="8000FF"/>
                </a:solidFill>
                <a:latin typeface="Courier New" panose="02070309020205020404" pitchFamily="49" charset="0"/>
              </a:rPr>
              <a:t>int</a:t>
            </a:r>
            <a:r>
              <a:rPr lang="de-DE" sz="1400" dirty="0">
                <a:solidFill>
                  <a:srgbClr val="000000"/>
                </a:solidFill>
                <a:latin typeface="Courier New" panose="02070309020205020404" pitchFamily="49" charset="0"/>
              </a:rPr>
              <a:t> </a:t>
            </a:r>
            <a:r>
              <a:rPr lang="de-DE" sz="1400" dirty="0" err="1">
                <a:solidFill>
                  <a:srgbClr val="000000"/>
                </a:solidFill>
                <a:latin typeface="Courier New" panose="02070309020205020404" pitchFamily="49" charset="0"/>
              </a:rPr>
              <a:t>baudate</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p>
          <a:p>
            <a:r>
              <a:rPr lang="de-DE" sz="1400" dirty="0" err="1">
                <a:solidFill>
                  <a:srgbClr val="8000FF"/>
                </a:solidFill>
                <a:latin typeface="Courier New" panose="02070309020205020404" pitchFamily="49" charset="0"/>
              </a:rPr>
              <a:t>void</a:t>
            </a:r>
            <a:r>
              <a:rPr lang="de-DE" sz="1400" dirty="0">
                <a:solidFill>
                  <a:srgbClr val="000000"/>
                </a:solidFill>
                <a:latin typeface="Courier New" panose="02070309020205020404" pitchFamily="49" charset="0"/>
              </a:rPr>
              <a:t> </a:t>
            </a:r>
            <a:r>
              <a:rPr lang="de-DE" sz="1400" b="1" dirty="0" err="1">
                <a:solidFill>
                  <a:srgbClr val="000000"/>
                </a:solidFill>
                <a:latin typeface="Courier New" panose="02070309020205020404" pitchFamily="49" charset="0"/>
              </a:rPr>
              <a:t>set_mode</a:t>
            </a:r>
            <a:r>
              <a:rPr lang="de-DE" sz="1400" b="1" dirty="0">
                <a:solidFill>
                  <a:srgbClr val="000080"/>
                </a:solidFill>
                <a:latin typeface="Courier New" panose="02070309020205020404" pitchFamily="49" charset="0"/>
              </a:rPr>
              <a:t>(</a:t>
            </a:r>
            <a:r>
              <a:rPr lang="de-DE" sz="1400" dirty="0" err="1">
                <a:solidFill>
                  <a:srgbClr val="8000FF"/>
                </a:solidFill>
                <a:latin typeface="Courier New" panose="02070309020205020404" pitchFamily="49" charset="0"/>
              </a:rPr>
              <a:t>int</a:t>
            </a:r>
            <a:r>
              <a:rPr lang="de-DE" sz="1400" dirty="0">
                <a:solidFill>
                  <a:srgbClr val="000000"/>
                </a:solidFill>
                <a:latin typeface="Courier New" panose="02070309020205020404" pitchFamily="49" charset="0"/>
              </a:rPr>
              <a:t> </a:t>
            </a:r>
            <a:r>
              <a:rPr lang="de-DE" sz="1400" dirty="0" err="1">
                <a:solidFill>
                  <a:srgbClr val="000000"/>
                </a:solidFill>
                <a:latin typeface="Courier New" panose="02070309020205020404" pitchFamily="49" charset="0"/>
              </a:rPr>
              <a:t>mode</a:t>
            </a:r>
            <a:r>
              <a:rPr lang="de-DE" sz="1400" b="1" dirty="0">
                <a:solidFill>
                  <a:srgbClr val="000080"/>
                </a:solidFill>
                <a:latin typeface="Courier New" panose="02070309020205020404" pitchFamily="49" charset="0"/>
              </a:rPr>
              <a:t>){};</a:t>
            </a:r>
            <a:endParaRPr lang="de-DE" sz="1400" b="1"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void </a:t>
            </a:r>
            <a:r>
              <a:rPr lang="en-US" sz="1400" b="1" dirty="0" err="1">
                <a:solidFill>
                  <a:srgbClr val="000000"/>
                </a:solidFill>
                <a:latin typeface="Courier New" panose="02070309020205020404" pitchFamily="49" charset="0"/>
              </a:rPr>
              <a:t>send_byte</a:t>
            </a:r>
            <a:r>
              <a:rPr lang="en-US" sz="1400" dirty="0">
                <a:solidFill>
                  <a:srgbClr val="000000"/>
                </a:solidFill>
                <a:latin typeface="Courier New" panose="02070309020205020404" pitchFamily="49" charset="0"/>
              </a:rPr>
              <a:t>(char byte){</a:t>
            </a:r>
          </a:p>
          <a:p>
            <a:r>
              <a:rPr lang="pt-BR" sz="1400" dirty="0">
                <a:solidFill>
                  <a:srgbClr val="000000"/>
                </a:solidFill>
                <a:highlight>
                  <a:srgbClr val="FFFFFF"/>
                </a:highlight>
                <a:latin typeface="Courier New" panose="02070309020205020404" pitchFamily="49" charset="0"/>
              </a:rPr>
              <a:t>    printf</a:t>
            </a:r>
            <a:r>
              <a:rPr lang="pt-BR" sz="1400" b="1" dirty="0">
                <a:solidFill>
                  <a:srgbClr val="000080"/>
                </a:solidFill>
                <a:highlight>
                  <a:srgbClr val="FFFFFF"/>
                </a:highlight>
                <a:latin typeface="Courier New" panose="02070309020205020404" pitchFamily="49" charset="0"/>
              </a:rPr>
              <a:t>(</a:t>
            </a:r>
            <a:r>
              <a:rPr lang="pt-BR" sz="1400" dirty="0">
                <a:solidFill>
                  <a:srgbClr val="808080"/>
                </a:solidFill>
                <a:highlight>
                  <a:srgbClr val="FFFFFF"/>
                </a:highlight>
                <a:latin typeface="Courier New" panose="02070309020205020404" pitchFamily="49" charset="0"/>
              </a:rPr>
              <a:t>“Serial: %c \n"</a:t>
            </a:r>
            <a:r>
              <a:rPr lang="pt-BR" sz="1400" b="1" dirty="0">
                <a:solidFill>
                  <a:srgbClr val="000080"/>
                </a:solidFill>
                <a:highlight>
                  <a:srgbClr val="FFFFFF"/>
                </a:highlight>
                <a:latin typeface="Courier New" panose="02070309020205020404" pitchFamily="49" charset="0"/>
              </a:rPr>
              <a:t>,</a:t>
            </a:r>
            <a:r>
              <a:rPr lang="pt-BR" sz="1400" dirty="0">
                <a:solidFill>
                  <a:srgbClr val="000000"/>
                </a:solidFill>
                <a:highlight>
                  <a:srgbClr val="FFFFFF"/>
                </a:highlight>
                <a:latin typeface="Courier New" panose="02070309020205020404" pitchFamily="49" charset="0"/>
              </a:rPr>
              <a:t> byte</a:t>
            </a:r>
            <a:r>
              <a:rPr lang="pt-BR" sz="1400" b="1" dirty="0">
                <a:solidFill>
                  <a:srgbClr val="000080"/>
                </a:solidFill>
                <a:highlight>
                  <a:srgbClr val="FFFFFF"/>
                </a:highlight>
                <a:latin typeface="Courier New" panose="02070309020205020404" pitchFamily="49" charset="0"/>
              </a:rPr>
              <a:t>);</a:t>
            </a:r>
            <a:endParaRPr lang="en-US" sz="1400"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a:t>
            </a:r>
            <a:endParaRPr lang="de-DE" sz="1400" dirty="0">
              <a:solidFill>
                <a:srgbClr val="000000"/>
              </a:solidFill>
              <a:latin typeface="Courier New" panose="02070309020205020404" pitchFamily="49" charset="0"/>
            </a:endParaRPr>
          </a:p>
          <a:p>
            <a:endParaRPr lang="de-DE" sz="1400" dirty="0">
              <a:solidFill>
                <a:srgbClr val="000000"/>
              </a:solidFill>
              <a:latin typeface="Courier New" panose="02070309020205020404" pitchFamily="49" charset="0"/>
            </a:endParaRPr>
          </a:p>
          <a:p>
            <a:r>
              <a:rPr lang="de-DE" sz="1400" dirty="0">
                <a:solidFill>
                  <a:srgbClr val="8000FF"/>
                </a:solidFill>
                <a:latin typeface="Courier New" panose="02070309020205020404" pitchFamily="49" charset="0"/>
              </a:rPr>
              <a:t>private</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p>
          <a:p>
            <a:endParaRPr lang="de-DE" sz="1400" dirty="0">
              <a:solidFill>
                <a:srgbClr val="000000"/>
              </a:solidFill>
              <a:latin typeface="Courier New" panose="02070309020205020404" pitchFamily="49" charset="0"/>
            </a:endParaRPr>
          </a:p>
          <a:p>
            <a:r>
              <a:rPr lang="de-DE" sz="1400" dirty="0" err="1">
                <a:solidFill>
                  <a:srgbClr val="8000FF"/>
                </a:solidFill>
                <a:latin typeface="Courier New" panose="02070309020205020404" pitchFamily="49" charset="0"/>
              </a:rPr>
              <a:t>int</a:t>
            </a:r>
            <a:r>
              <a:rPr lang="de-DE" sz="1400" dirty="0">
                <a:solidFill>
                  <a:srgbClr val="000000"/>
                </a:solidFill>
                <a:latin typeface="Courier New" panose="02070309020205020404" pitchFamily="49" charset="0"/>
              </a:rPr>
              <a:t> </a:t>
            </a:r>
            <a:r>
              <a:rPr lang="de-DE" sz="1400" dirty="0" err="1">
                <a:solidFill>
                  <a:srgbClr val="000000"/>
                </a:solidFill>
                <a:latin typeface="Courier New" panose="02070309020205020404" pitchFamily="49" charset="0"/>
              </a:rPr>
              <a:t>baudrate</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p>
          <a:p>
            <a:r>
              <a:rPr lang="de-DE" sz="1400" dirty="0" err="1">
                <a:solidFill>
                  <a:srgbClr val="8000FF"/>
                </a:solidFill>
                <a:latin typeface="Courier New" panose="02070309020205020404" pitchFamily="49" charset="0"/>
              </a:rPr>
              <a:t>int</a:t>
            </a:r>
            <a:r>
              <a:rPr lang="de-DE" sz="1400" dirty="0">
                <a:solidFill>
                  <a:srgbClr val="000000"/>
                </a:solidFill>
                <a:latin typeface="Courier New" panose="02070309020205020404" pitchFamily="49" charset="0"/>
              </a:rPr>
              <a:t> </a:t>
            </a:r>
            <a:r>
              <a:rPr lang="de-DE" sz="1400" dirty="0" err="1">
                <a:solidFill>
                  <a:srgbClr val="000000"/>
                </a:solidFill>
                <a:latin typeface="Courier New" panose="02070309020205020404" pitchFamily="49" charset="0"/>
              </a:rPr>
              <a:t>mode</a:t>
            </a:r>
            <a:r>
              <a:rPr lang="de-DE" sz="1400" b="1" dirty="0">
                <a:solidFill>
                  <a:srgbClr val="000080"/>
                </a:solidFill>
                <a:latin typeface="Courier New" panose="02070309020205020404" pitchFamily="49" charset="0"/>
              </a:rPr>
              <a:t>;</a:t>
            </a:r>
            <a:endParaRPr lang="de-DE" sz="1400" b="1" dirty="0">
              <a:solidFill>
                <a:srgbClr val="000000"/>
              </a:solidFill>
              <a:latin typeface="Courier New" panose="02070309020205020404" pitchFamily="49" charset="0"/>
            </a:endParaRPr>
          </a:p>
          <a:p>
            <a:r>
              <a:rPr lang="de-DE" sz="1400" dirty="0" err="1">
                <a:solidFill>
                  <a:srgbClr val="8000FF"/>
                </a:solidFill>
                <a:latin typeface="Courier New" panose="02070309020205020404" pitchFamily="49" charset="0"/>
              </a:rPr>
              <a:t>char</a:t>
            </a:r>
            <a:r>
              <a:rPr lang="de-DE" sz="1400" dirty="0">
                <a:solidFill>
                  <a:srgbClr val="000000"/>
                </a:solidFill>
                <a:latin typeface="Courier New" panose="02070309020205020404" pitchFamily="49" charset="0"/>
              </a:rPr>
              <a:t> </a:t>
            </a:r>
            <a:r>
              <a:rPr lang="de-DE" sz="1400" b="1" dirty="0">
                <a:solidFill>
                  <a:srgbClr val="000080"/>
                </a:solidFill>
                <a:latin typeface="Courier New" panose="02070309020205020404" pitchFamily="49" charset="0"/>
              </a:rPr>
              <a:t>*</a:t>
            </a:r>
            <a:r>
              <a:rPr lang="de-DE" sz="1400" dirty="0" err="1">
                <a:solidFill>
                  <a:srgbClr val="000000"/>
                </a:solidFill>
                <a:latin typeface="Courier New" panose="02070309020205020404" pitchFamily="49" charset="0"/>
              </a:rPr>
              <a:t>buffer</a:t>
            </a:r>
            <a:r>
              <a:rPr lang="de-DE" sz="1400" b="1" dirty="0">
                <a:solidFill>
                  <a:srgbClr val="000080"/>
                </a:solidFill>
                <a:latin typeface="Courier New" panose="02070309020205020404" pitchFamily="49" charset="0"/>
              </a:rPr>
              <a:t>;</a:t>
            </a:r>
            <a:r>
              <a:rPr lang="de-DE" sz="1400" dirty="0">
                <a:solidFill>
                  <a:srgbClr val="000000"/>
                </a:solidFill>
                <a:latin typeface="Courier New" panose="02070309020205020404" pitchFamily="49" charset="0"/>
              </a:rPr>
              <a:t> </a:t>
            </a:r>
          </a:p>
          <a:p>
            <a:r>
              <a:rPr lang="de-DE" sz="1400" b="1" dirty="0">
                <a:solidFill>
                  <a:srgbClr val="000080"/>
                </a:solidFill>
                <a:latin typeface="Courier New" panose="02070309020205020404" pitchFamily="49" charset="0"/>
              </a:rPr>
              <a:t>};</a:t>
            </a:r>
            <a:endParaRPr lang="de-DE" sz="1400" dirty="0">
              <a:effectLst/>
            </a:endParaRPr>
          </a:p>
        </p:txBody>
      </p:sp>
    </p:spTree>
    <p:extLst>
      <p:ext uri="{BB962C8B-B14F-4D97-AF65-F5344CB8AC3E}">
        <p14:creationId xmlns:p14="http://schemas.microsoft.com/office/powerpoint/2010/main" val="2972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450385-564C-4A35-9DC1-09BC223E1187}"/>
              </a:ext>
            </a:extLst>
          </p:cNvPr>
          <p:cNvSpPr>
            <a:spLocks noGrp="1"/>
          </p:cNvSpPr>
          <p:nvPr>
            <p:ph type="title"/>
          </p:nvPr>
        </p:nvSpPr>
        <p:spPr/>
        <p:txBody>
          <a:bodyPr/>
          <a:lstStyle/>
          <a:p>
            <a:r>
              <a:rPr lang="en-GB" dirty="0">
                <a:solidFill>
                  <a:srgbClr val="0070C0"/>
                </a:solidFill>
              </a:rPr>
              <a:t>Overview</a:t>
            </a:r>
          </a:p>
        </p:txBody>
      </p:sp>
      <p:sp>
        <p:nvSpPr>
          <p:cNvPr id="3" name="Inhaltsplatzhalter 2">
            <a:extLst>
              <a:ext uri="{FF2B5EF4-FFF2-40B4-BE49-F238E27FC236}">
                <a16:creationId xmlns:a16="http://schemas.microsoft.com/office/drawing/2014/main" id="{79B9E5B0-32A3-4206-9743-CFA4AB75D09F}"/>
              </a:ext>
            </a:extLst>
          </p:cNvPr>
          <p:cNvSpPr>
            <a:spLocks noGrp="1"/>
          </p:cNvSpPr>
          <p:nvPr>
            <p:ph idx="1"/>
          </p:nvPr>
        </p:nvSpPr>
        <p:spPr/>
        <p:txBody>
          <a:bodyPr/>
          <a:lstStyle/>
          <a:p>
            <a:r>
              <a:rPr lang="en-GB" dirty="0"/>
              <a:t>Why using C++ in embedded projects?</a:t>
            </a:r>
          </a:p>
          <a:p>
            <a:r>
              <a:rPr lang="en-GB" dirty="0"/>
              <a:t>What are the benefits of C++ over C?</a:t>
            </a:r>
          </a:p>
          <a:p>
            <a:r>
              <a:rPr lang="en-GB" dirty="0"/>
              <a:t>Possible issues of C++.</a:t>
            </a:r>
          </a:p>
          <a:p>
            <a:r>
              <a:rPr lang="en-GB" dirty="0"/>
              <a:t>Benchmark tests C++ vs C.</a:t>
            </a:r>
          </a:p>
          <a:p>
            <a:r>
              <a:rPr lang="en-GB" dirty="0"/>
              <a:t>C++ memory overhead.</a:t>
            </a:r>
          </a:p>
          <a:p>
            <a:pPr marL="0" indent="0">
              <a:buNone/>
            </a:pPr>
            <a:endParaRPr lang="en-GB" dirty="0"/>
          </a:p>
        </p:txBody>
      </p:sp>
      <p:sp>
        <p:nvSpPr>
          <p:cNvPr id="4" name="Foliennummernplatzhalter 3">
            <a:extLst>
              <a:ext uri="{FF2B5EF4-FFF2-40B4-BE49-F238E27FC236}">
                <a16:creationId xmlns:a16="http://schemas.microsoft.com/office/drawing/2014/main" id="{8CE7E4D0-DC40-4D89-80FB-F368E635E7DC}"/>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2</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9569B9D1-2A94-4E2F-B332-1AC1C4888541}"/>
              </a:ext>
            </a:extLst>
          </p:cNvPr>
          <p:cNvSpPr>
            <a:spLocks noGrp="1"/>
          </p:cNvSpPr>
          <p:nvPr>
            <p:ph type="ftr" sz="quarter" idx="11"/>
          </p:nvPr>
        </p:nvSpPr>
        <p:spPr/>
        <p:txBody>
          <a:bodyPr/>
          <a:lstStyle/>
          <a:p>
            <a:pPr>
              <a:defRPr/>
            </a:pPr>
            <a:r>
              <a:rPr lang="de-AT"/>
              <a:t>© FH Technikum Wien</a:t>
            </a:r>
          </a:p>
        </p:txBody>
      </p:sp>
      <p:pic>
        <p:nvPicPr>
          <p:cNvPr id="9" name="Grafik 8">
            <a:extLst>
              <a:ext uri="{FF2B5EF4-FFF2-40B4-BE49-F238E27FC236}">
                <a16:creationId xmlns:a16="http://schemas.microsoft.com/office/drawing/2014/main" id="{1394730E-48A9-427C-A616-F17CE4566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863256"/>
            <a:ext cx="2749429" cy="2749429"/>
          </a:xfrm>
          <a:prstGeom prst="rect">
            <a:avLst/>
          </a:prstGeom>
        </p:spPr>
      </p:pic>
      <p:pic>
        <p:nvPicPr>
          <p:cNvPr id="7" name="Grafik 6">
            <a:extLst>
              <a:ext uri="{FF2B5EF4-FFF2-40B4-BE49-F238E27FC236}">
                <a16:creationId xmlns:a16="http://schemas.microsoft.com/office/drawing/2014/main" id="{8F0073BB-5172-4F82-8400-542940E3B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1971" y="3596516"/>
            <a:ext cx="1193662" cy="1282907"/>
          </a:xfrm>
          <a:prstGeom prst="rect">
            <a:avLst/>
          </a:prstGeom>
        </p:spPr>
      </p:pic>
    </p:spTree>
    <p:extLst>
      <p:ext uri="{BB962C8B-B14F-4D97-AF65-F5344CB8AC3E}">
        <p14:creationId xmlns:p14="http://schemas.microsoft.com/office/powerpoint/2010/main" val="2895560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248D2B-32EB-41C2-A8ED-6357FE1B1084}"/>
              </a:ext>
            </a:extLst>
          </p:cNvPr>
          <p:cNvSpPr>
            <a:spLocks noGrp="1"/>
          </p:cNvSpPr>
          <p:nvPr>
            <p:ph type="title"/>
          </p:nvPr>
        </p:nvSpPr>
        <p:spPr/>
        <p:txBody>
          <a:bodyPr/>
          <a:lstStyle/>
          <a:p>
            <a:r>
              <a:rPr lang="en-GB" dirty="0">
                <a:solidFill>
                  <a:srgbClr val="0070C0"/>
                </a:solidFill>
              </a:rPr>
              <a:t>Classes 4 (Virtual Function Table)</a:t>
            </a:r>
          </a:p>
        </p:txBody>
      </p:sp>
      <p:sp>
        <p:nvSpPr>
          <p:cNvPr id="5" name="Foliennummernplatzhalter 4">
            <a:extLst>
              <a:ext uri="{FF2B5EF4-FFF2-40B4-BE49-F238E27FC236}">
                <a16:creationId xmlns:a16="http://schemas.microsoft.com/office/drawing/2014/main" id="{BCF3FBDC-D12C-4998-9D01-F7AC64BBE548}"/>
              </a:ext>
            </a:extLst>
          </p:cNvPr>
          <p:cNvSpPr>
            <a:spLocks noGrp="1"/>
          </p:cNvSpPr>
          <p:nvPr>
            <p:ph type="sldNum" sz="quarter" idx="13"/>
          </p:nvPr>
        </p:nvSpPr>
        <p:spPr/>
        <p:txBody>
          <a:bodyPr/>
          <a:lstStyle/>
          <a:p>
            <a:endParaRPr lang="de-AT" altLang="de-DE"/>
          </a:p>
          <a:p>
            <a:fld id="{4734F6CD-91AF-4C8E-B3F4-484C9EA40952}" type="slidenum">
              <a:rPr lang="de-AT" altLang="de-DE" sz="800" smtClean="0">
                <a:solidFill>
                  <a:srgbClr val="626B71"/>
                </a:solidFill>
              </a:rPr>
              <a:pPr/>
              <a:t>20</a:t>
            </a:fld>
            <a:endParaRPr lang="de-AT" altLang="de-DE" sz="800">
              <a:solidFill>
                <a:srgbClr val="626B71"/>
              </a:solidFill>
            </a:endParaRPr>
          </a:p>
        </p:txBody>
      </p:sp>
      <p:sp>
        <p:nvSpPr>
          <p:cNvPr id="6" name="Fußzeilenplatzhalter 5">
            <a:extLst>
              <a:ext uri="{FF2B5EF4-FFF2-40B4-BE49-F238E27FC236}">
                <a16:creationId xmlns:a16="http://schemas.microsoft.com/office/drawing/2014/main" id="{E460CD40-BC12-4F8F-A748-8940F1793F24}"/>
              </a:ext>
            </a:extLst>
          </p:cNvPr>
          <p:cNvSpPr>
            <a:spLocks noGrp="1"/>
          </p:cNvSpPr>
          <p:nvPr>
            <p:ph type="ftr" sz="quarter" idx="14"/>
          </p:nvPr>
        </p:nvSpPr>
        <p:spPr/>
        <p:txBody>
          <a:bodyPr/>
          <a:lstStyle/>
          <a:p>
            <a:pPr>
              <a:defRPr/>
            </a:pPr>
            <a:r>
              <a:rPr lang="de-AT"/>
              <a:t>© FH Technikum Wien</a:t>
            </a:r>
          </a:p>
        </p:txBody>
      </p:sp>
      <p:sp>
        <p:nvSpPr>
          <p:cNvPr id="7" name="Rechteck 6">
            <a:extLst>
              <a:ext uri="{FF2B5EF4-FFF2-40B4-BE49-F238E27FC236}">
                <a16:creationId xmlns:a16="http://schemas.microsoft.com/office/drawing/2014/main" id="{9AF9BE0F-6FEE-4F79-84AB-0722A2FE49A8}"/>
              </a:ext>
            </a:extLst>
          </p:cNvPr>
          <p:cNvSpPr/>
          <p:nvPr/>
        </p:nvSpPr>
        <p:spPr>
          <a:xfrm>
            <a:off x="683568" y="1916832"/>
            <a:ext cx="4572000" cy="3416320"/>
          </a:xfrm>
          <a:prstGeom prst="rect">
            <a:avLst/>
          </a:prstGeom>
        </p:spPr>
        <p:txBody>
          <a:bodyPr>
            <a:spAutoFit/>
          </a:bodyPr>
          <a:lstStyle/>
          <a:p>
            <a:r>
              <a:rPr lang="en-GB" dirty="0">
                <a:solidFill>
                  <a:srgbClr val="8000FF"/>
                </a:solidFill>
                <a:highlight>
                  <a:srgbClr val="FFFFFF"/>
                </a:highlight>
                <a:latin typeface="Courier New" panose="02070309020205020404" pitchFamily="49" charset="0"/>
              </a:rPr>
              <a:t>void</a:t>
            </a:r>
            <a:r>
              <a:rPr lang="en-GB" dirty="0">
                <a:solidFill>
                  <a:srgbClr val="000000"/>
                </a:solidFill>
                <a:highlight>
                  <a:srgbClr val="FFFFFF"/>
                </a:highlight>
                <a:latin typeface="Courier New" panose="02070309020205020404" pitchFamily="49" charset="0"/>
              </a:rPr>
              <a:t> send</a:t>
            </a:r>
            <a:r>
              <a:rPr lang="en-GB" b="1" dirty="0">
                <a:solidFill>
                  <a:srgbClr val="000080"/>
                </a:solidFill>
                <a:highlight>
                  <a:srgbClr val="FFFFFF"/>
                </a:highlight>
                <a:latin typeface="Courier New" panose="02070309020205020404" pitchFamily="49" charset="0"/>
              </a:rPr>
              <a:t>(</a:t>
            </a:r>
            <a:r>
              <a:rPr lang="en-GB" dirty="0">
                <a:solidFill>
                  <a:srgbClr val="000000"/>
                </a:solidFill>
                <a:highlight>
                  <a:srgbClr val="FFFFFF"/>
                </a:highlight>
                <a:latin typeface="Courier New" panose="02070309020205020404" pitchFamily="49" charset="0"/>
              </a:rPr>
              <a:t>Com</a:t>
            </a:r>
            <a:r>
              <a:rPr lang="en-GB" b="1" dirty="0">
                <a:solidFill>
                  <a:srgbClr val="000080"/>
                </a:solidFill>
                <a:highlight>
                  <a:srgbClr val="FFFFFF"/>
                </a:highlight>
                <a:latin typeface="Courier New" panose="02070309020205020404" pitchFamily="49" charset="0"/>
              </a:rPr>
              <a:t>&amp;</a:t>
            </a:r>
            <a:r>
              <a:rPr lang="en-GB" dirty="0">
                <a:solidFill>
                  <a:srgbClr val="000000"/>
                </a:solidFill>
                <a:highlight>
                  <a:srgbClr val="FFFFFF"/>
                </a:highlight>
                <a:latin typeface="Courier New" panose="02070309020205020404" pitchFamily="49" charset="0"/>
              </a:rPr>
              <a:t> </a:t>
            </a:r>
            <a:r>
              <a:rPr lang="en-GB" dirty="0" err="1">
                <a:solidFill>
                  <a:srgbClr val="000000"/>
                </a:solidFill>
                <a:highlight>
                  <a:srgbClr val="FFFFFF"/>
                </a:highlight>
                <a:latin typeface="Courier New" panose="02070309020205020404" pitchFamily="49" charset="0"/>
              </a:rPr>
              <a:t>arg</a:t>
            </a:r>
            <a:r>
              <a:rPr lang="en-GB" b="1" dirty="0">
                <a:solidFill>
                  <a:srgbClr val="000080"/>
                </a:solidFill>
                <a:highlight>
                  <a:srgbClr val="FFFFFF"/>
                </a:highlight>
                <a:latin typeface="Courier New" panose="02070309020205020404" pitchFamily="49" charset="0"/>
              </a:rPr>
              <a:t>)</a:t>
            </a:r>
            <a:r>
              <a:rPr lang="en-GB" dirty="0">
                <a:solidFill>
                  <a:srgbClr val="000000"/>
                </a:solidFill>
                <a:highlight>
                  <a:srgbClr val="FFFFFF"/>
                </a:highlight>
                <a:latin typeface="Courier New" panose="02070309020205020404" pitchFamily="49" charset="0"/>
              </a:rPr>
              <a:t> </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dirty="0">
                <a:solidFill>
                  <a:srgbClr val="000000"/>
                </a:solidFill>
                <a:highlight>
                  <a:srgbClr val="FFFFFF"/>
                </a:highlight>
                <a:latin typeface="Courier New" panose="02070309020205020404" pitchFamily="49" charset="0"/>
              </a:rPr>
              <a:t>  </a:t>
            </a:r>
            <a:r>
              <a:rPr lang="en-GB" dirty="0" err="1">
                <a:solidFill>
                  <a:srgbClr val="000000"/>
                </a:solidFill>
                <a:highlight>
                  <a:srgbClr val="FFFFFF"/>
                </a:highlight>
                <a:latin typeface="Courier New" panose="02070309020205020404" pitchFamily="49" charset="0"/>
              </a:rPr>
              <a:t>arg</a:t>
            </a:r>
            <a:r>
              <a:rPr lang="en-GB" b="1" dirty="0" err="1">
                <a:solidFill>
                  <a:srgbClr val="000080"/>
                </a:solidFill>
                <a:highlight>
                  <a:srgbClr val="FFFFFF"/>
                </a:highlight>
                <a:latin typeface="Courier New" panose="02070309020205020404" pitchFamily="49" charset="0"/>
              </a:rPr>
              <a:t>.</a:t>
            </a:r>
            <a:r>
              <a:rPr lang="en-GB" dirty="0" err="1">
                <a:solidFill>
                  <a:srgbClr val="000000"/>
                </a:solidFill>
                <a:highlight>
                  <a:srgbClr val="FFFFFF"/>
                </a:highlight>
                <a:latin typeface="Courier New" panose="02070309020205020404" pitchFamily="49" charset="0"/>
              </a:rPr>
              <a:t>send_byte</a:t>
            </a:r>
            <a:r>
              <a:rPr lang="en-GB" b="1" dirty="0">
                <a:solidFill>
                  <a:srgbClr val="000080"/>
                </a:solidFill>
                <a:highlight>
                  <a:srgbClr val="FFFFFF"/>
                </a:highlight>
                <a:latin typeface="Courier New" panose="02070309020205020404" pitchFamily="49" charset="0"/>
              </a:rPr>
              <a:t>(</a:t>
            </a:r>
            <a:r>
              <a:rPr lang="en-GB" dirty="0">
                <a:solidFill>
                  <a:srgbClr val="808080"/>
                </a:solidFill>
                <a:highlight>
                  <a:srgbClr val="FFFFFF"/>
                </a:highlight>
                <a:latin typeface="Courier New" panose="02070309020205020404" pitchFamily="49" charset="0"/>
              </a:rPr>
              <a:t>'A'</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endParaRPr lang="en-GB" dirty="0">
              <a:solidFill>
                <a:srgbClr val="000000"/>
              </a:solidFill>
              <a:highlight>
                <a:srgbClr val="FFFFFF"/>
              </a:highlight>
              <a:latin typeface="Courier New" panose="02070309020205020404" pitchFamily="49" charset="0"/>
            </a:endParaRPr>
          </a:p>
          <a:p>
            <a:r>
              <a:rPr lang="en-GB" dirty="0">
                <a:solidFill>
                  <a:srgbClr val="8000FF"/>
                </a:solidFill>
                <a:highlight>
                  <a:srgbClr val="FFFFFF"/>
                </a:highlight>
                <a:latin typeface="Courier New" panose="02070309020205020404" pitchFamily="49" charset="0"/>
              </a:rPr>
              <a:t>int</a:t>
            </a:r>
            <a:r>
              <a:rPr lang="en-GB" dirty="0">
                <a:solidFill>
                  <a:srgbClr val="000000"/>
                </a:solidFill>
                <a:highlight>
                  <a:srgbClr val="FFFFFF"/>
                </a:highlight>
                <a:latin typeface="Courier New" panose="02070309020205020404" pitchFamily="49" charset="0"/>
              </a:rPr>
              <a:t> main</a:t>
            </a:r>
            <a:r>
              <a:rPr lang="en-GB" b="1" dirty="0">
                <a:solidFill>
                  <a:srgbClr val="000080"/>
                </a:solidFill>
                <a:highlight>
                  <a:srgbClr val="FFFFFF"/>
                </a:highlight>
                <a:latin typeface="Courier New" panose="02070309020205020404" pitchFamily="49" charset="0"/>
              </a:rPr>
              <a:t>(</a:t>
            </a:r>
            <a:r>
              <a:rPr lang="en-GB" dirty="0">
                <a:solidFill>
                  <a:srgbClr val="8000FF"/>
                </a:solidFill>
                <a:highlight>
                  <a:srgbClr val="FFFFFF"/>
                </a:highlight>
                <a:latin typeface="Courier New" panose="02070309020205020404" pitchFamily="49" charset="0"/>
              </a:rPr>
              <a:t>void</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dirty="0">
                <a:solidFill>
                  <a:srgbClr val="000000"/>
                </a:solidFill>
                <a:highlight>
                  <a:srgbClr val="FFFFFF"/>
                </a:highlight>
                <a:latin typeface="Courier New" panose="02070309020205020404" pitchFamily="49" charset="0"/>
              </a:rPr>
              <a:t>  </a:t>
            </a:r>
          </a:p>
          <a:p>
            <a:r>
              <a:rPr lang="en-GB" dirty="0">
                <a:solidFill>
                  <a:srgbClr val="000000"/>
                </a:solidFill>
                <a:highlight>
                  <a:srgbClr val="FFFFFF"/>
                </a:highlight>
                <a:latin typeface="Courier New" panose="02070309020205020404" pitchFamily="49" charset="0"/>
              </a:rPr>
              <a:t>  Serial ser</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dirty="0">
                <a:solidFill>
                  <a:srgbClr val="000000"/>
                </a:solidFill>
                <a:highlight>
                  <a:srgbClr val="FFFFFF"/>
                </a:highlight>
                <a:latin typeface="Courier New" panose="02070309020205020404" pitchFamily="49" charset="0"/>
              </a:rPr>
              <a:t>  </a:t>
            </a:r>
          </a:p>
          <a:p>
            <a:r>
              <a:rPr lang="en-GB" dirty="0">
                <a:solidFill>
                  <a:srgbClr val="000000"/>
                </a:solidFill>
                <a:highlight>
                  <a:srgbClr val="FFFFFF"/>
                </a:highlight>
                <a:latin typeface="Courier New" panose="02070309020205020404" pitchFamily="49" charset="0"/>
              </a:rPr>
              <a:t>  send</a:t>
            </a:r>
            <a:r>
              <a:rPr lang="en-GB" b="1" dirty="0">
                <a:solidFill>
                  <a:srgbClr val="000080"/>
                </a:solidFill>
                <a:highlight>
                  <a:srgbClr val="FFFFFF"/>
                </a:highlight>
                <a:latin typeface="Courier New" panose="02070309020205020404" pitchFamily="49" charset="0"/>
              </a:rPr>
              <a:t>(</a:t>
            </a:r>
            <a:r>
              <a:rPr lang="en-GB" dirty="0">
                <a:solidFill>
                  <a:srgbClr val="000000"/>
                </a:solidFill>
                <a:highlight>
                  <a:srgbClr val="FFFFFF"/>
                </a:highlight>
                <a:latin typeface="Courier New" panose="02070309020205020404" pitchFamily="49" charset="0"/>
              </a:rPr>
              <a:t>ser</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dirty="0">
                <a:solidFill>
                  <a:srgbClr val="000000"/>
                </a:solidFill>
                <a:highlight>
                  <a:srgbClr val="FFFFFF"/>
                </a:highlight>
                <a:latin typeface="Courier New" panose="02070309020205020404" pitchFamily="49" charset="0"/>
              </a:rPr>
              <a:t>  </a:t>
            </a:r>
          </a:p>
          <a:p>
            <a:r>
              <a:rPr lang="en-GB" dirty="0">
                <a:solidFill>
                  <a:srgbClr val="000000"/>
                </a:solidFill>
                <a:highlight>
                  <a:srgbClr val="FFFFFF"/>
                </a:highlight>
                <a:latin typeface="Courier New" panose="02070309020205020404" pitchFamily="49" charset="0"/>
              </a:rPr>
              <a:t>  </a:t>
            </a:r>
            <a:r>
              <a:rPr lang="en-GB" b="1" dirty="0">
                <a:solidFill>
                  <a:srgbClr val="0000FF"/>
                </a:solidFill>
                <a:highlight>
                  <a:srgbClr val="FFFFFF"/>
                </a:highlight>
                <a:latin typeface="Courier New" panose="02070309020205020404" pitchFamily="49" charset="0"/>
              </a:rPr>
              <a:t>return</a:t>
            </a:r>
            <a:r>
              <a:rPr lang="en-GB" dirty="0">
                <a:solidFill>
                  <a:srgbClr val="000000"/>
                </a:solidFill>
                <a:highlight>
                  <a:srgbClr val="FFFFFF"/>
                </a:highlight>
                <a:latin typeface="Courier New" panose="02070309020205020404" pitchFamily="49" charset="0"/>
              </a:rPr>
              <a:t> </a:t>
            </a:r>
            <a:r>
              <a:rPr lang="en-GB" dirty="0">
                <a:solidFill>
                  <a:srgbClr val="FF8000"/>
                </a:solidFill>
                <a:highlight>
                  <a:srgbClr val="FFFFFF"/>
                </a:highlight>
                <a:latin typeface="Courier New" panose="02070309020205020404" pitchFamily="49" charset="0"/>
              </a:rPr>
              <a:t>1</a:t>
            </a:r>
            <a:r>
              <a:rPr lang="en-GB" b="1" dirty="0">
                <a:solidFill>
                  <a:srgbClr val="000080"/>
                </a:solidFill>
                <a:highlight>
                  <a:srgbClr val="FFFFFF"/>
                </a:highlight>
                <a:latin typeface="Courier New" panose="02070309020205020404" pitchFamily="49" charset="0"/>
              </a:rPr>
              <a:t>;</a:t>
            </a:r>
            <a:endParaRPr lang="en-GB" dirty="0">
              <a:solidFill>
                <a:srgbClr val="000000"/>
              </a:solidFill>
              <a:highlight>
                <a:srgbClr val="FFFFFF"/>
              </a:highlight>
              <a:latin typeface="Courier New" panose="02070309020205020404" pitchFamily="49" charset="0"/>
            </a:endParaRPr>
          </a:p>
          <a:p>
            <a:r>
              <a:rPr lang="en-GB" b="1" dirty="0">
                <a:solidFill>
                  <a:srgbClr val="000080"/>
                </a:solidFill>
                <a:highlight>
                  <a:srgbClr val="FFFFFF"/>
                </a:highlight>
                <a:latin typeface="Courier New" panose="02070309020205020404" pitchFamily="49" charset="0"/>
              </a:rPr>
              <a:t>}</a:t>
            </a:r>
            <a:endParaRPr lang="en-GB" dirty="0"/>
          </a:p>
        </p:txBody>
      </p:sp>
    </p:spTree>
    <p:extLst>
      <p:ext uri="{BB962C8B-B14F-4D97-AF65-F5344CB8AC3E}">
        <p14:creationId xmlns:p14="http://schemas.microsoft.com/office/powerpoint/2010/main" val="233247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7B97CB-B09D-4854-A10C-2DC6503322BE}"/>
              </a:ext>
            </a:extLst>
          </p:cNvPr>
          <p:cNvSpPr>
            <a:spLocks noGrp="1"/>
          </p:cNvSpPr>
          <p:nvPr>
            <p:ph type="title"/>
          </p:nvPr>
        </p:nvSpPr>
        <p:spPr/>
        <p:txBody>
          <a:bodyPr/>
          <a:lstStyle/>
          <a:p>
            <a:r>
              <a:rPr lang="en-GB" dirty="0">
                <a:solidFill>
                  <a:srgbClr val="0070C0"/>
                </a:solidFill>
              </a:rPr>
              <a:t>C++ Concepts</a:t>
            </a:r>
          </a:p>
        </p:txBody>
      </p:sp>
      <p:sp>
        <p:nvSpPr>
          <p:cNvPr id="3" name="Inhaltsplatzhalter 2">
            <a:extLst>
              <a:ext uri="{FF2B5EF4-FFF2-40B4-BE49-F238E27FC236}">
                <a16:creationId xmlns:a16="http://schemas.microsoft.com/office/drawing/2014/main" id="{97C91729-5A5B-4E56-A7FC-5E557271D955}"/>
              </a:ext>
            </a:extLst>
          </p:cNvPr>
          <p:cNvSpPr>
            <a:spLocks noGrp="1"/>
          </p:cNvSpPr>
          <p:nvPr>
            <p:ph idx="1"/>
          </p:nvPr>
        </p:nvSpPr>
        <p:spPr/>
        <p:txBody>
          <a:bodyPr/>
          <a:lstStyle/>
          <a:p>
            <a:r>
              <a:rPr lang="en-GB" dirty="0"/>
              <a:t>Function Overloading</a:t>
            </a:r>
          </a:p>
          <a:p>
            <a:pPr lvl="1"/>
            <a:r>
              <a:rPr lang="en-GB" sz="1800" dirty="0"/>
              <a:t>Using the same function name for two or more functions.</a:t>
            </a:r>
          </a:p>
          <a:p>
            <a:r>
              <a:rPr lang="en-GB" dirty="0"/>
              <a:t>Default Arguments</a:t>
            </a:r>
          </a:p>
          <a:p>
            <a:pPr lvl="1"/>
            <a:r>
              <a:rPr lang="en-GB" sz="1800" dirty="0"/>
              <a:t>Default value is used when the caller of the function doesn’t provide an argument.</a:t>
            </a:r>
          </a:p>
          <a:p>
            <a:r>
              <a:rPr lang="en-GB" dirty="0"/>
              <a:t>Templates</a:t>
            </a:r>
          </a:p>
          <a:p>
            <a:pPr lvl="1"/>
            <a:r>
              <a:rPr lang="en-GB" sz="1800" dirty="0"/>
              <a:t>Developing functions or classes independent from their data types.</a:t>
            </a:r>
          </a:p>
          <a:p>
            <a:r>
              <a:rPr lang="en-GB" dirty="0"/>
              <a:t>Pointer vs References</a:t>
            </a:r>
          </a:p>
          <a:p>
            <a:pPr lvl="1"/>
            <a:r>
              <a:rPr lang="en-GB" sz="1800" dirty="0"/>
              <a:t>Safer alternative for pointers.</a:t>
            </a:r>
          </a:p>
          <a:p>
            <a:pPr marL="0" indent="0">
              <a:buNone/>
            </a:pPr>
            <a:endParaRPr lang="en-GB" sz="2000" dirty="0"/>
          </a:p>
        </p:txBody>
      </p:sp>
      <p:sp>
        <p:nvSpPr>
          <p:cNvPr id="4" name="Foliennummernplatzhalter 3">
            <a:extLst>
              <a:ext uri="{FF2B5EF4-FFF2-40B4-BE49-F238E27FC236}">
                <a16:creationId xmlns:a16="http://schemas.microsoft.com/office/drawing/2014/main" id="{3A9DB025-39D1-41B5-A150-DA0E726E49A9}"/>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3</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B79CC336-611E-4F0D-BB49-1C0DAF60D3CF}"/>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122676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B0424-156C-4C4C-AAFB-1EDD76853AC5}"/>
              </a:ext>
            </a:extLst>
          </p:cNvPr>
          <p:cNvSpPr>
            <a:spLocks noGrp="1"/>
          </p:cNvSpPr>
          <p:nvPr>
            <p:ph type="title"/>
          </p:nvPr>
        </p:nvSpPr>
        <p:spPr/>
        <p:txBody>
          <a:bodyPr/>
          <a:lstStyle/>
          <a:p>
            <a:r>
              <a:rPr lang="en-GB" dirty="0">
                <a:solidFill>
                  <a:srgbClr val="0070C0"/>
                </a:solidFill>
              </a:rPr>
              <a:t>C++ Standard Library</a:t>
            </a:r>
          </a:p>
        </p:txBody>
      </p:sp>
      <p:sp>
        <p:nvSpPr>
          <p:cNvPr id="3" name="Inhaltsplatzhalter 2">
            <a:extLst>
              <a:ext uri="{FF2B5EF4-FFF2-40B4-BE49-F238E27FC236}">
                <a16:creationId xmlns:a16="http://schemas.microsoft.com/office/drawing/2014/main" id="{5B3F1919-0AA1-492D-AC0C-0D1DD9B0E169}"/>
              </a:ext>
            </a:extLst>
          </p:cNvPr>
          <p:cNvSpPr>
            <a:spLocks noGrp="1"/>
          </p:cNvSpPr>
          <p:nvPr>
            <p:ph idx="1"/>
          </p:nvPr>
        </p:nvSpPr>
        <p:spPr/>
        <p:txBody>
          <a:bodyPr/>
          <a:lstStyle/>
          <a:p>
            <a:r>
              <a:rPr lang="en-GB" dirty="0"/>
              <a:t>Pro</a:t>
            </a:r>
          </a:p>
          <a:p>
            <a:pPr lvl="1"/>
            <a:r>
              <a:rPr lang="en-GB" dirty="0"/>
              <a:t>Collection of containers, iterators and algorithms.</a:t>
            </a:r>
          </a:p>
          <a:p>
            <a:pPr lvl="1"/>
            <a:r>
              <a:rPr lang="en-GB" dirty="0"/>
              <a:t>Tested and documented code can be used.</a:t>
            </a:r>
          </a:p>
          <a:p>
            <a:pPr lvl="1"/>
            <a:r>
              <a:rPr lang="en-GB" dirty="0"/>
              <a:t>Ease of use.</a:t>
            </a:r>
          </a:p>
          <a:p>
            <a:pPr marL="457200" lvl="1" indent="0">
              <a:buNone/>
            </a:pPr>
            <a:endParaRPr lang="en-GB" dirty="0"/>
          </a:p>
          <a:p>
            <a:r>
              <a:rPr lang="en-GB" dirty="0"/>
              <a:t>Contra</a:t>
            </a:r>
          </a:p>
          <a:p>
            <a:pPr lvl="1"/>
            <a:r>
              <a:rPr lang="en-GB" dirty="0"/>
              <a:t>Not transparent.</a:t>
            </a:r>
          </a:p>
          <a:p>
            <a:pPr lvl="1"/>
            <a:r>
              <a:rPr lang="en-GB" dirty="0"/>
              <a:t>Confusing Heap / Stack memory allocation.</a:t>
            </a:r>
          </a:p>
          <a:p>
            <a:pPr lvl="1"/>
            <a:r>
              <a:rPr lang="en-GB" dirty="0"/>
              <a:t>Can decrease system performance.</a:t>
            </a:r>
          </a:p>
          <a:p>
            <a:pPr lvl="1"/>
            <a:endParaRPr lang="en-GB" dirty="0"/>
          </a:p>
        </p:txBody>
      </p:sp>
      <p:sp>
        <p:nvSpPr>
          <p:cNvPr id="4" name="Foliennummernplatzhalter 3">
            <a:extLst>
              <a:ext uri="{FF2B5EF4-FFF2-40B4-BE49-F238E27FC236}">
                <a16:creationId xmlns:a16="http://schemas.microsoft.com/office/drawing/2014/main" id="{8B4B06C0-EEFE-4619-BA8A-BBA43D1DE893}"/>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4</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9B69C1F8-51CE-48D1-AB22-EA6D22128D55}"/>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109014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A00AB2-F996-4212-8F88-96253FEC1516}"/>
              </a:ext>
            </a:extLst>
          </p:cNvPr>
          <p:cNvSpPr>
            <a:spLocks noGrp="1"/>
          </p:cNvSpPr>
          <p:nvPr>
            <p:ph type="title"/>
          </p:nvPr>
        </p:nvSpPr>
        <p:spPr/>
        <p:txBody>
          <a:bodyPr/>
          <a:lstStyle/>
          <a:p>
            <a:r>
              <a:rPr lang="en-GB" dirty="0">
                <a:solidFill>
                  <a:srgbClr val="0070C0"/>
                </a:solidFill>
              </a:rPr>
              <a:t>C++ Concepts</a:t>
            </a:r>
          </a:p>
        </p:txBody>
      </p:sp>
      <p:sp>
        <p:nvSpPr>
          <p:cNvPr id="3" name="Inhaltsplatzhalter 2">
            <a:extLst>
              <a:ext uri="{FF2B5EF4-FFF2-40B4-BE49-F238E27FC236}">
                <a16:creationId xmlns:a16="http://schemas.microsoft.com/office/drawing/2014/main" id="{7179AAD1-04BE-4ACB-B40F-3313C3A0DF35}"/>
              </a:ext>
            </a:extLst>
          </p:cNvPr>
          <p:cNvSpPr>
            <a:spLocks noGrp="1"/>
          </p:cNvSpPr>
          <p:nvPr>
            <p:ph idx="1"/>
          </p:nvPr>
        </p:nvSpPr>
        <p:spPr/>
        <p:txBody>
          <a:bodyPr/>
          <a:lstStyle/>
          <a:p>
            <a:r>
              <a:rPr lang="en-GB" dirty="0"/>
              <a:t>Namespaces</a:t>
            </a:r>
          </a:p>
          <a:p>
            <a:pPr lvl="1"/>
            <a:r>
              <a:rPr lang="en-GB" dirty="0"/>
              <a:t>Increase the modularity of the code.</a:t>
            </a:r>
          </a:p>
          <a:p>
            <a:r>
              <a:rPr lang="en-GB" dirty="0"/>
              <a:t>Classes</a:t>
            </a:r>
          </a:p>
          <a:p>
            <a:pPr lvl="1"/>
            <a:r>
              <a:rPr lang="en-GB" dirty="0"/>
              <a:t>Encapsulation of data.</a:t>
            </a:r>
          </a:p>
          <a:p>
            <a:pPr lvl="1"/>
            <a:r>
              <a:rPr lang="en-GB" dirty="0"/>
              <a:t>Access specifier (private, public, virtual).</a:t>
            </a:r>
          </a:p>
          <a:p>
            <a:r>
              <a:rPr lang="en-GB" dirty="0"/>
              <a:t>Constructor / Destructor</a:t>
            </a:r>
          </a:p>
          <a:p>
            <a:pPr lvl="1"/>
            <a:r>
              <a:rPr lang="en-GB" dirty="0"/>
              <a:t>Always work with initialised data and modules.</a:t>
            </a:r>
          </a:p>
          <a:p>
            <a:r>
              <a:rPr lang="en-GB" dirty="0"/>
              <a:t>Inheritance and Polymorphism</a:t>
            </a:r>
          </a:p>
          <a:p>
            <a:pPr lvl="1"/>
            <a:r>
              <a:rPr lang="en-GB" dirty="0"/>
              <a:t>Increase the modularity of the code.</a:t>
            </a:r>
          </a:p>
          <a:p>
            <a:pPr lvl="1"/>
            <a:r>
              <a:rPr lang="en-GB" dirty="0"/>
              <a:t>Using virtual functions or multiple inheritance could influence system performance.</a:t>
            </a:r>
          </a:p>
        </p:txBody>
      </p:sp>
      <p:sp>
        <p:nvSpPr>
          <p:cNvPr id="4" name="Foliennummernplatzhalter 3">
            <a:extLst>
              <a:ext uri="{FF2B5EF4-FFF2-40B4-BE49-F238E27FC236}">
                <a16:creationId xmlns:a16="http://schemas.microsoft.com/office/drawing/2014/main" id="{5CCF051B-D38E-4AD2-9BC6-6E7325D9F53F}"/>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5</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96C7A8C4-17DB-4311-9FA6-37D92346FD92}"/>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314987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B2DC0C-E064-4601-BADB-7B4172476F26}"/>
              </a:ext>
            </a:extLst>
          </p:cNvPr>
          <p:cNvSpPr>
            <a:spLocks noGrp="1"/>
          </p:cNvSpPr>
          <p:nvPr>
            <p:ph type="title"/>
          </p:nvPr>
        </p:nvSpPr>
        <p:spPr/>
        <p:txBody>
          <a:bodyPr/>
          <a:lstStyle/>
          <a:p>
            <a:r>
              <a:rPr lang="en-GB" dirty="0">
                <a:solidFill>
                  <a:srgbClr val="0070C0"/>
                </a:solidFill>
              </a:rPr>
              <a:t>Benefits and Drawbacks</a:t>
            </a:r>
          </a:p>
        </p:txBody>
      </p:sp>
      <p:graphicFrame>
        <p:nvGraphicFramePr>
          <p:cNvPr id="6" name="Inhaltsplatzhalter 5">
            <a:extLst>
              <a:ext uri="{FF2B5EF4-FFF2-40B4-BE49-F238E27FC236}">
                <a16:creationId xmlns:a16="http://schemas.microsoft.com/office/drawing/2014/main" id="{EC81073C-EB62-4E25-8760-625D380013CD}"/>
              </a:ext>
            </a:extLst>
          </p:cNvPr>
          <p:cNvGraphicFramePr>
            <a:graphicFrameLocks noGrp="1"/>
          </p:cNvGraphicFramePr>
          <p:nvPr>
            <p:ph idx="1"/>
            <p:extLst>
              <p:ext uri="{D42A27DB-BD31-4B8C-83A1-F6EECF244321}">
                <p14:modId xmlns:p14="http://schemas.microsoft.com/office/powerpoint/2010/main" val="1420158170"/>
              </p:ext>
            </p:extLst>
          </p:nvPr>
        </p:nvGraphicFramePr>
        <p:xfrm>
          <a:off x="617538" y="1844675"/>
          <a:ext cx="7848600" cy="3977640"/>
        </p:xfrm>
        <a:graphic>
          <a:graphicData uri="http://schemas.openxmlformats.org/drawingml/2006/table">
            <a:tbl>
              <a:tblPr firstRow="1" bandRow="1">
                <a:tableStyleId>{93296810-A885-4BE3-A3E7-6D5BEEA58F35}</a:tableStyleId>
              </a:tblPr>
              <a:tblGrid>
                <a:gridCol w="3594422">
                  <a:extLst>
                    <a:ext uri="{9D8B030D-6E8A-4147-A177-3AD203B41FA5}">
                      <a16:colId xmlns:a16="http://schemas.microsoft.com/office/drawing/2014/main" val="3541831245"/>
                    </a:ext>
                  </a:extLst>
                </a:gridCol>
                <a:gridCol w="2160240">
                  <a:extLst>
                    <a:ext uri="{9D8B030D-6E8A-4147-A177-3AD203B41FA5}">
                      <a16:colId xmlns:a16="http://schemas.microsoft.com/office/drawing/2014/main" val="171023500"/>
                    </a:ext>
                  </a:extLst>
                </a:gridCol>
                <a:gridCol w="2093938">
                  <a:extLst>
                    <a:ext uri="{9D8B030D-6E8A-4147-A177-3AD203B41FA5}">
                      <a16:colId xmlns:a16="http://schemas.microsoft.com/office/drawing/2014/main" val="4293208623"/>
                    </a:ext>
                  </a:extLst>
                </a:gridCol>
              </a:tblGrid>
              <a:tr h="370840">
                <a:tc>
                  <a:txBody>
                    <a:bodyPr/>
                    <a:lstStyle/>
                    <a:p>
                      <a:pPr algn="ctr"/>
                      <a:r>
                        <a:rPr lang="en-GB" dirty="0"/>
                        <a:t>C++ Concept</a:t>
                      </a:r>
                    </a:p>
                  </a:txBody>
                  <a:tcPr/>
                </a:tc>
                <a:tc>
                  <a:txBody>
                    <a:bodyPr/>
                    <a:lstStyle/>
                    <a:p>
                      <a:pPr algn="ctr"/>
                      <a:r>
                        <a:rPr lang="en-GB" dirty="0"/>
                        <a:t>Pro</a:t>
                      </a:r>
                    </a:p>
                  </a:txBody>
                  <a:tcPr/>
                </a:tc>
                <a:tc>
                  <a:txBody>
                    <a:bodyPr/>
                    <a:lstStyle/>
                    <a:p>
                      <a:pPr algn="ctr"/>
                      <a:r>
                        <a:rPr lang="en-GB" dirty="0"/>
                        <a:t>Contra</a:t>
                      </a:r>
                    </a:p>
                  </a:txBody>
                  <a:tcPr/>
                </a:tc>
                <a:extLst>
                  <a:ext uri="{0D108BD9-81ED-4DB2-BD59-A6C34878D82A}">
                    <a16:rowId xmlns:a16="http://schemas.microsoft.com/office/drawing/2014/main" val="26118490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 Overloading </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2880327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Default Arguments</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28122227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 Templates</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35047997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Pointer vs References</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3115144301"/>
                  </a:ext>
                </a:extLst>
              </a:tr>
              <a:tr h="370840">
                <a:tc>
                  <a:txBody>
                    <a:bodyPr/>
                    <a:lstStyle/>
                    <a:p>
                      <a:r>
                        <a:rPr lang="en-GB" dirty="0"/>
                        <a:t>C++ Standard Library</a:t>
                      </a:r>
                    </a:p>
                  </a:txBody>
                  <a:tcPr/>
                </a:tc>
                <a:tc>
                  <a:txBody>
                    <a:bodyPr/>
                    <a:lstStyle/>
                    <a:p>
                      <a:pPr algn="ctr"/>
                      <a:endParaRPr lang="en-GB" dirty="0">
                        <a:solidFill>
                          <a:srgbClr val="00B050"/>
                        </a:solidFill>
                      </a:endParaRPr>
                    </a:p>
                  </a:txBody>
                  <a:tcPr/>
                </a:tc>
                <a:tc>
                  <a:txBody>
                    <a:bodyPr/>
                    <a:lstStyle/>
                    <a:p>
                      <a:pPr algn="ctr"/>
                      <a:endParaRPr lang="en-GB" dirty="0">
                        <a:solidFill>
                          <a:srgbClr val="FF0000"/>
                        </a:solidFill>
                      </a:endParaRPr>
                    </a:p>
                  </a:txBody>
                  <a:tcPr/>
                </a:tc>
                <a:extLst>
                  <a:ext uri="{0D108BD9-81ED-4DB2-BD59-A6C34878D82A}">
                    <a16:rowId xmlns:a16="http://schemas.microsoft.com/office/drawing/2014/main" val="4267991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Namespaces</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1198346608"/>
                  </a:ext>
                </a:extLst>
              </a:tr>
              <a:tr h="370840">
                <a:tc>
                  <a:txBody>
                    <a:bodyPr/>
                    <a:lstStyle/>
                    <a:p>
                      <a:r>
                        <a:rPr lang="en-GB" dirty="0"/>
                        <a:t>Classes</a:t>
                      </a:r>
                    </a:p>
                  </a:txBody>
                  <a:tcPr/>
                </a:tc>
                <a:tc>
                  <a:txBody>
                    <a:bodyPr/>
                    <a:lstStyle/>
                    <a:p>
                      <a:pPr algn="ctr"/>
                      <a:endParaRPr lang="en-GB" dirty="0">
                        <a:solidFill>
                          <a:srgbClr val="00B050"/>
                        </a:solidFill>
                      </a:endParaRPr>
                    </a:p>
                  </a:txBody>
                  <a:tcPr/>
                </a:tc>
                <a:tc>
                  <a:txBody>
                    <a:bodyPr/>
                    <a:lstStyle/>
                    <a:p>
                      <a:pPr algn="ctr"/>
                      <a:endParaRPr lang="en-GB" dirty="0"/>
                    </a:p>
                  </a:txBody>
                  <a:tcPr/>
                </a:tc>
                <a:extLst>
                  <a:ext uri="{0D108BD9-81ED-4DB2-BD59-A6C34878D82A}">
                    <a16:rowId xmlns:a16="http://schemas.microsoft.com/office/drawing/2014/main" val="30709387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Constructor / Destructor</a:t>
                      </a:r>
                    </a:p>
                  </a:txBody>
                  <a:tcPr/>
                </a:tc>
                <a:tc>
                  <a:txBody>
                    <a:bodyPr/>
                    <a:lstStyle/>
                    <a:p>
                      <a:pPr algn="ctr"/>
                      <a:endParaRPr lang="en-GB" dirty="0">
                        <a:solidFill>
                          <a:srgbClr val="00B050"/>
                        </a:solidFill>
                      </a:endParaRPr>
                    </a:p>
                  </a:txBody>
                  <a:tcPr/>
                </a:tc>
                <a:tc>
                  <a:txBody>
                    <a:bodyPr/>
                    <a:lstStyle/>
                    <a:p>
                      <a:pPr algn="ctr"/>
                      <a:endParaRPr lang="en-GB" dirty="0">
                        <a:solidFill>
                          <a:srgbClr val="FF0000"/>
                        </a:solidFill>
                      </a:endParaRPr>
                    </a:p>
                  </a:txBody>
                  <a:tcPr/>
                </a:tc>
                <a:extLst>
                  <a:ext uri="{0D108BD9-81ED-4DB2-BD59-A6C34878D82A}">
                    <a16:rowId xmlns:a16="http://schemas.microsoft.com/office/drawing/2014/main" val="31915334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Virtual functions and multiple inheritance</a:t>
                      </a:r>
                    </a:p>
                  </a:txBody>
                  <a:tcPr/>
                </a:tc>
                <a:tc>
                  <a:txBody>
                    <a:bodyPr/>
                    <a:lstStyle/>
                    <a:p>
                      <a:pPr algn="ctr"/>
                      <a:endParaRPr lang="en-GB" dirty="0">
                        <a:solidFill>
                          <a:srgbClr val="00B050"/>
                        </a:solidFill>
                      </a:endParaRPr>
                    </a:p>
                  </a:txBody>
                  <a:tcPr/>
                </a:tc>
                <a:tc>
                  <a:txBody>
                    <a:bodyPr/>
                    <a:lstStyle/>
                    <a:p>
                      <a:pPr algn="ctr"/>
                      <a:endParaRPr lang="en-GB" dirty="0">
                        <a:solidFill>
                          <a:srgbClr val="FF0000"/>
                        </a:solidFill>
                      </a:endParaRPr>
                    </a:p>
                  </a:txBody>
                  <a:tcPr/>
                </a:tc>
                <a:extLst>
                  <a:ext uri="{0D108BD9-81ED-4DB2-BD59-A6C34878D82A}">
                    <a16:rowId xmlns:a16="http://schemas.microsoft.com/office/drawing/2014/main" val="2569048143"/>
                  </a:ext>
                </a:extLst>
              </a:tr>
            </a:tbl>
          </a:graphicData>
        </a:graphic>
      </p:graphicFrame>
      <p:sp>
        <p:nvSpPr>
          <p:cNvPr id="4" name="Foliennummernplatzhalter 3">
            <a:extLst>
              <a:ext uri="{FF2B5EF4-FFF2-40B4-BE49-F238E27FC236}">
                <a16:creationId xmlns:a16="http://schemas.microsoft.com/office/drawing/2014/main" id="{93E0CC0D-0EEC-42F0-B4C5-32C64E6D616B}"/>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6</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72AD833D-07D3-44CB-9B92-727FF6418211}"/>
              </a:ext>
            </a:extLst>
          </p:cNvPr>
          <p:cNvSpPr>
            <a:spLocks noGrp="1"/>
          </p:cNvSpPr>
          <p:nvPr>
            <p:ph type="ftr" sz="quarter" idx="11"/>
          </p:nvPr>
        </p:nvSpPr>
        <p:spPr/>
        <p:txBody>
          <a:bodyPr/>
          <a:lstStyle/>
          <a:p>
            <a:pPr>
              <a:defRPr/>
            </a:pPr>
            <a:r>
              <a:rPr lang="de-AT"/>
              <a:t>© FH Technikum Wien</a:t>
            </a:r>
          </a:p>
        </p:txBody>
      </p:sp>
      <p:sp>
        <p:nvSpPr>
          <p:cNvPr id="7" name="Smiley 6">
            <a:extLst>
              <a:ext uri="{FF2B5EF4-FFF2-40B4-BE49-F238E27FC236}">
                <a16:creationId xmlns:a16="http://schemas.microsoft.com/office/drawing/2014/main" id="{5E2D0CB7-E18C-48D8-9859-C9B5F1E463E6}"/>
              </a:ext>
            </a:extLst>
          </p:cNvPr>
          <p:cNvSpPr/>
          <p:nvPr/>
        </p:nvSpPr>
        <p:spPr>
          <a:xfrm>
            <a:off x="5148064" y="2276872"/>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miley 7">
            <a:extLst>
              <a:ext uri="{FF2B5EF4-FFF2-40B4-BE49-F238E27FC236}">
                <a16:creationId xmlns:a16="http://schemas.microsoft.com/office/drawing/2014/main" id="{9313C2C5-2DF1-4AF5-85DC-F0B5F1994180}"/>
              </a:ext>
            </a:extLst>
          </p:cNvPr>
          <p:cNvSpPr/>
          <p:nvPr/>
        </p:nvSpPr>
        <p:spPr>
          <a:xfrm>
            <a:off x="5148064" y="2636912"/>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miley 8">
            <a:extLst>
              <a:ext uri="{FF2B5EF4-FFF2-40B4-BE49-F238E27FC236}">
                <a16:creationId xmlns:a16="http://schemas.microsoft.com/office/drawing/2014/main" id="{84E4D12C-BA7A-4EDA-9398-F8B00BBCBD84}"/>
              </a:ext>
            </a:extLst>
          </p:cNvPr>
          <p:cNvSpPr/>
          <p:nvPr/>
        </p:nvSpPr>
        <p:spPr>
          <a:xfrm>
            <a:off x="5148063" y="3014581"/>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9">
            <a:extLst>
              <a:ext uri="{FF2B5EF4-FFF2-40B4-BE49-F238E27FC236}">
                <a16:creationId xmlns:a16="http://schemas.microsoft.com/office/drawing/2014/main" id="{CF259EB1-6BDD-407A-8770-FB15AE1881C0}"/>
              </a:ext>
            </a:extLst>
          </p:cNvPr>
          <p:cNvSpPr/>
          <p:nvPr/>
        </p:nvSpPr>
        <p:spPr>
          <a:xfrm>
            <a:off x="4877660" y="3374621"/>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miley 10">
            <a:extLst>
              <a:ext uri="{FF2B5EF4-FFF2-40B4-BE49-F238E27FC236}">
                <a16:creationId xmlns:a16="http://schemas.microsoft.com/office/drawing/2014/main" id="{CA7F50F6-4053-4101-A5CF-9A312F143690}"/>
              </a:ext>
            </a:extLst>
          </p:cNvPr>
          <p:cNvSpPr/>
          <p:nvPr/>
        </p:nvSpPr>
        <p:spPr>
          <a:xfrm>
            <a:off x="5418466" y="3374621"/>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miley 11">
            <a:extLst>
              <a:ext uri="{FF2B5EF4-FFF2-40B4-BE49-F238E27FC236}">
                <a16:creationId xmlns:a16="http://schemas.microsoft.com/office/drawing/2014/main" id="{96FEEC2C-F20F-41C9-A933-1D48CC6D489E}"/>
              </a:ext>
            </a:extLst>
          </p:cNvPr>
          <p:cNvSpPr/>
          <p:nvPr/>
        </p:nvSpPr>
        <p:spPr>
          <a:xfrm>
            <a:off x="5148063" y="3736728"/>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miley 12">
            <a:extLst>
              <a:ext uri="{FF2B5EF4-FFF2-40B4-BE49-F238E27FC236}">
                <a16:creationId xmlns:a16="http://schemas.microsoft.com/office/drawing/2014/main" id="{F06857C6-C59A-4321-AD2C-E699A7D95057}"/>
              </a:ext>
            </a:extLst>
          </p:cNvPr>
          <p:cNvSpPr/>
          <p:nvPr/>
        </p:nvSpPr>
        <p:spPr>
          <a:xfrm>
            <a:off x="5148062" y="4115152"/>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miley 13">
            <a:extLst>
              <a:ext uri="{FF2B5EF4-FFF2-40B4-BE49-F238E27FC236}">
                <a16:creationId xmlns:a16="http://schemas.microsoft.com/office/drawing/2014/main" id="{431B67DB-E8DC-42AF-9652-F18B65B79332}"/>
              </a:ext>
            </a:extLst>
          </p:cNvPr>
          <p:cNvSpPr/>
          <p:nvPr/>
        </p:nvSpPr>
        <p:spPr>
          <a:xfrm>
            <a:off x="5148062" y="4493576"/>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miley 14">
            <a:extLst>
              <a:ext uri="{FF2B5EF4-FFF2-40B4-BE49-F238E27FC236}">
                <a16:creationId xmlns:a16="http://schemas.microsoft.com/office/drawing/2014/main" id="{5BA9F445-E441-4C53-AF5B-EFB4653BACD7}"/>
              </a:ext>
            </a:extLst>
          </p:cNvPr>
          <p:cNvSpPr/>
          <p:nvPr/>
        </p:nvSpPr>
        <p:spPr>
          <a:xfrm>
            <a:off x="5516298" y="4493575"/>
            <a:ext cx="270403" cy="270403"/>
          </a:xfrm>
          <a:prstGeom prst="smileyFace">
            <a:avLst>
              <a:gd name="adj" fmla="val 4653"/>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miley 15">
            <a:extLst>
              <a:ext uri="{FF2B5EF4-FFF2-40B4-BE49-F238E27FC236}">
                <a16:creationId xmlns:a16="http://schemas.microsoft.com/office/drawing/2014/main" id="{79692672-CC0D-409F-9327-DD0EF507A1C5}"/>
              </a:ext>
            </a:extLst>
          </p:cNvPr>
          <p:cNvSpPr/>
          <p:nvPr/>
        </p:nvSpPr>
        <p:spPr>
          <a:xfrm>
            <a:off x="4779826" y="4493575"/>
            <a:ext cx="270403" cy="270403"/>
          </a:xfrm>
          <a:prstGeom prst="smileyFace">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Smiley 16">
            <a:extLst>
              <a:ext uri="{FF2B5EF4-FFF2-40B4-BE49-F238E27FC236}">
                <a16:creationId xmlns:a16="http://schemas.microsoft.com/office/drawing/2014/main" id="{0BA8B231-C7E4-4B30-A9A9-16618D494DE1}"/>
              </a:ext>
            </a:extLst>
          </p:cNvPr>
          <p:cNvSpPr/>
          <p:nvPr/>
        </p:nvSpPr>
        <p:spPr>
          <a:xfrm>
            <a:off x="4877660" y="4874469"/>
            <a:ext cx="270403" cy="270403"/>
          </a:xfrm>
          <a:prstGeom prst="smileyFace">
            <a:avLst>
              <a:gd name="adj" fmla="val 4653"/>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miley 17">
            <a:extLst>
              <a:ext uri="{FF2B5EF4-FFF2-40B4-BE49-F238E27FC236}">
                <a16:creationId xmlns:a16="http://schemas.microsoft.com/office/drawing/2014/main" id="{6FE794FA-68B1-4C84-B6A2-7CCA42EE0CF8}"/>
              </a:ext>
            </a:extLst>
          </p:cNvPr>
          <p:cNvSpPr/>
          <p:nvPr/>
        </p:nvSpPr>
        <p:spPr>
          <a:xfrm>
            <a:off x="5418465" y="4874469"/>
            <a:ext cx="270403" cy="270403"/>
          </a:xfrm>
          <a:prstGeom prst="smileyFace">
            <a:avLst>
              <a:gd name="adj" fmla="val 4653"/>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miley 18">
            <a:extLst>
              <a:ext uri="{FF2B5EF4-FFF2-40B4-BE49-F238E27FC236}">
                <a16:creationId xmlns:a16="http://schemas.microsoft.com/office/drawing/2014/main" id="{1318B2F5-9BB9-4C10-93FC-926BE7046AAA}"/>
              </a:ext>
            </a:extLst>
          </p:cNvPr>
          <p:cNvSpPr/>
          <p:nvPr/>
        </p:nvSpPr>
        <p:spPr>
          <a:xfrm>
            <a:off x="5148062" y="5390845"/>
            <a:ext cx="270403" cy="270403"/>
          </a:xfrm>
          <a:prstGeom prst="smileyFace">
            <a:avLst>
              <a:gd name="adj" fmla="val 4653"/>
            </a:avLst>
          </a:prstGeom>
          <a:solidFill>
            <a:srgbClr val="FFC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miley 19">
            <a:extLst>
              <a:ext uri="{FF2B5EF4-FFF2-40B4-BE49-F238E27FC236}">
                <a16:creationId xmlns:a16="http://schemas.microsoft.com/office/drawing/2014/main" id="{A1D2B796-C4D4-44CC-9347-3B207E1B211B}"/>
              </a:ext>
            </a:extLst>
          </p:cNvPr>
          <p:cNvSpPr/>
          <p:nvPr/>
        </p:nvSpPr>
        <p:spPr>
          <a:xfrm>
            <a:off x="7317118" y="5390845"/>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miley 22">
            <a:extLst>
              <a:ext uri="{FF2B5EF4-FFF2-40B4-BE49-F238E27FC236}">
                <a16:creationId xmlns:a16="http://schemas.microsoft.com/office/drawing/2014/main" id="{7E817805-B2EC-4C5C-A06C-893B784B3525}"/>
              </a:ext>
            </a:extLst>
          </p:cNvPr>
          <p:cNvSpPr/>
          <p:nvPr/>
        </p:nvSpPr>
        <p:spPr>
          <a:xfrm>
            <a:off x="6948264" y="5390845"/>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miley 23">
            <a:extLst>
              <a:ext uri="{FF2B5EF4-FFF2-40B4-BE49-F238E27FC236}">
                <a16:creationId xmlns:a16="http://schemas.microsoft.com/office/drawing/2014/main" id="{D62B09DC-0120-4E68-8AA6-1B1D065D82A7}"/>
              </a:ext>
            </a:extLst>
          </p:cNvPr>
          <p:cNvSpPr/>
          <p:nvPr/>
        </p:nvSpPr>
        <p:spPr>
          <a:xfrm>
            <a:off x="7685972" y="5390845"/>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miley 24">
            <a:extLst>
              <a:ext uri="{FF2B5EF4-FFF2-40B4-BE49-F238E27FC236}">
                <a16:creationId xmlns:a16="http://schemas.microsoft.com/office/drawing/2014/main" id="{8E87769E-DF94-4745-82B8-9520C9A83408}"/>
              </a:ext>
            </a:extLst>
          </p:cNvPr>
          <p:cNvSpPr/>
          <p:nvPr/>
        </p:nvSpPr>
        <p:spPr>
          <a:xfrm>
            <a:off x="7317117" y="4864825"/>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miley 25">
            <a:extLst>
              <a:ext uri="{FF2B5EF4-FFF2-40B4-BE49-F238E27FC236}">
                <a16:creationId xmlns:a16="http://schemas.microsoft.com/office/drawing/2014/main" id="{A5E4ECD5-86F1-42DB-97C3-137142BA60A8}"/>
              </a:ext>
            </a:extLst>
          </p:cNvPr>
          <p:cNvSpPr/>
          <p:nvPr/>
        </p:nvSpPr>
        <p:spPr>
          <a:xfrm>
            <a:off x="7046714" y="3753856"/>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miley 26">
            <a:extLst>
              <a:ext uri="{FF2B5EF4-FFF2-40B4-BE49-F238E27FC236}">
                <a16:creationId xmlns:a16="http://schemas.microsoft.com/office/drawing/2014/main" id="{B87F8A33-693F-41A7-BD3E-588ECFDFC9AB}"/>
              </a:ext>
            </a:extLst>
          </p:cNvPr>
          <p:cNvSpPr/>
          <p:nvPr/>
        </p:nvSpPr>
        <p:spPr>
          <a:xfrm>
            <a:off x="7550770" y="3753856"/>
            <a:ext cx="270403" cy="270403"/>
          </a:xfrm>
          <a:prstGeom prst="smileyFace">
            <a:avLst>
              <a:gd name="adj" fmla="val -4653"/>
            </a:avLst>
          </a:prstGeom>
          <a:solidFill>
            <a:srgbClr val="FF00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15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E55DE-0B47-43CB-B4DD-93BE5D280D77}"/>
              </a:ext>
            </a:extLst>
          </p:cNvPr>
          <p:cNvSpPr>
            <a:spLocks noGrp="1"/>
          </p:cNvSpPr>
          <p:nvPr>
            <p:ph type="title"/>
          </p:nvPr>
        </p:nvSpPr>
        <p:spPr/>
        <p:txBody>
          <a:bodyPr/>
          <a:lstStyle/>
          <a:p>
            <a:r>
              <a:rPr lang="en-GB" dirty="0">
                <a:solidFill>
                  <a:srgbClr val="0070C0"/>
                </a:solidFill>
              </a:rPr>
              <a:t>Popularity of C++</a:t>
            </a:r>
          </a:p>
        </p:txBody>
      </p:sp>
      <p:sp>
        <p:nvSpPr>
          <p:cNvPr id="3" name="Inhaltsplatzhalter 2">
            <a:extLst>
              <a:ext uri="{FF2B5EF4-FFF2-40B4-BE49-F238E27FC236}">
                <a16:creationId xmlns:a16="http://schemas.microsoft.com/office/drawing/2014/main" id="{4CC9AF5C-1851-422D-8DDD-E03D0FD45918}"/>
              </a:ext>
            </a:extLst>
          </p:cNvPr>
          <p:cNvSpPr>
            <a:spLocks noGrp="1"/>
          </p:cNvSpPr>
          <p:nvPr>
            <p:ph idx="1"/>
          </p:nvPr>
        </p:nvSpPr>
        <p:spPr/>
        <p:txBody>
          <a:bodyPr/>
          <a:lstStyle/>
          <a:p>
            <a:r>
              <a:rPr lang="en-GB" dirty="0"/>
              <a:t>C is simpler to learn than C++.</a:t>
            </a:r>
          </a:p>
          <a:p>
            <a:r>
              <a:rPr lang="en-GB" dirty="0"/>
              <a:t>C++ requires more Know-How from the developer.</a:t>
            </a:r>
          </a:p>
          <a:p>
            <a:r>
              <a:rPr lang="en-GB" dirty="0"/>
              <a:t>Debugging C++ programs could be difficult.</a:t>
            </a:r>
          </a:p>
          <a:p>
            <a:r>
              <a:rPr lang="en-GB" dirty="0"/>
              <a:t>C Toolchain is available for the most platforms.</a:t>
            </a:r>
          </a:p>
        </p:txBody>
      </p:sp>
      <p:sp>
        <p:nvSpPr>
          <p:cNvPr id="4" name="Foliennummernplatzhalter 3">
            <a:extLst>
              <a:ext uri="{FF2B5EF4-FFF2-40B4-BE49-F238E27FC236}">
                <a16:creationId xmlns:a16="http://schemas.microsoft.com/office/drawing/2014/main" id="{EBF85C3E-D9B6-46BA-AAF9-80BBBDC14457}"/>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7</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BFECE0DC-DFAA-4E02-9C74-13FA2AB04E41}"/>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408172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2BF939-0153-4FF3-AD83-5CAD64EBEA31}"/>
              </a:ext>
            </a:extLst>
          </p:cNvPr>
          <p:cNvSpPr>
            <a:spLocks noGrp="1"/>
          </p:cNvSpPr>
          <p:nvPr>
            <p:ph type="title"/>
          </p:nvPr>
        </p:nvSpPr>
        <p:spPr/>
        <p:txBody>
          <a:bodyPr/>
          <a:lstStyle/>
          <a:p>
            <a:r>
              <a:rPr lang="en-GB" dirty="0">
                <a:solidFill>
                  <a:srgbClr val="0070C0"/>
                </a:solidFill>
              </a:rPr>
              <a:t>Use cases</a:t>
            </a:r>
          </a:p>
        </p:txBody>
      </p:sp>
      <p:sp>
        <p:nvSpPr>
          <p:cNvPr id="3" name="Inhaltsplatzhalter 2">
            <a:extLst>
              <a:ext uri="{FF2B5EF4-FFF2-40B4-BE49-F238E27FC236}">
                <a16:creationId xmlns:a16="http://schemas.microsoft.com/office/drawing/2014/main" id="{3D7657DA-4553-4E84-965D-906714DA4623}"/>
              </a:ext>
            </a:extLst>
          </p:cNvPr>
          <p:cNvSpPr>
            <a:spLocks noGrp="1"/>
          </p:cNvSpPr>
          <p:nvPr>
            <p:ph idx="1"/>
          </p:nvPr>
        </p:nvSpPr>
        <p:spPr>
          <a:xfrm>
            <a:off x="617538" y="1844675"/>
            <a:ext cx="2370286" cy="4175125"/>
          </a:xfrm>
        </p:spPr>
        <p:txBody>
          <a:bodyPr/>
          <a:lstStyle/>
          <a:p>
            <a:r>
              <a:rPr lang="en-GB" dirty="0" err="1">
                <a:hlinkClick r:id="rId3">
                  <a:extLst>
                    <a:ext uri="{A12FA001-AC4F-418D-AE19-62706E023703}">
                      <ahyp:hlinkClr xmlns:ahyp="http://schemas.microsoft.com/office/drawing/2018/hyperlinkcolor" val="tx"/>
                    </a:ext>
                  </a:extLst>
                </a:hlinkClick>
              </a:rPr>
              <a:t>mbed</a:t>
            </a:r>
            <a:r>
              <a:rPr lang="en-GB" dirty="0">
                <a:hlinkClick r:id="rId3">
                  <a:extLst>
                    <a:ext uri="{A12FA001-AC4F-418D-AE19-62706E023703}">
                      <ahyp:hlinkClr xmlns:ahyp="http://schemas.microsoft.com/office/drawing/2018/hyperlinkcolor" val="tx"/>
                    </a:ext>
                  </a:extLst>
                </a:hlinkClick>
              </a:rPr>
              <a:t>-OS</a:t>
            </a:r>
            <a:endParaRPr lang="en-GB" dirty="0"/>
          </a:p>
          <a:p>
            <a:r>
              <a:rPr lang="en-GB" dirty="0" err="1">
                <a:hlinkClick r:id="rId4">
                  <a:extLst>
                    <a:ext uri="{A12FA001-AC4F-418D-AE19-62706E023703}">
                      <ahyp:hlinkClr xmlns:ahyp="http://schemas.microsoft.com/office/drawing/2018/hyperlinkcolor" val="tx"/>
                    </a:ext>
                  </a:extLst>
                </a:hlinkClick>
              </a:rPr>
              <a:t>distortos</a:t>
            </a:r>
            <a:endParaRPr lang="en-GB" dirty="0"/>
          </a:p>
          <a:p>
            <a:r>
              <a:rPr lang="en-GB" dirty="0" err="1">
                <a:hlinkClick r:id="rId5">
                  <a:extLst>
                    <a:ext uri="{A12FA001-AC4F-418D-AE19-62706E023703}">
                      <ahyp:hlinkClr xmlns:ahyp="http://schemas.microsoft.com/office/drawing/2018/hyperlinkcolor" val="tx"/>
                    </a:ext>
                  </a:extLst>
                </a:hlinkClick>
              </a:rPr>
              <a:t>StratifyOS</a:t>
            </a:r>
            <a:endParaRPr lang="en-GB" dirty="0"/>
          </a:p>
          <a:p>
            <a:r>
              <a:rPr lang="en-GB" dirty="0" err="1">
                <a:hlinkClick r:id="rId6">
                  <a:extLst>
                    <a:ext uri="{A12FA001-AC4F-418D-AE19-62706E023703}">
                      <ahyp:hlinkClr xmlns:ahyp="http://schemas.microsoft.com/office/drawing/2018/hyperlinkcolor" val="tx"/>
                    </a:ext>
                  </a:extLst>
                </a:hlinkClick>
              </a:rPr>
              <a:t>Kvasir</a:t>
            </a:r>
            <a:endParaRPr lang="en-GB" dirty="0"/>
          </a:p>
          <a:p>
            <a:r>
              <a:rPr lang="en-GB" dirty="0" err="1">
                <a:hlinkClick r:id="rId7">
                  <a:extLst>
                    <a:ext uri="{A12FA001-AC4F-418D-AE19-62706E023703}">
                      <ahyp:hlinkClr xmlns:ahyp="http://schemas.microsoft.com/office/drawing/2018/hyperlinkcolor" val="tx"/>
                    </a:ext>
                  </a:extLst>
                </a:hlinkClick>
              </a:rPr>
              <a:t>Modm</a:t>
            </a:r>
            <a:endParaRPr lang="en-GB" dirty="0"/>
          </a:p>
          <a:p>
            <a:r>
              <a:rPr lang="de-DE" dirty="0" err="1">
                <a:hlinkClick r:id="rId8">
                  <a:extLst>
                    <a:ext uri="{A12FA001-AC4F-418D-AE19-62706E023703}">
                      <ahyp:hlinkClr xmlns:ahyp="http://schemas.microsoft.com/office/drawing/2018/hyperlinkcolor" val="tx"/>
                    </a:ext>
                  </a:extLst>
                </a:hlinkClick>
              </a:rPr>
              <a:t>Crect</a:t>
            </a:r>
            <a:endParaRPr lang="de-DE" dirty="0"/>
          </a:p>
          <a:p>
            <a:r>
              <a:rPr lang="de-DE" dirty="0">
                <a:hlinkClick r:id="rId9">
                  <a:extLst>
                    <a:ext uri="{A12FA001-AC4F-418D-AE19-62706E023703}">
                      <ahyp:hlinkClr xmlns:ahyp="http://schemas.microsoft.com/office/drawing/2018/hyperlinkcolor" val="tx"/>
                    </a:ext>
                  </a:extLst>
                </a:hlinkClick>
              </a:rPr>
              <a:t>EMB</a:t>
            </a:r>
            <a:r>
              <a:rPr lang="de-DE" baseline="30000" dirty="0">
                <a:hlinkClick r:id="rId9">
                  <a:extLst>
                    <a:ext uri="{A12FA001-AC4F-418D-AE19-62706E023703}">
                      <ahyp:hlinkClr xmlns:ahyp="http://schemas.microsoft.com/office/drawing/2018/hyperlinkcolor" val="tx"/>
                    </a:ext>
                  </a:extLst>
                </a:hlinkClick>
              </a:rPr>
              <a:t>2</a:t>
            </a:r>
            <a:endParaRPr lang="en-GB" dirty="0"/>
          </a:p>
          <a:p>
            <a:endParaRPr lang="en-GB" dirty="0"/>
          </a:p>
        </p:txBody>
      </p:sp>
      <p:sp>
        <p:nvSpPr>
          <p:cNvPr id="4" name="Foliennummernplatzhalter 3">
            <a:extLst>
              <a:ext uri="{FF2B5EF4-FFF2-40B4-BE49-F238E27FC236}">
                <a16:creationId xmlns:a16="http://schemas.microsoft.com/office/drawing/2014/main" id="{AF48F673-E00D-41A7-95B7-C7201F7F3A9C}"/>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8</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195E18C7-C46E-4EA5-ACD7-9A84A3990D2F}"/>
              </a:ext>
            </a:extLst>
          </p:cNvPr>
          <p:cNvSpPr>
            <a:spLocks noGrp="1"/>
          </p:cNvSpPr>
          <p:nvPr>
            <p:ph type="ftr" sz="quarter" idx="11"/>
          </p:nvPr>
        </p:nvSpPr>
        <p:spPr/>
        <p:txBody>
          <a:bodyPr/>
          <a:lstStyle/>
          <a:p>
            <a:pPr>
              <a:defRPr/>
            </a:pPr>
            <a:r>
              <a:rPr lang="de-AT"/>
              <a:t>© FH Technikum Wien</a:t>
            </a:r>
          </a:p>
        </p:txBody>
      </p:sp>
      <p:pic>
        <p:nvPicPr>
          <p:cNvPr id="7" name="Grafik 6">
            <a:extLst>
              <a:ext uri="{FF2B5EF4-FFF2-40B4-BE49-F238E27FC236}">
                <a16:creationId xmlns:a16="http://schemas.microsoft.com/office/drawing/2014/main" id="{B6729B6D-0BE6-4F0F-BC11-C57D4EE5D3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134035">
            <a:off x="5938222" y="1097294"/>
            <a:ext cx="1675519" cy="1919231"/>
          </a:xfrm>
          <a:prstGeom prst="rect">
            <a:avLst/>
          </a:prstGeom>
        </p:spPr>
      </p:pic>
      <p:pic>
        <p:nvPicPr>
          <p:cNvPr id="9" name="Grafik 8">
            <a:extLst>
              <a:ext uri="{FF2B5EF4-FFF2-40B4-BE49-F238E27FC236}">
                <a16:creationId xmlns:a16="http://schemas.microsoft.com/office/drawing/2014/main" id="{2299741B-5E89-47B8-83BA-76ACB032C8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400077">
            <a:off x="3662362" y="1492893"/>
            <a:ext cx="1819275" cy="2509838"/>
          </a:xfrm>
          <a:prstGeom prst="rect">
            <a:avLst/>
          </a:prstGeom>
        </p:spPr>
      </p:pic>
      <p:pic>
        <p:nvPicPr>
          <p:cNvPr id="11" name="Grafik 10">
            <a:extLst>
              <a:ext uri="{FF2B5EF4-FFF2-40B4-BE49-F238E27FC236}">
                <a16:creationId xmlns:a16="http://schemas.microsoft.com/office/drawing/2014/main" id="{D5D1E255-8527-4204-B570-0F5BA848D72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8143" y="3765681"/>
            <a:ext cx="1558132" cy="584300"/>
          </a:xfrm>
          <a:prstGeom prst="rect">
            <a:avLst/>
          </a:prstGeom>
        </p:spPr>
      </p:pic>
      <p:pic>
        <p:nvPicPr>
          <p:cNvPr id="13" name="Grafik 12">
            <a:extLst>
              <a:ext uri="{FF2B5EF4-FFF2-40B4-BE49-F238E27FC236}">
                <a16:creationId xmlns:a16="http://schemas.microsoft.com/office/drawing/2014/main" id="{6C1039E3-120E-44E6-93A4-77DD47D5E5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848432">
            <a:off x="3326660" y="4538451"/>
            <a:ext cx="3295418" cy="869121"/>
          </a:xfrm>
          <a:prstGeom prst="rect">
            <a:avLst/>
          </a:prstGeom>
        </p:spPr>
      </p:pic>
      <p:pic>
        <p:nvPicPr>
          <p:cNvPr id="17" name="Grafik 16">
            <a:extLst>
              <a:ext uri="{FF2B5EF4-FFF2-40B4-BE49-F238E27FC236}">
                <a16:creationId xmlns:a16="http://schemas.microsoft.com/office/drawing/2014/main" id="{4E75FF06-A933-4A96-B57A-AA25E06FDD6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8011672">
            <a:off x="6451870" y="4467657"/>
            <a:ext cx="2925349" cy="524954"/>
          </a:xfrm>
          <a:prstGeom prst="rect">
            <a:avLst/>
          </a:prstGeom>
        </p:spPr>
      </p:pic>
    </p:spTree>
    <p:extLst>
      <p:ext uri="{BB962C8B-B14F-4D97-AF65-F5344CB8AC3E}">
        <p14:creationId xmlns:p14="http://schemas.microsoft.com/office/powerpoint/2010/main" val="321985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71E2BE-C00A-4861-B9B3-EE25ABA126E4}"/>
              </a:ext>
            </a:extLst>
          </p:cNvPr>
          <p:cNvSpPr>
            <a:spLocks noGrp="1"/>
          </p:cNvSpPr>
          <p:nvPr>
            <p:ph type="title"/>
          </p:nvPr>
        </p:nvSpPr>
        <p:spPr/>
        <p:txBody>
          <a:bodyPr/>
          <a:lstStyle/>
          <a:p>
            <a:r>
              <a:rPr lang="en-GB" dirty="0">
                <a:solidFill>
                  <a:srgbClr val="0070C0"/>
                </a:solidFill>
              </a:rPr>
              <a:t>Outlook</a:t>
            </a:r>
          </a:p>
        </p:txBody>
      </p:sp>
      <p:sp>
        <p:nvSpPr>
          <p:cNvPr id="3" name="Inhaltsplatzhalter 2">
            <a:extLst>
              <a:ext uri="{FF2B5EF4-FFF2-40B4-BE49-F238E27FC236}">
                <a16:creationId xmlns:a16="http://schemas.microsoft.com/office/drawing/2014/main" id="{B790D16C-89DE-417B-9EAD-56BCC9954C95}"/>
              </a:ext>
            </a:extLst>
          </p:cNvPr>
          <p:cNvSpPr>
            <a:spLocks noGrp="1"/>
          </p:cNvSpPr>
          <p:nvPr>
            <p:ph idx="1"/>
          </p:nvPr>
        </p:nvSpPr>
        <p:spPr/>
        <p:txBody>
          <a:bodyPr/>
          <a:lstStyle/>
          <a:p>
            <a:r>
              <a:rPr lang="en-GB" dirty="0"/>
              <a:t>Compiled language</a:t>
            </a:r>
          </a:p>
          <a:p>
            <a:pPr lvl="1"/>
            <a:r>
              <a:rPr lang="en-GB" dirty="0"/>
              <a:t>C </a:t>
            </a:r>
          </a:p>
          <a:p>
            <a:pPr lvl="1"/>
            <a:r>
              <a:rPr lang="en-GB" dirty="0"/>
              <a:t>C++</a:t>
            </a:r>
          </a:p>
          <a:p>
            <a:r>
              <a:rPr lang="en-GB" dirty="0"/>
              <a:t>Interpreted language</a:t>
            </a:r>
          </a:p>
          <a:p>
            <a:pPr lvl="1"/>
            <a:r>
              <a:rPr lang="en-GB" dirty="0"/>
              <a:t>Python</a:t>
            </a:r>
          </a:p>
          <a:p>
            <a:pPr lvl="1"/>
            <a:r>
              <a:rPr lang="en-GB" dirty="0"/>
              <a:t>Embedded Java</a:t>
            </a:r>
          </a:p>
          <a:p>
            <a:pPr lvl="1"/>
            <a:r>
              <a:rPr lang="en-GB" dirty="0"/>
              <a:t>Script languages</a:t>
            </a:r>
          </a:p>
          <a:p>
            <a:pPr lvl="2"/>
            <a:r>
              <a:rPr lang="en-GB" dirty="0"/>
              <a:t>Java Script</a:t>
            </a:r>
          </a:p>
          <a:p>
            <a:pPr lvl="2"/>
            <a:r>
              <a:rPr lang="en-GB" dirty="0"/>
              <a:t>NodeJS</a:t>
            </a:r>
          </a:p>
          <a:p>
            <a:endParaRPr lang="en-GB" dirty="0"/>
          </a:p>
        </p:txBody>
      </p:sp>
      <p:sp>
        <p:nvSpPr>
          <p:cNvPr id="4" name="Foliennummernplatzhalter 3">
            <a:extLst>
              <a:ext uri="{FF2B5EF4-FFF2-40B4-BE49-F238E27FC236}">
                <a16:creationId xmlns:a16="http://schemas.microsoft.com/office/drawing/2014/main" id="{4C56DC91-37AC-4EA9-8167-9BF86548F25E}"/>
              </a:ext>
            </a:extLst>
          </p:cNvPr>
          <p:cNvSpPr>
            <a:spLocks noGrp="1"/>
          </p:cNvSpPr>
          <p:nvPr>
            <p:ph type="sldNum" sz="quarter" idx="10"/>
          </p:nvPr>
        </p:nvSpPr>
        <p:spPr/>
        <p:txBody>
          <a:bodyPr/>
          <a:lstStyle/>
          <a:p>
            <a:endParaRPr lang="de-AT" altLang="de-DE"/>
          </a:p>
          <a:p>
            <a:fld id="{8E2537F6-9D11-4C86-AC1D-08DF07BF0B27}" type="slidenum">
              <a:rPr lang="de-AT" altLang="de-DE" sz="800" smtClean="0">
                <a:solidFill>
                  <a:srgbClr val="626B71"/>
                </a:solidFill>
              </a:rPr>
              <a:pPr/>
              <a:t>9</a:t>
            </a:fld>
            <a:endParaRPr lang="de-AT" altLang="de-DE" sz="800">
              <a:solidFill>
                <a:srgbClr val="626B71"/>
              </a:solidFill>
            </a:endParaRPr>
          </a:p>
        </p:txBody>
      </p:sp>
      <p:sp>
        <p:nvSpPr>
          <p:cNvPr id="5" name="Fußzeilenplatzhalter 4">
            <a:extLst>
              <a:ext uri="{FF2B5EF4-FFF2-40B4-BE49-F238E27FC236}">
                <a16:creationId xmlns:a16="http://schemas.microsoft.com/office/drawing/2014/main" id="{C532D5E8-05FA-437F-832F-FBFDE6E2C1A4}"/>
              </a:ext>
            </a:extLst>
          </p:cNvPr>
          <p:cNvSpPr>
            <a:spLocks noGrp="1"/>
          </p:cNvSpPr>
          <p:nvPr>
            <p:ph type="ftr" sz="quarter" idx="11"/>
          </p:nvPr>
        </p:nvSpPr>
        <p:spPr/>
        <p:txBody>
          <a:bodyPr/>
          <a:lstStyle/>
          <a:p>
            <a:pPr>
              <a:defRPr/>
            </a:pPr>
            <a:r>
              <a:rPr lang="de-AT"/>
              <a:t>© FH Technikum Wien</a:t>
            </a:r>
          </a:p>
        </p:txBody>
      </p:sp>
    </p:spTree>
    <p:extLst>
      <p:ext uri="{BB962C8B-B14F-4D97-AF65-F5344CB8AC3E}">
        <p14:creationId xmlns:p14="http://schemas.microsoft.com/office/powerpoint/2010/main" val="3219628765"/>
      </p:ext>
    </p:extLst>
  </p:cSld>
  <p:clrMapOvr>
    <a:masterClrMapping/>
  </p:clrMapOvr>
</p:sld>
</file>

<file path=ppt/theme/theme1.xml><?xml version="1.0" encoding="utf-8"?>
<a:theme xmlns:a="http://schemas.openxmlformats.org/drawingml/2006/main" name="Vorlage_FHTW_2014_15">
  <a:themeElements>
    <a:clrScheme name="ppt_Vorlage_FHT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_Vorlage_FHTW">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_Vorlage_FHT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Vorlage_FHT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Vorlage_FHT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Vorlage_FHT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Vorlage_FHT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Vorlage_FHT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Vorlage_FHT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Vorlage_FHT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Vorlage_FHT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Vorlage_FHT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Vorlage_FHT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Vorlage_FHT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Vorlage_FHTW mit Balken</Template>
  <TotalTime>0</TotalTime>
  <Words>2447</Words>
  <Application>Microsoft Office PowerPoint</Application>
  <PresentationFormat>Bildschirmpräsentation (4:3)</PresentationFormat>
  <Paragraphs>472</Paragraphs>
  <Slides>20</Slides>
  <Notes>19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Courier New</vt:lpstr>
      <vt:lpstr>Wingdings</vt:lpstr>
      <vt:lpstr>Vorlage_FHTW_2014_15</vt:lpstr>
      <vt:lpstr>Embedded C++ Assessing OO concepts for Embedded Systems </vt:lpstr>
      <vt:lpstr>Overview</vt:lpstr>
      <vt:lpstr>C++ Concepts</vt:lpstr>
      <vt:lpstr>C++ Standard Library</vt:lpstr>
      <vt:lpstr>C++ Concepts</vt:lpstr>
      <vt:lpstr>Benefits and Drawbacks</vt:lpstr>
      <vt:lpstr>Popularity of C++</vt:lpstr>
      <vt:lpstr>Use cases</vt:lpstr>
      <vt:lpstr>Outlook</vt:lpstr>
      <vt:lpstr>Questions</vt:lpstr>
      <vt:lpstr>Function Overloading </vt:lpstr>
      <vt:lpstr>Default Arguments</vt:lpstr>
      <vt:lpstr>Function Templates</vt:lpstr>
      <vt:lpstr>Pointer vs References</vt:lpstr>
      <vt:lpstr>C++ Standard Library (heap / stack confusing)</vt:lpstr>
      <vt:lpstr>Namespaces (anonym namespaces)</vt:lpstr>
      <vt:lpstr>Classes 1 (Basic Class ‘Com’)</vt:lpstr>
      <vt:lpstr>Classes 2 (Derived class ‘Serial’)</vt:lpstr>
      <vt:lpstr>Classes 3 (Virtual Functions)</vt:lpstr>
      <vt:lpstr>Classes 4 (Virtual Function Table)</vt:lpstr>
    </vt:vector>
  </TitlesOfParts>
  <Company>FH Technikum Wien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dc:title>
  <dc:creator>Fränz Ney</dc:creator>
  <cp:lastModifiedBy>Fränz Ney</cp:lastModifiedBy>
  <cp:revision>73</cp:revision>
  <cp:lastPrinted>2018-11-11T21:36:42Z</cp:lastPrinted>
  <dcterms:created xsi:type="dcterms:W3CDTF">2018-11-06T12:29:24Z</dcterms:created>
  <dcterms:modified xsi:type="dcterms:W3CDTF">2018-11-12T22:33:28Z</dcterms:modified>
</cp:coreProperties>
</file>