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97" autoAdjust="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7CED3A-0EFC-486D-B0A0-19FFFEC76578}"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36458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7CED3A-0EFC-486D-B0A0-19FFFEC76578}"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131599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7CED3A-0EFC-486D-B0A0-19FFFEC76578}"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80965F-7AB3-420F-B04C-01B0D7D8ECA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7831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F7CED3A-0EFC-486D-B0A0-19FFFEC76578}"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22247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F7CED3A-0EFC-486D-B0A0-19FFFEC76578}"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80965F-7AB3-420F-B04C-01B0D7D8ECA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8180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F7CED3A-0EFC-486D-B0A0-19FFFEC76578}"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3807188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CED3A-0EFC-486D-B0A0-19FFFEC76578}"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3858757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CED3A-0EFC-486D-B0A0-19FFFEC76578}"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190558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CED3A-0EFC-486D-B0A0-19FFFEC76578}"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41129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7CED3A-0EFC-486D-B0A0-19FFFEC76578}"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169990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7CED3A-0EFC-486D-B0A0-19FFFEC76578}"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26211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7CED3A-0EFC-486D-B0A0-19FFFEC76578}" type="datetimeFigureOut">
              <a:rPr lang="en-US" smtClean="0"/>
              <a:t>7/20/2018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36872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7CED3A-0EFC-486D-B0A0-19FFFEC76578}" type="datetimeFigureOut">
              <a:rPr lang="en-US" smtClean="0"/>
              <a:t>7/20/2018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247145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CED3A-0EFC-486D-B0A0-19FFFEC76578}" type="datetimeFigureOut">
              <a:rPr lang="en-US" smtClean="0"/>
              <a:t>7/20/2018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420651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7CED3A-0EFC-486D-B0A0-19FFFEC76578}"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382112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7CED3A-0EFC-486D-B0A0-19FFFEC76578}"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80965F-7AB3-420F-B04C-01B0D7D8ECAB}" type="slidenum">
              <a:rPr lang="en-US" smtClean="0"/>
              <a:t>‹#›</a:t>
            </a:fld>
            <a:endParaRPr lang="en-US"/>
          </a:p>
        </p:txBody>
      </p:sp>
    </p:spTree>
    <p:extLst>
      <p:ext uri="{BB962C8B-B14F-4D97-AF65-F5344CB8AC3E}">
        <p14:creationId xmlns:p14="http://schemas.microsoft.com/office/powerpoint/2010/main" val="133050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F7CED3A-0EFC-486D-B0A0-19FFFEC76578}" type="datetimeFigureOut">
              <a:rPr lang="en-US" smtClean="0"/>
              <a:t>7/20/2018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380965F-7AB3-420F-B04C-01B0D7D8ECAB}" type="slidenum">
              <a:rPr lang="en-US" smtClean="0"/>
              <a:t>‹#›</a:t>
            </a:fld>
            <a:endParaRPr lang="en-US"/>
          </a:p>
        </p:txBody>
      </p:sp>
    </p:spTree>
    <p:extLst>
      <p:ext uri="{BB962C8B-B14F-4D97-AF65-F5344CB8AC3E}">
        <p14:creationId xmlns:p14="http://schemas.microsoft.com/office/powerpoint/2010/main" val="14077181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C_(programming_language)" TargetMode="External"/><Relationship Id="rId3" Type="http://schemas.openxmlformats.org/officeDocument/2006/relationships/hyperlink" Target="https://en.wikipedia.org/wiki/Microcontroller" TargetMode="External"/><Relationship Id="rId7" Type="http://schemas.openxmlformats.org/officeDocument/2006/relationships/hyperlink" Target="https://en.wikipedia.org/wiki/Universal_Serial_Bus" TargetMode="External"/><Relationship Id="rId2" Type="http://schemas.openxmlformats.org/officeDocument/2006/relationships/hyperlink" Target="https://en.wikipedia.org/wiki/Single-board_microcontroller" TargetMode="External"/><Relationship Id="rId1" Type="http://schemas.openxmlformats.org/officeDocument/2006/relationships/slideLayout" Target="../slideLayouts/slideLayout2.xml"/><Relationship Id="rId6" Type="http://schemas.openxmlformats.org/officeDocument/2006/relationships/hyperlink" Target="https://en.wikipedia.org/wiki/Breadboard" TargetMode="External"/><Relationship Id="rId11" Type="http://schemas.openxmlformats.org/officeDocument/2006/relationships/hyperlink" Target="https://en.wikipedia.org/wiki/Processing_(programming_language)" TargetMode="External"/><Relationship Id="rId5" Type="http://schemas.openxmlformats.org/officeDocument/2006/relationships/hyperlink" Target="https://en.wikipedia.org/wiki/Input/output" TargetMode="External"/><Relationship Id="rId10" Type="http://schemas.openxmlformats.org/officeDocument/2006/relationships/hyperlink" Target="https://en.wikipedia.org/wiki/Integrated_development_environment" TargetMode="External"/><Relationship Id="rId4" Type="http://schemas.openxmlformats.org/officeDocument/2006/relationships/hyperlink" Target="https://en.wikipedia.org/wiki/Do-it-yourself" TargetMode="External"/><Relationship Id="rId9" Type="http://schemas.openxmlformats.org/officeDocument/2006/relationships/hyperlink" Target="https://en.wikipedia.org/wiki/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kitronik.co.uk/components/switches-and-sensors/light-sensors.html" TargetMode="External"/><Relationship Id="rId2" Type="http://schemas.openxmlformats.org/officeDocument/2006/relationships/hyperlink" Target="https://www.amazon.com/gp/product/B01DKC2GQ0/ref=as_li_qf_asin_il_tl?ie=UTF8&amp;tag=circbasi-20&amp;creative=9325&amp;linkCode=as2&amp;creativeASIN=B01DKC2GQ0&amp;linkId=e60f134123941e579cc73e26d34fef6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en.wikipedia.org/wiki/Decimal" TargetMode="External"/><Relationship Id="rId7" Type="http://schemas.openxmlformats.org/officeDocument/2006/relationships/hyperlink" Target="https://en.wikipedia.org/wiki/File:Seven_segment_02_Pengo.jpg" TargetMode="External"/><Relationship Id="rId2" Type="http://schemas.openxmlformats.org/officeDocument/2006/relationships/hyperlink" Target="https://en.wikipedia.org/wiki/Display_device" TargetMode="External"/><Relationship Id="rId1" Type="http://schemas.openxmlformats.org/officeDocument/2006/relationships/slideLayout" Target="../slideLayouts/slideLayout2.xml"/><Relationship Id="rId6" Type="http://schemas.openxmlformats.org/officeDocument/2006/relationships/hyperlink" Target="https://en.wikipedia.org/wiki/Digital_clock" TargetMode="External"/><Relationship Id="rId5" Type="http://schemas.openxmlformats.org/officeDocument/2006/relationships/hyperlink" Target="https://en.wikipedia.org/wiki/Dot_matrix_display" TargetMode="External"/><Relationship Id="rId4" Type="http://schemas.openxmlformats.org/officeDocument/2006/relationships/hyperlink" Target="https://en.wikipedia.org/wiki/Numeral_syste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AA8AE-1CBF-47BC-968F-9D3CD3342D21}"/>
              </a:ext>
            </a:extLst>
          </p:cNvPr>
          <p:cNvSpPr txBox="1"/>
          <p:nvPr/>
        </p:nvSpPr>
        <p:spPr>
          <a:xfrm>
            <a:off x="1201003" y="1883391"/>
            <a:ext cx="10508776" cy="2308324"/>
          </a:xfrm>
          <a:prstGeom prst="rect">
            <a:avLst/>
          </a:prstGeom>
          <a:noFill/>
        </p:spPr>
        <p:txBody>
          <a:bodyPr wrap="square" rtlCol="0">
            <a:spAutoFit/>
          </a:bodyPr>
          <a:lstStyle/>
          <a:p>
            <a:r>
              <a:rPr lang="en-US" sz="4800" dirty="0"/>
              <a:t>Analysis of Temperature and humidity using Arduino for a Green House.</a:t>
            </a:r>
          </a:p>
        </p:txBody>
      </p:sp>
    </p:spTree>
    <p:extLst>
      <p:ext uri="{BB962C8B-B14F-4D97-AF65-F5344CB8AC3E}">
        <p14:creationId xmlns:p14="http://schemas.microsoft.com/office/powerpoint/2010/main" val="101143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5CED-5D12-4E91-AFD9-A109473D7881}"/>
              </a:ext>
            </a:extLst>
          </p:cNvPr>
          <p:cNvSpPr>
            <a:spLocks noGrp="1"/>
          </p:cNvSpPr>
          <p:nvPr>
            <p:ph type="title"/>
          </p:nvPr>
        </p:nvSpPr>
        <p:spPr/>
        <p:txBody>
          <a:bodyPr>
            <a:normAutofit/>
          </a:bodyPr>
          <a:lstStyle/>
          <a:p>
            <a:r>
              <a:rPr lang="en-US" sz="4400" u="sng"/>
              <a:t>Materials required:</a:t>
            </a:r>
            <a:endParaRPr lang="en-US" sz="4400" u="sng" dirty="0"/>
          </a:p>
        </p:txBody>
      </p:sp>
      <p:sp>
        <p:nvSpPr>
          <p:cNvPr id="3" name="Content Placeholder 2">
            <a:extLst>
              <a:ext uri="{FF2B5EF4-FFF2-40B4-BE49-F238E27FC236}">
                <a16:creationId xmlns:a16="http://schemas.microsoft.com/office/drawing/2014/main" id="{56E8C1C7-CDBB-4B50-8B33-577F59264B07}"/>
              </a:ext>
            </a:extLst>
          </p:cNvPr>
          <p:cNvSpPr>
            <a:spLocks noGrp="1"/>
          </p:cNvSpPr>
          <p:nvPr>
            <p:ph idx="1"/>
          </p:nvPr>
        </p:nvSpPr>
        <p:spPr>
          <a:xfrm>
            <a:off x="2589212" y="2133599"/>
            <a:ext cx="8915400" cy="4410075"/>
          </a:xfrm>
        </p:spPr>
        <p:txBody>
          <a:bodyPr>
            <a:normAutofit lnSpcReduction="10000"/>
          </a:bodyPr>
          <a:lstStyle/>
          <a:p>
            <a:r>
              <a:rPr lang="en-US" sz="3600" dirty="0"/>
              <a:t>Arduino Uno</a:t>
            </a:r>
          </a:p>
          <a:p>
            <a:r>
              <a:rPr lang="en-US" sz="3600" dirty="0"/>
              <a:t>LDR</a:t>
            </a:r>
          </a:p>
          <a:p>
            <a:r>
              <a:rPr lang="en-US" sz="3600" dirty="0"/>
              <a:t>Wires</a:t>
            </a:r>
          </a:p>
          <a:p>
            <a:r>
              <a:rPr lang="en-US" sz="3600" dirty="0"/>
              <a:t>DHT</a:t>
            </a:r>
          </a:p>
          <a:p>
            <a:r>
              <a:rPr lang="en-US" sz="3600" dirty="0"/>
              <a:t>USB</a:t>
            </a:r>
          </a:p>
          <a:p>
            <a:r>
              <a:rPr lang="en-US" sz="3600" dirty="0"/>
              <a:t>Breadboard</a:t>
            </a:r>
          </a:p>
          <a:p>
            <a:r>
              <a:rPr lang="en-US" sz="3600" dirty="0"/>
              <a:t>7 Segment Display</a:t>
            </a:r>
          </a:p>
          <a:p>
            <a:endParaRPr lang="en-US" sz="3600" dirty="0"/>
          </a:p>
          <a:p>
            <a:pPr marL="0" indent="0">
              <a:buNone/>
            </a:pPr>
            <a:endParaRPr lang="en-US" dirty="0"/>
          </a:p>
          <a:p>
            <a:endParaRPr lang="en-US" dirty="0"/>
          </a:p>
        </p:txBody>
      </p:sp>
    </p:spTree>
    <p:extLst>
      <p:ext uri="{BB962C8B-B14F-4D97-AF65-F5344CB8AC3E}">
        <p14:creationId xmlns:p14="http://schemas.microsoft.com/office/powerpoint/2010/main" val="280221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34BF-3EAA-4C69-843E-0A9BCAB096BC}"/>
              </a:ext>
            </a:extLst>
          </p:cNvPr>
          <p:cNvSpPr>
            <a:spLocks noGrp="1"/>
          </p:cNvSpPr>
          <p:nvPr>
            <p:ph type="title"/>
          </p:nvPr>
        </p:nvSpPr>
        <p:spPr>
          <a:xfrm>
            <a:off x="2374560" y="0"/>
            <a:ext cx="8911687" cy="1280890"/>
          </a:xfrm>
        </p:spPr>
        <p:txBody>
          <a:bodyPr>
            <a:normAutofit/>
          </a:bodyPr>
          <a:lstStyle/>
          <a:p>
            <a:r>
              <a:rPr lang="en-US" sz="4400" u="sng" dirty="0"/>
              <a:t>Theory</a:t>
            </a:r>
          </a:p>
        </p:txBody>
      </p:sp>
      <p:sp>
        <p:nvSpPr>
          <p:cNvPr id="3" name="Content Placeholder 2">
            <a:extLst>
              <a:ext uri="{FF2B5EF4-FFF2-40B4-BE49-F238E27FC236}">
                <a16:creationId xmlns:a16="http://schemas.microsoft.com/office/drawing/2014/main" id="{069B467A-24D3-4B8E-B9F5-367023C1B3EB}"/>
              </a:ext>
            </a:extLst>
          </p:cNvPr>
          <p:cNvSpPr>
            <a:spLocks noGrp="1"/>
          </p:cNvSpPr>
          <p:nvPr>
            <p:ph idx="1"/>
          </p:nvPr>
        </p:nvSpPr>
        <p:spPr>
          <a:xfrm>
            <a:off x="682731" y="1280890"/>
            <a:ext cx="10826537" cy="5461104"/>
          </a:xfrm>
        </p:spPr>
        <p:txBody>
          <a:bodyPr>
            <a:normAutofit fontScale="92500"/>
          </a:bodyPr>
          <a:lstStyle/>
          <a:p>
            <a:r>
              <a:rPr lang="en-US" sz="3600" dirty="0"/>
              <a:t>Arduino</a:t>
            </a:r>
          </a:p>
          <a:p>
            <a:pPr marL="0" indent="0">
              <a:buNone/>
            </a:pPr>
            <a:r>
              <a:rPr lang="en-US" sz="3600" dirty="0"/>
              <a:t> </a:t>
            </a:r>
            <a:r>
              <a:rPr lang="en-US" sz="2100" b="1" dirty="0">
                <a:solidFill>
                  <a:schemeClr val="tx1"/>
                </a:solidFill>
              </a:rPr>
              <a:t>Arduino</a:t>
            </a:r>
            <a:r>
              <a:rPr lang="en-US" sz="2100" dirty="0">
                <a:solidFill>
                  <a:schemeClr val="tx1"/>
                </a:solidFill>
              </a:rPr>
              <a:t> is an open source computer hardware and software company, project, and user community that designs and manufactures </a:t>
            </a:r>
            <a:r>
              <a:rPr lang="en-US" sz="2100" u="sng" dirty="0">
                <a:solidFill>
                  <a:schemeClr val="tx1"/>
                </a:solidFill>
                <a:hlinkClick r:id="rId2" tooltip="Single-board microcontroller"/>
              </a:rPr>
              <a:t>single-board</a:t>
            </a:r>
            <a:r>
              <a:rPr lang="en-US" sz="2100" dirty="0">
                <a:solidFill>
                  <a:schemeClr val="tx1"/>
                </a:solidFill>
                <a:hlinkClick r:id="rId2" tooltip="Single-board microcontroller"/>
              </a:rPr>
              <a:t> microcontrollers</a:t>
            </a:r>
            <a:r>
              <a:rPr lang="en-US" sz="2100" dirty="0">
                <a:solidFill>
                  <a:schemeClr val="tx1"/>
                </a:solidFill>
              </a:rPr>
              <a:t> and </a:t>
            </a:r>
            <a:r>
              <a:rPr lang="en-US" sz="2100" dirty="0">
                <a:solidFill>
                  <a:schemeClr val="tx1"/>
                </a:solidFill>
                <a:hlinkClick r:id="rId3" tooltip="Microcontroller"/>
              </a:rPr>
              <a:t>microcontroller</a:t>
            </a:r>
            <a:r>
              <a:rPr lang="en-US" sz="2100" dirty="0">
                <a:solidFill>
                  <a:schemeClr val="tx1"/>
                </a:solidFill>
              </a:rPr>
              <a:t> kits for building digital devices and interactive objects that can sense and control objects in the physical and digital world. Arduino boards are available commercially in preassembled form, or as </a:t>
            </a:r>
            <a:r>
              <a:rPr lang="en-US" sz="2100" dirty="0">
                <a:solidFill>
                  <a:schemeClr val="tx1"/>
                </a:solidFill>
                <a:hlinkClick r:id="rId4" tooltip="Do-it-yourself"/>
              </a:rPr>
              <a:t>do-it-yourself</a:t>
            </a:r>
            <a:r>
              <a:rPr lang="en-US" sz="2100" dirty="0">
                <a:solidFill>
                  <a:schemeClr val="tx1"/>
                </a:solidFill>
              </a:rPr>
              <a:t> (DIY) kits.</a:t>
            </a:r>
          </a:p>
          <a:p>
            <a:pPr marL="0" indent="0">
              <a:buNone/>
            </a:pPr>
            <a:r>
              <a:rPr lang="en-US" sz="2100" dirty="0">
                <a:solidFill>
                  <a:schemeClr val="tx1"/>
                </a:solidFill>
              </a:rPr>
              <a:t>Arduino board designs use a variety of microprocessors and controllers. The boards are equipped with sets of digital and analog </a:t>
            </a:r>
            <a:r>
              <a:rPr lang="en-US" sz="2100" dirty="0">
                <a:solidFill>
                  <a:schemeClr val="tx1"/>
                </a:solidFill>
                <a:hlinkClick r:id="rId5" tooltip="Input/output"/>
              </a:rPr>
              <a:t>input/output</a:t>
            </a:r>
            <a:r>
              <a:rPr lang="en-US" sz="2100" dirty="0">
                <a:solidFill>
                  <a:schemeClr val="tx1"/>
                </a:solidFill>
              </a:rPr>
              <a:t> (I/O) pins that may be interfaced to various expansion boards or </a:t>
            </a:r>
            <a:r>
              <a:rPr lang="en-US" sz="2100" dirty="0">
                <a:solidFill>
                  <a:schemeClr val="tx1"/>
                </a:solidFill>
                <a:hlinkClick r:id="rId6" tooltip="Breadboard"/>
              </a:rPr>
              <a:t>Breadboards</a:t>
            </a:r>
            <a:r>
              <a:rPr lang="en-US" sz="2100" dirty="0">
                <a:solidFill>
                  <a:schemeClr val="tx1"/>
                </a:solidFill>
              </a:rPr>
              <a:t> (</a:t>
            </a:r>
            <a:r>
              <a:rPr lang="en-US" sz="2100" i="1" dirty="0">
                <a:solidFill>
                  <a:schemeClr val="tx1"/>
                </a:solidFill>
              </a:rPr>
              <a:t>shields</a:t>
            </a:r>
            <a:r>
              <a:rPr lang="en-US" sz="2100" dirty="0">
                <a:solidFill>
                  <a:schemeClr val="tx1"/>
                </a:solidFill>
              </a:rPr>
              <a:t>) and other circuits. The boards feature serial communications interfaces, including </a:t>
            </a:r>
            <a:r>
              <a:rPr lang="en-US" sz="2100" dirty="0">
                <a:solidFill>
                  <a:schemeClr val="tx1"/>
                </a:solidFill>
                <a:hlinkClick r:id="rId7" tooltip="Universal Serial Bus"/>
              </a:rPr>
              <a:t>Universal Serial Bus</a:t>
            </a:r>
            <a:r>
              <a:rPr lang="en-US" sz="2100" dirty="0">
                <a:solidFill>
                  <a:schemeClr val="tx1"/>
                </a:solidFill>
              </a:rPr>
              <a:t> (USB) on some models, which are also used for loading programs from personal computers. The microcontrollers are typically programmed using a dialect of features from the programming languages </a:t>
            </a:r>
            <a:r>
              <a:rPr lang="en-US" sz="2100" dirty="0">
                <a:solidFill>
                  <a:schemeClr val="tx1"/>
                </a:solidFill>
                <a:hlinkClick r:id="rId8" tooltip="C (programming language)"/>
              </a:rPr>
              <a:t>C</a:t>
            </a:r>
            <a:r>
              <a:rPr lang="en-US" sz="2100" dirty="0">
                <a:solidFill>
                  <a:schemeClr val="tx1"/>
                </a:solidFill>
              </a:rPr>
              <a:t> and </a:t>
            </a:r>
            <a:r>
              <a:rPr lang="en-US" sz="2100" dirty="0">
                <a:solidFill>
                  <a:schemeClr val="tx1"/>
                </a:solidFill>
                <a:hlinkClick r:id="rId9" tooltip="C++"/>
              </a:rPr>
              <a:t>C++</a:t>
            </a:r>
            <a:r>
              <a:rPr lang="en-US" sz="2100" dirty="0">
                <a:solidFill>
                  <a:schemeClr val="tx1"/>
                </a:solidFill>
              </a:rPr>
              <a:t>. In addition to using traditional compiler toolchains, the Arduino project provides an </a:t>
            </a:r>
            <a:r>
              <a:rPr lang="en-US" sz="2100" dirty="0">
                <a:solidFill>
                  <a:schemeClr val="tx1"/>
                </a:solidFill>
                <a:hlinkClick r:id="rId10" tooltip="Integrated development environment"/>
              </a:rPr>
              <a:t>integrated development environment</a:t>
            </a:r>
            <a:r>
              <a:rPr lang="en-US" sz="2100" dirty="0">
                <a:solidFill>
                  <a:schemeClr val="tx1"/>
                </a:solidFill>
              </a:rPr>
              <a:t> (IDE) based on the </a:t>
            </a:r>
            <a:r>
              <a:rPr lang="en-US" sz="2100" dirty="0">
                <a:solidFill>
                  <a:schemeClr val="tx1"/>
                </a:solidFill>
                <a:hlinkClick r:id="rId11" tooltip="Processing (programming language)"/>
              </a:rPr>
              <a:t>Processing</a:t>
            </a:r>
            <a:r>
              <a:rPr lang="en-US" sz="2100" dirty="0">
                <a:solidFill>
                  <a:schemeClr val="tx1"/>
                </a:solidFill>
              </a:rPr>
              <a:t> language project.</a:t>
            </a:r>
          </a:p>
          <a:p>
            <a:pPr marL="0" indent="0">
              <a:buNone/>
            </a:pPr>
            <a:endParaRPr lang="en-US" sz="3600" dirty="0"/>
          </a:p>
        </p:txBody>
      </p:sp>
    </p:spTree>
    <p:extLst>
      <p:ext uri="{BB962C8B-B14F-4D97-AF65-F5344CB8AC3E}">
        <p14:creationId xmlns:p14="http://schemas.microsoft.com/office/powerpoint/2010/main" val="228693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761A0B-0C5F-4BD9-B2E8-B0F50614F7D2}"/>
              </a:ext>
            </a:extLst>
          </p:cNvPr>
          <p:cNvSpPr txBox="1"/>
          <p:nvPr/>
        </p:nvSpPr>
        <p:spPr>
          <a:xfrm>
            <a:off x="600501" y="1473957"/>
            <a:ext cx="10549720" cy="5539978"/>
          </a:xfrm>
          <a:prstGeom prst="rect">
            <a:avLst/>
          </a:prstGeom>
          <a:noFill/>
        </p:spPr>
        <p:txBody>
          <a:bodyPr wrap="square" rtlCol="0">
            <a:spAutoFit/>
          </a:bodyPr>
          <a:lstStyle/>
          <a:p>
            <a:r>
              <a:rPr lang="en-US" sz="3600" dirty="0"/>
              <a:t>DHT</a:t>
            </a:r>
          </a:p>
          <a:p>
            <a:endParaRPr lang="en-US" dirty="0"/>
          </a:p>
          <a:p>
            <a:r>
              <a:rPr lang="en-US" sz="2400" dirty="0"/>
              <a:t>The </a:t>
            </a:r>
            <a:r>
              <a:rPr lang="en-US" sz="2400" dirty="0">
                <a:hlinkClick r:id="rId2" tooltip="DHT11 Humidity and Temperature Sensor"/>
              </a:rPr>
              <a:t>DHT11 humidity and temperature</a:t>
            </a:r>
            <a:r>
              <a:rPr lang="en-US" sz="2400" dirty="0"/>
              <a:t> sensor makes it really easy to add humidity and temperature data to your DIY electronics projects. It’s perfect for remote weather stations, home environmental control systems, and farm or garden monitoring systems.</a:t>
            </a:r>
          </a:p>
          <a:p>
            <a:r>
              <a:rPr lang="en-US" sz="3600" dirty="0"/>
              <a:t>LDR</a:t>
            </a:r>
          </a:p>
          <a:p>
            <a:endParaRPr lang="en-US" sz="2400" dirty="0"/>
          </a:p>
          <a:p>
            <a:r>
              <a:rPr lang="en-US" sz="2400" dirty="0"/>
              <a:t>An </a:t>
            </a:r>
            <a:r>
              <a:rPr lang="en-US" sz="2400" dirty="0">
                <a:hlinkClick r:id="rId3" tooltip="Light Dependant Resistors (LDRs)"/>
              </a:rPr>
              <a:t>LDR</a:t>
            </a:r>
            <a:r>
              <a:rPr lang="en-US" sz="2400" dirty="0"/>
              <a:t> is a component that has a (variable) resistance that changes with the light intensity that falls upon it. This allows them to be used in light sensing circuits.</a:t>
            </a:r>
          </a:p>
          <a:p>
            <a:endParaRPr lang="en-US" sz="3600" dirty="0"/>
          </a:p>
          <a:p>
            <a:endParaRPr lang="en-US" dirty="0"/>
          </a:p>
          <a:p>
            <a:endParaRPr lang="en-US" dirty="0"/>
          </a:p>
        </p:txBody>
      </p:sp>
    </p:spTree>
    <p:extLst>
      <p:ext uri="{BB962C8B-B14F-4D97-AF65-F5344CB8AC3E}">
        <p14:creationId xmlns:p14="http://schemas.microsoft.com/office/powerpoint/2010/main" val="325733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typical LDR (Light Dependent Resistor)">
            <a:extLst>
              <a:ext uri="{FF2B5EF4-FFF2-40B4-BE49-F238E27FC236}">
                <a16:creationId xmlns:a16="http://schemas.microsoft.com/office/drawing/2014/main" id="{DCCBF777-ED6A-4CB7-8478-2195B2469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5261" y="741387"/>
            <a:ext cx="2596202" cy="1804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ht11 arduino">
            <a:extLst>
              <a:ext uri="{FF2B5EF4-FFF2-40B4-BE49-F238E27FC236}">
                <a16:creationId xmlns:a16="http://schemas.microsoft.com/office/drawing/2014/main" id="{F3281A99-09C5-4D1C-A767-68BB7A1CD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3429000"/>
            <a:ext cx="3808790"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DC9796-976F-4F29-AA25-F112F39935BF}"/>
              </a:ext>
            </a:extLst>
          </p:cNvPr>
          <p:cNvSpPr txBox="1"/>
          <p:nvPr/>
        </p:nvSpPr>
        <p:spPr>
          <a:xfrm>
            <a:off x="1596787" y="1112714"/>
            <a:ext cx="6455391" cy="1015663"/>
          </a:xfrm>
          <a:prstGeom prst="rect">
            <a:avLst/>
          </a:prstGeom>
          <a:noFill/>
        </p:spPr>
        <p:txBody>
          <a:bodyPr wrap="square" rtlCol="0">
            <a:spAutoFit/>
          </a:bodyPr>
          <a:lstStyle/>
          <a:p>
            <a:r>
              <a:rPr lang="en-US" sz="6000" dirty="0"/>
              <a:t>LDR</a:t>
            </a:r>
          </a:p>
        </p:txBody>
      </p:sp>
      <p:sp>
        <p:nvSpPr>
          <p:cNvPr id="6" name="TextBox 5">
            <a:extLst>
              <a:ext uri="{FF2B5EF4-FFF2-40B4-BE49-F238E27FC236}">
                <a16:creationId xmlns:a16="http://schemas.microsoft.com/office/drawing/2014/main" id="{823FFDDC-93D1-4AB5-841E-BB6E7301B451}"/>
              </a:ext>
            </a:extLst>
          </p:cNvPr>
          <p:cNvSpPr txBox="1"/>
          <p:nvPr/>
        </p:nvSpPr>
        <p:spPr>
          <a:xfrm>
            <a:off x="6509982" y="4040630"/>
            <a:ext cx="4804011" cy="2585323"/>
          </a:xfrm>
          <a:prstGeom prst="rect">
            <a:avLst/>
          </a:prstGeom>
          <a:noFill/>
        </p:spPr>
        <p:txBody>
          <a:bodyPr wrap="square" rtlCol="0">
            <a:spAutoFit/>
          </a:bodyPr>
          <a:lstStyle/>
          <a:p>
            <a:r>
              <a:rPr lang="en-US" sz="5400" dirty="0"/>
              <a:t>Arduino Uno along with a DHT sensor</a:t>
            </a:r>
          </a:p>
        </p:txBody>
      </p:sp>
      <p:sp>
        <p:nvSpPr>
          <p:cNvPr id="2" name="Arrow: Right 1">
            <a:extLst>
              <a:ext uri="{FF2B5EF4-FFF2-40B4-BE49-F238E27FC236}">
                <a16:creationId xmlns:a16="http://schemas.microsoft.com/office/drawing/2014/main" id="{65599D17-CE1B-4809-8BD6-234A92C9B09D}"/>
              </a:ext>
            </a:extLst>
          </p:cNvPr>
          <p:cNvSpPr/>
          <p:nvPr/>
        </p:nvSpPr>
        <p:spPr>
          <a:xfrm>
            <a:off x="4243388" y="1112714"/>
            <a:ext cx="3808790" cy="1216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Left 3">
            <a:extLst>
              <a:ext uri="{FF2B5EF4-FFF2-40B4-BE49-F238E27FC236}">
                <a16:creationId xmlns:a16="http://schemas.microsoft.com/office/drawing/2014/main" id="{9384EE0A-5E1D-445E-A76A-2A9563C140C4}"/>
              </a:ext>
            </a:extLst>
          </p:cNvPr>
          <p:cNvSpPr/>
          <p:nvPr/>
        </p:nvSpPr>
        <p:spPr>
          <a:xfrm>
            <a:off x="5300663" y="4714875"/>
            <a:ext cx="1000125" cy="5857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73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713A18-5254-4A0C-B606-8FACE0799FAC}"/>
              </a:ext>
            </a:extLst>
          </p:cNvPr>
          <p:cNvSpPr txBox="1"/>
          <p:nvPr/>
        </p:nvSpPr>
        <p:spPr>
          <a:xfrm>
            <a:off x="2772367" y="372047"/>
            <a:ext cx="10426889" cy="1723549"/>
          </a:xfrm>
          <a:prstGeom prst="rect">
            <a:avLst/>
          </a:prstGeom>
          <a:noFill/>
        </p:spPr>
        <p:txBody>
          <a:bodyPr wrap="square" rtlCol="0">
            <a:spAutoFit/>
          </a:bodyPr>
          <a:lstStyle/>
          <a:p>
            <a:r>
              <a:rPr lang="en-US" sz="4400" u="sng" dirty="0"/>
              <a:t>7 Segment Display</a:t>
            </a:r>
          </a:p>
          <a:p>
            <a:endParaRPr lang="en-US" sz="4400" u="sng" dirty="0"/>
          </a:p>
          <a:p>
            <a:endParaRPr lang="en-US" u="sng" dirty="0"/>
          </a:p>
        </p:txBody>
      </p:sp>
      <p:sp>
        <p:nvSpPr>
          <p:cNvPr id="5" name="Rectangle 2">
            <a:extLst>
              <a:ext uri="{FF2B5EF4-FFF2-40B4-BE49-F238E27FC236}">
                <a16:creationId xmlns:a16="http://schemas.microsoft.com/office/drawing/2014/main" id="{96CBBA24-4403-4C8D-A45E-1B92DC5C71A0}"/>
              </a:ext>
            </a:extLst>
          </p:cNvPr>
          <p:cNvSpPr>
            <a:spLocks noChangeArrowheads="1"/>
          </p:cNvSpPr>
          <p:nvPr/>
        </p:nvSpPr>
        <p:spPr bwMode="auto">
          <a:xfrm>
            <a:off x="1501254" y="2311039"/>
            <a:ext cx="693306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Arial" panose="020B0604020202020204" pitchFamily="34" charset="0"/>
              </a:rPr>
              <a:t>A </a:t>
            </a:r>
            <a:r>
              <a:rPr kumimoji="0" lang="en-US" altLang="en-US" sz="2400" b="1" i="0" u="none" strike="noStrike" cap="none" normalizeH="0" baseline="0" dirty="0">
                <a:ln>
                  <a:noFill/>
                </a:ln>
                <a:solidFill>
                  <a:srgbClr val="222222"/>
                </a:solidFill>
                <a:effectLst/>
                <a:latin typeface="Arial" panose="020B0604020202020204" pitchFamily="34" charset="0"/>
              </a:rPr>
              <a:t>seven-segment display</a:t>
            </a:r>
            <a:r>
              <a:rPr kumimoji="0" lang="en-US" altLang="en-US" sz="2400" b="0" i="0" u="none" strike="noStrike" cap="none" normalizeH="0" baseline="0" dirty="0">
                <a:ln>
                  <a:noFill/>
                </a:ln>
                <a:solidFill>
                  <a:srgbClr val="222222"/>
                </a:solidFill>
                <a:effectLst/>
                <a:latin typeface="Arial" panose="020B0604020202020204" pitchFamily="34" charset="0"/>
              </a:rPr>
              <a:t> (</a:t>
            </a:r>
            <a:r>
              <a:rPr kumimoji="0" lang="en-US" altLang="en-US" sz="2400" b="1" i="0" u="none" strike="noStrike" cap="none" normalizeH="0" baseline="0" dirty="0">
                <a:ln>
                  <a:noFill/>
                </a:ln>
                <a:solidFill>
                  <a:srgbClr val="222222"/>
                </a:solidFill>
                <a:effectLst/>
                <a:latin typeface="Arial" panose="020B0604020202020204" pitchFamily="34" charset="0"/>
              </a:rPr>
              <a:t>SSD</a:t>
            </a:r>
            <a:r>
              <a:rPr kumimoji="0" lang="en-US" altLang="en-US" sz="2400" b="0" i="0" u="none" strike="noStrike" cap="none" normalizeH="0" baseline="0" dirty="0">
                <a:ln>
                  <a:noFill/>
                </a:ln>
                <a:solidFill>
                  <a:srgbClr val="222222"/>
                </a:solidFill>
                <a:effectLst/>
                <a:latin typeface="Arial" panose="020B0604020202020204" pitchFamily="34" charset="0"/>
              </a:rPr>
              <a:t>), or </a:t>
            </a:r>
            <a:r>
              <a:rPr kumimoji="0" lang="en-US" altLang="en-US" sz="2400" b="1" i="0" u="none" strike="noStrike" cap="none" normalizeH="0" baseline="0" dirty="0">
                <a:ln>
                  <a:noFill/>
                </a:ln>
                <a:solidFill>
                  <a:srgbClr val="222222"/>
                </a:solidFill>
                <a:effectLst/>
                <a:latin typeface="Arial" panose="020B0604020202020204" pitchFamily="34" charset="0"/>
              </a:rPr>
              <a:t>seven-segment indicator</a:t>
            </a:r>
            <a:r>
              <a:rPr kumimoji="0" lang="en-US" altLang="en-US" sz="2400" b="0" i="0" u="none" strike="noStrike" cap="none" normalizeH="0" baseline="0" dirty="0">
                <a:ln>
                  <a:noFill/>
                </a:ln>
                <a:solidFill>
                  <a:srgbClr val="222222"/>
                </a:solidFill>
                <a:effectLst/>
                <a:latin typeface="Arial" panose="020B0604020202020204" pitchFamily="34" charset="0"/>
              </a:rPr>
              <a:t>, is a form of electronic </a:t>
            </a:r>
            <a:r>
              <a:rPr kumimoji="0" lang="en-US" altLang="en-US" sz="2400" b="0" i="0" u="none" strike="noStrike" cap="none" normalizeH="0" baseline="0" dirty="0">
                <a:ln>
                  <a:noFill/>
                </a:ln>
                <a:solidFill>
                  <a:srgbClr val="0B0080"/>
                </a:solidFill>
                <a:effectLst/>
                <a:latin typeface="Arial" panose="020B0604020202020204" pitchFamily="34" charset="0"/>
                <a:hlinkClick r:id="rId2" tooltip="Display device"/>
              </a:rPr>
              <a:t>display device</a:t>
            </a:r>
            <a:r>
              <a:rPr kumimoji="0" lang="en-US" altLang="en-US" sz="2400" b="0" i="0" u="none" strike="noStrike" cap="none" normalizeH="0" baseline="0" dirty="0">
                <a:ln>
                  <a:noFill/>
                </a:ln>
                <a:solidFill>
                  <a:srgbClr val="222222"/>
                </a:solidFill>
                <a:effectLst/>
                <a:latin typeface="Arial" panose="020B0604020202020204" pitchFamily="34" charset="0"/>
              </a:rPr>
              <a:t> for displaying </a:t>
            </a:r>
            <a:r>
              <a:rPr kumimoji="0" lang="en-US" altLang="en-US" sz="2400" b="0" i="0" u="none" strike="noStrike" cap="none" normalizeH="0" baseline="0" dirty="0">
                <a:ln>
                  <a:noFill/>
                </a:ln>
                <a:solidFill>
                  <a:srgbClr val="0B0080"/>
                </a:solidFill>
                <a:effectLst/>
                <a:latin typeface="Arial" panose="020B0604020202020204" pitchFamily="34" charset="0"/>
                <a:hlinkClick r:id="rId3" tooltip="Decimal"/>
              </a:rPr>
              <a:t>decimal</a:t>
            </a:r>
            <a:r>
              <a:rPr kumimoji="0" lang="en-US" altLang="en-US" sz="2400" b="0" i="0" u="none" strike="noStrike" cap="none" normalizeH="0" baseline="0" dirty="0">
                <a:ln>
                  <a:noFill/>
                </a:ln>
                <a:solidFill>
                  <a:srgbClr val="0B0080"/>
                </a:solidFill>
                <a:effectLst/>
                <a:latin typeface="Arial" panose="020B0604020202020204" pitchFamily="34" charset="0"/>
              </a:rPr>
              <a:t> </a:t>
            </a:r>
            <a:r>
              <a:rPr kumimoji="0" lang="en-US" altLang="en-US" sz="2400" b="0" i="0" u="none" strike="noStrike" cap="none" normalizeH="0" baseline="0" dirty="0">
                <a:ln>
                  <a:noFill/>
                </a:ln>
                <a:solidFill>
                  <a:srgbClr val="0B0080"/>
                </a:solidFill>
                <a:effectLst/>
                <a:latin typeface="Arial" panose="020B0604020202020204" pitchFamily="34" charset="0"/>
                <a:hlinkClick r:id="rId4" tooltip="Numeral system"/>
              </a:rPr>
              <a:t>numerals</a:t>
            </a:r>
            <a:r>
              <a:rPr kumimoji="0" lang="en-US" altLang="en-US" sz="2400" b="0" i="0" u="none" strike="noStrike" cap="none" normalizeH="0" baseline="0" dirty="0">
                <a:ln>
                  <a:noFill/>
                </a:ln>
                <a:solidFill>
                  <a:srgbClr val="222222"/>
                </a:solidFill>
                <a:effectLst/>
                <a:latin typeface="Arial" panose="020B0604020202020204" pitchFamily="34" charset="0"/>
              </a:rPr>
              <a:t> that is an alternative to the more complex </a:t>
            </a:r>
            <a:r>
              <a:rPr kumimoji="0" lang="en-US" altLang="en-US" sz="2400" b="0" i="0" u="none" strike="noStrike" cap="none" normalizeH="0" baseline="0" dirty="0">
                <a:ln>
                  <a:noFill/>
                </a:ln>
                <a:solidFill>
                  <a:srgbClr val="0B0080"/>
                </a:solidFill>
                <a:effectLst/>
                <a:latin typeface="Arial" panose="020B0604020202020204" pitchFamily="34" charset="0"/>
                <a:hlinkClick r:id="rId5" tooltip="Dot matrix display"/>
              </a:rPr>
              <a:t>dot matrix displays</a:t>
            </a:r>
            <a:r>
              <a:rPr kumimoji="0" lang="en-US" altLang="en-US" sz="2400" b="0" i="0" u="none" strike="noStrike" cap="none" normalizeH="0" baseline="0" dirty="0">
                <a:ln>
                  <a:noFill/>
                </a:ln>
                <a:solidFill>
                  <a:srgbClr val="222222"/>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Seven-segment displays are widely used in </a:t>
            </a:r>
            <a:r>
              <a:rPr kumimoji="0" lang="en-US" altLang="en-US" sz="24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Digital clock"/>
              </a:rPr>
              <a:t>digital clocks</a:t>
            </a:r>
            <a:r>
              <a:rPr kumimoji="0" lang="en-US" altLang="en-US" sz="2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electronic meters, basic calculators, and other electronic devices that display numerical information.</a:t>
            </a:r>
            <a:endParaRPr kumimoji="0" lang="en-US" altLang="en-US" sz="2400" b="0" i="0" u="none" strike="noStrike" cap="none" normalizeH="0" baseline="0" dirty="0">
              <a:ln>
                <a:noFill/>
              </a:ln>
              <a:solidFill>
                <a:srgbClr val="0B0080"/>
              </a:solidFill>
              <a:effectLst/>
              <a:latin typeface="Arial" panose="020B0604020202020204" pitchFamily="34" charset="0"/>
            </a:endParaRPr>
          </a:p>
        </p:txBody>
      </p:sp>
      <p:pic>
        <p:nvPicPr>
          <p:cNvPr id="1027" name="Picture 3" descr="https://upload.wikimedia.org/wikipedia/commons/thumb/a/ad/Seven_segment_02_Pengo.jpg/280px-Seven_segment_02_Pengo.jpg">
            <a:hlinkClick r:id="rId7"/>
            <a:extLst>
              <a:ext uri="{FF2B5EF4-FFF2-40B4-BE49-F238E27FC236}">
                <a16:creationId xmlns:a16="http://schemas.microsoft.com/office/drawing/2014/main" id="{347624AA-D83E-45E6-A994-A788F20EE8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20919" y="3807725"/>
            <a:ext cx="3156378" cy="26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31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2197-2F26-423B-B4A8-CCF8E31167A6}"/>
              </a:ext>
            </a:extLst>
          </p:cNvPr>
          <p:cNvSpPr>
            <a:spLocks noGrp="1"/>
          </p:cNvSpPr>
          <p:nvPr>
            <p:ph type="title"/>
          </p:nvPr>
        </p:nvSpPr>
        <p:spPr>
          <a:xfrm>
            <a:off x="1507075" y="0"/>
            <a:ext cx="8911687" cy="1280890"/>
          </a:xfrm>
        </p:spPr>
        <p:txBody>
          <a:bodyPr>
            <a:normAutofit/>
          </a:bodyPr>
          <a:lstStyle/>
          <a:p>
            <a:r>
              <a:rPr lang="en-US" sz="6600" u="sng" dirty="0"/>
              <a:t>Analysis</a:t>
            </a:r>
          </a:p>
        </p:txBody>
      </p:sp>
      <p:sp>
        <p:nvSpPr>
          <p:cNvPr id="3" name="Content Placeholder 2">
            <a:extLst>
              <a:ext uri="{FF2B5EF4-FFF2-40B4-BE49-F238E27FC236}">
                <a16:creationId xmlns:a16="http://schemas.microsoft.com/office/drawing/2014/main" id="{508E18CF-B4B1-40C6-8607-229AC2796EDA}"/>
              </a:ext>
            </a:extLst>
          </p:cNvPr>
          <p:cNvSpPr>
            <a:spLocks noGrp="1"/>
          </p:cNvSpPr>
          <p:nvPr>
            <p:ph idx="1"/>
          </p:nvPr>
        </p:nvSpPr>
        <p:spPr>
          <a:xfrm>
            <a:off x="542925" y="1400175"/>
            <a:ext cx="10961687" cy="4511047"/>
          </a:xfrm>
        </p:spPr>
        <p:txBody>
          <a:bodyPr/>
          <a:lstStyle/>
          <a:p>
            <a:r>
              <a:rPr lang="en-US" sz="2800" dirty="0"/>
              <a:t>Data was logged from the temperature and humidity sensor to an excel sheet using gobetwino software.</a:t>
            </a:r>
          </a:p>
          <a:p>
            <a:r>
              <a:rPr lang="en-US" sz="2800" dirty="0"/>
              <a:t>This data was further required to apply on the machine learning model.</a:t>
            </a:r>
          </a:p>
          <a:p>
            <a:r>
              <a:rPr lang="en-US" sz="2800" dirty="0"/>
              <a:t>This data was used as the testing data after the model was trained using a dataset about weather downloaded from Kaggle.</a:t>
            </a:r>
          </a:p>
          <a:p>
            <a:r>
              <a:rPr lang="en-US" sz="2800" dirty="0"/>
              <a:t>Then the mean square error and the variance were calculated.</a:t>
            </a:r>
          </a:p>
          <a:p>
            <a:endParaRPr lang="en-US" dirty="0"/>
          </a:p>
          <a:p>
            <a:endParaRPr lang="en-US" dirty="0"/>
          </a:p>
        </p:txBody>
      </p:sp>
    </p:spTree>
    <p:extLst>
      <p:ext uri="{BB962C8B-B14F-4D97-AF65-F5344CB8AC3E}">
        <p14:creationId xmlns:p14="http://schemas.microsoft.com/office/powerpoint/2010/main" val="146513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8FA3-E18E-4A5D-A66E-D936605D1E3E}"/>
              </a:ext>
            </a:extLst>
          </p:cNvPr>
          <p:cNvSpPr>
            <a:spLocks noGrp="1"/>
          </p:cNvSpPr>
          <p:nvPr>
            <p:ph type="title"/>
          </p:nvPr>
        </p:nvSpPr>
        <p:spPr>
          <a:xfrm>
            <a:off x="600075" y="100013"/>
            <a:ext cx="10904537" cy="1057275"/>
          </a:xfrm>
        </p:spPr>
        <p:txBody>
          <a:bodyPr>
            <a:normAutofit/>
          </a:bodyPr>
          <a:lstStyle/>
          <a:p>
            <a:r>
              <a:rPr lang="en-US" sz="6000" u="sng" dirty="0"/>
              <a:t>Conclusion</a:t>
            </a:r>
          </a:p>
        </p:txBody>
      </p:sp>
      <p:sp>
        <p:nvSpPr>
          <p:cNvPr id="3" name="Content Placeholder 2">
            <a:extLst>
              <a:ext uri="{FF2B5EF4-FFF2-40B4-BE49-F238E27FC236}">
                <a16:creationId xmlns:a16="http://schemas.microsoft.com/office/drawing/2014/main" id="{07C15CA6-8DB2-4BB4-8F6F-D3226ABB6E69}"/>
              </a:ext>
            </a:extLst>
          </p:cNvPr>
          <p:cNvSpPr>
            <a:spLocks noGrp="1"/>
          </p:cNvSpPr>
          <p:nvPr>
            <p:ph idx="1"/>
          </p:nvPr>
        </p:nvSpPr>
        <p:spPr>
          <a:xfrm>
            <a:off x="600075" y="1343025"/>
            <a:ext cx="10904537" cy="4568197"/>
          </a:xfrm>
        </p:spPr>
        <p:txBody>
          <a:bodyPr>
            <a:normAutofit/>
          </a:bodyPr>
          <a:lstStyle/>
          <a:p>
            <a:r>
              <a:rPr lang="en-US" sz="3200" dirty="0"/>
              <a:t>Mean square error:- 59-60</a:t>
            </a:r>
          </a:p>
          <a:p>
            <a:r>
              <a:rPr lang="en-US" sz="3200" dirty="0"/>
              <a:t>The model aimed at testing what kind of temperature and humidity we were expecting to see if the specific parameters were mentioned.</a:t>
            </a:r>
          </a:p>
          <a:p>
            <a:r>
              <a:rPr lang="en-US" sz="3200" dirty="0"/>
              <a:t>The model could easily tell what temperature we could expect at a specific humidity or vice versa.  </a:t>
            </a:r>
          </a:p>
        </p:txBody>
      </p:sp>
    </p:spTree>
    <p:extLst>
      <p:ext uri="{BB962C8B-B14F-4D97-AF65-F5344CB8AC3E}">
        <p14:creationId xmlns:p14="http://schemas.microsoft.com/office/powerpoint/2010/main" val="41771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18D9-C958-4D4B-B931-D76EFAF25877}"/>
              </a:ext>
            </a:extLst>
          </p:cNvPr>
          <p:cNvSpPr>
            <a:spLocks noGrp="1"/>
          </p:cNvSpPr>
          <p:nvPr>
            <p:ph type="title"/>
          </p:nvPr>
        </p:nvSpPr>
        <p:spPr/>
        <p:txBody>
          <a:bodyPr/>
          <a:lstStyle/>
          <a:p>
            <a:r>
              <a:rPr lang="en-IN" dirty="0"/>
              <a:t>Practical Application</a:t>
            </a:r>
          </a:p>
        </p:txBody>
      </p:sp>
      <p:sp>
        <p:nvSpPr>
          <p:cNvPr id="3" name="Content Placeholder 2">
            <a:extLst>
              <a:ext uri="{FF2B5EF4-FFF2-40B4-BE49-F238E27FC236}">
                <a16:creationId xmlns:a16="http://schemas.microsoft.com/office/drawing/2014/main" id="{A1C8968A-6747-434D-9D1A-5E2AC51FF2D8}"/>
              </a:ext>
            </a:extLst>
          </p:cNvPr>
          <p:cNvSpPr>
            <a:spLocks noGrp="1"/>
          </p:cNvSpPr>
          <p:nvPr>
            <p:ph idx="1"/>
          </p:nvPr>
        </p:nvSpPr>
        <p:spPr/>
        <p:txBody>
          <a:bodyPr>
            <a:normAutofit/>
          </a:bodyPr>
          <a:lstStyle/>
          <a:p>
            <a:r>
              <a:rPr lang="en-IN" sz="2400" dirty="0"/>
              <a:t>In places with a wide range of temperature variations, we have to make sure that we have the suitable temperature for the healthy growth of the plant. </a:t>
            </a:r>
          </a:p>
          <a:p>
            <a:r>
              <a:rPr lang="en-IN" sz="2400" dirty="0"/>
              <a:t>Along with this, a correct humidity is also required to ensure good plant moisture content. </a:t>
            </a:r>
          </a:p>
          <a:p>
            <a:r>
              <a:rPr lang="en-IN" sz="2400" dirty="0"/>
              <a:t>To help with this, our project records the temperature and humidity spread over a large amount of time, and then we are able to make predictions with an MSE of 59.</a:t>
            </a:r>
          </a:p>
        </p:txBody>
      </p:sp>
    </p:spTree>
    <p:extLst>
      <p:ext uri="{BB962C8B-B14F-4D97-AF65-F5344CB8AC3E}">
        <p14:creationId xmlns:p14="http://schemas.microsoft.com/office/powerpoint/2010/main" val="21860809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TotalTime>
  <Words>236</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PowerPoint Presentation</vt:lpstr>
      <vt:lpstr>Materials required:</vt:lpstr>
      <vt:lpstr>Theory</vt:lpstr>
      <vt:lpstr>PowerPoint Presentation</vt:lpstr>
      <vt:lpstr>PowerPoint Presentation</vt:lpstr>
      <vt:lpstr>PowerPoint Presentation</vt:lpstr>
      <vt:lpstr>Analysis</vt:lpstr>
      <vt:lpstr>Conclusion</vt:lpstr>
      <vt:lpstr>Practical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Saksham Nandwani</dc:creator>
  <cp:lastModifiedBy>RUCHIKA CHUGH</cp:lastModifiedBy>
  <cp:revision>13</cp:revision>
  <dcterms:created xsi:type="dcterms:W3CDTF">2018-07-18T09:17:02Z</dcterms:created>
  <dcterms:modified xsi:type="dcterms:W3CDTF">2018-07-20T04:33:33Z</dcterms:modified>
</cp:coreProperties>
</file>