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4" r:id="rId2"/>
    <p:sldId id="655" r:id="rId3"/>
    <p:sldId id="6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>
        <p:scale>
          <a:sx n="75" d="100"/>
          <a:sy n="75" d="100"/>
        </p:scale>
        <p:origin x="41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781924" y="3953366"/>
            <a:ext cx="62904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smtClean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Automation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smtClean="0">
                <a:solidFill>
                  <a:srgbClr val="FFFFFF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Testing</a:t>
            </a:r>
            <a:endParaRPr kumimoji="0" lang="ru-RU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749751" y="2012747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7742044" y="2274640"/>
            <a:ext cx="31005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IN" sz="1300" dirty="0">
                <a:solidFill>
                  <a:srgbClr val="FFFFFF"/>
                </a:solidFill>
                <a:latin typeface="Open Sans" panose="020B0606030504020204" pitchFamily="34" charset="0"/>
              </a:rPr>
              <a:t>it prevents the faults from </a:t>
            </a:r>
            <a:r>
              <a:rPr lang="en-IN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occurring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, </a:t>
            </a:r>
            <a:r>
              <a:rPr lang="en-IN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It </a:t>
            </a:r>
            <a:r>
              <a:rPr lang="en-IN" sz="1300" dirty="0">
                <a:solidFill>
                  <a:srgbClr val="FFFFFF"/>
                </a:solidFill>
                <a:latin typeface="Open Sans" panose="020B0606030504020204" pitchFamily="34" charset="0"/>
              </a:rPr>
              <a:t>is conducted during the </a:t>
            </a:r>
            <a:r>
              <a:rPr lang="en-IN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process.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IN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The </a:t>
            </a:r>
            <a:r>
              <a:rPr lang="en-IN" sz="1300" dirty="0">
                <a:solidFill>
                  <a:srgbClr val="FFFFFF"/>
                </a:solidFill>
                <a:latin typeface="Open Sans" panose="020B0606030504020204" pitchFamily="34" charset="0"/>
              </a:rPr>
              <a:t>whole team is responsible for QA.</a:t>
            </a: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689232" y="4214857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332077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 dirty="0">
                <a:solidFill>
                  <a:schemeClr val="bg1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Quality</a:t>
            </a:r>
            <a:endParaRPr lang="en-GB" sz="6000" b="1" dirty="0">
              <a:solidFill>
                <a:schemeClr val="bg1"/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42044" y="1919215"/>
            <a:ext cx="3285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QA</a:t>
            </a: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: Quality Assurance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69279-16FD-4A80-99DF-6C485353C880}"/>
              </a:ext>
            </a:extLst>
          </p:cNvPr>
          <p:cNvSpPr txBox="1"/>
          <p:nvPr/>
        </p:nvSpPr>
        <p:spPr>
          <a:xfrm>
            <a:off x="7681525" y="4495800"/>
            <a:ext cx="31005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IN" sz="1300" dirty="0">
                <a:solidFill>
                  <a:srgbClr val="FFFFFF"/>
                </a:solidFill>
                <a:latin typeface="Open Sans" panose="020B0606030504020204" pitchFamily="34" charset="0"/>
              </a:rPr>
              <a:t>it corrects the fault when they </a:t>
            </a:r>
            <a:r>
              <a:rPr lang="en-IN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occur. It </a:t>
            </a:r>
            <a:r>
              <a:rPr lang="en-IN" sz="1300" dirty="0">
                <a:solidFill>
                  <a:srgbClr val="FFFFFF"/>
                </a:solidFill>
                <a:latin typeface="Open Sans" panose="020B0606030504020204" pitchFamily="34" charset="0"/>
              </a:rPr>
              <a:t>is conducted on the </a:t>
            </a:r>
            <a:r>
              <a:rPr lang="en-IN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product.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IN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The </a:t>
            </a:r>
            <a:r>
              <a:rPr lang="en-IN" sz="1300" dirty="0">
                <a:solidFill>
                  <a:srgbClr val="FFFFFF"/>
                </a:solidFill>
                <a:latin typeface="Open Sans" panose="020B0606030504020204" pitchFamily="34" charset="0"/>
              </a:rPr>
              <a:t>testers are responsible for QC.</a:t>
            </a: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681525" y="4140375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QC</a:t>
            </a: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: 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15957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Principles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Software Testing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DB0800-6EF4-4D66-A619-3D240164BA44}"/>
              </a:ext>
            </a:extLst>
          </p:cNvPr>
          <p:cNvGrpSpPr/>
          <p:nvPr/>
        </p:nvGrpSpPr>
        <p:grpSpPr>
          <a:xfrm>
            <a:off x="3748381" y="1713766"/>
            <a:ext cx="4124854" cy="3964199"/>
            <a:chOff x="3071813" y="2155825"/>
            <a:chExt cx="3260725" cy="313372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2818E0D-2A9A-45B2-AFC2-3B25A4032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3175000"/>
              <a:ext cx="1628775" cy="1095375"/>
            </a:xfrm>
            <a:custGeom>
              <a:avLst/>
              <a:gdLst>
                <a:gd name="T0" fmla="*/ 0 w 1475"/>
                <a:gd name="T1" fmla="*/ 494 h 988"/>
                <a:gd name="T2" fmla="*/ 735 w 1475"/>
                <a:gd name="T3" fmla="*/ 922 h 988"/>
                <a:gd name="T4" fmla="*/ 981 w 1475"/>
                <a:gd name="T5" fmla="*/ 988 h 988"/>
                <a:gd name="T6" fmla="*/ 1475 w 1475"/>
                <a:gd name="T7" fmla="*/ 494 h 988"/>
                <a:gd name="T8" fmla="*/ 981 w 1475"/>
                <a:gd name="T9" fmla="*/ 0 h 988"/>
                <a:gd name="T10" fmla="*/ 735 w 1475"/>
                <a:gd name="T11" fmla="*/ 66 h 988"/>
                <a:gd name="T12" fmla="*/ 0 w 1475"/>
                <a:gd name="T13" fmla="*/ 494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5" h="988">
                  <a:moveTo>
                    <a:pt x="0" y="494"/>
                  </a:moveTo>
                  <a:cubicBezTo>
                    <a:pt x="735" y="922"/>
                    <a:pt x="735" y="922"/>
                    <a:pt x="735" y="922"/>
                  </a:cubicBezTo>
                  <a:cubicBezTo>
                    <a:pt x="807" y="964"/>
                    <a:pt x="892" y="988"/>
                    <a:pt x="981" y="988"/>
                  </a:cubicBezTo>
                  <a:cubicBezTo>
                    <a:pt x="1254" y="988"/>
                    <a:pt x="1475" y="767"/>
                    <a:pt x="1475" y="494"/>
                  </a:cubicBezTo>
                  <a:cubicBezTo>
                    <a:pt x="1475" y="221"/>
                    <a:pt x="1254" y="0"/>
                    <a:pt x="981" y="0"/>
                  </a:cubicBezTo>
                  <a:cubicBezTo>
                    <a:pt x="892" y="0"/>
                    <a:pt x="807" y="24"/>
                    <a:pt x="735" y="66"/>
                  </a:cubicBezTo>
                  <a:lnTo>
                    <a:pt x="0" y="4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7884EF7-8AA7-4FC2-BFAE-3E3F973BE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3" y="3175000"/>
              <a:ext cx="1631950" cy="1095375"/>
            </a:xfrm>
            <a:custGeom>
              <a:avLst/>
              <a:gdLst>
                <a:gd name="T0" fmla="*/ 1476 w 1476"/>
                <a:gd name="T1" fmla="*/ 494 h 988"/>
                <a:gd name="T2" fmla="*/ 741 w 1476"/>
                <a:gd name="T3" fmla="*/ 66 h 988"/>
                <a:gd name="T4" fmla="*/ 494 w 1476"/>
                <a:gd name="T5" fmla="*/ 0 h 988"/>
                <a:gd name="T6" fmla="*/ 0 w 1476"/>
                <a:gd name="T7" fmla="*/ 494 h 988"/>
                <a:gd name="T8" fmla="*/ 494 w 1476"/>
                <a:gd name="T9" fmla="*/ 988 h 988"/>
                <a:gd name="T10" fmla="*/ 741 w 1476"/>
                <a:gd name="T11" fmla="*/ 922 h 988"/>
                <a:gd name="T12" fmla="*/ 1476 w 1476"/>
                <a:gd name="T13" fmla="*/ 494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6" h="988">
                  <a:moveTo>
                    <a:pt x="1476" y="494"/>
                  </a:moveTo>
                  <a:cubicBezTo>
                    <a:pt x="741" y="66"/>
                    <a:pt x="741" y="66"/>
                    <a:pt x="741" y="66"/>
                  </a:cubicBezTo>
                  <a:cubicBezTo>
                    <a:pt x="668" y="24"/>
                    <a:pt x="584" y="0"/>
                    <a:pt x="494" y="0"/>
                  </a:cubicBezTo>
                  <a:cubicBezTo>
                    <a:pt x="221" y="0"/>
                    <a:pt x="0" y="221"/>
                    <a:pt x="0" y="494"/>
                  </a:cubicBezTo>
                  <a:cubicBezTo>
                    <a:pt x="0" y="767"/>
                    <a:pt x="221" y="988"/>
                    <a:pt x="494" y="988"/>
                  </a:cubicBezTo>
                  <a:cubicBezTo>
                    <a:pt x="584" y="988"/>
                    <a:pt x="668" y="964"/>
                    <a:pt x="741" y="922"/>
                  </a:cubicBezTo>
                  <a:lnTo>
                    <a:pt x="147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FF9A5A7-69DF-4E87-A1CF-9EDB2BE79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188" y="2155825"/>
              <a:ext cx="1171575" cy="1566863"/>
            </a:xfrm>
            <a:custGeom>
              <a:avLst/>
              <a:gdLst>
                <a:gd name="T0" fmla="*/ 1059 w 1059"/>
                <a:gd name="T1" fmla="*/ 1412 h 1412"/>
                <a:gd name="T2" fmla="*/ 1058 w 1059"/>
                <a:gd name="T3" fmla="*/ 561 h 1412"/>
                <a:gd name="T4" fmla="*/ 991 w 1059"/>
                <a:gd name="T5" fmla="*/ 315 h 1412"/>
                <a:gd name="T6" fmla="*/ 315 w 1059"/>
                <a:gd name="T7" fmla="*/ 137 h 1412"/>
                <a:gd name="T8" fmla="*/ 137 w 1059"/>
                <a:gd name="T9" fmla="*/ 813 h 1412"/>
                <a:gd name="T10" fmla="*/ 319 w 1059"/>
                <a:gd name="T11" fmla="*/ 993 h 1412"/>
                <a:gd name="T12" fmla="*/ 1059 w 1059"/>
                <a:gd name="T13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1412">
                  <a:moveTo>
                    <a:pt x="1059" y="1412"/>
                  </a:moveTo>
                  <a:cubicBezTo>
                    <a:pt x="1058" y="561"/>
                    <a:pt x="1058" y="561"/>
                    <a:pt x="1058" y="561"/>
                  </a:cubicBezTo>
                  <a:cubicBezTo>
                    <a:pt x="1058" y="477"/>
                    <a:pt x="1036" y="392"/>
                    <a:pt x="991" y="315"/>
                  </a:cubicBezTo>
                  <a:cubicBezTo>
                    <a:pt x="853" y="79"/>
                    <a:pt x="551" y="0"/>
                    <a:pt x="315" y="137"/>
                  </a:cubicBezTo>
                  <a:cubicBezTo>
                    <a:pt x="79" y="275"/>
                    <a:pt x="0" y="577"/>
                    <a:pt x="137" y="813"/>
                  </a:cubicBezTo>
                  <a:cubicBezTo>
                    <a:pt x="183" y="890"/>
                    <a:pt x="246" y="951"/>
                    <a:pt x="319" y="993"/>
                  </a:cubicBezTo>
                  <a:lnTo>
                    <a:pt x="1059" y="1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7B43070-AC10-40C1-9CBA-0A617A6F5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2155825"/>
              <a:ext cx="1169987" cy="1566863"/>
            </a:xfrm>
            <a:custGeom>
              <a:avLst/>
              <a:gdLst>
                <a:gd name="T0" fmla="*/ 0 w 1059"/>
                <a:gd name="T1" fmla="*/ 1412 h 1412"/>
                <a:gd name="T2" fmla="*/ 0 w 1059"/>
                <a:gd name="T3" fmla="*/ 561 h 1412"/>
                <a:gd name="T4" fmla="*/ 68 w 1059"/>
                <a:gd name="T5" fmla="*/ 315 h 1412"/>
                <a:gd name="T6" fmla="*/ 743 w 1059"/>
                <a:gd name="T7" fmla="*/ 137 h 1412"/>
                <a:gd name="T8" fmla="*/ 921 w 1059"/>
                <a:gd name="T9" fmla="*/ 813 h 1412"/>
                <a:gd name="T10" fmla="*/ 740 w 1059"/>
                <a:gd name="T11" fmla="*/ 993 h 1412"/>
                <a:gd name="T12" fmla="*/ 0 w 1059"/>
                <a:gd name="T13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1412">
                  <a:moveTo>
                    <a:pt x="0" y="1412"/>
                  </a:moveTo>
                  <a:cubicBezTo>
                    <a:pt x="0" y="561"/>
                    <a:pt x="0" y="561"/>
                    <a:pt x="0" y="561"/>
                  </a:cubicBezTo>
                  <a:cubicBezTo>
                    <a:pt x="1" y="477"/>
                    <a:pt x="23" y="392"/>
                    <a:pt x="68" y="315"/>
                  </a:cubicBezTo>
                  <a:cubicBezTo>
                    <a:pt x="205" y="79"/>
                    <a:pt x="508" y="0"/>
                    <a:pt x="743" y="137"/>
                  </a:cubicBezTo>
                  <a:cubicBezTo>
                    <a:pt x="979" y="275"/>
                    <a:pt x="1059" y="577"/>
                    <a:pt x="921" y="813"/>
                  </a:cubicBezTo>
                  <a:cubicBezTo>
                    <a:pt x="876" y="890"/>
                    <a:pt x="813" y="951"/>
                    <a:pt x="740" y="993"/>
                  </a:cubicBezTo>
                  <a:lnTo>
                    <a:pt x="0" y="1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08FB65DB-793D-4DB0-B31F-BCEEC5903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3722688"/>
              <a:ext cx="1169987" cy="1566863"/>
            </a:xfrm>
            <a:custGeom>
              <a:avLst/>
              <a:gdLst>
                <a:gd name="T0" fmla="*/ 0 w 1059"/>
                <a:gd name="T1" fmla="*/ 0 h 1412"/>
                <a:gd name="T2" fmla="*/ 0 w 1059"/>
                <a:gd name="T3" fmla="*/ 850 h 1412"/>
                <a:gd name="T4" fmla="*/ 68 w 1059"/>
                <a:gd name="T5" fmla="*/ 1097 h 1412"/>
                <a:gd name="T6" fmla="*/ 743 w 1059"/>
                <a:gd name="T7" fmla="*/ 1274 h 1412"/>
                <a:gd name="T8" fmla="*/ 921 w 1059"/>
                <a:gd name="T9" fmla="*/ 599 h 1412"/>
                <a:gd name="T10" fmla="*/ 740 w 1059"/>
                <a:gd name="T11" fmla="*/ 419 h 1412"/>
                <a:gd name="T12" fmla="*/ 0 w 1059"/>
                <a:gd name="T13" fmla="*/ 0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1412">
                  <a:moveTo>
                    <a:pt x="0" y="0"/>
                  </a:moveTo>
                  <a:cubicBezTo>
                    <a:pt x="0" y="850"/>
                    <a:pt x="0" y="850"/>
                    <a:pt x="0" y="850"/>
                  </a:cubicBezTo>
                  <a:cubicBezTo>
                    <a:pt x="1" y="934"/>
                    <a:pt x="23" y="1019"/>
                    <a:pt x="68" y="1097"/>
                  </a:cubicBezTo>
                  <a:cubicBezTo>
                    <a:pt x="205" y="1332"/>
                    <a:pt x="508" y="1412"/>
                    <a:pt x="743" y="1274"/>
                  </a:cubicBezTo>
                  <a:cubicBezTo>
                    <a:pt x="979" y="1137"/>
                    <a:pt x="1059" y="834"/>
                    <a:pt x="921" y="599"/>
                  </a:cubicBezTo>
                  <a:cubicBezTo>
                    <a:pt x="876" y="521"/>
                    <a:pt x="813" y="460"/>
                    <a:pt x="740" y="4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7D1B8E32-D3CF-412E-8326-B2D8E4F52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188" y="3722688"/>
              <a:ext cx="1171575" cy="1566863"/>
            </a:xfrm>
            <a:custGeom>
              <a:avLst/>
              <a:gdLst>
                <a:gd name="T0" fmla="*/ 1059 w 1059"/>
                <a:gd name="T1" fmla="*/ 0 h 1412"/>
                <a:gd name="T2" fmla="*/ 1058 w 1059"/>
                <a:gd name="T3" fmla="*/ 850 h 1412"/>
                <a:gd name="T4" fmla="*/ 991 w 1059"/>
                <a:gd name="T5" fmla="*/ 1097 h 1412"/>
                <a:gd name="T6" fmla="*/ 315 w 1059"/>
                <a:gd name="T7" fmla="*/ 1274 h 1412"/>
                <a:gd name="T8" fmla="*/ 137 w 1059"/>
                <a:gd name="T9" fmla="*/ 599 h 1412"/>
                <a:gd name="T10" fmla="*/ 319 w 1059"/>
                <a:gd name="T11" fmla="*/ 419 h 1412"/>
                <a:gd name="T12" fmla="*/ 1059 w 1059"/>
                <a:gd name="T13" fmla="*/ 0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1412">
                  <a:moveTo>
                    <a:pt x="1059" y="0"/>
                  </a:moveTo>
                  <a:cubicBezTo>
                    <a:pt x="1058" y="850"/>
                    <a:pt x="1058" y="850"/>
                    <a:pt x="1058" y="850"/>
                  </a:cubicBezTo>
                  <a:cubicBezTo>
                    <a:pt x="1058" y="934"/>
                    <a:pt x="1036" y="1019"/>
                    <a:pt x="991" y="1097"/>
                  </a:cubicBezTo>
                  <a:cubicBezTo>
                    <a:pt x="853" y="1332"/>
                    <a:pt x="551" y="1412"/>
                    <a:pt x="315" y="1274"/>
                  </a:cubicBezTo>
                  <a:cubicBezTo>
                    <a:pt x="79" y="1137"/>
                    <a:pt x="0" y="834"/>
                    <a:pt x="137" y="599"/>
                  </a:cubicBezTo>
                  <a:cubicBezTo>
                    <a:pt x="183" y="521"/>
                    <a:pt x="246" y="460"/>
                    <a:pt x="319" y="419"/>
                  </a:cubicBezTo>
                  <a:lnTo>
                    <a:pt x="10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E4664C-69A1-472F-838E-BC95AA51F710}"/>
              </a:ext>
            </a:extLst>
          </p:cNvPr>
          <p:cNvSpPr txBox="1"/>
          <p:nvPr/>
        </p:nvSpPr>
        <p:spPr>
          <a:xfrm>
            <a:off x="4693105" y="2116531"/>
            <a:ext cx="93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E7C42-7E0A-4EF9-A683-A7D84F9BCB06}"/>
              </a:ext>
            </a:extLst>
          </p:cNvPr>
          <p:cNvSpPr txBox="1"/>
          <p:nvPr/>
        </p:nvSpPr>
        <p:spPr>
          <a:xfrm>
            <a:off x="5996971" y="2133464"/>
            <a:ext cx="93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6E795-E86D-475A-96C6-FCC16471B787}"/>
              </a:ext>
            </a:extLst>
          </p:cNvPr>
          <p:cNvSpPr txBox="1"/>
          <p:nvPr/>
        </p:nvSpPr>
        <p:spPr>
          <a:xfrm>
            <a:off x="6682771" y="3352664"/>
            <a:ext cx="93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5BFD0A-2662-4D3A-9CE2-27F88D2C88C0}"/>
              </a:ext>
            </a:extLst>
          </p:cNvPr>
          <p:cNvSpPr txBox="1"/>
          <p:nvPr/>
        </p:nvSpPr>
        <p:spPr>
          <a:xfrm>
            <a:off x="6030838" y="4554931"/>
            <a:ext cx="93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9E3629-961B-41E6-8787-CC9055AF681F}"/>
              </a:ext>
            </a:extLst>
          </p:cNvPr>
          <p:cNvSpPr txBox="1"/>
          <p:nvPr/>
        </p:nvSpPr>
        <p:spPr>
          <a:xfrm>
            <a:off x="4676171" y="4537997"/>
            <a:ext cx="93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05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46ACAB-E77D-4364-B651-12C5A3702F6C}"/>
              </a:ext>
            </a:extLst>
          </p:cNvPr>
          <p:cNvSpPr txBox="1"/>
          <p:nvPr/>
        </p:nvSpPr>
        <p:spPr>
          <a:xfrm>
            <a:off x="4007304" y="3369597"/>
            <a:ext cx="93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06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050C0-7A33-41AF-8815-24F3067C790A}"/>
              </a:ext>
            </a:extLst>
          </p:cNvPr>
          <p:cNvSpPr txBox="1"/>
          <p:nvPr/>
        </p:nvSpPr>
        <p:spPr>
          <a:xfrm>
            <a:off x="641325" y="1797902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E49DF4-E266-458A-88DE-2C157AED3B7D}"/>
              </a:ext>
            </a:extLst>
          </p:cNvPr>
          <p:cNvSpPr txBox="1"/>
          <p:nvPr/>
        </p:nvSpPr>
        <p:spPr>
          <a:xfrm>
            <a:off x="542021" y="3181505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071EAE-430E-4DF9-9E0C-814205F8D5DE}"/>
              </a:ext>
            </a:extLst>
          </p:cNvPr>
          <p:cNvSpPr txBox="1"/>
          <p:nvPr/>
        </p:nvSpPr>
        <p:spPr>
          <a:xfrm>
            <a:off x="462726" y="4502464"/>
            <a:ext cx="14800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007A7D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007A7D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C33B6D-AE5D-4C20-859D-A4E8280AEEE1}"/>
              </a:ext>
            </a:extLst>
          </p:cNvPr>
          <p:cNvSpPr txBox="1"/>
          <p:nvPr/>
        </p:nvSpPr>
        <p:spPr>
          <a:xfrm>
            <a:off x="7997830" y="1795767"/>
            <a:ext cx="141428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B9C95C-7FED-4F5B-9D5C-00AB9A6E27A0}"/>
              </a:ext>
            </a:extLst>
          </p:cNvPr>
          <p:cNvSpPr txBox="1"/>
          <p:nvPr/>
        </p:nvSpPr>
        <p:spPr>
          <a:xfrm>
            <a:off x="9359576" y="1904677"/>
            <a:ext cx="1670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Defects cluster together - A small number of modules contains most of the defects.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ABE6C6-F43D-4A95-8A63-6D4F0DE209E0}"/>
              </a:ext>
            </a:extLst>
          </p:cNvPr>
          <p:cNvSpPr txBox="1"/>
          <p:nvPr/>
        </p:nvSpPr>
        <p:spPr>
          <a:xfrm>
            <a:off x="8116417" y="3216754"/>
            <a:ext cx="11771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5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7FDF10-D4DF-4CF5-9F73-D181EF290FA8}"/>
              </a:ext>
            </a:extLst>
          </p:cNvPr>
          <p:cNvSpPr txBox="1"/>
          <p:nvPr/>
        </p:nvSpPr>
        <p:spPr>
          <a:xfrm>
            <a:off x="8098151" y="4512159"/>
            <a:ext cx="123743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074D67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074D67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6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074D67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1FD641-5FA1-4D6C-92BD-8AF134788950}"/>
              </a:ext>
            </a:extLst>
          </p:cNvPr>
          <p:cNvSpPr txBox="1"/>
          <p:nvPr/>
        </p:nvSpPr>
        <p:spPr>
          <a:xfrm>
            <a:off x="9359576" y="3301677"/>
            <a:ext cx="1670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Beware of pesticide paradox -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Repititve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 use of similar test cases may become 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inaffective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4AC5D-76E1-4BFC-A336-0C6C0F8ADADC}"/>
              </a:ext>
            </a:extLst>
          </p:cNvPr>
          <p:cNvSpPr txBox="1"/>
          <p:nvPr/>
        </p:nvSpPr>
        <p:spPr>
          <a:xfrm>
            <a:off x="9359575" y="4602492"/>
            <a:ext cx="20299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Testing is context dependent - We use different testing methods for different types of products/</a:t>
            </a:r>
            <a:r>
              <a:rPr lang="en-US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softwares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lang="en-GB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7A4D40-556C-49A4-97BF-5773CC4D7025}"/>
              </a:ext>
            </a:extLst>
          </p:cNvPr>
          <p:cNvSpPr txBox="1"/>
          <p:nvPr/>
        </p:nvSpPr>
        <p:spPr>
          <a:xfrm>
            <a:off x="1771326" y="1904677"/>
            <a:ext cx="16703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Testing shows presence of defects, not their </a:t>
            </a: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absence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5CAAC8-468C-4E3F-8705-1DB00EFE0125}"/>
              </a:ext>
            </a:extLst>
          </p:cNvPr>
          <p:cNvSpPr txBox="1"/>
          <p:nvPr/>
        </p:nvSpPr>
        <p:spPr>
          <a:xfrm>
            <a:off x="1771326" y="3301677"/>
            <a:ext cx="16703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Exhaustive Testing is not possible, Absence of error is a fallacy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8582B8-9AC2-42CB-80DE-24B626C88148}"/>
              </a:ext>
            </a:extLst>
          </p:cNvPr>
          <p:cNvSpPr txBox="1"/>
          <p:nvPr/>
        </p:nvSpPr>
        <p:spPr>
          <a:xfrm>
            <a:off x="1771326" y="4602492"/>
            <a:ext cx="1670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Early Testing saves time and money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1538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13913</TotalTime>
  <Words>149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Noto Sans</vt:lpstr>
      <vt:lpstr>Noto Sans Disp ExtBd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PRITAM DAYS</cp:lastModifiedBy>
  <cp:revision>1014</cp:revision>
  <dcterms:created xsi:type="dcterms:W3CDTF">2017-12-05T16:25:52Z</dcterms:created>
  <dcterms:modified xsi:type="dcterms:W3CDTF">2024-04-16T01:31:24Z</dcterms:modified>
</cp:coreProperties>
</file>