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21.png" ContentType="image/png"/>
  <Override PartName="/ppt/media/image19.jpeg" ContentType="image/jpeg"/>
  <Override PartName="/ppt/media/image11.png" ContentType="image/png"/>
  <Override PartName="/ppt/media/image2.png" ContentType="image/png"/>
  <Override PartName="/ppt/media/image20.jpeg" ContentType="image/jpeg"/>
  <Override PartName="/ppt/media/image18.jpeg" ContentType="image/jpeg"/>
  <Override PartName="/ppt/media/image5.png" ContentType="image/png"/>
  <Override PartName="/ppt/media/image14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slide" Target="slides/slide12.xml"/><Relationship Id="rId28" Type="http://schemas.openxmlformats.org/officeDocument/2006/relationships/slide" Target="slides/slide13.xml"/><Relationship Id="rId29" Type="http://schemas.openxmlformats.org/officeDocument/2006/relationships/slide" Target="slides/slide14.xml"/><Relationship Id="rId30" Type="http://schemas.openxmlformats.org/officeDocument/2006/relationships/slide" Target="slides/slide15.xml"/><Relationship Id="rId31" Type="http://schemas.openxmlformats.org/officeDocument/2006/relationships/slide" Target="slides/slide16.xml"/><Relationship Id="rId32" Type="http://schemas.openxmlformats.org/officeDocument/2006/relationships/slide" Target="slides/slide17.xml"/><Relationship Id="rId33" Type="http://schemas.openxmlformats.org/officeDocument/2006/relationships/slide" Target="slides/slide18.xml"/><Relationship Id="rId34" Type="http://schemas.openxmlformats.org/officeDocument/2006/relationships/slide" Target="slides/slide19.xml"/><Relationship Id="rId35" Type="http://schemas.openxmlformats.org/officeDocument/2006/relationships/slide" Target="slides/slide20.xml"/><Relationship Id="rId36" Type="http://schemas.openxmlformats.org/officeDocument/2006/relationships/slide" Target="slides/slide21.xml"/><Relationship Id="rId37" Type="http://schemas.openxmlformats.org/officeDocument/2006/relationships/slide" Target="slides/slide22.xml"/><Relationship Id="rId38" Type="http://schemas.openxmlformats.org/officeDocument/2006/relationships/slide" Target="slides/slide23.xml"/><Relationship Id="rId39" Type="http://schemas.openxmlformats.org/officeDocument/2006/relationships/slide" Target="slides/slide24.xml"/><Relationship Id="rId40" Type="http://schemas.openxmlformats.org/officeDocument/2006/relationships/slide" Target="slides/slide25.xml"/><Relationship Id="rId41" Type="http://schemas.openxmlformats.org/officeDocument/2006/relationships/slide" Target="slides/slide26.xml"/><Relationship Id="rId42" Type="http://schemas.openxmlformats.org/officeDocument/2006/relationships/slide" Target="slides/slide27.xml"/><Relationship Id="rId43" Type="http://schemas.openxmlformats.org/officeDocument/2006/relationships/slide" Target="slides/slide28.xml"/><Relationship Id="rId44" Type="http://schemas.openxmlformats.org/officeDocument/2006/relationships/slide" Target="slides/slide29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AG" sz="1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AG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2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 idx="2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 idx="2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B07825D-AAF4-45FB-9EA1-AB066095DDAD}" type="slidenum"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G" sz="1600" strike="noStrike" u="none">
              <a:solidFill>
                <a:schemeClr val="dk2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2B46B8-2505-4546-994F-C7E5264B1DD7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G" sz="1600" strike="noStrike" u="none">
              <a:solidFill>
                <a:schemeClr val="dk2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BF8DAD-4A1D-4303-ACC2-504CC16BD1B4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G" sz="1600" strike="noStrike" u="none">
              <a:solidFill>
                <a:schemeClr val="dk2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26FFC3-361E-4F97-9615-8D9BC380F603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G" sz="1600" strike="noStrike" u="none">
              <a:solidFill>
                <a:schemeClr val="dk2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56D4E0-D4C1-4CD3-B997-FE81F9DC00CF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Чтобы эффективно донести историю до аудитории, нужно грамотно выбрать каналы её распространения: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199"/>
              </a:spcBef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Социальные сети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(Vk, Telegram, Instagram) позволяют быстро охватить широкую аудиторию с помощью коротких и цепляющих историй. Здесь мы можем использовать видеоролики, инфографику, анимацию.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Вебсайты и блоги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— это более детализированные платформы для публикации кейс-стадий, отзывов клиентов и описаний процессов. Такой контент помогает глубже погрузиться в продукт и его возможности.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YouTube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— идеальная площадка для размещения демонстрационных видео или видео-инструкций по использованию продукта. Визуализация помогает клиентам лучше понять, как продукт работает в реальных условиях.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Email-маркетинг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— позволяет персонализировать историю под каждого клиента. Можно отправлять истории, ориентированные на конкретные сегменты пользователей, демонстрируя, как продукт решает их уникальные задачи.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chemeClr val="dk2"/>
                </a:solidFill>
                <a:uFillTx/>
                <a:latin typeface="Century Gothic"/>
                <a:ea typeface="Century Gothic"/>
              </a:rPr>
              <a:t>План маркетинговой деятельности</a:t>
            </a:r>
            <a:r>
              <a:rPr b="0" lang="en-US" sz="1600" strike="noStrike" u="none">
                <a:solidFill>
                  <a:schemeClr val="dk2"/>
                </a:solidFill>
                <a:uFillTx/>
                <a:latin typeface="Century Gothic"/>
                <a:ea typeface="Century Gothic"/>
              </a:rPr>
              <a:t> – это основа, которая определяет, как наш продукт будет продвигаться на рынок, как мы будем привлекать внимание пользователей и расширять присутствие нашего стартапа. Без четкого маркетингового плана продукт, каким бы качественным он ни был, может остаться незамеченным на рынке. Особенно в условиях современной конкуренции в EdTech, где платформы для онлайн-обучения появляются регулярно.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130EEC-CD48-46C0-BF6D-3954D24E878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Маркетинговая стратегия нашего стартапа включает несколько важных направлений:</a:t>
            </a:r>
            <a:endParaRPr b="0" lang="en-AG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spcBef>
                <a:spcPts val="1199"/>
              </a:spcBef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Целевые каналы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Основные усилия будут направлены на </a:t>
            </a: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онлайн-маркетинг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SEO, контент-маркетинг и продвижение в социальных сетях. Это позволит нам органически привлечь аудиторию, которая ищет решения для онлайн-обучения. Также мы будем использовать </a:t>
            </a: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офлайн-мероприятия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такие как конференции и выставки, чтобы наладить контакты с учебными заведениями и потенциальными партнёрами.</a:t>
            </a:r>
            <a:endParaRPr b="0" lang="en-AG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Определение целевой аудитории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Мы ориентируемся на студентов, преподавателей, учебные заведения, а также компании, которые хотят использовать платформу для </a:t>
            </a: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корпоративного обучения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Это позволит нам захватить несколько сегментов рынка.</a:t>
            </a:r>
            <a:endParaRPr b="0" lang="en-AG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Продуктовое позиционирование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Мы позиционируем LarnAI как платформу, которая предлагает уникальные возможности для </a:t>
            </a: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персонализированного обучения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с поддержкой искусственного интеллекта. Это будет одним из главных преимуществ нашего продукта в сравнении с конкурентами.</a:t>
            </a:r>
            <a:endParaRPr b="0" lang="en-AG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Запуск рекламных кампаний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Мы планируем запустить </a:t>
            </a: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контекстную рекламу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через Google Ads и социальные сети, чтобы привлечь внимание потенциальных пользователей. Кроме того, мы будем использовать видеомаркетинг, чтобы показать реальную работу платформы.</a:t>
            </a:r>
            <a:endParaRPr b="0" lang="en-AG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2400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Партнерские программы</a:t>
            </a:r>
            <a:r>
              <a:rPr b="0" lang="en-US" sz="15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Важным аспектом станет сотрудничество с образовательными учреждениями и платформами EdTech, которые могут использовать LarnAI как интеграционное решение для обучения.</a:t>
            </a:r>
            <a:endParaRPr b="0" lang="en-AG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Для успешной реализации нашего маркетингового плана потребуется комплексная команда специалистов. Мы выделяем следующие ключевые роли: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SEO и контент-маркетинг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специалист будет заниматься оптимизацией нашего сайта и созданием полезного контента (статей, блогов, гайдов), который привлечёт студентов и преподавателей через поисковые системы.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Специалист по платной рекламе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он будет ответственным за настройку и запуск рекламных кампаний в Google Ads и социальных сетях.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SMM-менеджер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продвижение в социальных сетях требует наличия специалиста, который будет вести аккаунты LarnAI, общаться с аудиторией и создавать привлекательный контент для студентов и преподавателей.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PR-менеджер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ему предстоит работать с медиа и партнёрами, а также организовывать участие в конференциях и образовательных мероприятиях.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Менеджер по партнёрствам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его задача — наладить сотрудничество с образовательными учреждениями и EdTech-платформами.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Кроме того, нам потребуется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команда разработчиков и технической поддержки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которая будет заниматься техническими аспектами функционирования платформы и обеспечением высокого уровня обслуживания пользователей.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Мы предполагаем, что для выполнения всего плана потребуется команда из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25-30 человек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C8E209-F845-4B87-B1CA-32FC9DA3828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Теперь более подробно остановимся на </a:t>
            </a: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оценке бюджета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который необходим для реализации маркетингового плана.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Оценка бюджета 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— это один из ключевых элементов плана. Почему это так важно? Бюджет помогает нам заранее понимать, какие ресурсы нам понадобятся, куда будут направлены основные финансовые потоки и как эффективно распределить средства для достижения максимального результата.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95F45B-63BF-4FEB-A6DD-45B1A8FDA808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Есть несколько основных статей расходов, которые входят в бюджет: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Онлайн-реклама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Важно помнить, что для стартапа особенно важна скорость проникновения на рынок. Мы планируем тратить от </a:t>
            </a: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$20,000 до $30,000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на контекстную рекламу в Google и социальных сетях. Это позволит нам привлечь аудиторию в кратчайшие сроки.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Контент-маркетинг и SEO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Привлечение пользователей через органический трафик, такой как статьи, блоги и видео, также требует вложений. В наш бюджет включены </a:t>
            </a: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$5,000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на создание качественного контента, который будет привлекать внимание пользователей и помогать им лучше понять наши преимущества.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Социальные сети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Одним из основных каналов продвижения LarnAI станут социальные сети. Нам потребуется бюджет в размере </a:t>
            </a: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$3,000 - $5,000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на продвижение в таких платформах, как Instagram, Facebook и TikTok. Важно не только привлечь пользователей, но и активно взаимодействовать с ними, формируя сообщество вокруг продукта.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PR и партнерства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Для укрепления нашего имиджа на рынке и налаживания связей с учебными заведениями и корпорациями мы выделяем около </a:t>
            </a: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$10,000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Эти средства пойдут на участие в выставках, конференциях и форумах, где можно не только продвигать нашу платформу, но и находить новые возможности для партнерств.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Техническая поддержка и аналитика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Для мониторинга и оптимизации платформы, а также для анализа эффективности маркетинговых кампаний, мы закладываем еще </a:t>
            </a: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$7,000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В итоге, общий бюджет, который потребуется для эффективного вывода нашего стартапа на рынок, составит от </a:t>
            </a:r>
            <a:r>
              <a:rPr b="1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$45,000 до $60,000</a:t>
            </a:r>
            <a:r>
              <a:rPr b="0" lang="en-US" sz="16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за первые три месяца. Это позволит нам уверенно запустить продукт, привлечь первые тысячи пользователей и начать строить свою репутацию на рынке онлайн-обучения.</a:t>
            </a: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AG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A59DEE-5D49-40E0-A0A7-99BE217DFC3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G" sz="1600" strike="noStrike" u="none">
              <a:solidFill>
                <a:schemeClr val="dk2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A2177C-72F8-4438-B573-38E028841624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G" sz="1600" strike="noStrike" u="none">
              <a:solidFill>
                <a:schemeClr val="dk2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C83489-C6DA-4C1E-90AE-D0C925060A6B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Первым этапом экономического анализа является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оценка затрат на разработку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платформы LearnAI.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Основные затраты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на разработку включают в себя зарплаты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разработчиков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которые создадут саму платформу, UX/UI-дизайнеров, которые обеспечат удобный интерфейс, и специалистов по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искусственному интеллекту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которые будут отвечать за внедрение и настройку ИИ-алгоритмов.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Также необходимо учитывать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затраты на технические инструменты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такие как лицензии на программное обеспечение, облачные сервисы и серверы, необходимые для хранения и обработки данных. Общие затраты на разработку платформы мы оцениваем в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$200,000 - $300,000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в зависимости от объёма работ и сроков.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Дополнительно потребуется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техническая поддержка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и обновления платформы после её запуска. Это включает расходы на зарплаты специалистов по поддержке и системных администраторов, а также расходы на серверные мощности. Примерные затраты на это — около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$50,000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в год.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96A3D6-FF05-441B-A441-C0C5871DB4D8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G" sz="1600" strike="noStrike" u="none">
              <a:solidFill>
                <a:schemeClr val="dk2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591428-E23C-42A2-828D-D10441B4378D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Теперь рассмотрим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экономический эффект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который мы ожидаем получить после выхода LearnAI на рынок.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Мы планируем зарабатывать на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подписках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Для студентов мы предлагаем тариф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$10 в месяц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что делает платформу доступной для большинства учащихся. Для образовательных учреждений и корпоративных клиентов тариф составит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$200 в месяц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что позволит школам и компаниям использовать платформу в более широком масштабе.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Мы ожидаем, что в первый год на платформе зарегистрируются около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1,000 студентов и 50 учебных заведений или компаний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Это позволит нам выйти на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доходы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в размере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$140,000 - $200,000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за первый год работы платформы.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Также стоит учитывать косвенные выгоды от увеличения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узнаваемости бренда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и расширения партнерской сети. LarnAI со временем сможет стать ведущей платформой в области онлайн-обучения, что увеличит её стоимость в будущем.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659205-4324-4C76-AFD4-FD7C9909569E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G" sz="1600" strike="noStrike" u="none">
              <a:solidFill>
                <a:schemeClr val="dk2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AE1C81-68F1-448F-93EA-370DA577AC7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Для оценки экономической эффективности проекта мы рассмотрим ключевые финансовые показатели.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Рентабельность инвестиций (ROI)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. Формула для расчета проста: мы вычитаем из доходов затраты и делим разницу на затраты, а затем умножаем на 100%. Например, если наши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расходы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за первый год составят около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$250,000 - $350,000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а доходы —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$140,000 - $200,000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то ROI будет около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-40%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за первый год. Это означает, что проект будет убыточен в начале, что нормально для стартапов на этапе запуска.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Однако, к концу второго года мы ожидаем увеличение пользовательской базы до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3,000 студентов и 100 учебных заведений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, что позволит выйти на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точку безубыточности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и достичь окупаемости к 24-30 месяцам.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B36722-0BF4-44FB-9216-24DFAC36243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Итак, рассмотрев затраты, доходы и показатели экономической эффективности, мы можем сделать общий вывод об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экономической целесообразности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проекта LearnAI.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spcBef>
                <a:spcPts val="1199"/>
              </a:spcBef>
              <a:buClr>
                <a:srgbClr val="5d7c3f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Хотя платформа будет убыточна в первый год, она имеет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высокий потенциал роста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за счёт увеличения базы пользователей, расширения партнёрств с учебными заведениями и постоянного обновления функционала.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Century Gothic"/>
              <a:buChar char="●"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Уникальное конкурентное преимущество LearnAI — это возможность персонализированного обучения с поддержкой ИИ. Этот аспект делает наш продукт привлекательным как для студентов, так и для образовательных учреждений и компаний.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5d7c3f"/>
              </a:buClr>
              <a:buFont typeface="Century Gothic"/>
              <a:buChar char="●"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Мы ожидаем, что платформа выйдет на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прибыль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и начнет окупать инвестиции через 2-2,5 года.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E45F50-B97C-4629-9819-C490F4097F2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9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Рекомендация инвестору</a:t>
            </a:r>
            <a:r>
              <a:rPr b="0" lang="en-US" sz="19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: проект имеет долгосрочный потенциал, и инвестиции в его развитие принесут результат.</a:t>
            </a:r>
            <a:endParaRPr b="0" lang="en-AG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517DBB-3E18-4484-8915-52AADC4341B0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AG" sz="1600" strike="noStrike" u="none">
              <a:solidFill>
                <a:schemeClr val="dk2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457791-FD80-4408-BB2E-607C7B7F9B7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G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Правильно разработанная история помогает не только представить продукт потенциальным клиентам, но и создать эмоциональную связь, благодаря которой аудитория почувствует себя частью процесса решения проблемы. 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История — это не просто описание функционала продукта, это рассказ о том, как он меняет жизни пользователей и решает их задачи.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Любая история программного продукта начинается с чёткого понимания цели. Что мы хотим донести до аудитории? 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История нашего продукта имеет важную цель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— показать, как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наша платформа 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решает реальные проблемы онлайн-обучения. Мы хотим привлечь внимание аудитории к трудностям, с которыми сталкиваются студенты и преподаватели: нехватка индивидуального подхода, перегрузка информацией и отсутствие мотивации. 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Цель нашей истории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— продемонстрировать, как платформа с искусственным интеллектом способна сделать обучение адаптивным, предложив каждому пользователю уникальный образовательный маршрут, и тем самым улучшить образовательный процесс. Кроме того, история поможет создать доверие к нашей технологии ИИ и бренду LearnAI.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Любая история требует персонажей, с которыми аудитория сможет себя ассоциировать. В нашем случае, такими персонажами становятся клиенты, разработчики и сам продукт.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Наши действующие лица — реальные люди, которые сталкиваются с реальными трудностями, и наш продукт приходит им на помощь.</a:t>
            </a:r>
            <a:br>
              <a:rPr sz="1400"/>
            </a:b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Для того чтобы сделать историю живой и эмоционально насыщенной, мы выбрали трёх главных действующих лиц: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199"/>
              </a:spcBef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Студенты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— это те, кто больше всего сталкивается с проблемами онлайн-образования: сложности с пониманием материала, нехватка индивидуального подхода и постоянное переключение между платформами.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Преподаватели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— они нуждаются в новых инструментах для автоматизации оценки и адаптации учебного материала, чтобы максимально эффективно использовать своё время и ресурсы.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Платформа LearnAI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 наш ИИ-помощник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— это наши главные герои. ИИ позволяет анализировать успехи студентов и автоматически подстраивать учебные материалы под каждого ученика, что делает процесс обучения более гибким и результативным.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Выбор сюжета 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— это ключевой этап. История должна быть интересной, последовательной и вызывать эмоциональный отклик. Мы можем выбрать несколько типов сюжетов: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Сюжет нашей истории строится на трёх ключевых элементах: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199"/>
              </a:spcBef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История решения проблемы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мы рассказываем о том, как студенты сталкивались с трудностями в обучении — от нехватки мотивации до трудности с освоением сложных тем, — и как LearnAI смог помочь им с персонализированными учебными планами. Преподаватели также находят в платформе решение своих задач по автоматизации проверки заданий и созданию адаптивных курсов.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История инновации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здесь мы фокусируемся на процессе создания LearnAI. Мы показываем, как разработчики работали над платформой, внедряя ИИ, который может анализировать данные об успеваемости студентов и подстраивать обучение под их индивидуальные потребности. Это придаёт истории элемент технологического прорыва и показывает, что мы предлагаем инновационное решение.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История успеха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мы хотим продемонстрировать реальные результаты, которые достигли студенты и преподаватели благодаря нашей платформе. Примером может быть рассказ о студенте, который, используя LearnAI, улучшил свои оценки и сэкономил время на изучение сложных тем благодаря адаптивным рекомендациям платформы.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Правильные 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декорации играют важную роль в восприятии истории. </a:t>
            </a: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Визуальные образы и контексты помогают сделать историю реалистичной и понятной для аудитории. Вот несколько аспектов, на которые нужно обратить внимание: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Для того чтобы сделать историю более наглядной, мы выбрали декорации, которые визуально подкрепляют нашу историю: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spcBef>
                <a:spcPts val="1199"/>
              </a:spcBef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Виртуальные классы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показываем рабочее пространство студента, который взаимодействует с LarnAI на своём ноутбуке или планшете.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Образ учебных заведений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демонстрируем современные школы или университеты, которые внедрили нашу платформу для улучшения качества онлайн-обучения.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1752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  <a:tabLst>
                <a:tab algn="l" pos="0"/>
              </a:tabLst>
            </a:pPr>
            <a:r>
              <a:rPr b="1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Интерфейс искусственного интеллекта</a:t>
            </a: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: подчёркиваем, как ИИ работает за кадром, анализируя данные и предлагая индивидуализированные учебные планы.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just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Эти декорации помогают аудитории лучше понять, в каких условиях используется наш продукт и как он может улучшить повседневную жизнь пользователей.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just">
              <a:lnSpc>
                <a:spcPct val="10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Катя, студентка инженерного факультета, испытывала трудности с освоением сложных тем в дистанционном обучении. Ей было сложно самостоятельно разбираться с материалом, а на консультации с преподавателями не хватало времени. Она начала использовать LearnAI, который с помощью искусственного интеллекта анализировал её успеваемость, выявлял слабые места и предлагал учебные планы, адаптированные под её стиль обучения. Катя смогла улучшить свои результаты на экзаменах и даже получила повышенную стипендию и грамоту от министерства образования за успехи в учёбе. Благодаря LarnAI она не только сэкономила время, но и повысила свою мотивацию к обучению.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4A1DF3D-80DC-446D-AA96-35A6043DF8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C726F47-DC34-4E10-AF05-2385E8BC7A46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9D9EF65-49A2-40A1-BB94-D0C37A975D4B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28E87E5-BD7B-4671-BB82-3FF40B83F9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387C95F-41B5-4AE6-BF0B-C0B40B064E9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B44947D-1A12-47FE-980D-D069767C91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26E2BB6-E1CD-4395-9A19-C81E7B09CD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A9BA604-6DE5-4B9E-ACEF-A40401F1F2BD}" type="slidenum">
              <a:t>&lt;#&gt;</a:t>
            </a:fld>
          </a:p>
        </p:txBody>
      </p:sp>
      <p:sp>
        <p:nvSpPr>
          <p:cNvPr id="3" name="PlaceHolder 2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D58387A-77E7-4E48-B499-6F4A9050E9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A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6;p2"/>
          <p:cNvSpPr/>
          <p:nvPr/>
        </p:nvSpPr>
        <p:spPr>
          <a:xfrm>
            <a:off x="510120" y="457200"/>
            <a:ext cx="2535840" cy="5943240"/>
          </a:xfrm>
          <a:prstGeom prst="roundRect">
            <a:avLst>
              <a:gd name="adj" fmla="val 7059"/>
            </a:avLst>
          </a:prstGeom>
          <a:solidFill>
            <a:schemeClr val="lt1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" name="Google Shape;17;p2"/>
          <p:cNvCxnSpPr/>
          <p:nvPr/>
        </p:nvCxnSpPr>
        <p:spPr>
          <a:xfrm>
            <a:off x="3633480" y="5867280"/>
            <a:ext cx="771876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cxnSp>
        <p:nvCxnSpPr>
          <p:cNvPr id="2" name="Google Shape;18;p2"/>
          <p:cNvCxnSpPr/>
          <p:nvPr/>
        </p:nvCxnSpPr>
        <p:spPr>
          <a:xfrm>
            <a:off x="3579480" y="533160"/>
            <a:ext cx="771912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pic>
        <p:nvPicPr>
          <p:cNvPr id="3" name="Google Shape;19;p2" descr=""/>
          <p:cNvPicPr/>
          <p:nvPr/>
        </p:nvPicPr>
        <p:blipFill>
          <a:blip r:embed="rId2"/>
          <a:srcRect l="39462" t="-611" r="-10842" b="611"/>
          <a:stretch/>
        </p:blipFill>
        <p:spPr>
          <a:xfrm>
            <a:off x="0" y="152280"/>
            <a:ext cx="2621520" cy="3657240"/>
          </a:xfrm>
          <a:prstGeom prst="rect">
            <a:avLst/>
          </a:prstGeom>
          <a:ln w="0">
            <a:noFill/>
          </a:ln>
        </p:spPr>
      </p:pic>
      <p:pic>
        <p:nvPicPr>
          <p:cNvPr id="4" name="Google Shape;20;p2" descr=""/>
          <p:cNvPicPr/>
          <p:nvPr/>
        </p:nvPicPr>
        <p:blipFill>
          <a:blip r:embed="rId3"/>
          <a:srcRect l="22950" t="-1337" r="-10746" b="23139"/>
          <a:stretch/>
        </p:blipFill>
        <p:spPr>
          <a:xfrm>
            <a:off x="-23040" y="4572000"/>
            <a:ext cx="2644560" cy="2285640"/>
          </a:xfrm>
          <a:prstGeom prst="rect">
            <a:avLst/>
          </a:prstGeom>
          <a:ln w="0">
            <a:noFill/>
          </a:ln>
        </p:spPr>
      </p:pic>
      <p:sp>
        <p:nvSpPr>
          <p:cNvPr id="5" name="Google Shape;21;p2"/>
          <p:cNvSpPr/>
          <p:nvPr/>
        </p:nvSpPr>
        <p:spPr>
          <a:xfrm rot="2700000">
            <a:off x="1629360" y="3972960"/>
            <a:ext cx="905760" cy="905760"/>
          </a:xfrm>
          <a:prstGeom prst="plus">
            <a:avLst>
              <a:gd name="adj" fmla="val 34886"/>
            </a:avLst>
          </a:prstGeom>
          <a:solidFill>
            <a:srgbClr val="3e53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84520" y="530280"/>
            <a:ext cx="7772040" cy="2861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r>
              <a:rPr b="0" lang="en-AG" sz="5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630240" y="3557160"/>
            <a:ext cx="7772040" cy="1066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363024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64;p7"/>
          <p:cNvSpPr/>
          <p:nvPr/>
        </p:nvSpPr>
        <p:spPr>
          <a:xfrm>
            <a:off x="582120" y="1017360"/>
            <a:ext cx="10766520" cy="1465200"/>
          </a:xfrm>
          <a:prstGeom prst="roundRect">
            <a:avLst>
              <a:gd name="adj" fmla="val 11894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6" name="Google Shape;65;p7"/>
          <p:cNvCxnSpPr/>
          <p:nvPr/>
        </p:nvCxnSpPr>
        <p:spPr>
          <a:xfrm>
            <a:off x="581760" y="58672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cxnSp>
        <p:nvCxnSpPr>
          <p:cNvPr id="87" name="Google Shape;66;p7"/>
          <p:cNvCxnSpPr/>
          <p:nvPr/>
        </p:nvCxnSpPr>
        <p:spPr>
          <a:xfrm>
            <a:off x="581760" y="6094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grpSp>
        <p:nvGrpSpPr>
          <p:cNvPr id="88" name="Google Shape;67;p7"/>
          <p:cNvGrpSpPr/>
          <p:nvPr/>
        </p:nvGrpSpPr>
        <p:grpSpPr>
          <a:xfrm>
            <a:off x="8110080" y="360"/>
            <a:ext cx="4078800" cy="2209320"/>
            <a:chOff x="8110080" y="360"/>
            <a:chExt cx="4078800" cy="2209320"/>
          </a:xfrm>
        </p:grpSpPr>
        <p:pic>
          <p:nvPicPr>
            <p:cNvPr id="89" name="Google Shape;68;p7" descr=""/>
            <p:cNvPicPr/>
            <p:nvPr/>
          </p:nvPicPr>
          <p:blipFill>
            <a:blip r:embed="rId2"/>
            <a:srcRect l="22950" t="-1337" r="-10746" b="23139"/>
            <a:stretch/>
          </p:blipFill>
          <p:spPr>
            <a:xfrm rot="10800000">
              <a:off x="9632520" y="360"/>
              <a:ext cx="2556360" cy="2209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0" name="Google Shape;69;p7"/>
            <p:cNvSpPr/>
            <p:nvPr/>
          </p:nvSpPr>
          <p:spPr>
            <a:xfrm flipH="1" rot="18900000">
              <a:off x="8245440" y="721440"/>
              <a:ext cx="654120" cy="654120"/>
            </a:xfrm>
            <a:prstGeom prst="plus">
              <a:avLst>
                <a:gd name="adj" fmla="val 34886"/>
              </a:avLst>
            </a:prstGeom>
            <a:solidFill>
              <a:srgbClr val="3e532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AG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pic>
        <p:nvPicPr>
          <p:cNvPr id="91" name="Google Shape;70;p7" descr=""/>
          <p:cNvPicPr/>
          <p:nvPr/>
        </p:nvPicPr>
        <p:blipFill>
          <a:blip r:embed="rId3"/>
          <a:srcRect l="977" t="-1689" r="-5669" b="63648"/>
          <a:stretch/>
        </p:blipFill>
        <p:spPr>
          <a:xfrm>
            <a:off x="839880" y="1219320"/>
            <a:ext cx="3493800" cy="126360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350080"/>
            <a:ext cx="1089000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3703320"/>
            <a:ext cx="10771200" cy="2011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16"/>
          </p:nvPr>
        </p:nvSpPr>
        <p:spPr>
          <a:xfrm>
            <a:off x="45720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ftr" idx="17"/>
          </p:nvPr>
        </p:nvSpPr>
        <p:spPr>
          <a:xfrm>
            <a:off x="2986200" y="6190560"/>
            <a:ext cx="62161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sldNum" idx="18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25A06C-7F52-4776-9906-D9EF9BE82C24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21280" y="621720"/>
            <a:ext cx="587772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21280" y="2084760"/>
            <a:ext cx="5877720" cy="370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19"/>
          </p:nvPr>
        </p:nvSpPr>
        <p:spPr>
          <a:xfrm>
            <a:off x="45720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0"/>
          </p:nvPr>
        </p:nvSpPr>
        <p:spPr>
          <a:xfrm>
            <a:off x="548028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A9A238-49FA-4708-8488-6977FEFEC5F6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101" name="Google Shape;81;p8"/>
          <p:cNvCxnSpPr/>
          <p:nvPr/>
        </p:nvCxnSpPr>
        <p:spPr>
          <a:xfrm>
            <a:off x="581760" y="5867280"/>
            <a:ext cx="566532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cxnSp>
        <p:nvCxnSpPr>
          <p:cNvPr id="102" name="Google Shape;82;p8"/>
          <p:cNvCxnSpPr/>
          <p:nvPr/>
        </p:nvCxnSpPr>
        <p:spPr>
          <a:xfrm>
            <a:off x="581760" y="609480"/>
            <a:ext cx="5665320" cy="360"/>
          </a:xfrm>
          <a:prstGeom prst="straightConnector1">
            <a:avLst/>
          </a:prstGeom>
          <a:ln w="12700">
            <a:solidFill>
              <a:srgbClr val="435f30"/>
            </a:solidFill>
            <a:miter/>
          </a:ln>
        </p:spPr>
      </p:cxnSp>
      <p:sp>
        <p:nvSpPr>
          <p:cNvPr id="103" name="Google Shape;83;p8"/>
          <p:cNvSpPr/>
          <p:nvPr/>
        </p:nvSpPr>
        <p:spPr>
          <a:xfrm>
            <a:off x="7224840" y="457200"/>
            <a:ext cx="4197960" cy="5943240"/>
          </a:xfrm>
          <a:prstGeom prst="roundRect">
            <a:avLst>
              <a:gd name="adj" fmla="val 7059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4" name="Google Shape;84;p8" descr=""/>
          <p:cNvPicPr/>
          <p:nvPr/>
        </p:nvPicPr>
        <p:blipFill>
          <a:blip r:embed="rId2"/>
          <a:srcRect l="22950" t="-1337" r="3956" b="23139"/>
          <a:stretch/>
        </p:blipFill>
        <p:spPr>
          <a:xfrm flipH="1" rot="10800000">
            <a:off x="7529040" y="733680"/>
            <a:ext cx="3893760" cy="404172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85;p8"/>
          <p:cNvSpPr/>
          <p:nvPr/>
        </p:nvSpPr>
        <p:spPr>
          <a:xfrm rot="2700000">
            <a:off x="10818360" y="5734080"/>
            <a:ext cx="905760" cy="905760"/>
          </a:xfrm>
          <a:prstGeom prst="plus">
            <a:avLst>
              <a:gd name="adj" fmla="val 34886"/>
            </a:avLst>
          </a:prstGeom>
          <a:solidFill>
            <a:srgbClr val="e3eddb"/>
          </a:solidFill>
          <a:ln w="25400">
            <a:solidFill>
              <a:srgbClr val="3e53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6" name="Google Shape;86;p8" descr=""/>
          <p:cNvPicPr/>
          <p:nvPr/>
        </p:nvPicPr>
        <p:blipFill>
          <a:blip r:embed="rId3"/>
          <a:srcRect l="39462" t="46839" r="-10842" b="611"/>
          <a:stretch/>
        </p:blipFill>
        <p:spPr>
          <a:xfrm rot="5400000">
            <a:off x="8606160" y="4789440"/>
            <a:ext cx="2201760" cy="1614240"/>
          </a:xfrm>
          <a:prstGeom prst="rect">
            <a:avLst/>
          </a:prstGeom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88;p9"/>
          <p:cNvSpPr/>
          <p:nvPr/>
        </p:nvSpPr>
        <p:spPr>
          <a:xfrm>
            <a:off x="6998400" y="625320"/>
            <a:ext cx="4502880" cy="2685960"/>
          </a:xfrm>
          <a:prstGeom prst="roundRect">
            <a:avLst>
              <a:gd name="adj" fmla="val 7059"/>
            </a:avLst>
          </a:prstGeom>
          <a:solidFill>
            <a:schemeClr val="lt1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8" name="Google Shape;89;p9" descr=""/>
          <p:cNvPicPr/>
          <p:nvPr/>
        </p:nvPicPr>
        <p:blipFill>
          <a:blip r:embed="rId2"/>
          <a:srcRect l="-6086" t="-16306" r="-13485" b="-3581"/>
          <a:stretch/>
        </p:blipFill>
        <p:spPr>
          <a:xfrm rot="16200000">
            <a:off x="5933160" y="-70200"/>
            <a:ext cx="2434320" cy="2368440"/>
          </a:xfrm>
          <a:prstGeom prst="rect">
            <a:avLst/>
          </a:prstGeom>
          <a:ln w="0">
            <a:noFill/>
          </a:ln>
        </p:spPr>
      </p:pic>
      <p:sp>
        <p:nvSpPr>
          <p:cNvPr id="109" name="Google Shape;90;p9"/>
          <p:cNvSpPr/>
          <p:nvPr/>
        </p:nvSpPr>
        <p:spPr>
          <a:xfrm>
            <a:off x="6998400" y="3708360"/>
            <a:ext cx="4502880" cy="2685960"/>
          </a:xfrm>
          <a:prstGeom prst="roundRect">
            <a:avLst>
              <a:gd name="adj" fmla="val 7059"/>
            </a:avLst>
          </a:prstGeom>
          <a:solidFill>
            <a:schemeClr val="lt1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Google Shape;91;p9"/>
          <p:cNvSpPr/>
          <p:nvPr/>
        </p:nvSpPr>
        <p:spPr>
          <a:xfrm rot="2700000">
            <a:off x="11020680" y="5779440"/>
            <a:ext cx="905760" cy="905760"/>
          </a:xfrm>
          <a:prstGeom prst="plus">
            <a:avLst>
              <a:gd name="adj" fmla="val 34886"/>
            </a:avLst>
          </a:prstGeom>
          <a:solidFill>
            <a:srgbClr val="3e53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21280" y="621720"/>
            <a:ext cx="587772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21280" y="2084760"/>
            <a:ext cx="5877720" cy="370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7452000" y="1162440"/>
            <a:ext cx="3596040" cy="46944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4" name="Google Shape;95;p9"/>
          <p:cNvCxnSpPr/>
          <p:nvPr/>
        </p:nvCxnSpPr>
        <p:spPr>
          <a:xfrm>
            <a:off x="581760" y="5867280"/>
            <a:ext cx="566532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cxnSp>
        <p:nvCxnSpPr>
          <p:cNvPr id="115" name="Google Shape;96;p9"/>
          <p:cNvCxnSpPr/>
          <p:nvPr/>
        </p:nvCxnSpPr>
        <p:spPr>
          <a:xfrm>
            <a:off x="581760" y="609480"/>
            <a:ext cx="5665320" cy="360"/>
          </a:xfrm>
          <a:prstGeom prst="straightConnector1">
            <a:avLst/>
          </a:prstGeom>
          <a:ln w="12700">
            <a:solidFill>
              <a:srgbClr val="435f30"/>
            </a:solidFill>
            <a:miter/>
          </a:ln>
        </p:spPr>
      </p:cxnSp>
      <p:sp>
        <p:nvSpPr>
          <p:cNvPr id="116" name="PlaceHolder 4"/>
          <p:cNvSpPr>
            <a:spLocks noGrp="1"/>
          </p:cNvSpPr>
          <p:nvPr>
            <p:ph type="dt" idx="21"/>
          </p:nvPr>
        </p:nvSpPr>
        <p:spPr>
          <a:xfrm>
            <a:off x="45720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22"/>
          </p:nvPr>
        </p:nvSpPr>
        <p:spPr>
          <a:xfrm>
            <a:off x="548028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226092-66B7-4557-BE06-A56AC63A861C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00;p10"/>
          <p:cNvSpPr/>
          <p:nvPr/>
        </p:nvSpPr>
        <p:spPr>
          <a:xfrm>
            <a:off x="582120" y="677880"/>
            <a:ext cx="10766520" cy="2942280"/>
          </a:xfrm>
          <a:prstGeom prst="roundRect">
            <a:avLst>
              <a:gd name="adj" fmla="val 11894"/>
            </a:avLst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9" name="Google Shape;101;p10"/>
          <p:cNvCxnSpPr/>
          <p:nvPr/>
        </p:nvCxnSpPr>
        <p:spPr>
          <a:xfrm>
            <a:off x="581760" y="58672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pic>
        <p:nvPicPr>
          <p:cNvPr id="120" name="Google Shape;102;p10" descr=""/>
          <p:cNvPicPr/>
          <p:nvPr/>
        </p:nvPicPr>
        <p:blipFill>
          <a:blip r:embed="rId2"/>
          <a:srcRect l="22950" t="-1337" r="-10746" b="23139"/>
          <a:stretch/>
        </p:blipFill>
        <p:spPr>
          <a:xfrm flipH="1" rot="10800000">
            <a:off x="-10440" y="360"/>
            <a:ext cx="2556360" cy="2209320"/>
          </a:xfrm>
          <a:prstGeom prst="rect">
            <a:avLst/>
          </a:prstGeom>
          <a:ln w="0">
            <a:noFill/>
          </a:ln>
        </p:spPr>
      </p:pic>
      <p:pic>
        <p:nvPicPr>
          <p:cNvPr id="121" name="Google Shape;103;p10" descr=""/>
          <p:cNvPicPr/>
          <p:nvPr/>
        </p:nvPicPr>
        <p:blipFill>
          <a:blip r:embed="rId3"/>
          <a:srcRect l="39462" t="46839" r="-10842" b="611"/>
          <a:stretch/>
        </p:blipFill>
        <p:spPr>
          <a:xfrm rot="5400000">
            <a:off x="8882280" y="510840"/>
            <a:ext cx="3828960" cy="2806920"/>
          </a:xfrm>
          <a:prstGeom prst="rect">
            <a:avLst/>
          </a:prstGeom>
          <a:ln w="0">
            <a:noFill/>
          </a:ln>
        </p:spPr>
      </p:pic>
      <p:sp>
        <p:nvSpPr>
          <p:cNvPr id="122" name="Google Shape;104;p10"/>
          <p:cNvSpPr/>
          <p:nvPr/>
        </p:nvSpPr>
        <p:spPr>
          <a:xfrm rot="2700000">
            <a:off x="3278520" y="389520"/>
            <a:ext cx="654120" cy="654120"/>
          </a:xfrm>
          <a:prstGeom prst="plus">
            <a:avLst>
              <a:gd name="adj" fmla="val 34886"/>
            </a:avLst>
          </a:prstGeom>
          <a:solidFill>
            <a:srgbClr val="3e53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636920" y="987480"/>
            <a:ext cx="8156160" cy="263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>
              <a:buNone/>
            </a:pPr>
            <a:r>
              <a:rPr b="0" lang="en-AG" sz="4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85360" y="3996000"/>
            <a:ext cx="5129280" cy="1870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099120" y="3996000"/>
            <a:ext cx="5129280" cy="1870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 fontScale="7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23"/>
          </p:nvPr>
        </p:nvSpPr>
        <p:spPr>
          <a:xfrm>
            <a:off x="45720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4"/>
          </p:nvPr>
        </p:nvSpPr>
        <p:spPr>
          <a:xfrm>
            <a:off x="2986200" y="6190560"/>
            <a:ext cx="62161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25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9D6369-84C8-40E4-B621-D27D060D2992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704160"/>
            <a:ext cx="1076220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85360" y="2066400"/>
            <a:ext cx="5129280" cy="1640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</a:t>
            </a: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</a:t>
            </a: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</a:t>
            </a: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Outline </a:t>
            </a: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9120" y="2066400"/>
            <a:ext cx="5129280" cy="1640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" name="Google Shape;115;p11"/>
          <p:cNvCxnSpPr/>
          <p:nvPr/>
        </p:nvCxnSpPr>
        <p:spPr>
          <a:xfrm>
            <a:off x="581760" y="58672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cxnSp>
        <p:nvCxnSpPr>
          <p:cNvPr id="13" name="Google Shape;116;p11"/>
          <p:cNvCxnSpPr/>
          <p:nvPr/>
        </p:nvCxnSpPr>
        <p:spPr>
          <a:xfrm>
            <a:off x="581760" y="6094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sp>
        <p:nvSpPr>
          <p:cNvPr id="14" name="Google Shape;117;p11"/>
          <p:cNvSpPr/>
          <p:nvPr/>
        </p:nvSpPr>
        <p:spPr>
          <a:xfrm>
            <a:off x="582120" y="3994560"/>
            <a:ext cx="10769760" cy="1153440"/>
          </a:xfrm>
          <a:prstGeom prst="roundRect">
            <a:avLst>
              <a:gd name="adj" fmla="val 7059"/>
            </a:avLst>
          </a:prstGeom>
          <a:solidFill>
            <a:schemeClr val="lt1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" name="Google Shape;118;p11" descr=""/>
          <p:cNvPicPr/>
          <p:nvPr/>
        </p:nvPicPr>
        <p:blipFill>
          <a:blip r:embed="rId2"/>
          <a:srcRect l="865" t="0" r="-5557" b="0"/>
          <a:stretch/>
        </p:blipFill>
        <p:spPr>
          <a:xfrm>
            <a:off x="8715240" y="3679200"/>
            <a:ext cx="1998000" cy="1900440"/>
          </a:xfrm>
          <a:prstGeom prst="rect">
            <a:avLst/>
          </a:prstGeom>
          <a:ln w="0">
            <a:noFill/>
          </a:ln>
        </p:spPr>
      </p:pic>
      <p:pic>
        <p:nvPicPr>
          <p:cNvPr id="16" name="Google Shape;119;p11" descr=""/>
          <p:cNvPicPr/>
          <p:nvPr/>
        </p:nvPicPr>
        <p:blipFill>
          <a:blip r:embed="rId3"/>
          <a:srcRect l="865" t="0" r="-5557" b="0"/>
          <a:stretch/>
        </p:blipFill>
        <p:spPr>
          <a:xfrm>
            <a:off x="5134680" y="3679200"/>
            <a:ext cx="1998000" cy="1900440"/>
          </a:xfrm>
          <a:prstGeom prst="rect">
            <a:avLst/>
          </a:prstGeom>
          <a:ln w="0">
            <a:noFill/>
          </a:ln>
        </p:spPr>
      </p:pic>
      <p:pic>
        <p:nvPicPr>
          <p:cNvPr id="17" name="Google Shape;120;p11" descr=""/>
          <p:cNvPicPr/>
          <p:nvPr/>
        </p:nvPicPr>
        <p:blipFill>
          <a:blip r:embed="rId4"/>
          <a:srcRect l="865" t="0" r="-5557" b="0"/>
          <a:stretch/>
        </p:blipFill>
        <p:spPr>
          <a:xfrm>
            <a:off x="1390680" y="3679200"/>
            <a:ext cx="1998000" cy="190044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918800" y="4208760"/>
            <a:ext cx="84096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5673960" y="4208760"/>
            <a:ext cx="84096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body"/>
          </p:nvPr>
        </p:nvSpPr>
        <p:spPr>
          <a:xfrm>
            <a:off x="9202680" y="4156920"/>
            <a:ext cx="840960" cy="84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7"/>
          <p:cNvSpPr>
            <a:spLocks noGrp="1"/>
          </p:cNvSpPr>
          <p:nvPr>
            <p:ph type="dt" idx="2"/>
          </p:nvPr>
        </p:nvSpPr>
        <p:spPr>
          <a:xfrm>
            <a:off x="45720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8"/>
          <p:cNvSpPr>
            <a:spLocks noGrp="1"/>
          </p:cNvSpPr>
          <p:nvPr>
            <p:ph type="ftr" idx="3"/>
          </p:nvPr>
        </p:nvSpPr>
        <p:spPr>
          <a:xfrm>
            <a:off x="2986200" y="6190560"/>
            <a:ext cx="62161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9"/>
          <p:cNvSpPr>
            <a:spLocks noGrp="1"/>
          </p:cNvSpPr>
          <p:nvPr>
            <p:ph type="sldNum" idx="4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6ED78F-6F17-4244-8B70-95860F05E008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28;p12"/>
          <p:cNvSpPr/>
          <p:nvPr/>
        </p:nvSpPr>
        <p:spPr>
          <a:xfrm>
            <a:off x="617400" y="2098800"/>
            <a:ext cx="5203800" cy="3325680"/>
          </a:xfrm>
          <a:prstGeom prst="roundRect">
            <a:avLst>
              <a:gd name="adj" fmla="val 7059"/>
            </a:avLst>
          </a:prstGeom>
          <a:solidFill>
            <a:schemeClr val="lt1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Google Shape;129;p12"/>
          <p:cNvSpPr/>
          <p:nvPr/>
        </p:nvSpPr>
        <p:spPr>
          <a:xfrm>
            <a:off x="6101640" y="2084040"/>
            <a:ext cx="5301720" cy="3325680"/>
          </a:xfrm>
          <a:prstGeom prst="roundRect">
            <a:avLst>
              <a:gd name="adj" fmla="val 7059"/>
            </a:avLst>
          </a:prstGeom>
          <a:solidFill>
            <a:schemeClr val="lt1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621720"/>
            <a:ext cx="1076220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57160" y="2313720"/>
            <a:ext cx="4723920" cy="2895120"/>
          </a:xfrm>
          <a:prstGeom prst="rect">
            <a:avLst/>
          </a:prstGeom>
          <a:solidFill>
            <a:srgbClr val="3e532a"/>
          </a:solidFill>
          <a:ln w="0">
            <a:noFill/>
          </a:ln>
          <a:effectLst>
            <a:outerShdw dist="38160" dir="5400000" blurRad="50760" rotWithShape="0">
              <a:srgbClr val="000000">
                <a:alpha val="40000"/>
              </a:srgbClr>
            </a:outerShdw>
          </a:effectLst>
        </p:spPr>
        <p:txBody>
          <a:bodyPr lIns="365760" rIns="365760" tIns="60840" bIns="608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395400" y="2313720"/>
            <a:ext cx="4723920" cy="2895120"/>
          </a:xfrm>
          <a:prstGeom prst="rect">
            <a:avLst/>
          </a:prstGeom>
          <a:solidFill>
            <a:srgbClr val="3e532a"/>
          </a:solidFill>
          <a:ln w="0">
            <a:noFill/>
          </a:ln>
          <a:effectLst>
            <a:outerShdw dist="38160" dir="5400000" blurRad="50760" rotWithShape="0">
              <a:srgbClr val="000000">
                <a:alpha val="40000"/>
              </a:srgbClr>
            </a:outerShdw>
          </a:effectLst>
        </p:spPr>
        <p:txBody>
          <a:bodyPr lIns="365760" rIns="365760" tIns="60840" bIns="60840" anchor="ctr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5"/>
          </p:nvPr>
        </p:nvSpPr>
        <p:spPr>
          <a:xfrm>
            <a:off x="45720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6"/>
          </p:nvPr>
        </p:nvSpPr>
        <p:spPr>
          <a:xfrm>
            <a:off x="2986200" y="6190560"/>
            <a:ext cx="62161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7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0DE4FA-93C0-4EB5-881E-3A06439AF73D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32" name="Google Shape;136;p12"/>
          <p:cNvCxnSpPr/>
          <p:nvPr/>
        </p:nvCxnSpPr>
        <p:spPr>
          <a:xfrm>
            <a:off x="581760" y="58672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cxnSp>
        <p:nvCxnSpPr>
          <p:cNvPr id="33" name="Google Shape;137;p12"/>
          <p:cNvCxnSpPr/>
          <p:nvPr/>
        </p:nvCxnSpPr>
        <p:spPr>
          <a:xfrm>
            <a:off x="581760" y="6094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pic>
        <p:nvPicPr>
          <p:cNvPr id="34" name="Google Shape;138;p12" descr=""/>
          <p:cNvPicPr/>
          <p:nvPr/>
        </p:nvPicPr>
        <p:blipFill>
          <a:blip r:embed="rId2"/>
          <a:srcRect l="-6086" t="-16306" r="-13485" b="-3581"/>
          <a:stretch/>
        </p:blipFill>
        <p:spPr>
          <a:xfrm rot="16200000">
            <a:off x="-1440" y="4566600"/>
            <a:ext cx="1237680" cy="1204200"/>
          </a:xfrm>
          <a:prstGeom prst="rect">
            <a:avLst/>
          </a:prstGeom>
          <a:ln w="0">
            <a:noFill/>
          </a:ln>
        </p:spPr>
      </p:pic>
      <p:sp>
        <p:nvSpPr>
          <p:cNvPr id="35" name="Google Shape;139;p12"/>
          <p:cNvSpPr/>
          <p:nvPr/>
        </p:nvSpPr>
        <p:spPr>
          <a:xfrm rot="2700000">
            <a:off x="10761840" y="1645560"/>
            <a:ext cx="905760" cy="905760"/>
          </a:xfrm>
          <a:prstGeom prst="plus">
            <a:avLst>
              <a:gd name="adj" fmla="val 34886"/>
            </a:avLst>
          </a:prstGeom>
          <a:solidFill>
            <a:srgbClr val="e3eddb"/>
          </a:solidFill>
          <a:ln w="25400">
            <a:solidFill>
              <a:srgbClr val="3e53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94360" y="598320"/>
            <a:ext cx="10757520" cy="974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dt" idx="8"/>
          </p:nvPr>
        </p:nvSpPr>
        <p:spPr>
          <a:xfrm>
            <a:off x="45720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ftr" idx="9"/>
          </p:nvPr>
        </p:nvSpPr>
        <p:spPr>
          <a:xfrm>
            <a:off x="2986200" y="6190560"/>
            <a:ext cx="62161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10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251BAF-DF81-4554-9E62-73D5A209CD64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40" name="Google Shape;145;p13"/>
          <p:cNvCxnSpPr/>
          <p:nvPr/>
        </p:nvCxnSpPr>
        <p:spPr>
          <a:xfrm>
            <a:off x="581760" y="58672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cxnSp>
        <p:nvCxnSpPr>
          <p:cNvPr id="41" name="Google Shape;146;p13"/>
          <p:cNvCxnSpPr/>
          <p:nvPr/>
        </p:nvCxnSpPr>
        <p:spPr>
          <a:xfrm>
            <a:off x="581760" y="59832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148;p14"/>
          <p:cNvGrpSpPr/>
          <p:nvPr/>
        </p:nvGrpSpPr>
        <p:grpSpPr>
          <a:xfrm>
            <a:off x="581760" y="609480"/>
            <a:ext cx="4369320" cy="5257800"/>
            <a:chOff x="581760" y="609480"/>
            <a:chExt cx="4369320" cy="5257800"/>
          </a:xfrm>
        </p:grpSpPr>
        <p:cxnSp>
          <p:nvCxnSpPr>
            <p:cNvPr id="44" name="Google Shape;149;p14"/>
            <p:cNvCxnSpPr/>
            <p:nvPr/>
          </p:nvCxnSpPr>
          <p:spPr>
            <a:xfrm>
              <a:off x="581760" y="5867280"/>
              <a:ext cx="4369680" cy="360"/>
            </a:xfrm>
            <a:prstGeom prst="straightConnector1">
              <a:avLst/>
            </a:prstGeom>
            <a:ln w="12700">
              <a:solidFill>
                <a:srgbClr val="3e532a"/>
              </a:solidFill>
              <a:miter/>
            </a:ln>
          </p:spPr>
        </p:cxnSp>
        <p:cxnSp>
          <p:nvCxnSpPr>
            <p:cNvPr id="45" name="Google Shape;150;p14"/>
            <p:cNvCxnSpPr/>
            <p:nvPr/>
          </p:nvCxnSpPr>
          <p:spPr>
            <a:xfrm>
              <a:off x="581760" y="609480"/>
              <a:ext cx="4369680" cy="360"/>
            </a:xfrm>
            <a:prstGeom prst="straightConnector1">
              <a:avLst/>
            </a:prstGeom>
            <a:ln w="12700">
              <a:solidFill>
                <a:srgbClr val="435f30"/>
              </a:solidFill>
              <a:miter/>
            </a:ln>
          </p:spPr>
        </p:cxnSp>
      </p:grp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21280" y="621720"/>
            <a:ext cx="442980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21280" y="2084760"/>
            <a:ext cx="4434480" cy="370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11"/>
          </p:nvPr>
        </p:nvSpPr>
        <p:spPr>
          <a:xfrm>
            <a:off x="45720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12"/>
          </p:nvPr>
        </p:nvSpPr>
        <p:spPr>
          <a:xfrm>
            <a:off x="413352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70584A-0D02-442C-BD30-F9DA4C296551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26;p3"/>
          <p:cNvCxnSpPr/>
          <p:nvPr/>
        </p:nvCxnSpPr>
        <p:spPr>
          <a:xfrm>
            <a:off x="581760" y="58672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sp>
        <p:nvSpPr>
          <p:cNvPr id="51" name="Google Shape;27;p3"/>
          <p:cNvSpPr/>
          <p:nvPr/>
        </p:nvSpPr>
        <p:spPr>
          <a:xfrm>
            <a:off x="582120" y="609480"/>
            <a:ext cx="11024640" cy="4800240"/>
          </a:xfrm>
          <a:prstGeom prst="roundRect">
            <a:avLst>
              <a:gd name="adj" fmla="val 7059"/>
            </a:avLst>
          </a:prstGeom>
          <a:solidFill>
            <a:schemeClr val="lt1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2" name="Google Shape;28;p3" descr=""/>
          <p:cNvPicPr/>
          <p:nvPr/>
        </p:nvPicPr>
        <p:blipFill>
          <a:blip r:embed="rId2"/>
          <a:srcRect l="22950" t="-1337" r="-10746" b="23139"/>
          <a:stretch/>
        </p:blipFill>
        <p:spPr>
          <a:xfrm>
            <a:off x="-11520" y="3526200"/>
            <a:ext cx="3895920" cy="336708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29;p3" descr=""/>
          <p:cNvPicPr/>
          <p:nvPr/>
        </p:nvPicPr>
        <p:blipFill>
          <a:blip r:embed="rId3"/>
          <a:srcRect l="39462" t="46839" r="-10842" b="611"/>
          <a:stretch/>
        </p:blipFill>
        <p:spPr>
          <a:xfrm rot="5400000">
            <a:off x="8882280" y="510840"/>
            <a:ext cx="3828960" cy="280692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30;p3"/>
          <p:cNvSpPr/>
          <p:nvPr/>
        </p:nvSpPr>
        <p:spPr>
          <a:xfrm rot="2700000">
            <a:off x="8002800" y="156600"/>
            <a:ext cx="905760" cy="905760"/>
          </a:xfrm>
          <a:prstGeom prst="plus">
            <a:avLst>
              <a:gd name="adj" fmla="val 34886"/>
            </a:avLst>
          </a:prstGeom>
          <a:solidFill>
            <a:srgbClr val="3e53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6640" y="1664280"/>
            <a:ext cx="10515240" cy="285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>
              <a:buNone/>
            </a:pPr>
            <a:r>
              <a:rPr b="0" lang="en-AG" sz="5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33;p4"/>
          <p:cNvSpPr/>
          <p:nvPr/>
        </p:nvSpPr>
        <p:spPr>
          <a:xfrm>
            <a:off x="7058880" y="457200"/>
            <a:ext cx="4269960" cy="5943240"/>
          </a:xfrm>
          <a:prstGeom prst="roundRect">
            <a:avLst>
              <a:gd name="adj" fmla="val 7059"/>
            </a:avLst>
          </a:prstGeom>
          <a:solidFill>
            <a:schemeClr val="lt1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Google Shape;34;p4"/>
          <p:cNvSpPr/>
          <p:nvPr/>
        </p:nvSpPr>
        <p:spPr>
          <a:xfrm>
            <a:off x="6690600" y="136440"/>
            <a:ext cx="2052720" cy="2042280"/>
          </a:xfrm>
          <a:custGeom>
            <a:avLst/>
            <a:gdLst>
              <a:gd name="textAreaLeft" fmla="*/ 0 w 2052720"/>
              <a:gd name="textAreaRight" fmla="*/ 2053080 w 2052720"/>
              <a:gd name="textAreaTop" fmla="*/ 0 h 2042280"/>
              <a:gd name="textAreaBottom" fmla="*/ 2042640 h 2042280"/>
            </a:gdLst>
            <a:ahLst/>
            <a:rect l="textAreaLeft" t="textAreaTop" r="textAreaRight" b="textAreaBottom"/>
            <a:pathLst>
              <a:path w="2053087" h="2042679">
                <a:moveTo>
                  <a:pt x="1003609" y="1320"/>
                </a:moveTo>
                <a:cubicBezTo>
                  <a:pt x="1190309" y="16473"/>
                  <a:pt x="1346681" y="160602"/>
                  <a:pt x="1369847" y="354620"/>
                </a:cubicBezTo>
                <a:cubicBezTo>
                  <a:pt x="1375086" y="401095"/>
                  <a:pt x="1373978" y="448121"/>
                  <a:pt x="1365832" y="494672"/>
                </a:cubicBezTo>
                <a:cubicBezTo>
                  <a:pt x="1401182" y="464099"/>
                  <a:pt x="1441018" y="437962"/>
                  <a:pt x="1483290" y="417646"/>
                </a:cubicBezTo>
                <a:cubicBezTo>
                  <a:pt x="1683890" y="325566"/>
                  <a:pt x="1920331" y="411579"/>
                  <a:pt x="2014463" y="610796"/>
                </a:cubicBezTo>
                <a:cubicBezTo>
                  <a:pt x="2109287" y="811038"/>
                  <a:pt x="2023465" y="1051081"/>
                  <a:pt x="1823223" y="1145905"/>
                </a:cubicBezTo>
                <a:cubicBezTo>
                  <a:pt x="1781118" y="1165362"/>
                  <a:pt x="1735719" y="1178832"/>
                  <a:pt x="1689077" y="1184929"/>
                </a:cubicBezTo>
                <a:cubicBezTo>
                  <a:pt x="1729023" y="1208729"/>
                  <a:pt x="1766084" y="1238207"/>
                  <a:pt x="1798709" y="1272173"/>
                </a:cubicBezTo>
                <a:cubicBezTo>
                  <a:pt x="1799401" y="1273198"/>
                  <a:pt x="1800952" y="1274391"/>
                  <a:pt x="1801644" y="1275417"/>
                </a:cubicBezTo>
                <a:cubicBezTo>
                  <a:pt x="1952717" y="1438446"/>
                  <a:pt x="1941624" y="1692998"/>
                  <a:pt x="1778760" y="1843212"/>
                </a:cubicBezTo>
                <a:cubicBezTo>
                  <a:pt x="1615730" y="1994283"/>
                  <a:pt x="1361178" y="1983191"/>
                  <a:pt x="1210966" y="1820327"/>
                </a:cubicBezTo>
                <a:cubicBezTo>
                  <a:pt x="1179367" y="1785669"/>
                  <a:pt x="1153063" y="1746692"/>
                  <a:pt x="1132747" y="1704421"/>
                </a:cubicBezTo>
                <a:cubicBezTo>
                  <a:pt x="1122191" y="1749612"/>
                  <a:pt x="1105455" y="1794495"/>
                  <a:pt x="1083207" y="1835633"/>
                </a:cubicBezTo>
                <a:cubicBezTo>
                  <a:pt x="976018" y="2029636"/>
                  <a:pt x="730675" y="2099660"/>
                  <a:pt x="536673" y="1992471"/>
                </a:cubicBezTo>
                <a:cubicBezTo>
                  <a:pt x="342671" y="1885282"/>
                  <a:pt x="272646" y="1639939"/>
                  <a:pt x="379835" y="1445938"/>
                </a:cubicBezTo>
                <a:cubicBezTo>
                  <a:pt x="402942" y="1404966"/>
                  <a:pt x="431562" y="1367738"/>
                  <a:pt x="465527" y="1335114"/>
                </a:cubicBezTo>
                <a:cubicBezTo>
                  <a:pt x="418360" y="1339326"/>
                  <a:pt x="371501" y="1337359"/>
                  <a:pt x="325117" y="1328354"/>
                </a:cubicBezTo>
                <a:cubicBezTo>
                  <a:pt x="107800" y="1286163"/>
                  <a:pt x="-34793" y="1074864"/>
                  <a:pt x="7398" y="857547"/>
                </a:cubicBezTo>
                <a:cubicBezTo>
                  <a:pt x="49589" y="640230"/>
                  <a:pt x="260029" y="497472"/>
                  <a:pt x="478205" y="539830"/>
                </a:cubicBezTo>
                <a:cubicBezTo>
                  <a:pt x="523730" y="548668"/>
                  <a:pt x="568780" y="564545"/>
                  <a:pt x="609919" y="586793"/>
                </a:cubicBezTo>
                <a:cubicBezTo>
                  <a:pt x="590629" y="543829"/>
                  <a:pt x="578185" y="497738"/>
                  <a:pt x="572088" y="451096"/>
                </a:cubicBezTo>
                <a:cubicBezTo>
                  <a:pt x="545445" y="230220"/>
                  <a:pt x="702020" y="29762"/>
                  <a:pt x="922037" y="2953"/>
                </a:cubicBezTo>
                <a:cubicBezTo>
                  <a:pt x="949647" y="-377"/>
                  <a:pt x="976937" y="-845"/>
                  <a:pt x="1003609" y="1320"/>
                </a:cubicBezTo>
                <a:close/>
              </a:path>
            </a:pathLst>
          </a:custGeom>
          <a:noFill/>
          <a:ln w="25400">
            <a:solidFill>
              <a:srgbClr val="3e532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9" name="Google Shape;35;p4"/>
          <p:cNvGrpSpPr/>
          <p:nvPr/>
        </p:nvGrpSpPr>
        <p:grpSpPr>
          <a:xfrm>
            <a:off x="581760" y="609480"/>
            <a:ext cx="4681800" cy="5257800"/>
            <a:chOff x="581760" y="609480"/>
            <a:chExt cx="4681800" cy="5257800"/>
          </a:xfrm>
        </p:grpSpPr>
        <p:cxnSp>
          <p:nvCxnSpPr>
            <p:cNvPr id="60" name="Google Shape;36;p4"/>
            <p:cNvCxnSpPr/>
            <p:nvPr/>
          </p:nvCxnSpPr>
          <p:spPr>
            <a:xfrm>
              <a:off x="581760" y="5867280"/>
              <a:ext cx="4682160" cy="360"/>
            </a:xfrm>
            <a:prstGeom prst="straightConnector1">
              <a:avLst/>
            </a:prstGeom>
            <a:ln w="12700">
              <a:solidFill>
                <a:srgbClr val="3e532a"/>
              </a:solidFill>
              <a:miter/>
            </a:ln>
          </p:spPr>
        </p:cxnSp>
        <p:cxnSp>
          <p:nvCxnSpPr>
            <p:cNvPr id="61" name="Google Shape;37;p4"/>
            <p:cNvCxnSpPr/>
            <p:nvPr/>
          </p:nvCxnSpPr>
          <p:spPr>
            <a:xfrm>
              <a:off x="581760" y="609480"/>
              <a:ext cx="4682160" cy="360"/>
            </a:xfrm>
            <a:prstGeom prst="straightConnector1">
              <a:avLst/>
            </a:prstGeom>
            <a:ln w="12700">
              <a:solidFill>
                <a:srgbClr val="3e532a"/>
              </a:solidFill>
              <a:miter/>
            </a:ln>
          </p:spPr>
        </p:cxnSp>
      </p:grp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21280" y="612720"/>
            <a:ext cx="4745520" cy="525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>
              <a:buNone/>
            </a:pPr>
            <a:r>
              <a:rPr b="0" lang="en-AG" sz="5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517520" y="914400"/>
            <a:ext cx="3372480" cy="50097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Google Shape;40;p4"/>
          <p:cNvSpPr/>
          <p:nvPr/>
        </p:nvSpPr>
        <p:spPr>
          <a:xfrm rot="2700000">
            <a:off x="10218600" y="5310000"/>
            <a:ext cx="905760" cy="905760"/>
          </a:xfrm>
          <a:prstGeom prst="plus">
            <a:avLst>
              <a:gd name="adj" fmla="val 34886"/>
            </a:avLst>
          </a:prstGeom>
          <a:solidFill>
            <a:srgbClr val="3e53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42;p5"/>
          <p:cNvGrpSpPr/>
          <p:nvPr/>
        </p:nvGrpSpPr>
        <p:grpSpPr>
          <a:xfrm>
            <a:off x="559080" y="609480"/>
            <a:ext cx="4502880" cy="5790960"/>
            <a:chOff x="559080" y="609480"/>
            <a:chExt cx="4502880" cy="5790960"/>
          </a:xfrm>
        </p:grpSpPr>
        <p:sp>
          <p:nvSpPr>
            <p:cNvPr id="66" name="Google Shape;43;p5"/>
            <p:cNvSpPr/>
            <p:nvPr/>
          </p:nvSpPr>
          <p:spPr>
            <a:xfrm>
              <a:off x="559080" y="3714480"/>
              <a:ext cx="4502880" cy="2685960"/>
            </a:xfrm>
            <a:prstGeom prst="roundRect">
              <a:avLst>
                <a:gd name="adj" fmla="val 11894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AG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7" name="Google Shape;44;p5"/>
            <p:cNvSpPr/>
            <p:nvPr/>
          </p:nvSpPr>
          <p:spPr>
            <a:xfrm>
              <a:off x="559080" y="609480"/>
              <a:ext cx="4502880" cy="2685960"/>
            </a:xfrm>
            <a:prstGeom prst="roundRect">
              <a:avLst>
                <a:gd name="adj" fmla="val 11894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endParaRPr b="0" lang="en-AG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cxnSp>
        <p:nvCxnSpPr>
          <p:cNvPr id="68" name="Google Shape;45;p5"/>
          <p:cNvCxnSpPr/>
          <p:nvPr/>
        </p:nvCxnSpPr>
        <p:spPr>
          <a:xfrm>
            <a:off x="5704560" y="5867280"/>
            <a:ext cx="566496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cxnSp>
        <p:nvCxnSpPr>
          <p:cNvPr id="69" name="Google Shape;46;p5"/>
          <p:cNvCxnSpPr/>
          <p:nvPr/>
        </p:nvCxnSpPr>
        <p:spPr>
          <a:xfrm>
            <a:off x="5704560" y="631440"/>
            <a:ext cx="566496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pic>
        <p:nvPicPr>
          <p:cNvPr id="70" name="Google Shape;47;p5" descr=""/>
          <p:cNvPicPr/>
          <p:nvPr/>
        </p:nvPicPr>
        <p:blipFill>
          <a:blip r:embed="rId2"/>
          <a:srcRect l="-6086" t="-16306" r="-13485" b="-3581"/>
          <a:stretch/>
        </p:blipFill>
        <p:spPr>
          <a:xfrm rot="16200000">
            <a:off x="-48240" y="48600"/>
            <a:ext cx="2434320" cy="236844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706000" y="631440"/>
            <a:ext cx="5696280" cy="40924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>
              <a:buNone/>
            </a:pPr>
            <a:r>
              <a:rPr b="0" lang="en-AG" sz="5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943560" y="952560"/>
            <a:ext cx="3733560" cy="51051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709960" y="4762440"/>
            <a:ext cx="5697720" cy="1066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Google Shape;51;p5"/>
          <p:cNvSpPr/>
          <p:nvPr/>
        </p:nvSpPr>
        <p:spPr>
          <a:xfrm rot="2700000">
            <a:off x="3976560" y="5307120"/>
            <a:ext cx="905760" cy="905760"/>
          </a:xfrm>
          <a:prstGeom prst="plus">
            <a:avLst>
              <a:gd name="adj" fmla="val 34886"/>
            </a:avLst>
          </a:prstGeom>
          <a:solidFill>
            <a:srgbClr val="3e532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3ed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621720"/>
            <a:ext cx="571464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r>
              <a:rPr b="0" lang="en-AG" sz="2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2084760"/>
            <a:ext cx="5714640" cy="370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7" name="Google Shape;55;p6"/>
          <p:cNvCxnSpPr/>
          <p:nvPr/>
        </p:nvCxnSpPr>
        <p:spPr>
          <a:xfrm>
            <a:off x="581760" y="58672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cxnSp>
        <p:nvCxnSpPr>
          <p:cNvPr id="78" name="Google Shape;56;p6"/>
          <p:cNvCxnSpPr/>
          <p:nvPr/>
        </p:nvCxnSpPr>
        <p:spPr>
          <a:xfrm>
            <a:off x="581760" y="609480"/>
            <a:ext cx="10770480" cy="360"/>
          </a:xfrm>
          <a:prstGeom prst="straightConnector1">
            <a:avLst/>
          </a:prstGeom>
          <a:ln w="12700">
            <a:solidFill>
              <a:srgbClr val="3e532a"/>
            </a:solidFill>
            <a:miter/>
          </a:ln>
        </p:spPr>
      </p:cxnSp>
      <p:sp>
        <p:nvSpPr>
          <p:cNvPr id="79" name="Google Shape;57;p6"/>
          <p:cNvSpPr/>
          <p:nvPr/>
        </p:nvSpPr>
        <p:spPr>
          <a:xfrm>
            <a:off x="7081920" y="1143000"/>
            <a:ext cx="4269960" cy="4114440"/>
          </a:xfrm>
          <a:prstGeom prst="roundRect">
            <a:avLst>
              <a:gd name="adj" fmla="val 7995"/>
            </a:avLst>
          </a:prstGeom>
          <a:solidFill>
            <a:schemeClr val="lt1"/>
          </a:solidFill>
          <a:ln w="0">
            <a:noFill/>
          </a:ln>
          <a:effectLst>
            <a:outerShdw algn="tr" blurRad="50760" dir="8100000" dist="37674" rotWithShape="0">
              <a:srgbClr val="000000">
                <a:alpha val="1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AG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0" name="Google Shape;58;p6" descr=""/>
          <p:cNvPicPr/>
          <p:nvPr/>
        </p:nvPicPr>
        <p:blipFill>
          <a:blip r:embed="rId2"/>
          <a:srcRect l="865" t="0" r="-5557" b="0"/>
          <a:stretch/>
        </p:blipFill>
        <p:spPr>
          <a:xfrm>
            <a:off x="7618320" y="1550880"/>
            <a:ext cx="3504960" cy="333324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8532720" y="2467800"/>
            <a:ext cx="1499400" cy="149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G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13"/>
          </p:nvPr>
        </p:nvSpPr>
        <p:spPr>
          <a:xfrm>
            <a:off x="457200" y="6190560"/>
            <a:ext cx="144576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14"/>
          </p:nvPr>
        </p:nvSpPr>
        <p:spPr>
          <a:xfrm>
            <a:off x="2986200" y="6190560"/>
            <a:ext cx="62161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 algn="ctr">
              <a:buNone/>
              <a:defRPr b="0" lang="en-AG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AG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AG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15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18507A-E4FF-4525-8DFC-D99A25A17883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30240" y="1018440"/>
            <a:ext cx="7772040" cy="2861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ИСТОРИЯ ПРОГРАММНОГО ПРОДУКТА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3630240" y="4111920"/>
            <a:ext cx="7772040" cy="24937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Подготовили студенты гр.253505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Бекарев С.С.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Шишов Е.П.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865"/>
              </a:spcBef>
              <a:buNone/>
              <a:tabLst>
                <a:tab algn="l" pos="0"/>
              </a:tabLst>
            </a:pP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94360" y="598320"/>
            <a:ext cx="10757520" cy="974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endParaRPr b="1" lang="en-AG" sz="2400" strike="noStrike" u="none">
              <a:solidFill>
                <a:srgbClr val="3e532a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ldNum" idx="34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5DB661-6605-4A24-9D7A-F616089B8F07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10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64" name="Google Shape;225;p24" descr=""/>
          <p:cNvPicPr/>
          <p:nvPr/>
        </p:nvPicPr>
        <p:blipFill>
          <a:blip r:embed="rId1"/>
          <a:stretch/>
        </p:blipFill>
        <p:spPr>
          <a:xfrm>
            <a:off x="747360" y="938880"/>
            <a:ext cx="10451160" cy="498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94360" y="598320"/>
            <a:ext cx="10757520" cy="974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endParaRPr b="1" lang="en-AG" sz="2400" strike="noStrike" u="none">
              <a:solidFill>
                <a:srgbClr val="3e532a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35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226632-D967-44FD-A292-5D6FAD107CF6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67" name="Google Shape;233;p25" descr=""/>
          <p:cNvPicPr/>
          <p:nvPr/>
        </p:nvPicPr>
        <p:blipFill>
          <a:blip r:embed="rId1"/>
          <a:stretch/>
        </p:blipFill>
        <p:spPr>
          <a:xfrm>
            <a:off x="951840" y="549000"/>
            <a:ext cx="10285200" cy="5759640"/>
          </a:xfrm>
          <a:prstGeom prst="rect">
            <a:avLst/>
          </a:prstGeom>
          <a:ln w="0">
            <a:noFill/>
          </a:ln>
        </p:spPr>
      </p:pic>
      <p:sp>
        <p:nvSpPr>
          <p:cNvPr id="168" name="Google Shape;234;p25"/>
          <p:cNvSpPr/>
          <p:nvPr/>
        </p:nvSpPr>
        <p:spPr>
          <a:xfrm>
            <a:off x="1967400" y="2895480"/>
            <a:ext cx="4848840" cy="205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80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LearnAI</a:t>
            </a:r>
            <a:endParaRPr b="0" lang="en-AG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94360" y="598320"/>
            <a:ext cx="10757520" cy="974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endParaRPr b="1" lang="en-AG" sz="2400" strike="noStrike" u="none">
              <a:solidFill>
                <a:srgbClr val="3e532a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36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2F4A35-FEBD-4F4D-8D67-69E468BF05BF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71" name="Google Shape;242;p26" descr=""/>
          <p:cNvPicPr/>
          <p:nvPr/>
        </p:nvPicPr>
        <p:blipFill>
          <a:blip r:embed="rId1"/>
          <a:stretch/>
        </p:blipFill>
        <p:spPr>
          <a:xfrm>
            <a:off x="1667160" y="797040"/>
            <a:ext cx="8811360" cy="523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94360" y="598320"/>
            <a:ext cx="10757520" cy="974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buNone/>
            </a:pPr>
            <a:endParaRPr b="1" lang="en-AG" sz="2400" strike="noStrike" u="none">
              <a:solidFill>
                <a:srgbClr val="3e532a"/>
              </a:solidFill>
              <a:uFillTx/>
              <a:latin typeface="Century Gothic"/>
              <a:ea typeface="Century Gothic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37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0998B6-7B49-4BC0-996B-78BC1CBD818F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174" name="Google Shape;250;p27" descr=""/>
          <p:cNvPicPr/>
          <p:nvPr/>
        </p:nvPicPr>
        <p:blipFill>
          <a:blip r:embed="rId1"/>
          <a:stretch/>
        </p:blipFill>
        <p:spPr>
          <a:xfrm>
            <a:off x="2192760" y="1100880"/>
            <a:ext cx="7802640" cy="41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636920" y="987480"/>
            <a:ext cx="8156160" cy="263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rgbClr val="e3eddb"/>
                </a:solidFill>
                <a:uFillTx/>
                <a:latin typeface="Century Gothic"/>
                <a:ea typeface="Century Gothic"/>
              </a:rPr>
              <a:t>Медиа-каналы для донесения</a:t>
            </a:r>
            <a:endParaRPr b="0" lang="en-AG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85360" y="3996000"/>
            <a:ext cx="10771200" cy="18709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457200" indent="-380880">
              <a:lnSpc>
                <a:spcPct val="100000"/>
              </a:lnSpc>
              <a:spcBef>
                <a:spcPts val="1199"/>
              </a:spcBef>
              <a:buClr>
                <a:srgbClr val="5d7c3f"/>
              </a:buClr>
              <a:buFont typeface="Times New Roman"/>
              <a:buChar char="●"/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Социальные сети</a:t>
            </a:r>
            <a:r>
              <a:rPr b="0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(Vk, Telegram, Instagram, LinkedIn) 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Вебсайты и блоги</a:t>
            </a:r>
            <a:r>
              <a:rPr b="0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5d7c3f"/>
              </a:buClr>
              <a:buFont typeface="Times New Roman"/>
              <a:buChar char="●"/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YouTube</a:t>
            </a:r>
            <a:r>
              <a:rPr b="0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 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5d7c3f"/>
              </a:buClr>
              <a:buFont typeface="Century Gothic"/>
              <a:buChar char="●"/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Email-маркетинг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38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0A3CBE-51FD-4C1A-A01A-C89F13024D45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6640" y="1664280"/>
            <a:ext cx="10515240" cy="285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ПЛАН МАРКЕТИНГОВОЙ ДЕЯТЕЛЬНОСТИ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21280" y="621720"/>
            <a:ext cx="587772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 fontScale="7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8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Разработка плана маркетинговой деятельности</a:t>
            </a:r>
            <a:endParaRPr b="0" lang="en-AG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21280" y="2084760"/>
            <a:ext cx="5877720" cy="370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indent="0">
              <a:lnSpc>
                <a:spcPct val="95000"/>
              </a:lnSpc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Несколько важных направлений: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556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Целевые каналы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556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Целевая аудитория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556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Позиционирование продукта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556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Рекламные кампании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556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Партнерские программы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39"/>
          </p:nvPr>
        </p:nvSpPr>
        <p:spPr>
          <a:xfrm>
            <a:off x="548028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3EC99F-4128-422F-B044-5D2ED94FF62E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85800" y="621720"/>
            <a:ext cx="571464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0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Оценка объема человеческих ресурсов</a:t>
            </a:r>
            <a:endParaRPr b="0" lang="en-AG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85800" y="1764720"/>
            <a:ext cx="6350760" cy="4315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>
              <a:lnSpc>
                <a:spcPct val="95000"/>
              </a:lnSpc>
              <a:spcBef>
                <a:spcPts val="1865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Специалисты, которые нам нужны:</a:t>
            </a:r>
            <a:endParaRPr b="0" lang="en-AG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99960">
              <a:lnSpc>
                <a:spcPct val="95000"/>
              </a:lnSpc>
              <a:spcBef>
                <a:spcPts val="1865"/>
              </a:spcBef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7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SEO и контент-маркетинг</a:t>
            </a:r>
            <a:endParaRPr b="0" lang="en-AG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99960">
              <a:lnSpc>
                <a:spcPct val="95000"/>
              </a:lnSpc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7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Специалист по платной рекламе</a:t>
            </a:r>
            <a:endParaRPr b="0" lang="en-AG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99960">
              <a:lnSpc>
                <a:spcPct val="95000"/>
              </a:lnSpc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7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SMM-менеджер</a:t>
            </a:r>
            <a:endParaRPr b="0" lang="en-AG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99960">
              <a:lnSpc>
                <a:spcPct val="95000"/>
              </a:lnSpc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7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PR-менеджер</a:t>
            </a:r>
            <a:endParaRPr b="0" lang="en-AG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99960">
              <a:lnSpc>
                <a:spcPct val="95000"/>
              </a:lnSpc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7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Менеджер по партнёрствам</a:t>
            </a:r>
            <a:endParaRPr b="0" lang="en-AG" sz="27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99960">
              <a:lnSpc>
                <a:spcPct val="95000"/>
              </a:lnSpc>
              <a:buClr>
                <a:srgbClr val="3e532a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7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Команда разработчиков и поддержки</a:t>
            </a:r>
            <a:endParaRPr b="0" lang="en-AG" sz="2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40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00B1B2-4EA5-42E8-BEB4-E01D879AE7FC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836640" y="1664280"/>
            <a:ext cx="10515240" cy="285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rgbClr val="e3eddb"/>
                </a:solidFill>
                <a:uFillTx/>
                <a:latin typeface="Century Gothic"/>
                <a:ea typeface="Century Gothic"/>
              </a:rPr>
              <a:t>Оценка бюджета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621720"/>
            <a:ext cx="1076220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1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Несколько основных статей расходов, которые входят в бюджет</a:t>
            </a:r>
            <a:endParaRPr b="0" lang="en-AG" sz="3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857160" y="2313720"/>
            <a:ext cx="4723920" cy="2895120"/>
          </a:xfrm>
          <a:prstGeom prst="rect">
            <a:avLst/>
          </a:prstGeom>
          <a:solidFill>
            <a:srgbClr val="3e532a"/>
          </a:solidFill>
          <a:ln w="0">
            <a:noFill/>
          </a:ln>
          <a:effectLst>
            <a:outerShdw dist="38160" dir="5400000" blurRad="50760" rotWithShape="0">
              <a:srgbClr val="000000">
                <a:alpha val="40000"/>
              </a:srgbClr>
            </a:outerShdw>
          </a:effectLst>
        </p:spPr>
        <p:txBody>
          <a:bodyPr lIns="365760" rIns="365760" tIns="60840" bIns="608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Онлайн реклама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Контент-маркетинг и SEO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Социальные сети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PR и партнерства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Тех поддержка и аналитика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6395400" y="2313720"/>
            <a:ext cx="4723920" cy="2895120"/>
          </a:xfrm>
          <a:prstGeom prst="rect">
            <a:avLst/>
          </a:prstGeom>
          <a:solidFill>
            <a:srgbClr val="3e532a"/>
          </a:solidFill>
          <a:ln w="0">
            <a:noFill/>
          </a:ln>
          <a:effectLst>
            <a:outerShdw dist="38160" dir="5400000" blurRad="50760" rotWithShape="0">
              <a:srgbClr val="000000">
                <a:alpha val="40000"/>
              </a:srgbClr>
            </a:outerShdw>
          </a:effectLst>
        </p:spPr>
        <p:txBody>
          <a:bodyPr lIns="365760" rIns="365760" tIns="60840" bIns="608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20000-30000$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~5000$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3000-5000$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~10000$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+7000$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uFillTx/>
                <a:latin typeface="Century Gothic"/>
                <a:ea typeface="Century Gothic"/>
              </a:rPr>
              <a:t>= ~60000$</a:t>
            </a:r>
            <a:endParaRPr b="0" lang="en-AG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sldNum" idx="41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C2E0F1-89A5-43C8-9AA9-AFA475AFDCF8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965160" y="1740240"/>
            <a:ext cx="10069920" cy="23850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i="1" lang="en-US" sz="5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LearnAi </a:t>
            </a:r>
            <a:r>
              <a:rPr b="1" lang="en-US" sz="5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– платформа для обучения с </a:t>
            </a:r>
            <a:r>
              <a:rPr b="1" i="1" lang="en-US" sz="5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ИИ </a:t>
            </a:r>
            <a:r>
              <a:rPr b="1" lang="en-US" sz="5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алгоритмами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6640" y="1664280"/>
            <a:ext cx="10515240" cy="285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Экономическое обоснование командного проекта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36640" y="1664280"/>
            <a:ext cx="10515240" cy="285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4360" strike="noStrike" u="none">
                <a:solidFill>
                  <a:srgbClr val="e3eddb"/>
                </a:solidFill>
                <a:uFillTx/>
                <a:latin typeface="Century Gothic"/>
                <a:ea typeface="Century Gothic"/>
              </a:rPr>
              <a:t>Оценка затрат, экономического эффекта и показателей эффективности платформы для онлайн-обучения с ИИ</a:t>
            </a:r>
            <a:endParaRPr b="0" lang="en-AG" sz="43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706000" y="344160"/>
            <a:ext cx="5696280" cy="1300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3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Оценка затрат на разработку</a:t>
            </a:r>
            <a:endParaRPr b="0" lang="en-AG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709960" y="1699560"/>
            <a:ext cx="6205680" cy="4811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>
              <a:lnSpc>
                <a:spcPct val="100000"/>
              </a:lnSpc>
              <a:spcBef>
                <a:spcPts val="1865"/>
              </a:spcBef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Разработка платформы: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5d7c3f"/>
              </a:buClr>
              <a:buFont typeface="Century Gothic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Зарплаты разработчиков, UX/UI-дизайнеров, специалистов по ИИ.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5d7c3f"/>
              </a:buClr>
              <a:buFont typeface="Century Gothic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Стоимость инструментов для разработки (ПО, облачные сервисы).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5d7c3f"/>
              </a:buClr>
              <a:buFont typeface="Century Gothic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Оценка продолжительности разработки — 12 месяцев.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5d7c3f"/>
              </a:buClr>
              <a:buFont typeface="Century Gothic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Оценочные затраты на разработку: $200,000 - $300,000.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706000" y="344160"/>
            <a:ext cx="5696280" cy="13006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3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Оценка затрат на разработку</a:t>
            </a:r>
            <a:endParaRPr b="0" lang="en-AG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5709960" y="1699560"/>
            <a:ext cx="6246720" cy="4811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Техническая поддержка и обновления: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5d7c3f"/>
              </a:buClr>
              <a:buFont typeface="Century Gothic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Зарплаты специалистов по поддержке и системных администраторов.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5d7c3f"/>
              </a:buClr>
              <a:buFont typeface="Century Gothic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Поддержка инфраструктуры (серверы, облачные решения).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5d7c3f"/>
              </a:buClr>
              <a:buFont typeface="Century Gothic"/>
              <a:buChar char="●"/>
              <a:tabLst>
                <a:tab algn="l" pos="0"/>
              </a:tabLst>
            </a:pPr>
            <a:r>
              <a:rPr b="1" lang="en-US" sz="22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Примерные затраты за год: $50,000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636920" y="987480"/>
            <a:ext cx="8156160" cy="263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rgbClr val="e3eddb"/>
                </a:solidFill>
                <a:uFillTx/>
                <a:latin typeface="Century Gothic"/>
                <a:ea typeface="Century Gothic"/>
              </a:rPr>
              <a:t>Оценка экономического эффекта</a:t>
            </a:r>
            <a:endParaRPr b="0" lang="en-AG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85360" y="3161880"/>
            <a:ext cx="10771200" cy="3009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Планируемые доходы: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5d7c3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Подписка для студентов: $7-10 в месяц.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5d7c3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Подписка для образовательных учреждений и корпоративных клиентов: $200 в месяц.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5d7c3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Целевая аудитория на первом этапе: 1,000 студентов и 50 учебных заведений/компаний.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5d7c3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Прогнозируемый доход за первый год: $140,000 - $200,000.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42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EFFA2B-9375-475B-A370-96B9C8C3BD04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636920" y="987480"/>
            <a:ext cx="8156160" cy="26330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rgbClr val="e3eddb"/>
                </a:solidFill>
                <a:uFillTx/>
                <a:latin typeface="Century Gothic"/>
                <a:ea typeface="Century Gothic"/>
              </a:rPr>
              <a:t>Оценка экономического эффекта</a:t>
            </a:r>
            <a:endParaRPr b="0" lang="en-AG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85360" y="3161880"/>
            <a:ext cx="10771200" cy="3009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Косвенные выгоды: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601"/>
              </a:spcBef>
              <a:buClr>
                <a:srgbClr val="5d7c3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Увеличение узнаваемости бренда.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buClr>
                <a:srgbClr val="5d7c3f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Увеличение партнерств с учебными заведениями и другими EdTech-платформами.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3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196ACB-2160-4FA1-8EC4-6886C3603DB1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94360" y="598320"/>
            <a:ext cx="10757520" cy="9741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 lnSpcReduction="9999"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Расчет показателей экономической эффективности</a:t>
            </a:r>
            <a:endParaRPr b="0" lang="en-AG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85360" y="2066400"/>
            <a:ext cx="5129280" cy="3346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>
              <a:lnSpc>
                <a:spcPct val="95000"/>
              </a:lnSpc>
              <a:spcBef>
                <a:spcPts val="1865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Оценка рентабельности (ROI)</a:t>
            </a:r>
            <a:r>
              <a:rPr b="0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: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95000"/>
              </a:lnSpc>
              <a:spcBef>
                <a:spcPts val="1865"/>
              </a:spcBef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Формула: (Доходы - Затраты) / Затраты * 100%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95000"/>
              </a:lnSpc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Предполагаемые расходы за первый год: $250,000 - $350,000.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95000"/>
              </a:lnSpc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Доходы за первый год: $140,000 - $200,000.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95000"/>
              </a:lnSpc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Примерный ROI за первый год: -40% (убыток в первый год из-за затрат на разработку).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44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255F77-2738-4594-8B7C-D9E64BB8078F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6226920" y="2066400"/>
            <a:ext cx="5129280" cy="3346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>
              <a:lnSpc>
                <a:spcPct val="95000"/>
              </a:lnSpc>
              <a:spcBef>
                <a:spcPts val="1865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Точка безубыточности</a:t>
            </a:r>
            <a:r>
              <a:rPr b="0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: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95000"/>
              </a:lnSpc>
              <a:spcBef>
                <a:spcPts val="1865"/>
              </a:spcBef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Ожидается к концу второго года после увеличения базы пользователей (до 3,000 студентов и 100 учебных заведений).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8280">
              <a:lnSpc>
                <a:spcPct val="95000"/>
              </a:lnSpc>
              <a:buClr>
                <a:srgbClr val="3e532a"/>
              </a:buClr>
              <a:buFont typeface="Century Gothic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Оценочный срок выхода на прибыль: 24-30 месяцев.</a:t>
            </a:r>
            <a:endParaRPr b="0" lang="en-AG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350080"/>
            <a:ext cx="1089036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3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Экономической целесообразность проекта</a:t>
            </a:r>
            <a:endParaRPr b="0" lang="en-AG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sldNum" idx="45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076A28-282E-4811-B881-D556B2C7B96B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57200" y="3567960"/>
            <a:ext cx="10771200" cy="2011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Долгосрочная перспективность</a:t>
            </a:r>
            <a:r>
              <a:rPr b="0" lang="en-US" sz="20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: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spcBef>
                <a:spcPts val="1199"/>
              </a:spcBef>
              <a:buClr>
                <a:srgbClr val="3e532a"/>
              </a:buClr>
              <a:buFont typeface="Century Gothic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Хотя проект убыточен в первый год, у него высокий потенциал роста за счёт увеличения пользовательской базы.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3e532a"/>
              </a:buClr>
              <a:buFont typeface="Century Gothic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Сильное конкурентное преимущество в виде персонализированного обучения с поддержкой ИИ.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3e532a"/>
              </a:buClr>
              <a:buFont typeface="Century Gothic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Ожидаемый срок выхода на прибыль и окупаемость — 2-2,5 года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3584520" y="530280"/>
            <a:ext cx="7772040" cy="2861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-US" sz="40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Рекомендация инвесторам</a:t>
            </a:r>
            <a:endParaRPr b="0" lang="en-AG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630240" y="3557160"/>
            <a:ext cx="7772040" cy="20322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-US" sz="3300" strike="noStrike" u="none">
                <a:solidFill>
                  <a:srgbClr val="e3eddb"/>
                </a:solidFill>
                <a:highlight>
                  <a:srgbClr val="3e532a"/>
                </a:highlight>
                <a:uFillTx/>
                <a:latin typeface="Century Gothic"/>
                <a:ea typeface="Century Gothic"/>
              </a:rPr>
              <a:t>Проект имеет высокий потенциал и стоит вложений при долгосрочном планировании</a:t>
            </a:r>
            <a:endParaRPr b="0" lang="en-AG" sz="3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865"/>
              </a:spcBef>
              <a:buNone/>
              <a:tabLst>
                <a:tab algn="l" pos="0"/>
              </a:tabLst>
            </a:pPr>
            <a:endParaRPr b="0" lang="en-AG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dt" idx="46"/>
          </p:nvPr>
        </p:nvSpPr>
        <p:spPr>
          <a:xfrm>
            <a:off x="3630240" y="6190560"/>
            <a:ext cx="14461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539A35C-EA37-4EF2-AA96-E2D2F4281C7B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6640" y="1664280"/>
            <a:ext cx="10515240" cy="285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rgbClr val="5d7c3f"/>
                </a:solidFill>
                <a:uFillTx/>
                <a:latin typeface="Century Gothic"/>
                <a:ea typeface="Century Gothic"/>
              </a:rPr>
              <a:t>Спасибо за внимание!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21280" y="612720"/>
            <a:ext cx="4745520" cy="52574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Цель написания истории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9" name="Google Shape;171;p17" descr="Hands raised in the air"/>
          <p:cNvPicPr/>
          <p:nvPr/>
        </p:nvPicPr>
        <p:blipFill>
          <a:blip r:embed="rId1"/>
          <a:srcRect l="0" t="43" r="0" b="43"/>
          <a:stretch/>
        </p:blipFill>
        <p:spPr>
          <a:xfrm>
            <a:off x="7517520" y="914400"/>
            <a:ext cx="3372480" cy="500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85800" y="621720"/>
            <a:ext cx="670320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29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Главная цель – показать решение проблем онлайн-обучения</a:t>
            </a:r>
            <a:endParaRPr b="0" lang="en-AG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85800" y="2084760"/>
            <a:ext cx="5714640" cy="370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304920" indent="-369720">
              <a:lnSpc>
                <a:spcPct val="95000"/>
              </a:lnSpc>
              <a:buClr>
                <a:srgbClr val="432d58"/>
              </a:buClr>
              <a:buFont typeface="Arial"/>
              <a:buChar char="•"/>
            </a:pPr>
            <a:r>
              <a:rPr b="0" lang="en-US" sz="283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Продемонстрировать, как наша платформа способна сделать обучение адаптивным.</a:t>
            </a:r>
            <a:endParaRPr b="0" lang="en-AG" sz="283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69720">
              <a:lnSpc>
                <a:spcPct val="95000"/>
              </a:lnSpc>
              <a:buClr>
                <a:srgbClr val="432d58"/>
              </a:buClr>
              <a:buFont typeface="Arial"/>
              <a:buChar char="•"/>
            </a:pPr>
            <a:r>
              <a:rPr b="0" lang="en-US" sz="283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Создать доверие к технологиям искусственного интеллекта у широкого круга лиц</a:t>
            </a:r>
            <a:endParaRPr b="0" lang="en-AG" sz="283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190440">
              <a:lnSpc>
                <a:spcPct val="95000"/>
              </a:lnSpc>
              <a:spcBef>
                <a:spcPts val="1865"/>
              </a:spcBef>
              <a:buNone/>
              <a:tabLst>
                <a:tab algn="l" pos="0"/>
              </a:tabLst>
            </a:pP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2" name="Google Shape;178;p18" descr="Closed book with solid fill"/>
          <p:cNvPicPr/>
          <p:nvPr/>
        </p:nvPicPr>
        <p:blipFill>
          <a:blip r:embed="rId1"/>
          <a:srcRect l="0" t="39" r="0" b="39"/>
          <a:stretch/>
        </p:blipFill>
        <p:spPr>
          <a:xfrm>
            <a:off x="8532720" y="2467800"/>
            <a:ext cx="1499400" cy="1499400"/>
          </a:xfrm>
          <a:prstGeom prst="rect">
            <a:avLst/>
          </a:prstGeom>
          <a:ln w="0">
            <a:noFill/>
          </a:ln>
        </p:spPr>
      </p:pic>
      <p:sp>
        <p:nvSpPr>
          <p:cNvPr id="143" name="PlaceHolder 3"/>
          <p:cNvSpPr>
            <a:spLocks noGrp="1"/>
          </p:cNvSpPr>
          <p:nvPr>
            <p:ph type="sldNum" idx="29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778D8E-6622-49A4-A2DA-36E76BC7C036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710680" y="2065680"/>
            <a:ext cx="5696280" cy="24825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Действующие лица</a:t>
            </a:r>
            <a:endParaRPr b="0" lang="en-AG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5" name="Google Shape;185;p19" descr="Person standing, looking at mobile phone, holding books"/>
          <p:cNvPicPr/>
          <p:nvPr/>
        </p:nvPicPr>
        <p:blipFill>
          <a:blip r:embed="rId1"/>
          <a:srcRect l="0" t="70" r="0" b="70"/>
          <a:stretch/>
        </p:blipFill>
        <p:spPr>
          <a:xfrm rot="10800000">
            <a:off x="547920" y="624600"/>
            <a:ext cx="4504320" cy="5772240"/>
          </a:xfrm>
          <a:prstGeom prst="rect">
            <a:avLst/>
          </a:prstGeom>
          <a:ln w="0">
            <a:noFill/>
          </a:ln>
        </p:spPr>
      </p:pic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709960" y="4762440"/>
            <a:ext cx="5697720" cy="1066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indent="0">
              <a:lnSpc>
                <a:spcPct val="100000"/>
              </a:lnSpc>
              <a:spcBef>
                <a:spcPts val="1865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Введите текст</a:t>
            </a:r>
            <a:endParaRPr b="0" lang="en-AG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21280" y="621720"/>
            <a:ext cx="587772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Основные лица:</a:t>
            </a:r>
            <a:endParaRPr b="0" lang="en-AG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21280" y="2084760"/>
            <a:ext cx="5877720" cy="370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304920" indent="-393480">
              <a:lnSpc>
                <a:spcPct val="95000"/>
              </a:lnSpc>
              <a:buClr>
                <a:srgbClr val="432d58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Студенты</a:t>
            </a:r>
            <a:endParaRPr b="0" lang="en-AG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934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Преподаватели</a:t>
            </a:r>
            <a:endParaRPr b="0" lang="en-AG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934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ИИ помощник</a:t>
            </a:r>
            <a:endParaRPr b="0" lang="en-AG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934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</a:pPr>
            <a:r>
              <a:rPr b="0" lang="en-US" sz="32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Наша платформа</a:t>
            </a:r>
            <a:endParaRPr b="0" lang="en-AG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190440">
              <a:lnSpc>
                <a:spcPct val="95000"/>
              </a:lnSpc>
              <a:spcBef>
                <a:spcPts val="1865"/>
              </a:spcBef>
              <a:buNone/>
              <a:tabLst>
                <a:tab algn="l" pos="0"/>
              </a:tabLst>
            </a:pP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9" name="Google Shape;193;p20" descr="Person with glasses and jacket holding a folder"/>
          <p:cNvPicPr/>
          <p:nvPr/>
        </p:nvPicPr>
        <p:blipFill>
          <a:blip r:embed="rId1"/>
          <a:srcRect l="10" t="0" r="10" b="0"/>
          <a:stretch/>
        </p:blipFill>
        <p:spPr>
          <a:xfrm>
            <a:off x="7452000" y="1162440"/>
            <a:ext cx="3596040" cy="469440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3"/>
          <p:cNvSpPr>
            <a:spLocks noGrp="1"/>
          </p:cNvSpPr>
          <p:nvPr>
            <p:ph type="sldNum" idx="30"/>
          </p:nvPr>
        </p:nvSpPr>
        <p:spPr>
          <a:xfrm>
            <a:off x="548028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A904A5-168C-405A-BD7C-8457A0A981C1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350080"/>
            <a:ext cx="1089000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Определение сюжета</a:t>
            </a:r>
            <a:endParaRPr b="0" lang="en-AG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3703320"/>
            <a:ext cx="10771200" cy="20113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Три ключевых момента в сюжете нашей истории:</a:t>
            </a:r>
            <a:endParaRPr b="0" lang="en-AG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11040">
              <a:lnSpc>
                <a:spcPct val="100000"/>
              </a:lnSpc>
              <a:spcBef>
                <a:spcPts val="601"/>
              </a:spcBef>
              <a:buClr>
                <a:srgbClr val="432d5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История решения проблемы</a:t>
            </a:r>
            <a:endParaRPr b="0" lang="en-AG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11040">
              <a:lnSpc>
                <a:spcPct val="100000"/>
              </a:lnSpc>
              <a:spcBef>
                <a:spcPts val="601"/>
              </a:spcBef>
              <a:buClr>
                <a:srgbClr val="432d5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История инновации </a:t>
            </a:r>
            <a:endParaRPr b="0" lang="en-AG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11040">
              <a:lnSpc>
                <a:spcPct val="100000"/>
              </a:lnSpc>
              <a:spcBef>
                <a:spcPts val="601"/>
              </a:spcBef>
              <a:buClr>
                <a:srgbClr val="432d58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9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История успеха</a:t>
            </a:r>
            <a:endParaRPr b="0" lang="en-AG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19044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endParaRPr b="0" lang="en-AG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31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C8D975-4143-4625-8DA8-7BD13B4F40F3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21280" y="621720"/>
            <a:ext cx="5877720" cy="11426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8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Декорации</a:t>
            </a:r>
            <a:endParaRPr b="0" lang="en-AG" sz="3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21280" y="2084760"/>
            <a:ext cx="5877720" cy="370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t">
            <a:normAutofit/>
          </a:bodyPr>
          <a:p>
            <a:pPr marL="304920" indent="-355680">
              <a:lnSpc>
                <a:spcPct val="95000"/>
              </a:lnSpc>
              <a:buClr>
                <a:srgbClr val="432d58"/>
              </a:buClr>
              <a:buFont typeface="Arial"/>
              <a:buChar char="•"/>
            </a:pPr>
            <a:r>
              <a:rPr b="0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Виртуальные классы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556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</a:pPr>
            <a:r>
              <a:rPr b="0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Образы школ, учреждений образования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04920" indent="-355680">
              <a:lnSpc>
                <a:spcPct val="95000"/>
              </a:lnSpc>
              <a:spcBef>
                <a:spcPts val="1865"/>
              </a:spcBef>
              <a:buClr>
                <a:srgbClr val="432d58"/>
              </a:buClr>
              <a:buFont typeface="Arial"/>
              <a:buChar char="•"/>
            </a:pPr>
            <a:r>
              <a:rPr b="0" lang="en-US" sz="26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Интерфейс ИИ-помощника</a:t>
            </a:r>
            <a:endParaRPr b="0" lang="en-AG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32"/>
          </p:nvPr>
        </p:nvSpPr>
        <p:spPr>
          <a:xfrm>
            <a:off x="548028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D1023F-97D1-41D0-959F-1FBA8C736A3F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13160" y="1620360"/>
            <a:ext cx="10762200" cy="166752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p>
            <a:pPr indent="0" algn="ctr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10000" strike="noStrike" u="none">
                <a:solidFill>
                  <a:srgbClr val="3e532a"/>
                </a:solidFill>
                <a:uFillTx/>
                <a:latin typeface="Century Gothic"/>
                <a:ea typeface="Century Gothic"/>
              </a:rPr>
              <a:t>Готовая история </a:t>
            </a:r>
            <a:endParaRPr b="0" lang="en-AG" sz="10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8" name="Google Shape;214;p23" descr="Pie chart icon"/>
          <p:cNvPicPr/>
          <p:nvPr/>
        </p:nvPicPr>
        <p:blipFill>
          <a:blip r:embed="rId1"/>
          <a:stretch/>
        </p:blipFill>
        <p:spPr>
          <a:xfrm>
            <a:off x="1918800" y="4208760"/>
            <a:ext cx="840960" cy="840960"/>
          </a:xfrm>
          <a:prstGeom prst="rect">
            <a:avLst/>
          </a:prstGeom>
          <a:ln w="0">
            <a:noFill/>
          </a:ln>
        </p:spPr>
      </p:pic>
      <p:pic>
        <p:nvPicPr>
          <p:cNvPr id="159" name="Google Shape;215;p23" descr="Clover"/>
          <p:cNvPicPr/>
          <p:nvPr/>
        </p:nvPicPr>
        <p:blipFill>
          <a:blip r:embed="rId2"/>
          <a:srcRect l="10557" t="10557" r="10557" b="10557"/>
          <a:stretch/>
        </p:blipFill>
        <p:spPr>
          <a:xfrm>
            <a:off x="5673600" y="4208400"/>
            <a:ext cx="840960" cy="840960"/>
          </a:xfrm>
          <a:prstGeom prst="rect">
            <a:avLst/>
          </a:prstGeom>
          <a:ln w="0">
            <a:noFill/>
          </a:ln>
        </p:spPr>
      </p:pic>
      <p:pic>
        <p:nvPicPr>
          <p:cNvPr id="160" name="Google Shape;216;p23" descr="Pencil"/>
          <p:cNvPicPr/>
          <p:nvPr/>
        </p:nvPicPr>
        <p:blipFill>
          <a:blip r:embed="rId3"/>
          <a:srcRect l="0" t="431" r="0" b="431"/>
          <a:stretch/>
        </p:blipFill>
        <p:spPr>
          <a:xfrm>
            <a:off x="9202680" y="4156920"/>
            <a:ext cx="840960" cy="840960"/>
          </a:xfrm>
          <a:prstGeom prst="rect">
            <a:avLst/>
          </a:prstGeom>
          <a:ln w="0">
            <a:noFill/>
          </a:ln>
        </p:spPr>
      </p:pic>
      <p:sp>
        <p:nvSpPr>
          <p:cNvPr id="161" name="PlaceHolder 2"/>
          <p:cNvSpPr>
            <a:spLocks noGrp="1"/>
          </p:cNvSpPr>
          <p:nvPr>
            <p:ph type="sldNum" idx="33"/>
          </p:nvPr>
        </p:nvSpPr>
        <p:spPr>
          <a:xfrm>
            <a:off x="10437840" y="6190560"/>
            <a:ext cx="918720" cy="20988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60840" bIns="608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820DF5-A163-48C6-9AFD-42F8D4E620C6}" type="slidenum">
              <a:rPr b="1" lang="en-US" sz="1000" strike="noStrike" u="none">
                <a:solidFill>
                  <a:srgbClr val="212f51"/>
                </a:solidFill>
                <a:uFillTx/>
                <a:latin typeface="Century Gothic"/>
                <a:ea typeface="Century Gothic"/>
              </a:rPr>
              <a:t>&lt;number&gt;</a:t>
            </a:fld>
            <a:endParaRPr b="0" lang="en-AG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ustom">
  <a:themeElements>
    <a:clrScheme name="Custom 14">
      <a:dk1>
        <a:srgbClr val="000000"/>
      </a:dk1>
      <a:lt1>
        <a:srgbClr val="ffffff"/>
      </a:lt1>
      <a:dk2>
        <a:srgbClr val="445ea2"/>
      </a:dk2>
      <a:lt2>
        <a:srgbClr val="ebebeb"/>
      </a:lt2>
      <a:accent1>
        <a:srgbClr val="4495a2"/>
      </a:accent1>
      <a:accent2>
        <a:srgbClr val="7ca655"/>
      </a:accent2>
      <a:accent3>
        <a:srgbClr val="dfb240"/>
      </a:accent3>
      <a:accent4>
        <a:srgbClr val="df8c40"/>
      </a:accent4>
      <a:accent5>
        <a:srgbClr val="df5d40"/>
      </a:accent5>
      <a:accent6>
        <a:srgbClr val="8760ad"/>
      </a:accent6>
      <a:hlink>
        <a:srgbClr val="df5d40"/>
      </a:hlink>
      <a:folHlink>
        <a:srgbClr val="8760a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en-AG</dc:language>
  <cp:lastModifiedBy/>
  <cp:revision>0</cp:revision>
  <dc:subject/>
  <dc:title/>
</cp:coreProperties>
</file>