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A8E65-EF2B-4C58-B12C-188A7E9BB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15190A-25D5-4032-8CD1-B2AC777CA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99F44A-3ED3-46DB-ACA8-F9259ED29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080A94-1904-4B0C-A316-2E635F08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359718-C80C-4641-921F-124812B8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14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7313D9-9C2E-43ED-8A6C-D3398101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EC0ACA-C1BE-4D24-86B8-E0FAC673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5AE813-0C71-415A-B9F0-581D8B9C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832F89-B213-435D-9EB6-89C798370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BCDFE8-C0E7-406A-9BA4-1AAC467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03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A10943-D5CA-4F66-A613-2578D3780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9B4EE7-4184-468E-AACC-A79B7E78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19867-3A2B-4CE7-837D-E3BD51D3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35C20B-0D4A-4D62-8349-2C315754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EBC2F0-F5AC-4F51-9F8C-A1813A16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0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5D01B-3625-4C67-8D74-C667B9621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B1674E-A4EF-4434-A0C2-D6E2C09D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EAC319-27E7-48BF-A77F-5CF19AD6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EA7CD-3F37-4EEF-92D6-A0CBB234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57EA4-9E74-4780-B927-84470536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5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8AB9B-6C15-410B-97FF-5D2B44F7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51B2C7-A4E7-4980-A4D0-A36E0EB16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CC7A5B-A56D-4855-BA14-52C0721E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553138-BBF7-41CA-82B3-45364166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705F16-E639-4794-8945-75171CF3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5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726ED-1D54-48A5-8A44-29B9808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A1217A-D747-4027-92E8-153C9F18C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9F1D23-886E-4B09-A1E4-CF71805D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7CCA8F-6378-4038-B75F-DA8C2BD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BE9606-1A71-4816-8CE9-FD6B141A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50956-95BC-4EFD-A8E9-1BFF5AD7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9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2E57C-5E4A-40B9-BA1D-BC6AD56A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05333-FAB9-4A92-9394-B9BE43E91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1E97ED-B1AB-41EF-8686-A436B1773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21A7CC-75FB-4240-85A6-E54490ECE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9AC68-D609-4006-BD8A-6D07B3B0F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749695C-299C-43C1-8EBA-0324F21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4315C1-CD39-4861-8CF7-73822930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4C1C849-70C3-490A-875F-7DCB8A93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41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2FBEFA-61BA-4DB6-B672-ACC9D262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41E622-A6B5-4295-B4DB-BD31D671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A474FB-2AB9-4837-BAD6-E11B6D67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02D8EE-BECF-4267-AA43-1FA60B16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4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93FAE7-C512-4100-9A82-995142F1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6FDAFD-1A01-4D2F-A282-A2E676E2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F21271-80F7-4916-8BDA-5666DCA8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54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6EB65E-6582-4AC7-B9A2-3A9BADFD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EA6E5-85CA-4560-ABBB-C108CCEC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3F9E2D-8715-47B4-8B95-D89ED6098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9FC331-9C7E-4C5F-A21D-36AD5B44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A1AD06-77B9-4567-A90F-F842FE6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FF8831-B111-4E92-909B-D5DF1A53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6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4EF36-594A-4897-91C2-86F3A8B3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0F1239-95AD-4B2B-8B95-014DCD887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5E0498-B00E-4113-ACF1-252A0C8F4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DCD8E0-FB18-444D-A68E-C161AFB6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39A8D-DA7E-44E3-B278-1AF02C27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F971CF-70C8-4EE4-B634-F89087E2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40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C4CBA-4120-4F85-AC6E-655A0104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B4BB66-5CE3-4504-BA5C-83B361A00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CEFDA-F064-4A2C-A592-32433508D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D487-D23E-44C6-9FE1-D4C1A3AA8D86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AEBFC6-68FD-42AA-83AC-734BA6B78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AA7B1-3AE9-4CA5-9C34-AFE99E53F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F01E8-6C1F-4127-B4B3-49D9CB11C8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6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B6559-213D-4798-836C-D99271E00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atin typeface="Comic Sans MS" panose="030F0702030302020204" pitchFamily="66" charset="0"/>
              </a:rPr>
              <a:t>AImazing</a:t>
            </a:r>
            <a:r>
              <a:rPr lang="en-US" b="1" dirty="0">
                <a:latin typeface="Comic Sans MS" panose="030F0702030302020204" pitchFamily="66" charset="0"/>
              </a:rPr>
              <a:t> kids</a:t>
            </a:r>
            <a:endParaRPr lang="ru-RU" b="1" dirty="0">
              <a:latin typeface="Comic Sans MS" panose="030F0702030302020204" pitchFamily="66" charset="0"/>
            </a:endParaRPr>
          </a:p>
        </p:txBody>
      </p:sp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66A2BF5C-D9D6-4CDD-B2F0-4CC57F294A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3" t="21238" r="17203" b="22175"/>
          <a:stretch/>
        </p:blipFill>
        <p:spPr bwMode="auto">
          <a:xfrm>
            <a:off x="0" y="-2015232"/>
            <a:ext cx="12192000" cy="1059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58C3BC-9A0F-4E82-9D74-2F9A1D09E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15232"/>
            <a:ext cx="12192000" cy="1059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Необходимость делиться прибылью с дистрибьюторами.</a:t>
            </a:r>
          </a:p>
          <a:p>
            <a:pPr algn="just"/>
            <a:r>
              <a:rPr lang="ru-RU" dirty="0"/>
              <a:t>- Меньший контроль над маркетингом и позиционированием продукта.</a:t>
            </a:r>
          </a:p>
          <a:p>
            <a:pPr algn="just"/>
            <a:r>
              <a:rPr lang="ru-RU" dirty="0"/>
              <a:t>- Возможные задержки в распространении.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Дистрибьюторы: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950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Широкая сеть распространения и доступ к новым рынкам.</a:t>
            </a:r>
          </a:p>
          <a:p>
            <a:pPr algn="just"/>
            <a:r>
              <a:rPr lang="ru-RU" dirty="0"/>
              <a:t>- Профессиональная поддержка и маркетинг со стороны дистрибьютора.</a:t>
            </a:r>
          </a:p>
          <a:p>
            <a:pPr algn="just"/>
            <a:r>
              <a:rPr lang="ru-RU" dirty="0"/>
              <a:t>- Упрощение логистики и складских запасов.</a:t>
            </a:r>
          </a:p>
        </p:txBody>
      </p:sp>
    </p:spTree>
    <p:extLst>
      <p:ext uri="{BB962C8B-B14F-4D97-AF65-F5344CB8AC3E}">
        <p14:creationId xmlns:p14="http://schemas.microsoft.com/office/powerpoint/2010/main" val="9040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Отсутствие прямых доходов от продаж.</a:t>
            </a:r>
          </a:p>
          <a:p>
            <a:pPr algn="just"/>
            <a:r>
              <a:rPr lang="ru-RU" dirty="0"/>
              <a:t>- Затраты на поддержку сообщества и разработку.</a:t>
            </a:r>
          </a:p>
          <a:p>
            <a:pPr algn="just"/>
            <a:r>
              <a:rPr lang="ru-RU" dirty="0"/>
              <a:t>- Риск пиратства и несанкционированного использования.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Открытый доступ: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10422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Доступность для широкой аудитории и возможность для сообщества участвовать в разработке.</a:t>
            </a:r>
          </a:p>
          <a:p>
            <a:pPr algn="just"/>
            <a:r>
              <a:rPr lang="ru-RU" dirty="0"/>
              <a:t>- Увеличение популярности и доверия к продукту.</a:t>
            </a:r>
          </a:p>
          <a:p>
            <a:pPr algn="just"/>
            <a:r>
              <a:rPr lang="ru-RU" dirty="0"/>
              <a:t>- Возможность сбора обратной связи от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95477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Зависимость от успеха партнера.</a:t>
            </a:r>
          </a:p>
          <a:p>
            <a:pPr algn="just"/>
            <a:r>
              <a:rPr lang="ru-RU" dirty="0"/>
              <a:t>- Ограниченные возможности контроля над качеством промоции.</a:t>
            </a:r>
          </a:p>
          <a:p>
            <a:pPr algn="just"/>
            <a:r>
              <a:rPr lang="ru-RU" dirty="0"/>
              <a:t>- Возможные конфликты интересов с партнерами.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Кросс-промоции: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10422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Увеличение охвата за счет использования существующей аудитории другого продукта.</a:t>
            </a:r>
          </a:p>
          <a:p>
            <a:pPr algn="just"/>
            <a:r>
              <a:rPr lang="ru-RU" dirty="0"/>
              <a:t>- Снижение затрат на маркетинг через совместные акции.</a:t>
            </a:r>
          </a:p>
          <a:p>
            <a:pPr algn="just"/>
            <a:r>
              <a:rPr lang="ru-RU" dirty="0"/>
              <a:t>- Возможность повышения доверия через ассоциацию с известными брендами.</a:t>
            </a:r>
          </a:p>
        </p:txBody>
      </p:sp>
    </p:spTree>
    <p:extLst>
      <p:ext uri="{BB962C8B-B14F-4D97-AF65-F5344CB8AC3E}">
        <p14:creationId xmlns:p14="http://schemas.microsoft.com/office/powerpoint/2010/main" val="300008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Оптимальные каналы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20" y="1803620"/>
            <a:ext cx="10422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Онлайн-магазины.</a:t>
            </a:r>
          </a:p>
          <a:p>
            <a:pPr algn="just"/>
            <a:r>
              <a:rPr lang="ru-RU" dirty="0"/>
              <a:t>- Подписочные сервисы.</a:t>
            </a:r>
          </a:p>
          <a:p>
            <a:pPr algn="just"/>
            <a:r>
              <a:rPr lang="ru-RU" dirty="0"/>
              <a:t>- (Партнерские программы)</a:t>
            </a:r>
          </a:p>
          <a:p>
            <a:pPr algn="just"/>
            <a:r>
              <a:rPr lang="ru-RU" dirty="0"/>
              <a:t>- (Кросс-промоции)</a:t>
            </a:r>
          </a:p>
        </p:txBody>
      </p:sp>
    </p:spTree>
    <p:extLst>
      <p:ext uri="{BB962C8B-B14F-4D97-AF65-F5344CB8AC3E}">
        <p14:creationId xmlns:p14="http://schemas.microsoft.com/office/powerpoint/2010/main" val="1311718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031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Программное обеспечение продается напрямую через сайт разработчика или в физическом магазине.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Прямые продажи: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Платформы, такие как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, 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, </a:t>
            </a:r>
            <a:r>
              <a:rPr lang="ru-RU" dirty="0" err="1"/>
              <a:t>Steam</a:t>
            </a:r>
            <a:r>
              <a:rPr lang="ru-RU" dirty="0"/>
              <a:t> и другие, позволяют пользователям загружать и устанавливать программы.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Онлайн-магазины:</a:t>
            </a:r>
          </a:p>
        </p:txBody>
      </p:sp>
    </p:spTree>
    <p:extLst>
      <p:ext uri="{BB962C8B-B14F-4D97-AF65-F5344CB8AC3E}">
        <p14:creationId xmlns:p14="http://schemas.microsoft.com/office/powerpoint/2010/main" val="39929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84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Модели подписки, как </a:t>
            </a:r>
            <a:r>
              <a:rPr lang="ru-RU" dirty="0" err="1"/>
              <a:t>SaaS</a:t>
            </a:r>
            <a:r>
              <a:rPr lang="ru-RU" dirty="0"/>
              <a:t> (</a:t>
            </a:r>
            <a:r>
              <a:rPr lang="ru-RU" dirty="0" err="1"/>
              <a:t>Software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a </a:t>
            </a:r>
            <a:r>
              <a:rPr lang="ru-RU" dirty="0" err="1"/>
              <a:t>Service</a:t>
            </a:r>
            <a:r>
              <a:rPr lang="ru-RU" dirty="0"/>
              <a:t>), предлагают доступ к программному обеспечению через интернет за фиксированную плату.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Подписочные сервисы: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Распространение через третьих лиц, таких как реселлеры или партнеры, которые предлагают программные продукты своим клиентам.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Партнерские программы:</a:t>
            </a:r>
          </a:p>
        </p:txBody>
      </p:sp>
    </p:spTree>
    <p:extLst>
      <p:ext uri="{BB962C8B-B14F-4D97-AF65-F5344CB8AC3E}">
        <p14:creationId xmlns:p14="http://schemas.microsoft.com/office/powerpoint/2010/main" val="308972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842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Компании, которые занимаются оптовыми поставками программного обеспечения в магазины или к конечным пользователям.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Дистрибьюторы: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CBA96-C9CE-497E-98CB-8CE69FDE4D17}"/>
              </a:ext>
            </a:extLst>
          </p:cNvPr>
          <p:cNvSpPr txBox="1"/>
          <p:nvPr/>
        </p:nvSpPr>
        <p:spPr>
          <a:xfrm>
            <a:off x="573819" y="3700334"/>
            <a:ext cx="686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Программное обеспечение с открытым исходным кодом, доступное для бесплатной загрузки и модификации.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3182785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Открытый доступ:</a:t>
            </a:r>
          </a:p>
        </p:txBody>
      </p:sp>
    </p:spTree>
    <p:extLst>
      <p:ext uri="{BB962C8B-B14F-4D97-AF65-F5344CB8AC3E}">
        <p14:creationId xmlns:p14="http://schemas.microsoft.com/office/powerpoint/2010/main" val="26137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2167661"/>
            <a:ext cx="584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Распространение через совместные маркетинговые акции с другими продуктами или компаниями.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Кросс-промоции:</a:t>
            </a:r>
          </a:p>
        </p:txBody>
      </p:sp>
    </p:spTree>
    <p:extLst>
      <p:ext uri="{BB962C8B-B14F-4D97-AF65-F5344CB8AC3E}">
        <p14:creationId xmlns:p14="http://schemas.microsoft.com/office/powerpoint/2010/main" val="260661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Необходимость инвестиций в маркетинг и поддержку.</a:t>
            </a:r>
          </a:p>
          <a:p>
            <a:pPr algn="just"/>
            <a:r>
              <a:rPr lang="ru-RU" dirty="0"/>
              <a:t>- Ограниченный охват аудитории без дополнительных каналов.</a:t>
            </a:r>
          </a:p>
          <a:p>
            <a:pPr algn="just"/>
            <a:r>
              <a:rPr lang="ru-RU" dirty="0"/>
              <a:t>- Высокие затраты на привлечение клиентов.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Прямые продажи: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9" y="2536875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Полный контроль над ценой и </a:t>
            </a:r>
            <a:r>
              <a:rPr lang="ru-RU" dirty="0" err="1"/>
              <a:t>маркетингомю</a:t>
            </a:r>
            <a:r>
              <a:rPr lang="ru-RU" dirty="0"/>
              <a:t>.</a:t>
            </a:r>
          </a:p>
          <a:p>
            <a:pPr algn="just"/>
            <a:r>
              <a:rPr lang="ru-RU" dirty="0"/>
              <a:t>- Прямой контакт с клиентами, что позволяет лучше понимать их потребности.</a:t>
            </a:r>
          </a:p>
          <a:p>
            <a:pPr algn="just"/>
            <a:r>
              <a:rPr lang="ru-RU" dirty="0"/>
              <a:t>- Большая доля прибыли, так как нет посредников.</a:t>
            </a:r>
          </a:p>
        </p:txBody>
      </p:sp>
    </p:spTree>
    <p:extLst>
      <p:ext uri="{BB962C8B-B14F-4D97-AF65-F5344CB8AC3E}">
        <p14:creationId xmlns:p14="http://schemas.microsoft.com/office/powerpoint/2010/main" val="384767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Комиссии и сборы за размещение на платформе.</a:t>
            </a:r>
          </a:p>
          <a:p>
            <a:pPr algn="just"/>
            <a:r>
              <a:rPr lang="ru-RU" dirty="0"/>
              <a:t>- Конкуренция с множеством других продуктов.</a:t>
            </a:r>
          </a:p>
          <a:p>
            <a:pPr algn="just"/>
            <a:r>
              <a:rPr lang="ru-RU" dirty="0"/>
              <a:t>- Ограниченный контроль над пользовательским опытом.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Онлайн-магазины: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950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Широкий доступ к потенциальным пользователям.</a:t>
            </a:r>
          </a:p>
          <a:p>
            <a:pPr algn="just"/>
            <a:r>
              <a:rPr lang="ru-RU" dirty="0"/>
              <a:t>- Удобство для покупателей: легкий доступ к продукту и возможность мгновенной загрузки.</a:t>
            </a:r>
          </a:p>
          <a:p>
            <a:pPr algn="just"/>
            <a:r>
              <a:rPr lang="ru-RU" dirty="0"/>
              <a:t>- Поддержка различных платформ (например, мобильные устройства, ПК).</a:t>
            </a:r>
          </a:p>
        </p:txBody>
      </p:sp>
    </p:spTree>
    <p:extLst>
      <p:ext uri="{BB962C8B-B14F-4D97-AF65-F5344CB8AC3E}">
        <p14:creationId xmlns:p14="http://schemas.microsoft.com/office/powerpoint/2010/main" val="2587969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Необходимость постоянного предоставления обслуживания и обновлений.</a:t>
            </a:r>
          </a:p>
          <a:p>
            <a:pPr algn="just"/>
            <a:r>
              <a:rPr lang="ru-RU" dirty="0"/>
              <a:t>- Возможные проблемы с сохранением данных и безопасностью.</a:t>
            </a:r>
          </a:p>
          <a:p>
            <a:pPr algn="just"/>
            <a:r>
              <a:rPr lang="ru-RU" dirty="0"/>
              <a:t>- Конкуренция с другими </a:t>
            </a:r>
            <a:r>
              <a:rPr lang="en-US" dirty="0"/>
              <a:t>SaaS-</a:t>
            </a:r>
            <a:r>
              <a:rPr lang="ru-RU" dirty="0"/>
              <a:t>продуктами.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Подписочные сервисы (</a:t>
            </a:r>
            <a:r>
              <a:rPr lang="en-US" sz="2000" b="1" dirty="0"/>
              <a:t>SaaS)</a:t>
            </a:r>
            <a:r>
              <a:rPr lang="ru-RU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950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Постоянный доход благодаря подписочной модели.</a:t>
            </a:r>
          </a:p>
          <a:p>
            <a:pPr algn="just"/>
            <a:r>
              <a:rPr lang="ru-RU" dirty="0"/>
              <a:t>- Удобство для пользователей: доступ к продукту из любой точки и возможность обновлений.</a:t>
            </a:r>
          </a:p>
          <a:p>
            <a:pPr algn="just"/>
            <a:r>
              <a:rPr lang="ru-RU" dirty="0"/>
              <a:t>- Более низкие начальные затраты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40230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Picture 20" descr="Фон для презентации деловой стиль - 70 фото">
            <a:extLst>
              <a:ext uri="{FF2B5EF4-FFF2-40B4-BE49-F238E27FC236}">
                <a16:creationId xmlns:a16="http://schemas.microsoft.com/office/drawing/2014/main" id="{086E2F26-0185-4D08-9DAC-3D8C828A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amera PNGs for Free Download">
            <a:extLst>
              <a:ext uri="{FF2B5EF4-FFF2-40B4-BE49-F238E27FC236}">
                <a16:creationId xmlns:a16="http://schemas.microsoft.com/office/drawing/2014/main" id="{14CAB5BA-6A31-4FCB-A000-415555A6D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621" y="84151"/>
            <a:ext cx="1635318" cy="163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97BEE-055E-4EFB-8F60-A59EAEB46ACA}"/>
              </a:ext>
            </a:extLst>
          </p:cNvPr>
          <p:cNvSpPr txBox="1"/>
          <p:nvPr/>
        </p:nvSpPr>
        <p:spPr>
          <a:xfrm>
            <a:off x="573820" y="486233"/>
            <a:ext cx="88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Candara" panose="020E0502030303020204" pitchFamily="34" charset="0"/>
              </a:rPr>
              <a:t>Возможные каналы распределения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C2D92-194B-4667-A4DB-9671F4607722}"/>
              </a:ext>
            </a:extLst>
          </p:cNvPr>
          <p:cNvSpPr txBox="1"/>
          <p:nvPr/>
        </p:nvSpPr>
        <p:spPr>
          <a:xfrm>
            <a:off x="573819" y="4157337"/>
            <a:ext cx="8395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Меньший контроль над ценами и маркетингом.</a:t>
            </a:r>
          </a:p>
          <a:p>
            <a:pPr algn="just"/>
            <a:r>
              <a:rPr lang="ru-RU" dirty="0"/>
              <a:t>- Возможно, необходимость делиться прибылью с партнерами.</a:t>
            </a:r>
          </a:p>
          <a:p>
            <a:pPr algn="just"/>
            <a:r>
              <a:rPr lang="ru-RU" dirty="0"/>
              <a:t>- Сложности в управлении отношениями с партнерами.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07B7B-52DC-44FE-98D9-890010546307}"/>
              </a:ext>
            </a:extLst>
          </p:cNvPr>
          <p:cNvSpPr txBox="1"/>
          <p:nvPr/>
        </p:nvSpPr>
        <p:spPr>
          <a:xfrm>
            <a:off x="573819" y="16501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Партнерские программы: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365DF-81E7-422B-9375-2835C342C477}"/>
              </a:ext>
            </a:extLst>
          </p:cNvPr>
          <p:cNvSpPr txBox="1"/>
          <p:nvPr/>
        </p:nvSpPr>
        <p:spPr>
          <a:xfrm>
            <a:off x="573819" y="2081012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Преимущества: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AAEAB-D05A-4EF0-8184-7BD8646FDAEE}"/>
              </a:ext>
            </a:extLst>
          </p:cNvPr>
          <p:cNvSpPr txBox="1"/>
          <p:nvPr/>
        </p:nvSpPr>
        <p:spPr>
          <a:xfrm>
            <a:off x="573819" y="3700334"/>
            <a:ext cx="686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Недостатки: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5E867-BB02-4BFD-AFDC-732D0C3CE255}"/>
              </a:ext>
            </a:extLst>
          </p:cNvPr>
          <p:cNvSpPr txBox="1"/>
          <p:nvPr/>
        </p:nvSpPr>
        <p:spPr>
          <a:xfrm>
            <a:off x="573818" y="2536875"/>
            <a:ext cx="9508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- Расширение охвата за счет партнеров.</a:t>
            </a:r>
          </a:p>
          <a:p>
            <a:pPr algn="just"/>
            <a:r>
              <a:rPr lang="ru-RU" dirty="0"/>
              <a:t>- Возможность использования существующих каналов продаж партнеров.</a:t>
            </a:r>
          </a:p>
          <a:p>
            <a:pPr algn="just"/>
            <a:r>
              <a:rPr lang="ru-RU" dirty="0"/>
              <a:t>- Дележ рисков и затрат с партнерами.</a:t>
            </a:r>
          </a:p>
        </p:txBody>
      </p:sp>
    </p:spTree>
    <p:extLst>
      <p:ext uri="{BB962C8B-B14F-4D97-AF65-F5344CB8AC3E}">
        <p14:creationId xmlns:p14="http://schemas.microsoft.com/office/powerpoint/2010/main" val="1330057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595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Candara</vt:lpstr>
      <vt:lpstr>Comic Sans MS</vt:lpstr>
      <vt:lpstr>Тема Office</vt:lpstr>
      <vt:lpstr>AImazing kids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AImazing kids</dc:title>
  <dc:creator>Константин Махвееня</dc:creator>
  <cp:lastModifiedBy>Константин Махвееня</cp:lastModifiedBy>
  <cp:revision>21</cp:revision>
  <dcterms:created xsi:type="dcterms:W3CDTF">2024-09-09T09:37:21Z</dcterms:created>
  <dcterms:modified xsi:type="dcterms:W3CDTF">2024-10-07T11:38:46Z</dcterms:modified>
</cp:coreProperties>
</file>