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  <p:sldMasterId id="2147483756" r:id="rId2"/>
    <p:sldMasterId id="2147483761" r:id="rId3"/>
    <p:sldMasterId id="2147483773" r:id="rId4"/>
    <p:sldMasterId id="2147483791" r:id="rId5"/>
  </p:sldMasterIdLst>
  <p:notesMasterIdLst>
    <p:notesMasterId r:id="rId4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9" r:id="rId12"/>
    <p:sldId id="270" r:id="rId13"/>
    <p:sldId id="271" r:id="rId14"/>
    <p:sldId id="272" r:id="rId15"/>
    <p:sldId id="273" r:id="rId16"/>
    <p:sldId id="262" r:id="rId17"/>
    <p:sldId id="263" r:id="rId18"/>
    <p:sldId id="265" r:id="rId19"/>
    <p:sldId id="266" r:id="rId20"/>
    <p:sldId id="267" r:id="rId21"/>
    <p:sldId id="274" r:id="rId22"/>
    <p:sldId id="275" r:id="rId23"/>
    <p:sldId id="268" r:id="rId24"/>
    <p:sldId id="276" r:id="rId25"/>
    <p:sldId id="277" r:id="rId26"/>
    <p:sldId id="280" r:id="rId27"/>
    <p:sldId id="281" r:id="rId28"/>
    <p:sldId id="282" r:id="rId29"/>
    <p:sldId id="283" r:id="rId30"/>
    <p:sldId id="279" r:id="rId31"/>
    <p:sldId id="278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8" autoAdjust="0"/>
    <p:restoredTop sz="94660"/>
  </p:normalViewPr>
  <p:slideViewPr>
    <p:cSldViewPr>
      <p:cViewPr varScale="1">
        <p:scale>
          <a:sx n="82" d="100"/>
          <a:sy n="82" d="100"/>
        </p:scale>
        <p:origin x="686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4C065F-5AC4-4312-AF82-8057926275BA}" type="datetimeFigureOut">
              <a:rPr lang="ru-RU" smtClean="0"/>
              <a:t>13.07.2023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9E803-C6F5-4EE7-9681-1803E6C24E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410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2108201"/>
            <a:ext cx="9144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56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800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36554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0298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965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4422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870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108201"/>
            <a:ext cx="12192000" cy="1401763"/>
          </a:xfrm>
          <a:solidFill>
            <a:schemeClr val="accent4">
              <a:lumMod val="75000"/>
            </a:schemeClr>
          </a:solidFill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1846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3908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709740"/>
            <a:ext cx="121920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0" y="4589465"/>
            <a:ext cx="121920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5636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65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80163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7931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104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920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7359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919294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78487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0563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Мо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8682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87668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75922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27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4589463"/>
            <a:ext cx="10515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41286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5247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295402"/>
            <a:ext cx="10515600" cy="48815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700"/>
            </a:lvl1pPr>
            <a:lvl2pPr>
              <a:defRPr sz="2700"/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CA048E21-C1B2-498C-91A5-BB64CE72C14F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838200" y="1117600"/>
            <a:ext cx="105156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46368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658758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48" y="286604"/>
            <a:ext cx="11788726" cy="920502"/>
          </a:xfrm>
        </p:spPr>
        <p:txBody>
          <a:bodyPr/>
          <a:lstStyle>
            <a:lvl1pPr marL="0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420837"/>
            <a:ext cx="11788726" cy="4825217"/>
          </a:xfrm>
        </p:spPr>
        <p:txBody>
          <a:bodyPr/>
          <a:lstStyle>
            <a:lvl1pPr>
              <a:buClrTx/>
              <a:defRPr>
                <a:solidFill>
                  <a:schemeClr val="tx1"/>
                </a:solidFill>
              </a:defRPr>
            </a:lvl1pPr>
            <a:lvl2pPr marL="0" indent="-360000">
              <a:buClrTx/>
              <a:buFont typeface="Wingdings" panose="05000000000000000000" pitchFamily="2" charset="2"/>
              <a:buChar char="q"/>
              <a:defRPr>
                <a:solidFill>
                  <a:schemeClr val="tx1"/>
                </a:solidFill>
              </a:defRPr>
            </a:lvl2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13823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3200" cap="all" spc="2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8335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0506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785070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03818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86801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95100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5935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86562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3012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757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79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5828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892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966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84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2170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0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05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475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5082" y="286603"/>
            <a:ext cx="11746523" cy="986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5082" y="1390593"/>
            <a:ext cx="11746523" cy="488473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6F310C-7EA0-46D7-B4C3-A4C3E8D6C803}" type="slidenum">
              <a:rPr lang="ru-RU" smtClean="0"/>
              <a:pPr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0" y="1320776"/>
            <a:ext cx="12222480" cy="10831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82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just" defTabSz="914400" rtl="0" eaLnBrk="1" latinLnBrk="0" hangingPunct="1">
        <a:lnSpc>
          <a:spcPct val="90000"/>
        </a:lnSpc>
        <a:spcBef>
          <a:spcPts val="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-360000" algn="just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Calibri" pitchFamily="34" charset="0"/>
        <a:buChar char="◦"/>
        <a:defRPr sz="3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6600" dirty="0" smtClean="0">
                <a:latin typeface="+mn-lt"/>
                <a:cs typeface="Times New Roman" panose="02020603050405020304" pitchFamily="18" charset="0"/>
              </a:rPr>
              <a:t>Современные платформы прикладной разработки</a:t>
            </a:r>
            <a:endParaRPr lang="ru-RU" sz="6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cs typeface="Times New Roman" panose="02020603050405020304" pitchFamily="18" charset="0"/>
              </a:rPr>
              <a:t>Контроллеры</a:t>
            </a:r>
            <a:endParaRPr lang="ru-RU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Контроллеры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400" dirty="0" smtClean="0"/>
              <a:t>В приложениях  с «правильной» архитектурой контроллер </a:t>
            </a:r>
            <a:r>
              <a:rPr lang="ru-RU" sz="4400" dirty="0"/>
              <a:t>не </a:t>
            </a:r>
            <a:r>
              <a:rPr lang="ru-RU" sz="4400" dirty="0" smtClean="0"/>
              <a:t>содержит прямой </a:t>
            </a:r>
            <a:r>
              <a:rPr lang="ru-RU" sz="4400" dirty="0"/>
              <a:t>доступ к данным или бизнес-логику. Вместо этого контроллер делегирует эти обязанности </a:t>
            </a:r>
            <a:r>
              <a:rPr lang="ru-RU" sz="4400" dirty="0" smtClean="0"/>
              <a:t>сервисам.</a:t>
            </a:r>
            <a:endParaRPr lang="ru-RU" sz="4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939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Контроллеры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ru-RU" sz="4400" dirty="0"/>
              <a:t>Публичные методы </a:t>
            </a:r>
            <a:r>
              <a:rPr lang="ru-RU" sz="4400" dirty="0" smtClean="0"/>
              <a:t>контроллера являются действиями (</a:t>
            </a:r>
            <a:r>
              <a:rPr lang="en-US" sz="4400" dirty="0" smtClean="0"/>
              <a:t>Actions</a:t>
            </a:r>
            <a:r>
              <a:rPr lang="ru-RU" sz="4400" dirty="0" smtClean="0"/>
              <a:t>). </a:t>
            </a:r>
          </a:p>
          <a:p>
            <a:pPr>
              <a:buNone/>
            </a:pPr>
            <a:endParaRPr lang="ru-RU" sz="4400" dirty="0"/>
          </a:p>
          <a:p>
            <a:pPr>
              <a:buNone/>
            </a:pPr>
            <a:r>
              <a:rPr lang="ru-RU" sz="4400" dirty="0" smtClean="0"/>
              <a:t>Параметры, передаваемые действиям, как правило проверяются на «</a:t>
            </a:r>
            <a:r>
              <a:rPr lang="ru-RU" sz="4400" dirty="0" err="1" smtClean="0"/>
              <a:t>валидность</a:t>
            </a:r>
            <a:r>
              <a:rPr lang="ru-RU" sz="4400" dirty="0" smtClean="0"/>
              <a:t>» (на соответствие заданным требованиям)</a:t>
            </a:r>
            <a:endParaRPr lang="ru-RU" sz="4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495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Контроллеры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 умолчанию имя контроллера и метод контроллера указываются в адресе </a:t>
            </a:r>
            <a:r>
              <a:rPr lang="en-US" dirty="0"/>
              <a:t>Uri </a:t>
            </a:r>
            <a:r>
              <a:rPr lang="ru-RU" dirty="0"/>
              <a:t>в виде </a:t>
            </a:r>
          </a:p>
          <a:p>
            <a:endParaRPr lang="ru-RU" dirty="0" smtClean="0"/>
          </a:p>
          <a:p>
            <a:r>
              <a:rPr lang="ru-RU" dirty="0" smtClean="0"/>
              <a:t>{</a:t>
            </a:r>
            <a:r>
              <a:rPr lang="en-US" dirty="0"/>
              <a:t>controller</a:t>
            </a:r>
            <a:r>
              <a:rPr lang="ru-RU" dirty="0"/>
              <a:t>}/{</a:t>
            </a:r>
            <a:r>
              <a:rPr lang="en-US" dirty="0"/>
              <a:t>action</a:t>
            </a:r>
            <a:r>
              <a:rPr lang="ru-RU" dirty="0"/>
              <a:t>}. 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Например, если указан адрес </a:t>
            </a:r>
            <a:r>
              <a:rPr lang="en-US" b="1" i="1" dirty="0" smtClean="0"/>
              <a:t>http</a:t>
            </a:r>
            <a:r>
              <a:rPr lang="ru-RU" b="1" i="1" dirty="0"/>
              <a:t>://</a:t>
            </a:r>
            <a:r>
              <a:rPr lang="en-US" b="1" i="1" dirty="0" err="1"/>
              <a:t>xxxx</a:t>
            </a:r>
            <a:r>
              <a:rPr lang="ru-RU" b="1" i="1" dirty="0"/>
              <a:t>/</a:t>
            </a:r>
            <a:r>
              <a:rPr lang="en-US" b="1" i="1" dirty="0"/>
              <a:t>Home</a:t>
            </a:r>
            <a:r>
              <a:rPr lang="ru-RU" b="1" i="1" dirty="0"/>
              <a:t>/</a:t>
            </a:r>
            <a:r>
              <a:rPr lang="en-US" b="1" i="1" dirty="0" smtClean="0"/>
              <a:t>Index</a:t>
            </a:r>
            <a:endParaRPr lang="ru-RU" b="1" i="1" dirty="0" smtClean="0"/>
          </a:p>
          <a:p>
            <a:endParaRPr lang="ru-RU" dirty="0"/>
          </a:p>
          <a:p>
            <a:r>
              <a:rPr lang="ru-RU" dirty="0"/>
              <a:t>то на сервере сайта </a:t>
            </a:r>
            <a:r>
              <a:rPr lang="en-US" b="1" i="1" dirty="0"/>
              <a:t>http</a:t>
            </a:r>
            <a:r>
              <a:rPr lang="ru-RU" b="1" i="1" dirty="0"/>
              <a:t>://</a:t>
            </a:r>
            <a:r>
              <a:rPr lang="en-US" b="1" i="1" dirty="0"/>
              <a:t>xxx </a:t>
            </a:r>
            <a:r>
              <a:rPr lang="ru-RU" dirty="0"/>
              <a:t>будет вызван метод </a:t>
            </a:r>
            <a:r>
              <a:rPr lang="en-US" b="1" dirty="0"/>
              <a:t>Index</a:t>
            </a:r>
            <a:r>
              <a:rPr lang="en-US" dirty="0"/>
              <a:t> </a:t>
            </a:r>
            <a:r>
              <a:rPr lang="ru-RU" dirty="0"/>
              <a:t>контроллера </a:t>
            </a:r>
            <a:r>
              <a:rPr lang="en-US" b="1" dirty="0"/>
              <a:t>Home</a:t>
            </a:r>
            <a:r>
              <a:rPr lang="ru-RU" dirty="0"/>
              <a:t> (класс </a:t>
            </a:r>
            <a:r>
              <a:rPr lang="en-US" b="1" dirty="0" err="1"/>
              <a:t>HomeController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599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Контроллеры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HomeController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Controller</a:t>
            </a:r>
            <a:endParaRPr lang="ru-RU" dirty="0">
              <a:solidFill>
                <a:srgbClr val="2B91A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IActionResult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Index()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{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View();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}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184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Контроллеры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Действия контроллеров </a:t>
            </a:r>
            <a:r>
              <a:rPr lang="ru-RU" sz="4000" dirty="0"/>
              <a:t>могут возвращать что угодно, но часто возвращают экземпляр </a:t>
            </a:r>
            <a:r>
              <a:rPr lang="ru-RU" sz="4000" b="1" dirty="0" err="1"/>
              <a:t>IActionResult</a:t>
            </a:r>
            <a:r>
              <a:rPr lang="ru-RU" sz="4000" dirty="0"/>
              <a:t> (или </a:t>
            </a:r>
            <a:r>
              <a:rPr lang="ru-RU" sz="4000" dirty="0" err="1"/>
              <a:t>T</a:t>
            </a:r>
            <a:r>
              <a:rPr lang="ru-RU" sz="4000" b="1" dirty="0" err="1"/>
              <a:t>ask</a:t>
            </a:r>
            <a:r>
              <a:rPr lang="ru-RU" sz="4000" b="1" dirty="0"/>
              <a:t>&lt;</a:t>
            </a:r>
            <a:r>
              <a:rPr lang="ru-RU" sz="4000" b="1" dirty="0" err="1"/>
              <a:t>IActionResult</a:t>
            </a:r>
            <a:r>
              <a:rPr lang="ru-RU" sz="4000" b="1" dirty="0"/>
              <a:t>&gt; </a:t>
            </a:r>
            <a:r>
              <a:rPr lang="ru-RU" sz="4000" dirty="0"/>
              <a:t>для асинхронных методов</a:t>
            </a:r>
            <a:r>
              <a:rPr lang="ru-RU" sz="4000" dirty="0" smtClean="0"/>
              <a:t>).</a:t>
            </a:r>
            <a:endParaRPr lang="ru-RU" sz="4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047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Методы, возвращающие ответ с пустым телом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Методы</a:t>
            </a:r>
            <a:r>
              <a:rPr lang="ru-RU" dirty="0"/>
              <a:t>, возвращающие только код состояния (</a:t>
            </a:r>
            <a:r>
              <a:rPr lang="ru-RU" dirty="0" smtClean="0"/>
              <a:t>StatusCodeResult), например</a:t>
            </a:r>
            <a:endParaRPr lang="en-US" dirty="0" smtClean="0"/>
          </a:p>
          <a:p>
            <a:endParaRPr lang="ru-RU" dirty="0" smtClean="0"/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 smtClean="0"/>
              <a:t>BadRequest</a:t>
            </a:r>
            <a:r>
              <a:rPr lang="ru-RU" dirty="0" smtClean="0"/>
              <a:t>();</a:t>
            </a:r>
            <a:r>
              <a:rPr lang="en-US" dirty="0" smtClean="0"/>
              <a:t> - </a:t>
            </a:r>
            <a:r>
              <a:rPr lang="ru-RU" dirty="0" smtClean="0"/>
              <a:t>возвращает код </a:t>
            </a:r>
            <a:r>
              <a:rPr lang="en-US" dirty="0" smtClean="0"/>
              <a:t>400</a:t>
            </a:r>
            <a:endParaRPr lang="ru-RU" dirty="0" smtClean="0"/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/>
              <a:t>NotFound</a:t>
            </a:r>
            <a:r>
              <a:rPr lang="ru-RU" dirty="0"/>
              <a:t>();</a:t>
            </a:r>
            <a:r>
              <a:rPr lang="en-US" dirty="0"/>
              <a:t> - </a:t>
            </a:r>
            <a:r>
              <a:rPr lang="ru-RU" dirty="0"/>
              <a:t>возвращает код</a:t>
            </a:r>
            <a:r>
              <a:rPr lang="en-US" dirty="0"/>
              <a:t> 404</a:t>
            </a:r>
            <a:endParaRPr lang="ru-RU" dirty="0"/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en-US" dirty="0"/>
              <a:t>OK</a:t>
            </a:r>
            <a:r>
              <a:rPr lang="ru-RU" dirty="0"/>
              <a:t>();</a:t>
            </a:r>
            <a:r>
              <a:rPr lang="en-US" dirty="0"/>
              <a:t> - </a:t>
            </a:r>
            <a:r>
              <a:rPr lang="ru-RU" dirty="0"/>
              <a:t>возвращает код</a:t>
            </a:r>
            <a:r>
              <a:rPr lang="en-US" dirty="0"/>
              <a:t> 200</a:t>
            </a:r>
            <a:endParaRPr lang="ru-RU" dirty="0"/>
          </a:p>
          <a:p>
            <a:endParaRPr lang="ru-RU" dirty="0" smtClean="0"/>
          </a:p>
          <a:p>
            <a:r>
              <a:rPr lang="en-US" dirty="0"/>
              <a:t> 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159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Методы, возвращающие ответ с пустым телом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Методы </a:t>
            </a:r>
            <a:r>
              <a:rPr lang="ru-RU" dirty="0" err="1" smtClean="0"/>
              <a:t>BadRequest</a:t>
            </a:r>
            <a:r>
              <a:rPr lang="ru-RU" dirty="0" smtClean="0"/>
              <a:t>, </a:t>
            </a:r>
            <a:r>
              <a:rPr lang="ru-RU" dirty="0" err="1" smtClean="0"/>
              <a:t>NotFound</a:t>
            </a:r>
            <a:r>
              <a:rPr lang="ru-RU" dirty="0" smtClean="0"/>
              <a:t> и </a:t>
            </a:r>
            <a:r>
              <a:rPr lang="ru-RU" dirty="0" err="1" smtClean="0"/>
              <a:t>Ok</a:t>
            </a:r>
            <a:r>
              <a:rPr lang="ru-RU" dirty="0" smtClean="0"/>
              <a:t>, перегружены.</a:t>
            </a:r>
          </a:p>
          <a:p>
            <a:pPr>
              <a:buNone/>
            </a:pPr>
            <a:r>
              <a:rPr lang="ru-RU" dirty="0" smtClean="0"/>
              <a:t>В этом случае они больше не квалифицируются как </a:t>
            </a:r>
            <a:r>
              <a:rPr lang="ru-RU" dirty="0"/>
              <a:t>просто</a:t>
            </a:r>
            <a:r>
              <a:rPr lang="ru-RU" dirty="0" smtClean="0"/>
              <a:t> ответ с кодом состояния HTTP, поскольку происходит передача содержимого. </a:t>
            </a:r>
            <a:r>
              <a:rPr lang="en-US" dirty="0"/>
              <a:t> 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373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Методы, возвращающие ответ с пустым телом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r>
              <a:rPr lang="ru-RU" dirty="0" smtClean="0"/>
              <a:t>Методы</a:t>
            </a:r>
            <a:r>
              <a:rPr lang="ru-RU" dirty="0"/>
              <a:t>, перенаправляющие запрос (</a:t>
            </a:r>
            <a:r>
              <a:rPr lang="en-US" dirty="0" err="1"/>
              <a:t>RedirectResult</a:t>
            </a:r>
            <a:r>
              <a:rPr lang="ru-RU" dirty="0"/>
              <a:t>, </a:t>
            </a:r>
            <a:r>
              <a:rPr lang="en-US" dirty="0" err="1"/>
              <a:t>RedirectToActionResult</a:t>
            </a:r>
            <a:r>
              <a:rPr lang="en-US" dirty="0"/>
              <a:t> </a:t>
            </a:r>
            <a:r>
              <a:rPr lang="ru-RU" dirty="0"/>
              <a:t>и др.), например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/>
          </a:p>
          <a:p>
            <a:pPr marL="457200" indent="-457200">
              <a:buClrTx/>
              <a:buFont typeface="Wingdings" panose="05000000000000000000" pitchFamily="2" charset="2"/>
              <a:buChar char="ü"/>
            </a:pP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RedirectToAction</a:t>
            </a:r>
            <a:r>
              <a:rPr lang="ru-RU" dirty="0"/>
              <a:t>("</a:t>
            </a:r>
            <a:r>
              <a:rPr lang="ru-RU" dirty="0" err="1"/>
              <a:t>ActionName</a:t>
            </a:r>
            <a:r>
              <a:rPr lang="ru-RU" dirty="0"/>
              <a:t>");</a:t>
            </a:r>
          </a:p>
          <a:p>
            <a:pPr marL="457200" indent="-457200">
              <a:buClrTx/>
              <a:buFont typeface="Wingdings" panose="05000000000000000000" pitchFamily="2" charset="2"/>
              <a:buChar char="ü"/>
            </a:pP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Redirect</a:t>
            </a:r>
            <a:r>
              <a:rPr lang="ru-RU" dirty="0"/>
              <a:t>("</a:t>
            </a:r>
            <a:r>
              <a:rPr lang="ru-RU" dirty="0" err="1"/>
              <a:t>Url</a:t>
            </a:r>
            <a:r>
              <a:rPr lang="ru-RU" dirty="0"/>
              <a:t>");</a:t>
            </a:r>
          </a:p>
          <a:p>
            <a:r>
              <a:rPr lang="en-US" dirty="0"/>
              <a:t> </a:t>
            </a:r>
            <a:endParaRPr lang="ru-RU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995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Методы, возвращающие ответ с пустым телом сообщения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4400" dirty="0" smtClean="0"/>
          </a:p>
          <a:p>
            <a:r>
              <a:rPr lang="ru-RU" sz="4400" dirty="0" smtClean="0"/>
              <a:t>Тип </a:t>
            </a:r>
            <a:r>
              <a:rPr lang="ru-RU" sz="4400" dirty="0"/>
              <a:t>результата </a:t>
            </a:r>
            <a:r>
              <a:rPr lang="ru-RU" sz="4400" dirty="0" smtClean="0"/>
              <a:t> метода перенаправления </a:t>
            </a:r>
            <a:r>
              <a:rPr lang="ru-RU" sz="4400" dirty="0"/>
              <a:t>отличается от типа кода состояния </a:t>
            </a:r>
            <a:r>
              <a:rPr lang="en-GB" sz="4400" dirty="0"/>
              <a:t>HTTP, </a:t>
            </a:r>
            <a:r>
              <a:rPr lang="ru-RU" sz="4400" dirty="0"/>
              <a:t>прежде всего, добавлением заголовка </a:t>
            </a:r>
            <a:r>
              <a:rPr lang="en-GB" sz="4400" dirty="0"/>
              <a:t>HTTP-</a:t>
            </a:r>
            <a:r>
              <a:rPr lang="ru-RU" sz="4400" dirty="0"/>
              <a:t>ответа </a:t>
            </a:r>
            <a:r>
              <a:rPr lang="en-GB" sz="4400" dirty="0"/>
              <a:t>Location.</a:t>
            </a:r>
            <a:endParaRPr lang="ru-RU" sz="4400" dirty="0"/>
          </a:p>
          <a:p>
            <a:r>
              <a:rPr lang="en-US" sz="4400" dirty="0"/>
              <a:t> </a:t>
            </a:r>
            <a:endParaRPr lang="ru-RU" sz="4400" dirty="0"/>
          </a:p>
          <a:p>
            <a:endParaRPr lang="ru-RU" sz="4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928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Методы, возвращающие ответ с непустым телом сообщения, содержащим определенный тип контента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smtClean="0"/>
              <a:t>Методы</a:t>
            </a:r>
            <a:r>
              <a:rPr lang="ru-RU" sz="2400" dirty="0"/>
              <a:t>, возвращающие представление, например</a:t>
            </a:r>
            <a:r>
              <a:rPr lang="en-US" sz="2400" dirty="0"/>
              <a:t>:</a:t>
            </a:r>
            <a:endParaRPr lang="ru-RU" sz="2400" dirty="0"/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View</a:t>
            </a:r>
            <a:r>
              <a:rPr lang="ru-RU" dirty="0" smtClean="0"/>
              <a:t>();</a:t>
            </a:r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endParaRPr lang="ru-RU" dirty="0"/>
          </a:p>
          <a:p>
            <a:r>
              <a:rPr lang="ru-RU" sz="2400" dirty="0"/>
              <a:t>Методы, возвращающие данные в заданном формате, например:</a:t>
            </a:r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ru-RU" dirty="0" err="1"/>
              <a:t>Json</a:t>
            </a:r>
            <a:r>
              <a:rPr lang="ru-RU" dirty="0"/>
              <a:t>(</a:t>
            </a:r>
            <a:r>
              <a:rPr lang="ru-RU" dirty="0" err="1"/>
              <a:t>value</a:t>
            </a:r>
            <a:r>
              <a:rPr lang="ru-RU" dirty="0"/>
              <a:t>); - </a:t>
            </a:r>
            <a:r>
              <a:rPr lang="ru-RU" sz="2400" dirty="0"/>
              <a:t>возвращает объект </a:t>
            </a:r>
            <a:r>
              <a:rPr lang="en-US" sz="2400" dirty="0"/>
              <a:t>value</a:t>
            </a:r>
            <a:r>
              <a:rPr lang="ru-RU" sz="2400" dirty="0"/>
              <a:t> в формате </a:t>
            </a:r>
            <a:r>
              <a:rPr lang="en-US" sz="2400" dirty="0"/>
              <a:t>JSON</a:t>
            </a:r>
            <a:endParaRPr lang="ru-RU" sz="2400" dirty="0"/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r>
              <a:rPr lang="ru-RU" dirty="0" err="1"/>
              <a:t>return</a:t>
            </a:r>
            <a:r>
              <a:rPr lang="ru-RU" dirty="0"/>
              <a:t> </a:t>
            </a:r>
            <a:r>
              <a:rPr lang="en-US" dirty="0"/>
              <a:t>File</a:t>
            </a:r>
            <a:r>
              <a:rPr lang="ru-RU" dirty="0"/>
              <a:t>(«</a:t>
            </a:r>
            <a:r>
              <a:rPr lang="en-US" dirty="0"/>
              <a:t>path</a:t>
            </a:r>
            <a:r>
              <a:rPr lang="ru-RU" dirty="0"/>
              <a:t>»); - </a:t>
            </a:r>
            <a:r>
              <a:rPr lang="ru-RU" sz="2400" dirty="0"/>
              <a:t>возвращает файл по пути </a:t>
            </a:r>
            <a:r>
              <a:rPr lang="en-US" sz="2400" dirty="0" smtClean="0"/>
              <a:t>path</a:t>
            </a:r>
            <a:endParaRPr lang="ru-RU" sz="2400" dirty="0" smtClean="0"/>
          </a:p>
          <a:p>
            <a:pPr marL="457200" lvl="0" indent="-457200">
              <a:buFont typeface="Wingdings" panose="05000000000000000000" pitchFamily="2" charset="2"/>
              <a:buChar char="ü"/>
            </a:pPr>
            <a:endParaRPr lang="ru-RU" sz="2400" dirty="0"/>
          </a:p>
          <a:p>
            <a:pPr lvl="0"/>
            <a:r>
              <a:rPr lang="ru-RU" sz="2400" dirty="0"/>
              <a:t>Методы, возвращающие ответ с непустым телом сообщения в формате, определенным в заголовке «</a:t>
            </a:r>
            <a:r>
              <a:rPr lang="en-US" sz="2400" dirty="0"/>
              <a:t>Accept</a:t>
            </a:r>
            <a:r>
              <a:rPr lang="ru-RU" sz="2400" dirty="0"/>
              <a:t>», например:</a:t>
            </a:r>
          </a:p>
          <a:p>
            <a:pPr marL="457200" lvl="0" indent="-457200">
              <a:buClrTx/>
              <a:buFont typeface="Wingdings" panose="05000000000000000000" pitchFamily="2" charset="2"/>
              <a:buChar char="ü"/>
            </a:pPr>
            <a:r>
              <a:rPr lang="ru-RU" dirty="0" err="1"/>
              <a:t>return</a:t>
            </a:r>
            <a:r>
              <a:rPr lang="ru-RU" dirty="0"/>
              <a:t> OK(</a:t>
            </a:r>
            <a:r>
              <a:rPr lang="ru-RU" dirty="0" err="1"/>
              <a:t>value</a:t>
            </a:r>
            <a:r>
              <a:rPr lang="ru-RU" dirty="0"/>
              <a:t>); -  </a:t>
            </a:r>
            <a:r>
              <a:rPr lang="ru-RU" sz="2400" dirty="0"/>
              <a:t>вернет объект </a:t>
            </a:r>
            <a:r>
              <a:rPr lang="en-US" sz="2400" dirty="0"/>
              <a:t>value</a:t>
            </a:r>
            <a:r>
              <a:rPr lang="ru-RU" sz="2400" dirty="0"/>
              <a:t> в формате </a:t>
            </a:r>
            <a:r>
              <a:rPr lang="en-US" sz="2400" dirty="0"/>
              <a:t>XML</a:t>
            </a:r>
            <a:r>
              <a:rPr lang="ru-RU" sz="2400" dirty="0"/>
              <a:t>, если в заголовке запроса указано </a:t>
            </a:r>
            <a:r>
              <a:rPr lang="en-US" sz="2400" dirty="0"/>
              <a:t>Accept</a:t>
            </a:r>
            <a:r>
              <a:rPr lang="ru-RU" sz="2400" dirty="0"/>
              <a:t>=</a:t>
            </a:r>
            <a:r>
              <a:rPr lang="en-US" sz="2400" dirty="0"/>
              <a:t>app</a:t>
            </a:r>
            <a:r>
              <a:rPr lang="ru-RU" sz="2400" dirty="0"/>
              <a:t>/</a:t>
            </a:r>
            <a:r>
              <a:rPr lang="en-US" sz="2400" dirty="0"/>
              <a:t>xml</a:t>
            </a:r>
            <a:endParaRPr lang="ru-RU" sz="2400" dirty="0"/>
          </a:p>
          <a:p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868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Контроллеры</a:t>
            </a:r>
            <a:endParaRPr lang="ru-R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 rotWithShape="1">
          <a:blip r:embed="rId2"/>
          <a:srcRect l="71792" t="21032" r="12311" b="45664"/>
          <a:stretch/>
        </p:blipFill>
        <p:spPr bwMode="auto">
          <a:xfrm>
            <a:off x="3826538" y="1628800"/>
            <a:ext cx="4529545" cy="4303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7415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Контроллеры</a:t>
            </a:r>
            <a:endParaRPr lang="ru-RU" dirty="0"/>
          </a:p>
        </p:txBody>
      </p:sp>
      <p:sp>
        <p:nvSpPr>
          <p:cNvPr id="8" name="Текст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Внедрение сервисов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2419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Регистрация 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Сервисы добавляются в </a:t>
            </a:r>
            <a:r>
              <a:rPr lang="en-US" dirty="0" err="1" smtClean="0"/>
              <a:t>IoC</a:t>
            </a:r>
            <a:r>
              <a:rPr lang="en-US" dirty="0" smtClean="0"/>
              <a:t> </a:t>
            </a:r>
            <a:r>
              <a:rPr lang="ru-RU" dirty="0" smtClean="0"/>
              <a:t>контейнер в классе </a:t>
            </a:r>
            <a:r>
              <a:rPr lang="en-US" dirty="0" smtClean="0"/>
              <a:t>Program:</a:t>
            </a:r>
          </a:p>
          <a:p>
            <a:endParaRPr lang="en-US" dirty="0"/>
          </a:p>
          <a:p>
            <a:pPr>
              <a:buNone/>
            </a:pPr>
            <a:r>
              <a:rPr lang="en-GB" sz="3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builder.Services</a:t>
            </a:r>
            <a:endParaRPr lang="en-GB" sz="32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 indent="0">
              <a:buNone/>
            </a:pPr>
            <a:r>
              <a:rPr lang="en-GB" sz="3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.</a:t>
            </a:r>
            <a:r>
              <a:rPr lang="en-GB" sz="3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AddTransient</a:t>
            </a:r>
            <a:r>
              <a:rPr lang="en-GB" sz="3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32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IDataService</a:t>
            </a:r>
            <a:r>
              <a:rPr lang="en-GB" sz="32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GB" sz="3200" dirty="0" err="1" smtClean="0">
                <a:solidFill>
                  <a:srgbClr val="0070C0"/>
                </a:solidFill>
                <a:latin typeface="Cascadia Mono" panose="020B0609020000020004" pitchFamily="49" charset="0"/>
              </a:rPr>
              <a:t>EfDataService</a:t>
            </a:r>
            <a:r>
              <a:rPr lang="en-GB" sz="3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pPr lvl="1" indent="0">
              <a:buNone/>
            </a:pPr>
            <a:endParaRPr lang="en-GB" sz="3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 indent="0">
              <a:buNone/>
            </a:pPr>
            <a:r>
              <a:rPr lang="en-GB" sz="3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builder.</a:t>
            </a:r>
            <a:r>
              <a:rPr lang="en-US" sz="3200" dirty="0" err="1" smtClean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services.AddTransient</a:t>
            </a:r>
            <a:r>
              <a:rPr lang="en-US" sz="3200" dirty="0" smtClean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sz="3200" dirty="0" err="1" smtClean="0">
                <a:solidFill>
                  <a:srgbClr val="2B91A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HelperClass</a:t>
            </a:r>
            <a:r>
              <a:rPr lang="en-US" sz="3200" dirty="0">
                <a:solidFill>
                  <a:srgbClr val="0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&gt;();</a:t>
            </a:r>
          </a:p>
          <a:p>
            <a:pPr lvl="1" indent="0">
              <a:buNone/>
            </a:pPr>
            <a:endParaRPr lang="ru-RU" sz="32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827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регистрации 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err="1"/>
              <a:t>AddTransient</a:t>
            </a:r>
            <a:endParaRPr lang="en-US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err="1"/>
              <a:t>AddScoped</a:t>
            </a:r>
            <a:endParaRPr lang="en-US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400" dirty="0" err="1"/>
              <a:t>AddSingleton</a:t>
            </a:r>
            <a:endParaRPr lang="ru-RU" sz="4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573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регистрации 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 err="1"/>
              <a:t>AddTransient</a:t>
            </a:r>
            <a:r>
              <a:rPr lang="en-US" sz="4400" dirty="0"/>
              <a:t>&lt;service, </a:t>
            </a:r>
            <a:r>
              <a:rPr lang="en-US" sz="4400" dirty="0" err="1"/>
              <a:t>implType</a:t>
            </a:r>
            <a:r>
              <a:rPr lang="en-US" sz="4400" dirty="0"/>
              <a:t>&gt;()</a:t>
            </a:r>
          </a:p>
          <a:p>
            <a:r>
              <a:rPr lang="en-US" sz="4400" dirty="0" err="1"/>
              <a:t>AddTransient</a:t>
            </a:r>
            <a:r>
              <a:rPr lang="en-US" sz="4400" dirty="0"/>
              <a:t>&lt;service&gt;()</a:t>
            </a:r>
          </a:p>
          <a:p>
            <a:r>
              <a:rPr lang="en-US" sz="4400" dirty="0" err="1"/>
              <a:t>AddTransient</a:t>
            </a:r>
            <a:r>
              <a:rPr lang="en-US" sz="4400" dirty="0"/>
              <a:t>&lt;service&gt;(</a:t>
            </a:r>
            <a:r>
              <a:rPr lang="en-US" sz="4400" dirty="0" err="1"/>
              <a:t>factoryFunc</a:t>
            </a:r>
            <a:r>
              <a:rPr lang="en-US" sz="4400" dirty="0"/>
              <a:t>)</a:t>
            </a:r>
          </a:p>
          <a:p>
            <a:endParaRPr lang="en-US" sz="4400" dirty="0"/>
          </a:p>
          <a:p>
            <a:r>
              <a:rPr lang="ru-RU" sz="4400" dirty="0"/>
              <a:t>Поставщик услуг должен создать новый экземпляр типа </a:t>
            </a:r>
            <a:r>
              <a:rPr lang="ru-RU" sz="4400" b="1" dirty="0"/>
              <a:t>всякий раз</a:t>
            </a:r>
            <a:r>
              <a:rPr lang="ru-RU" sz="4400" dirty="0"/>
              <a:t>, когда ему необходимо разрешить</a:t>
            </a:r>
            <a:r>
              <a:rPr lang="en-US" sz="4400" dirty="0"/>
              <a:t> </a:t>
            </a:r>
            <a:r>
              <a:rPr lang="ru-RU" sz="4400" dirty="0"/>
              <a:t>внедрение зависимости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883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регистрации 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4400" dirty="0" err="1"/>
              <a:t>AddScoped</a:t>
            </a:r>
            <a:r>
              <a:rPr lang="en-US" sz="4400" dirty="0"/>
              <a:t>&lt;service, </a:t>
            </a:r>
            <a:r>
              <a:rPr lang="en-US" sz="4400" dirty="0" err="1"/>
              <a:t>implType</a:t>
            </a:r>
            <a:r>
              <a:rPr lang="en-US" sz="4400" dirty="0"/>
              <a:t>&gt;()</a:t>
            </a:r>
          </a:p>
          <a:p>
            <a:r>
              <a:rPr lang="en-US" sz="4400" dirty="0" err="1"/>
              <a:t>AddScoped</a:t>
            </a:r>
            <a:r>
              <a:rPr lang="en-US" sz="4400" dirty="0"/>
              <a:t>&lt;service&gt;()</a:t>
            </a:r>
          </a:p>
          <a:p>
            <a:r>
              <a:rPr lang="en-US" sz="4400" dirty="0" err="1"/>
              <a:t>AddScoped</a:t>
            </a:r>
            <a:r>
              <a:rPr lang="en-US" sz="4400" dirty="0"/>
              <a:t>&lt;service&gt;(</a:t>
            </a:r>
            <a:r>
              <a:rPr lang="en-US" sz="4400" dirty="0" err="1"/>
              <a:t>factoryFunc</a:t>
            </a:r>
            <a:r>
              <a:rPr lang="en-US" sz="4400" dirty="0"/>
              <a:t>)</a:t>
            </a:r>
          </a:p>
          <a:p>
            <a:endParaRPr lang="en-US" sz="4400" dirty="0"/>
          </a:p>
          <a:p>
            <a:r>
              <a:rPr lang="ru-RU" sz="4400" dirty="0"/>
              <a:t>Этот жизненный цикл создает </a:t>
            </a:r>
            <a:r>
              <a:rPr lang="ru-RU" sz="4400" b="1" dirty="0"/>
              <a:t>один объект </a:t>
            </a:r>
            <a:r>
              <a:rPr lang="ru-RU" sz="4400" dirty="0"/>
              <a:t>класса реализации, который используется </a:t>
            </a:r>
            <a:r>
              <a:rPr lang="ru-RU" sz="4400" b="1" dirty="0"/>
              <a:t>для разрешения всех зависимостей</a:t>
            </a:r>
            <a:r>
              <a:rPr lang="ru-RU" sz="4400" dirty="0"/>
              <a:t>, связанных с одной областью, что обычно означает </a:t>
            </a:r>
            <a:r>
              <a:rPr lang="ru-RU" sz="4400" b="1" dirty="0"/>
              <a:t>один HTTP-запрос</a:t>
            </a:r>
            <a:endParaRPr lang="ru-RU" sz="4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528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Методы регистрации 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400" dirty="0" err="1"/>
              <a:t>AddSingleton</a:t>
            </a:r>
            <a:r>
              <a:rPr lang="en-US" sz="4400" dirty="0"/>
              <a:t>&lt;service, </a:t>
            </a:r>
            <a:r>
              <a:rPr lang="en-US" sz="4400" dirty="0" err="1"/>
              <a:t>implType</a:t>
            </a:r>
            <a:r>
              <a:rPr lang="en-US" sz="4400" dirty="0"/>
              <a:t>&gt;()</a:t>
            </a:r>
          </a:p>
          <a:p>
            <a:r>
              <a:rPr lang="en-US" sz="4400" dirty="0" err="1"/>
              <a:t>AddSingleton</a:t>
            </a:r>
            <a:r>
              <a:rPr lang="en-US" sz="4400" dirty="0"/>
              <a:t>&lt;service&gt;()</a:t>
            </a:r>
          </a:p>
          <a:p>
            <a:r>
              <a:rPr lang="en-US" sz="4400" dirty="0" err="1"/>
              <a:t>AddSingleton</a:t>
            </a:r>
            <a:r>
              <a:rPr lang="en-US" sz="4400" dirty="0"/>
              <a:t>&lt;service&gt;(</a:t>
            </a:r>
            <a:r>
              <a:rPr lang="en-US" sz="4400" dirty="0" err="1"/>
              <a:t>factoryFunc</a:t>
            </a:r>
            <a:r>
              <a:rPr lang="en-US" sz="4400" dirty="0"/>
              <a:t>)</a:t>
            </a:r>
          </a:p>
          <a:p>
            <a:r>
              <a:rPr lang="en-US" sz="4400" dirty="0" err="1"/>
              <a:t>AddSingleton</a:t>
            </a:r>
            <a:r>
              <a:rPr lang="en-US" sz="4400" dirty="0"/>
              <a:t>&lt;service&gt;(Instance)</a:t>
            </a:r>
          </a:p>
          <a:p>
            <a:endParaRPr lang="en-US" sz="4400" dirty="0"/>
          </a:p>
          <a:p>
            <a:r>
              <a:rPr lang="ru-RU" sz="4400" dirty="0"/>
              <a:t>Жизненный цикл </a:t>
            </a:r>
            <a:r>
              <a:rPr lang="ru-RU" sz="4400" dirty="0" err="1"/>
              <a:t>Singleton</a:t>
            </a:r>
            <a:r>
              <a:rPr lang="ru-RU" sz="4400" dirty="0"/>
              <a:t> гарантирует, что </a:t>
            </a:r>
            <a:r>
              <a:rPr lang="ru-RU" sz="4400" b="1" dirty="0"/>
              <a:t>один объект </a:t>
            </a:r>
            <a:r>
              <a:rPr lang="ru-RU" sz="4400" dirty="0"/>
              <a:t>используется для разрешения </a:t>
            </a:r>
            <a:r>
              <a:rPr lang="ru-RU" sz="4400" b="1" dirty="0"/>
              <a:t>всех зависимостей </a:t>
            </a:r>
            <a:r>
              <a:rPr lang="ru-RU" sz="4400" dirty="0"/>
              <a:t>для данного типа службы.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601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Внедрение </a:t>
            </a:r>
            <a:r>
              <a:rPr lang="ru-RU" dirty="0" smtClean="0"/>
              <a:t>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Внедрение через конструктор</a:t>
            </a:r>
          </a:p>
          <a:p>
            <a:endParaRPr lang="ru-RU" dirty="0"/>
          </a:p>
          <a:p>
            <a:pPr>
              <a:buNone/>
            </a:pPr>
            <a:r>
              <a:rPr lang="ru-RU" dirty="0" smtClean="0"/>
              <a:t>Сервисы </a:t>
            </a:r>
            <a:r>
              <a:rPr lang="ru-RU" dirty="0"/>
              <a:t>добавляются в качестве параметра конструктора, и среда выполнения разрешает службу из контейнера служб. Сервисы</a:t>
            </a:r>
            <a:r>
              <a:rPr lang="ru-RU" dirty="0" smtClean="0"/>
              <a:t> </a:t>
            </a:r>
            <a:r>
              <a:rPr lang="ru-RU" dirty="0"/>
              <a:t>обычно определяются с помощью интерфейсов.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8248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Внедрение </a:t>
            </a:r>
            <a:r>
              <a:rPr lang="ru-RU" dirty="0" smtClean="0"/>
              <a:t>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Внедрение через конструктор</a:t>
            </a:r>
          </a:p>
          <a:p>
            <a:endParaRPr lang="ru-RU" dirty="0"/>
          </a:p>
          <a:p>
            <a:r>
              <a:rPr lang="en-GB" sz="2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6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HomeController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GB" sz="2600" dirty="0">
                <a:solidFill>
                  <a:srgbClr val="2B91AF"/>
                </a:solidFill>
                <a:latin typeface="Cascadia Mono" panose="020B0609020000020004" pitchFamily="49" charset="0"/>
              </a:rPr>
              <a:t>Controller</a:t>
            </a:r>
          </a:p>
          <a:p>
            <a:r>
              <a:rPr lang="ru-RU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6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IDataService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_</a:t>
            </a:r>
            <a:r>
              <a:rPr lang="en-GB" sz="2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dataService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6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ILogger</a:t>
            </a:r>
            <a:r>
              <a:rPr lang="en-GB" sz="2600" dirty="0">
                <a:solidFill>
                  <a:srgbClr val="2B91AF"/>
                </a:solidFill>
                <a:latin typeface="Cascadia Mono" panose="020B0609020000020004" pitchFamily="49" charset="0"/>
              </a:rPr>
              <a:t>&lt;</a:t>
            </a:r>
            <a:r>
              <a:rPr lang="en-GB" sz="26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HomeController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&gt; _logger;</a:t>
            </a:r>
          </a:p>
          <a:p>
            <a:endParaRPr lang="ru-RU" sz="2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it-IT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it-IT" sz="26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it-IT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it-IT" sz="2600" dirty="0">
                <a:solidFill>
                  <a:srgbClr val="2B91AF"/>
                </a:solidFill>
                <a:latin typeface="Cascadia Mono" panose="020B0609020000020004" pitchFamily="49" charset="0"/>
              </a:rPr>
              <a:t>HomeController(IDataService</a:t>
            </a:r>
            <a:r>
              <a:rPr lang="it-IT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dataService</a:t>
            </a:r>
            <a:r>
              <a:rPr lang="it-IT" sz="2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it-IT" sz="2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					</a:t>
            </a:r>
            <a:r>
              <a:rPr lang="it-IT" sz="2600" dirty="0">
                <a:solidFill>
                  <a:srgbClr val="2B91AF"/>
                </a:solidFill>
                <a:latin typeface="Cascadia Mono" panose="020B0609020000020004" pitchFamily="49" charset="0"/>
              </a:rPr>
              <a:t>ILogger</a:t>
            </a:r>
            <a:r>
              <a:rPr lang="it-IT" sz="2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it-IT" sz="2600" dirty="0">
                <a:solidFill>
                  <a:srgbClr val="2B91AF"/>
                </a:solidFill>
                <a:latin typeface="Cascadia Mono" panose="020B0609020000020004" pitchFamily="49" charset="0"/>
              </a:rPr>
              <a:t>HomeController</a:t>
            </a:r>
            <a:r>
              <a:rPr lang="it-IT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&gt; logger)</a:t>
            </a:r>
          </a:p>
          <a:p>
            <a:r>
              <a:rPr lang="ru-RU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en-GB" sz="2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dataService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2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dataService</a:t>
            </a:r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GB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_logger = logger;</a:t>
            </a:r>
          </a:p>
          <a:p>
            <a:r>
              <a:rPr lang="ru-RU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6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6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 . .</a:t>
            </a:r>
          </a:p>
          <a:p>
            <a:r>
              <a:rPr lang="en-US" sz="2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6031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Внедрение </a:t>
            </a:r>
            <a:r>
              <a:rPr lang="ru-RU" dirty="0" smtClean="0"/>
              <a:t>сервисов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Внедрение в действие (</a:t>
            </a:r>
            <a:r>
              <a:rPr lang="en-US" dirty="0" smtClean="0"/>
              <a:t>Action)</a:t>
            </a:r>
            <a:endParaRPr lang="ru-RU" dirty="0" smtClean="0"/>
          </a:p>
          <a:p>
            <a:endParaRPr lang="ru-RU" dirty="0"/>
          </a:p>
          <a:p>
            <a:pPr>
              <a:buNone/>
            </a:pPr>
            <a:r>
              <a:rPr lang="en-GB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IActionResult</a:t>
            </a:r>
            <a:r>
              <a:rPr lang="en-GB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Index([</a:t>
            </a:r>
            <a:r>
              <a:rPr lang="en-GB" sz="2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FromServices</a:t>
            </a:r>
            <a:r>
              <a:rPr lang="en-GB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] </a:t>
            </a:r>
            <a:r>
              <a:rPr lang="en-GB" sz="23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IDataService</a:t>
            </a:r>
            <a:r>
              <a:rPr lang="en-GB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3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dataService</a:t>
            </a:r>
            <a:r>
              <a:rPr lang="en-GB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...</a:t>
            </a:r>
          </a:p>
          <a:p>
            <a:r>
              <a:rPr lang="en-GB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3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GB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 View();</a:t>
            </a:r>
          </a:p>
          <a:p>
            <a:r>
              <a:rPr lang="ru-RU" sz="23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3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790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Получение сервиса в произвольном классе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6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Контроллеры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Контроллер </a:t>
            </a:r>
            <a:r>
              <a:rPr lang="en-US" sz="4000" dirty="0"/>
              <a:t>ASP</a:t>
            </a:r>
            <a:r>
              <a:rPr lang="ru-RU" sz="4000" dirty="0"/>
              <a:t>.</a:t>
            </a:r>
            <a:r>
              <a:rPr lang="en-US" sz="4000" dirty="0"/>
              <a:t>NET</a:t>
            </a:r>
            <a:r>
              <a:rPr lang="ru-RU" sz="4000" dirty="0"/>
              <a:t> реагирует на действия пользователя (например, клик на кнопке формы) и взаимодействует с представлением, моделью и, зачастую, с уровнем доступа к данным (</a:t>
            </a:r>
            <a:r>
              <a:rPr lang="en-US" sz="4000" dirty="0"/>
              <a:t>DAL</a:t>
            </a:r>
            <a:r>
              <a:rPr lang="ru-RU" sz="4000" dirty="0"/>
              <a:t>)</a:t>
            </a:r>
          </a:p>
          <a:p>
            <a:endParaRPr lang="ru-RU" sz="4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1186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Получение сервиса в произвольном классе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GetServiceDemo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GetServiceDemo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WebApplication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app)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dataService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app.Services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 indent="0">
              <a:buNone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GetService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IDataService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или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 indent="0">
              <a:buNone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</a:t>
            </a:r>
            <a:r>
              <a:rPr lang="en-GB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dataService1 = </a:t>
            </a:r>
            <a:r>
              <a:rPr lang="en-GB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app.Services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 indent="0">
              <a:buNone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GetRequiredService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IDataService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16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2235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Получение сервиса в произвольном классе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b="1" dirty="0" err="1"/>
              <a:t>GetService</a:t>
            </a:r>
            <a:r>
              <a:rPr lang="ru-RU" dirty="0"/>
              <a:t> — возвращает </a:t>
            </a:r>
            <a:r>
              <a:rPr lang="ru-RU" b="1" dirty="0" err="1"/>
              <a:t>null</a:t>
            </a:r>
            <a:r>
              <a:rPr lang="ru-RU" dirty="0"/>
              <a:t>, если служба не зарегистрирована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err="1"/>
              <a:t>GetRequiredService</a:t>
            </a:r>
            <a:r>
              <a:rPr lang="ru-RU" dirty="0"/>
              <a:t> — выдает </a:t>
            </a:r>
            <a:r>
              <a:rPr lang="ru-RU" b="1" dirty="0"/>
              <a:t>исключение</a:t>
            </a:r>
            <a:r>
              <a:rPr lang="ru-RU" dirty="0"/>
              <a:t>, если служба не зарегистрирована.</a:t>
            </a: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3534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Получение сервиса в произвольном классе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b="1" dirty="0" err="1"/>
              <a:t>GetService</a:t>
            </a:r>
            <a:r>
              <a:rPr lang="ru-RU" dirty="0"/>
              <a:t> — возвращает </a:t>
            </a:r>
            <a:r>
              <a:rPr lang="ru-RU" b="1" dirty="0" err="1"/>
              <a:t>null</a:t>
            </a:r>
            <a:r>
              <a:rPr lang="ru-RU" dirty="0"/>
              <a:t>, если служба не зарегистрирована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b="1" dirty="0" err="1"/>
              <a:t>GetRequiredService</a:t>
            </a:r>
            <a:r>
              <a:rPr lang="ru-RU" dirty="0"/>
              <a:t> — выдает </a:t>
            </a:r>
            <a:r>
              <a:rPr lang="ru-RU" b="1" dirty="0"/>
              <a:t>исключение</a:t>
            </a:r>
            <a:r>
              <a:rPr lang="ru-RU" dirty="0"/>
              <a:t>, если служба не зарегистрирована.</a:t>
            </a: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2731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Преимущество </a:t>
            </a:r>
            <a:r>
              <a:rPr lang="en-US" dirty="0" err="1" smtClean="0"/>
              <a:t>GetRequiredService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/>
              <a:t>Уменьшает дублирование. Если служба недоступна, с помощью </a:t>
            </a:r>
            <a:r>
              <a:rPr lang="ru-RU" dirty="0" err="1"/>
              <a:t>GetRequiredService</a:t>
            </a:r>
            <a:r>
              <a:rPr lang="ru-RU" dirty="0"/>
              <a:t>() немедленно генерируется исключение. </a:t>
            </a:r>
            <a:endParaRPr lang="en-US" dirty="0" smtClean="0"/>
          </a:p>
          <a:p>
            <a:r>
              <a:rPr lang="ru-RU" dirty="0" smtClean="0"/>
              <a:t>Если </a:t>
            </a:r>
            <a:r>
              <a:rPr lang="ru-RU" dirty="0"/>
              <a:t>вместо этого вы используете </a:t>
            </a:r>
            <a:r>
              <a:rPr lang="ru-RU" dirty="0" err="1"/>
              <a:t>GetService</a:t>
            </a:r>
            <a:r>
              <a:rPr lang="ru-RU" dirty="0"/>
              <a:t>(), вам нужно будет проверять наличие </a:t>
            </a:r>
            <a:r>
              <a:rPr lang="ru-RU" dirty="0" err="1"/>
              <a:t>null</a:t>
            </a:r>
            <a:r>
              <a:rPr lang="ru-RU" dirty="0"/>
              <a:t> в вызывающем коде, и часто в любом случае вам нужно будет генерировать исключение. Этот код проверки нуля нужно будет везде дублировать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4268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Преимущество </a:t>
            </a:r>
            <a:r>
              <a:rPr lang="en-US" dirty="0" err="1"/>
              <a:t>GetRequiredService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dirty="0" smtClean="0"/>
              <a:t>Если </a:t>
            </a:r>
            <a:r>
              <a:rPr lang="ru-RU" dirty="0"/>
              <a:t>вы забудете проверить значение </a:t>
            </a:r>
            <a:r>
              <a:rPr lang="ru-RU" dirty="0" err="1"/>
              <a:t>null</a:t>
            </a:r>
            <a:r>
              <a:rPr lang="ru-RU" dirty="0"/>
              <a:t> при использовании </a:t>
            </a:r>
            <a:r>
              <a:rPr lang="ru-RU" dirty="0" err="1"/>
              <a:t>GetService</a:t>
            </a:r>
            <a:r>
              <a:rPr lang="ru-RU" dirty="0"/>
              <a:t>(), то через некоторое время вы можете получить исключение </a:t>
            </a:r>
            <a:r>
              <a:rPr lang="ru-RU" b="1" dirty="0" err="1"/>
              <a:t>NullReferenceException</a:t>
            </a:r>
            <a:r>
              <a:rPr lang="ru-RU" dirty="0"/>
              <a:t>. Выяснение того, что вызвало исключение, всегда будет более трудоемким, чем наличие </a:t>
            </a:r>
            <a:r>
              <a:rPr lang="ru-RU" b="1" dirty="0" err="1"/>
              <a:t>InvalidOperationException</a:t>
            </a:r>
            <a:r>
              <a:rPr lang="ru-RU" dirty="0"/>
              <a:t>, которое явно сообщает вам об этом.</a:t>
            </a:r>
            <a:endParaRPr lang="ru-RU" sz="24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209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</a:t>
            </a:r>
            <a:r>
              <a:rPr lang="en-US" dirty="0" smtClean="0"/>
              <a:t>Scoped </a:t>
            </a:r>
            <a:r>
              <a:rPr lang="ru-RU" dirty="0" smtClean="0"/>
              <a:t>сервисов</a:t>
            </a:r>
            <a:endParaRPr lang="ru-RU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775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</a:t>
            </a:r>
            <a:r>
              <a:rPr lang="en-US" dirty="0"/>
              <a:t>Scoped </a:t>
            </a:r>
            <a:r>
              <a:rPr lang="ru-RU" dirty="0"/>
              <a:t>сервисов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GetServiceDemo</a:t>
            </a:r>
            <a:endParaRPr lang="en-GB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PopulateDataBase</a:t>
            </a:r>
            <a:r>
              <a:rPr lang="en-GB" sz="2400" dirty="0" smtClean="0">
                <a:solidFill>
                  <a:srgbClr val="2B91AF"/>
                </a:solidFill>
                <a:latin typeface="Cascadia Mono" panose="020B0609020000020004" pitchFamily="49" charset="0"/>
              </a:rPr>
              <a:t>(</a:t>
            </a:r>
            <a:r>
              <a:rPr lang="en-GB" sz="2400" dirty="0" err="1" smtClean="0">
                <a:solidFill>
                  <a:srgbClr val="2B91AF"/>
                </a:solidFill>
                <a:latin typeface="Cascadia Mono" panose="020B0609020000020004" pitchFamily="49" charset="0"/>
              </a:rPr>
              <a:t>WebApplication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app)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scope =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app.Services.CreateScope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GB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dbContext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scope</a:t>
            </a:r>
          </a:p>
          <a:p>
            <a:pPr lvl="1" indent="0">
              <a:buNone/>
            </a:pP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.</a:t>
            </a:r>
            <a:r>
              <a:rPr lang="en-GB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ServiceProvider</a:t>
            </a:r>
            <a:endParaRPr lang="en-GB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1" indent="0">
              <a:buNone/>
            </a:pPr>
            <a:r>
              <a:rPr lang="en-GB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.</a:t>
            </a:r>
            <a:r>
              <a:rPr lang="en-GB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GetRequiredService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GB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ApplicationDbContext</a:t>
            </a:r>
            <a:r>
              <a:rPr lang="en-GB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...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9330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cs typeface="Times New Roman" panose="02020603050405020304" pitchFamily="18" charset="0"/>
              </a:rPr>
              <a:t>Контроллеры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Контроллер представляет собой </a:t>
            </a:r>
            <a:r>
              <a:rPr lang="ru-RU" sz="4000" b="1" dirty="0"/>
              <a:t>класс</a:t>
            </a:r>
            <a:r>
              <a:rPr lang="ru-RU" sz="4000" dirty="0"/>
              <a:t>, содержащий методы. Методы контроллеров принято называть </a:t>
            </a:r>
            <a:r>
              <a:rPr lang="en-US" sz="4000" b="1" dirty="0"/>
              <a:t>Actions</a:t>
            </a:r>
            <a:r>
              <a:rPr lang="ru-RU" sz="4000" dirty="0"/>
              <a:t> (действия</a:t>
            </a:r>
            <a:r>
              <a:rPr lang="ru-RU" sz="4000" dirty="0" smtClean="0"/>
              <a:t>).</a:t>
            </a:r>
            <a:endParaRPr lang="en-US" sz="4000" dirty="0" smtClean="0"/>
          </a:p>
          <a:p>
            <a:endParaRPr lang="en-US" sz="4000" dirty="0"/>
          </a:p>
          <a:p>
            <a:r>
              <a:rPr lang="ru-RU" sz="4000" dirty="0"/>
              <a:t>Конкретные методы конкретного контроллера вызываются механизмом маршрутизации при обработке запроса клиента</a:t>
            </a:r>
            <a:endParaRPr lang="en-US" sz="4000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4023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Контроллеры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По соглашению классы контроллера:</a:t>
            </a:r>
          </a:p>
          <a:p>
            <a:endParaRPr lang="ru-RU" sz="4000" dirty="0"/>
          </a:p>
          <a:p>
            <a:pPr>
              <a:buNone/>
            </a:pPr>
            <a:r>
              <a:rPr lang="ru-RU" sz="4000" dirty="0"/>
              <a:t>Находится в папке </a:t>
            </a:r>
            <a:r>
              <a:rPr lang="ru-RU" sz="4000" b="1" dirty="0" err="1"/>
              <a:t>Controllers</a:t>
            </a:r>
            <a:r>
              <a:rPr lang="ru-RU" sz="4000" dirty="0"/>
              <a:t> корневого уровня проекта</a:t>
            </a:r>
            <a:r>
              <a:rPr lang="ru-RU" sz="4000" dirty="0" smtClean="0"/>
              <a:t>.</a:t>
            </a:r>
          </a:p>
          <a:p>
            <a:endParaRPr lang="ru-RU" sz="4000" dirty="0"/>
          </a:p>
          <a:p>
            <a:pPr>
              <a:buNone/>
            </a:pPr>
            <a:r>
              <a:rPr lang="ru-RU" sz="4000" dirty="0"/>
              <a:t>Наследовать от </a:t>
            </a:r>
            <a:r>
              <a:rPr lang="ru-RU" sz="4000" b="1" dirty="0" err="1"/>
              <a:t>Microsoft.AspNetCore.Mvc.Controller</a:t>
            </a:r>
            <a:r>
              <a:rPr lang="ru-RU" sz="4000" dirty="0"/>
              <a:t>.</a:t>
            </a:r>
            <a:endParaRPr lang="ru-RU" sz="4000" b="1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72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Контроллеры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Контроллер — это </a:t>
            </a:r>
            <a:r>
              <a:rPr lang="ru-RU" sz="4000" dirty="0" smtClean="0"/>
              <a:t>класс</a:t>
            </a:r>
            <a:r>
              <a:rPr lang="ru-RU" sz="4000" dirty="0"/>
              <a:t>, </a:t>
            </a:r>
            <a:r>
              <a:rPr lang="ru-RU" sz="4000" dirty="0" smtClean="0"/>
              <a:t>общедоступный</a:t>
            </a:r>
            <a:r>
              <a:rPr lang="ru-RU" sz="4000" dirty="0"/>
              <a:t>, в котором выполняется хотя бы одно из следующих условий:</a:t>
            </a:r>
          </a:p>
          <a:p>
            <a:endParaRPr lang="ru-RU" sz="4000" dirty="0"/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4000" dirty="0"/>
              <a:t>Имя класса имеет суффикс </a:t>
            </a:r>
            <a:r>
              <a:rPr lang="ru-RU" sz="4000" b="1" dirty="0" err="1"/>
              <a:t>Controller</a:t>
            </a:r>
            <a:r>
              <a:rPr lang="ru-RU" sz="40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4000" dirty="0"/>
              <a:t>Класс наследуется от класса, имя которого имеет суффикс </a:t>
            </a:r>
            <a:r>
              <a:rPr lang="ru-RU" sz="4000" b="1" dirty="0" err="1"/>
              <a:t>Controller</a:t>
            </a:r>
            <a:r>
              <a:rPr lang="ru-RU" sz="40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4000" dirty="0"/>
              <a:t>Атрибут </a:t>
            </a:r>
            <a:r>
              <a:rPr lang="ru-RU" sz="4000" b="1" dirty="0"/>
              <a:t>[Контроллер] </a:t>
            </a:r>
            <a:r>
              <a:rPr lang="ru-RU" sz="4000" dirty="0"/>
              <a:t>применяется к классу.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5847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Контроллеры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В шаблоне </a:t>
            </a:r>
            <a:r>
              <a:rPr lang="ru-RU" sz="4400" dirty="0" err="1"/>
              <a:t>Model-View-Controller</a:t>
            </a:r>
            <a:r>
              <a:rPr lang="ru-RU" sz="4400" dirty="0"/>
              <a:t> контроллер отвечает за первоначальную обработку запроса и создание экземпляра модели. </a:t>
            </a:r>
            <a:endParaRPr lang="ru-RU" sz="4400" dirty="0" smtClean="0"/>
          </a:p>
          <a:p>
            <a:endParaRPr lang="ru-RU" sz="4400" dirty="0" smtClean="0"/>
          </a:p>
          <a:p>
            <a:r>
              <a:rPr lang="ru-RU" sz="4400" dirty="0" smtClean="0"/>
              <a:t>Как </a:t>
            </a:r>
            <a:r>
              <a:rPr lang="ru-RU" sz="4400" dirty="0"/>
              <a:t>правило, </a:t>
            </a:r>
            <a:r>
              <a:rPr lang="ru-RU" sz="4400" dirty="0" smtClean="0"/>
              <a:t>бизнес-логика должна </a:t>
            </a:r>
            <a:r>
              <a:rPr lang="ru-RU" sz="4400" dirty="0"/>
              <a:t>выполняться в рамках модели.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229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Контроллеры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Контроллер принимает результат обработки модели (если есть) и возвращает либо правильное представление и связанные с ним данные представления, либо результат вызова API.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098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Times New Roman" panose="02020603050405020304" pitchFamily="18" charset="0"/>
              </a:rPr>
              <a:t>Контроллеры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4400" dirty="0"/>
              <a:t>Контроллер — это абстракция уровня пользовательского интерфейса. </a:t>
            </a:r>
            <a:endParaRPr lang="ru-RU" sz="4400" dirty="0" smtClean="0"/>
          </a:p>
          <a:p>
            <a:r>
              <a:rPr lang="ru-RU" sz="4400" dirty="0" smtClean="0"/>
              <a:t>Его </a:t>
            </a:r>
            <a:r>
              <a:rPr lang="ru-RU" sz="4400" dirty="0"/>
              <a:t>обязанности заключаются в том, чтобы убедиться, что данные запроса действительны, и выбрать, какое представление (или результат для API) должно быть возвращено. 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smtClean="0"/>
              <a:t>БГУИР кафедра Информатики</a:t>
            </a:r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Гламаздин И.И. Современные платформы прикладной разработки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F310C-7EA0-46D7-B4C3-A4C3E8D6C803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50555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3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F9F222B7-B85A-43FD-938E-5114CCD49692}" vid="{2E689C93-8D74-498C-BB7C-89E99585D9E4}"/>
    </a:ext>
  </a:extLst>
</a:theme>
</file>

<file path=ppt/theme/theme2.xml><?xml version="1.0" encoding="utf-8"?>
<a:theme xmlns:a="http://schemas.openxmlformats.org/drawingml/2006/main" name="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4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4" id="{B5F57CE8-6E15-4F4F-85F2-616DEAD592A0}" vid="{429BA3D2-23A4-4F8D-805B-B4459560EC05}"/>
    </a:ext>
  </a:extLst>
</a:theme>
</file>

<file path=ppt/theme/theme4.xml><?xml version="1.0" encoding="utf-8"?>
<a:theme xmlns:a="http://schemas.openxmlformats.org/drawingml/2006/main" name="1_Макеты раскадровки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Тема3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3" id="{2673D154-34A6-4029-BB87-684B17A3A714}" vid="{887029C7-3EAE-4B31-B23D-DE6BBBD757B7}"/>
    </a:ext>
  </a:extLst>
</a:theme>
</file>

<file path=ppt/theme/theme6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Тема3</Template>
  <TotalTime>5696</TotalTime>
  <Words>1400</Words>
  <Application>Microsoft Office PowerPoint</Application>
  <PresentationFormat>Широкоэкранный</PresentationFormat>
  <Paragraphs>294</Paragraphs>
  <Slides>36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36</vt:i4>
      </vt:variant>
    </vt:vector>
  </HeadingPairs>
  <TitlesOfParts>
    <vt:vector size="49" baseType="lpstr">
      <vt:lpstr>Arial</vt:lpstr>
      <vt:lpstr>Calibri</vt:lpstr>
      <vt:lpstr>Calibri Light</vt:lpstr>
      <vt:lpstr>Cascadia Code</vt:lpstr>
      <vt:lpstr>Cascadia Mono</vt:lpstr>
      <vt:lpstr>Consolas</vt:lpstr>
      <vt:lpstr>Times New Roman</vt:lpstr>
      <vt:lpstr>Wingdings</vt:lpstr>
      <vt:lpstr>Тема3</vt:lpstr>
      <vt:lpstr>Макеты раскадровки</vt:lpstr>
      <vt:lpstr>Тема4</vt:lpstr>
      <vt:lpstr>1_Макеты раскадровки</vt:lpstr>
      <vt:lpstr>1_Тема3</vt:lpstr>
      <vt:lpstr>Современные платформы прикладной разработки</vt:lpstr>
      <vt:lpstr>Контроллеры</vt:lpstr>
      <vt:lpstr>Контроллеры</vt:lpstr>
      <vt:lpstr>Контроллеры</vt:lpstr>
      <vt:lpstr>Контроллеры</vt:lpstr>
      <vt:lpstr>Контроллеры</vt:lpstr>
      <vt:lpstr>Контроллеры</vt:lpstr>
      <vt:lpstr>Контроллеры</vt:lpstr>
      <vt:lpstr>Контроллеры</vt:lpstr>
      <vt:lpstr>Контроллеры</vt:lpstr>
      <vt:lpstr>Контроллеры</vt:lpstr>
      <vt:lpstr>Контроллеры</vt:lpstr>
      <vt:lpstr>Контроллеры</vt:lpstr>
      <vt:lpstr>Контроллеры</vt:lpstr>
      <vt:lpstr>Методы, возвращающие ответ с пустым телом сообщения</vt:lpstr>
      <vt:lpstr>Методы, возвращающие ответ с пустым телом сообщения</vt:lpstr>
      <vt:lpstr>Методы, возвращающие ответ с пустым телом сообщения</vt:lpstr>
      <vt:lpstr>Методы, возвращающие ответ с пустым телом сообщения</vt:lpstr>
      <vt:lpstr>Методы, возвращающие ответ с непустым телом сообщения, содержащим определенный тип контента</vt:lpstr>
      <vt:lpstr>Контроллеры</vt:lpstr>
      <vt:lpstr>Регистрация сервисов</vt:lpstr>
      <vt:lpstr>Методы регистрации сервисов</vt:lpstr>
      <vt:lpstr>Методы регистрации сервисов</vt:lpstr>
      <vt:lpstr>Методы регистрации сервисов</vt:lpstr>
      <vt:lpstr>Методы регистрации сервисов</vt:lpstr>
      <vt:lpstr>Внедрение сервисов</vt:lpstr>
      <vt:lpstr>Внедрение сервисов</vt:lpstr>
      <vt:lpstr>Внедрение сервисов</vt:lpstr>
      <vt:lpstr>Получение сервиса в произвольном классе</vt:lpstr>
      <vt:lpstr>Получение сервиса в произвольном классе</vt:lpstr>
      <vt:lpstr>Получение сервиса в произвольном классе</vt:lpstr>
      <vt:lpstr>Получение сервиса в произвольном классе</vt:lpstr>
      <vt:lpstr>Преимущество GetRequiredService</vt:lpstr>
      <vt:lpstr>Преимущество GetRequiredService</vt:lpstr>
      <vt:lpstr>Получение Scoped сервисов</vt:lpstr>
      <vt:lpstr>Получение Scoped сервисов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</dc:title>
  <dc:creator>android</dc:creator>
  <cp:lastModifiedBy>Igor Glamazdin</cp:lastModifiedBy>
  <cp:revision>50</cp:revision>
  <dcterms:created xsi:type="dcterms:W3CDTF">2013-11-20T10:33:52Z</dcterms:created>
  <dcterms:modified xsi:type="dcterms:W3CDTF">2023-07-13T12:35:09Z</dcterms:modified>
</cp:coreProperties>
</file>