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67" r:id="rId6"/>
    <p:sldId id="265" r:id="rId7"/>
    <p:sldId id="266" r:id="rId8"/>
    <p:sldId id="268" r:id="rId9"/>
    <p:sldId id="270" r:id="rId10"/>
    <p:sldId id="259" r:id="rId11"/>
    <p:sldId id="260" r:id="rId12"/>
    <p:sldId id="269" r:id="rId13"/>
    <p:sldId id="261" r:id="rId14"/>
    <p:sldId id="271"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7A4EA2-A64E-4F4C-A945-AE4DFA024F7C}" v="61" dt="2022-10-24T08:38:55.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44CF-8BA5-9F84-5193-0EDEBA9F3FE2}"/>
              </a:ext>
            </a:extLst>
          </p:cNvPr>
          <p:cNvSpPr>
            <a:spLocks noGrp="1"/>
          </p:cNvSpPr>
          <p:nvPr>
            <p:ph type="ctrTitle"/>
          </p:nvPr>
        </p:nvSpPr>
        <p:spPr>
          <a:xfrm>
            <a:off x="441232" y="3250607"/>
            <a:ext cx="10993549" cy="1475013"/>
          </a:xfrm>
        </p:spPr>
        <p:txBody>
          <a:bodyPr>
            <a:normAutofit fontScale="90000"/>
          </a:bodyPr>
          <a:lstStyle/>
          <a:p>
            <a:pPr algn="ctr"/>
            <a:r>
              <a:rPr lang="en-GB" b="1" dirty="0">
                <a:solidFill>
                  <a:schemeClr val="bg1">
                    <a:lumMod val="85000"/>
                  </a:schemeClr>
                </a:solidFill>
              </a:rPr>
              <a:t>Real Time  Sign  Language  Gesture Recognition</a:t>
            </a:r>
            <a:br>
              <a:rPr lang="en-IN" dirty="0">
                <a:solidFill>
                  <a:schemeClr val="bg1">
                    <a:lumMod val="85000"/>
                  </a:schemeClr>
                </a:solidFill>
              </a:rPr>
            </a:br>
            <a:r>
              <a:rPr lang="en-GB" b="1" dirty="0">
                <a:solidFill>
                  <a:schemeClr val="bg1">
                    <a:lumMod val="85000"/>
                  </a:schemeClr>
                </a:solidFill>
              </a:rPr>
              <a:t>with  Text  and  Audio  Output</a:t>
            </a:r>
            <a:endParaRPr lang="en-IN" dirty="0">
              <a:solidFill>
                <a:schemeClr val="bg1">
                  <a:lumMod val="85000"/>
                </a:schemeClr>
              </a:solidFill>
            </a:endParaRPr>
          </a:p>
        </p:txBody>
      </p:sp>
      <p:sp>
        <p:nvSpPr>
          <p:cNvPr id="4" name="TextBox 3">
            <a:extLst>
              <a:ext uri="{FF2B5EF4-FFF2-40B4-BE49-F238E27FC236}">
                <a16:creationId xmlns:a16="http://schemas.microsoft.com/office/drawing/2014/main" id="{AA0A6C34-02F1-6635-DE56-C3F0FF151D78}"/>
              </a:ext>
            </a:extLst>
          </p:cNvPr>
          <p:cNvSpPr txBox="1"/>
          <p:nvPr/>
        </p:nvSpPr>
        <p:spPr>
          <a:xfrm>
            <a:off x="355262" y="820615"/>
            <a:ext cx="6756738" cy="156966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DEPARTMENT OF COMPUTER SCIENCE &amp; ENGINEERING</a:t>
            </a:r>
          </a:p>
          <a:p>
            <a:pPr algn="just"/>
            <a:r>
              <a:rPr lang="en-US" sz="1600" dirty="0">
                <a:latin typeface="Times New Roman" panose="02020603050405020304" pitchFamily="18" charset="0"/>
                <a:cs typeface="Times New Roman" panose="02020603050405020304" pitchFamily="18" charset="0"/>
              </a:rPr>
              <a:t>SCHOOL OF STUDIES,ENGINEERING AND TECHNOLOGY</a:t>
            </a:r>
          </a:p>
          <a:p>
            <a:pPr algn="just"/>
            <a:r>
              <a:rPr lang="en-US" sz="1600" dirty="0">
                <a:latin typeface="Times New Roman" panose="02020603050405020304" pitchFamily="18" charset="0"/>
                <a:cs typeface="Times New Roman" panose="02020603050405020304" pitchFamily="18" charset="0"/>
              </a:rPr>
              <a:t>GURU GHASIDAS VISHWAVIDYALAYA</a:t>
            </a:r>
          </a:p>
          <a:p>
            <a:pPr algn="just"/>
            <a:r>
              <a:rPr lang="en-US" sz="1600" dirty="0">
                <a:latin typeface="Times New Roman" panose="02020603050405020304" pitchFamily="18" charset="0"/>
                <a:cs typeface="Times New Roman" panose="02020603050405020304" pitchFamily="18" charset="0"/>
              </a:rPr>
              <a:t> (A CENTRAL UNIVERSITY)</a:t>
            </a:r>
          </a:p>
          <a:p>
            <a:pPr algn="just"/>
            <a:r>
              <a:rPr lang="en-US" sz="1600" dirty="0">
                <a:latin typeface="Times New Roman" panose="02020603050405020304" pitchFamily="18" charset="0"/>
                <a:cs typeface="Times New Roman" panose="02020603050405020304" pitchFamily="18" charset="0"/>
              </a:rPr>
              <a:t>KONI, BILASPUR </a:t>
            </a:r>
          </a:p>
          <a:p>
            <a:pPr algn="just"/>
            <a:r>
              <a:rPr lang="en-US" sz="1600" dirty="0">
                <a:latin typeface="Times New Roman" panose="02020603050405020304" pitchFamily="18" charset="0"/>
                <a:cs typeface="Times New Roman" panose="02020603050405020304" pitchFamily="18" charset="0"/>
              </a:rPr>
              <a:t>CHHATTISGARH</a:t>
            </a:r>
            <a:endParaRPr lang="en-IN" dirty="0">
              <a:latin typeface="Times New Roman" panose="02020603050405020304" pitchFamily="18" charset="0"/>
              <a:cs typeface="Times New Roman" panose="02020603050405020304" pitchFamily="18" charset="0"/>
            </a:endParaRPr>
          </a:p>
        </p:txBody>
      </p:sp>
      <p:pic>
        <p:nvPicPr>
          <p:cNvPr id="5" name="image11.png">
            <a:extLst>
              <a:ext uri="{FF2B5EF4-FFF2-40B4-BE49-F238E27FC236}">
                <a16:creationId xmlns:a16="http://schemas.microsoft.com/office/drawing/2014/main" id="{937F4B36-5B32-D1FC-AE36-743FCD4097D8}"/>
              </a:ext>
            </a:extLst>
          </p:cNvPr>
          <p:cNvPicPr/>
          <p:nvPr/>
        </p:nvPicPr>
        <p:blipFill>
          <a:blip r:embed="rId2"/>
          <a:srcRect/>
          <a:stretch>
            <a:fillRect/>
          </a:stretch>
        </p:blipFill>
        <p:spPr>
          <a:xfrm>
            <a:off x="10222523" y="670390"/>
            <a:ext cx="1151792" cy="1077218"/>
          </a:xfrm>
          <a:prstGeom prst="rect">
            <a:avLst/>
          </a:prstGeom>
          <a:ln/>
        </p:spPr>
      </p:pic>
      <p:sp>
        <p:nvSpPr>
          <p:cNvPr id="6" name="TextBox 5">
            <a:extLst>
              <a:ext uri="{FF2B5EF4-FFF2-40B4-BE49-F238E27FC236}">
                <a16:creationId xmlns:a16="http://schemas.microsoft.com/office/drawing/2014/main" id="{0A65A8B8-4E8B-4C29-36C6-BA623F024EB1}"/>
              </a:ext>
            </a:extLst>
          </p:cNvPr>
          <p:cNvSpPr txBox="1"/>
          <p:nvPr/>
        </p:nvSpPr>
        <p:spPr>
          <a:xfrm>
            <a:off x="8432800" y="5380446"/>
            <a:ext cx="3363546" cy="923330"/>
          </a:xfrm>
          <a:prstGeom prst="rect">
            <a:avLst/>
          </a:prstGeom>
          <a:noFill/>
        </p:spPr>
        <p:txBody>
          <a:bodyPr wrap="square" rtlCol="0">
            <a:spAutoFit/>
          </a:bodyPr>
          <a:lstStyle/>
          <a:p>
            <a:r>
              <a:rPr lang="en-US" dirty="0">
                <a:solidFill>
                  <a:schemeClr val="bg1">
                    <a:lumMod val="85000"/>
                  </a:schemeClr>
                </a:solidFill>
              </a:rPr>
              <a:t>Presented by:</a:t>
            </a:r>
          </a:p>
          <a:p>
            <a:r>
              <a:rPr lang="en-US" dirty="0">
                <a:solidFill>
                  <a:schemeClr val="bg1">
                    <a:lumMod val="85000"/>
                  </a:schemeClr>
                </a:solidFill>
              </a:rPr>
              <a:t>Abhishek Kumar Singh(20103004)</a:t>
            </a:r>
          </a:p>
          <a:p>
            <a:r>
              <a:rPr lang="en-US" dirty="0">
                <a:solidFill>
                  <a:schemeClr val="bg1">
                    <a:lumMod val="85000"/>
                  </a:schemeClr>
                </a:solidFill>
              </a:rPr>
              <a:t>Yatindra Deo(20103072)</a:t>
            </a:r>
          </a:p>
        </p:txBody>
      </p:sp>
      <p:sp>
        <p:nvSpPr>
          <p:cNvPr id="7" name="TextBox 6">
            <a:extLst>
              <a:ext uri="{FF2B5EF4-FFF2-40B4-BE49-F238E27FC236}">
                <a16:creationId xmlns:a16="http://schemas.microsoft.com/office/drawing/2014/main" id="{E72C1A62-22F6-D3CE-CBC2-237AA68E6755}"/>
              </a:ext>
            </a:extLst>
          </p:cNvPr>
          <p:cNvSpPr txBox="1"/>
          <p:nvPr/>
        </p:nvSpPr>
        <p:spPr>
          <a:xfrm>
            <a:off x="523630" y="5380446"/>
            <a:ext cx="2829170" cy="923330"/>
          </a:xfrm>
          <a:prstGeom prst="rect">
            <a:avLst/>
          </a:prstGeom>
          <a:noFill/>
        </p:spPr>
        <p:txBody>
          <a:bodyPr wrap="square" rtlCol="0">
            <a:spAutoFit/>
          </a:bodyPr>
          <a:lstStyle/>
          <a:p>
            <a:r>
              <a:rPr lang="en-US" dirty="0">
                <a:solidFill>
                  <a:schemeClr val="bg1">
                    <a:lumMod val="85000"/>
                  </a:schemeClr>
                </a:solidFill>
              </a:rPr>
              <a:t>Guided by:</a:t>
            </a:r>
          </a:p>
          <a:p>
            <a:r>
              <a:rPr lang="en-US" dirty="0">
                <a:solidFill>
                  <a:schemeClr val="bg1">
                    <a:lumMod val="85000"/>
                  </a:schemeClr>
                </a:solidFill>
              </a:rPr>
              <a:t>Dr Devendra Kumar Singh </a:t>
            </a:r>
          </a:p>
          <a:p>
            <a:r>
              <a:rPr lang="en-US" dirty="0">
                <a:solidFill>
                  <a:schemeClr val="bg1">
                    <a:lumMod val="85000"/>
                  </a:schemeClr>
                </a:solidFill>
              </a:rPr>
              <a:t>Asst. Professor(CSE)</a:t>
            </a:r>
            <a:endParaRPr lang="en-IN" dirty="0">
              <a:solidFill>
                <a:schemeClr val="bg1">
                  <a:lumMod val="85000"/>
                </a:schemeClr>
              </a:solidFill>
            </a:endParaRPr>
          </a:p>
        </p:txBody>
      </p:sp>
    </p:spTree>
    <p:extLst>
      <p:ext uri="{BB962C8B-B14F-4D97-AF65-F5344CB8AC3E}">
        <p14:creationId xmlns:p14="http://schemas.microsoft.com/office/powerpoint/2010/main" val="209727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B10B-0BC5-C6CD-6C05-B772AB88EAAE}"/>
              </a:ext>
            </a:extLst>
          </p:cNvPr>
          <p:cNvSpPr>
            <a:spLocks noGrp="1"/>
          </p:cNvSpPr>
          <p:nvPr>
            <p:ph type="title"/>
          </p:nvPr>
        </p:nvSpPr>
        <p:spPr/>
        <p:txBody>
          <a:bodyPr/>
          <a:lstStyle/>
          <a:p>
            <a:pPr algn="ctr"/>
            <a:r>
              <a:rPr lang="en-US" dirty="0"/>
              <a:t>Flow Diagram</a:t>
            </a:r>
            <a:endParaRPr lang="en-IN" dirty="0"/>
          </a:p>
        </p:txBody>
      </p:sp>
      <p:pic>
        <p:nvPicPr>
          <p:cNvPr id="5" name="Picture 4">
            <a:extLst>
              <a:ext uri="{FF2B5EF4-FFF2-40B4-BE49-F238E27FC236}">
                <a16:creationId xmlns:a16="http://schemas.microsoft.com/office/drawing/2014/main" id="{3C7E8BAB-8F3A-7643-CEA7-DE8AF09A55AC}"/>
              </a:ext>
            </a:extLst>
          </p:cNvPr>
          <p:cNvPicPr>
            <a:picLocks noChangeAspect="1"/>
          </p:cNvPicPr>
          <p:nvPr/>
        </p:nvPicPr>
        <p:blipFill>
          <a:blip r:embed="rId2"/>
          <a:stretch>
            <a:fillRect/>
          </a:stretch>
        </p:blipFill>
        <p:spPr>
          <a:xfrm>
            <a:off x="4181078" y="1876090"/>
            <a:ext cx="3829844" cy="4981910"/>
          </a:xfrm>
          <a:prstGeom prst="rect">
            <a:avLst/>
          </a:prstGeom>
        </p:spPr>
      </p:pic>
    </p:spTree>
    <p:extLst>
      <p:ext uri="{BB962C8B-B14F-4D97-AF65-F5344CB8AC3E}">
        <p14:creationId xmlns:p14="http://schemas.microsoft.com/office/powerpoint/2010/main" val="151503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64F3-221B-1203-9E08-7D0C66FCC188}"/>
              </a:ext>
            </a:extLst>
          </p:cNvPr>
          <p:cNvSpPr>
            <a:spLocks noGrp="1"/>
          </p:cNvSpPr>
          <p:nvPr>
            <p:ph type="title"/>
          </p:nvPr>
        </p:nvSpPr>
        <p:spPr/>
        <p:txBody>
          <a:bodyPr/>
          <a:lstStyle/>
          <a:p>
            <a:pPr algn="ctr"/>
            <a:r>
              <a:rPr lang="en-IN" dirty="0"/>
              <a:t>implementation AND RESULT</a:t>
            </a:r>
          </a:p>
        </p:txBody>
      </p:sp>
      <p:sp>
        <p:nvSpPr>
          <p:cNvPr id="7" name="Rectangle 6">
            <a:extLst>
              <a:ext uri="{FF2B5EF4-FFF2-40B4-BE49-F238E27FC236}">
                <a16:creationId xmlns:a16="http://schemas.microsoft.com/office/drawing/2014/main" id="{8E063F70-6875-BBF9-011E-CD0681059A67}"/>
              </a:ext>
            </a:extLst>
          </p:cNvPr>
          <p:cNvSpPr/>
          <p:nvPr/>
        </p:nvSpPr>
        <p:spPr>
          <a:xfrm>
            <a:off x="1171575" y="5295900"/>
            <a:ext cx="2828925" cy="4667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Complete the statement</a:t>
            </a:r>
            <a:endParaRPr lang="en-IN" dirty="0">
              <a:solidFill>
                <a:schemeClr val="tx1"/>
              </a:solidFill>
            </a:endParaRPr>
          </a:p>
        </p:txBody>
      </p:sp>
      <p:sp>
        <p:nvSpPr>
          <p:cNvPr id="9" name="Rectangle 8">
            <a:extLst>
              <a:ext uri="{FF2B5EF4-FFF2-40B4-BE49-F238E27FC236}">
                <a16:creationId xmlns:a16="http://schemas.microsoft.com/office/drawing/2014/main" id="{2596AD00-804E-A20F-D7AB-B47A27438016}"/>
              </a:ext>
            </a:extLst>
          </p:cNvPr>
          <p:cNvSpPr/>
          <p:nvPr/>
        </p:nvSpPr>
        <p:spPr>
          <a:xfrm>
            <a:off x="8200807" y="2962275"/>
            <a:ext cx="2828925" cy="4667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Stop sign for Audio Output</a:t>
            </a:r>
            <a:endParaRPr lang="en-IN" dirty="0">
              <a:solidFill>
                <a:schemeClr val="tx1"/>
              </a:solidFill>
            </a:endParaRPr>
          </a:p>
        </p:txBody>
      </p:sp>
      <p:pic>
        <p:nvPicPr>
          <p:cNvPr id="6" name="Picture 5">
            <a:extLst>
              <a:ext uri="{FF2B5EF4-FFF2-40B4-BE49-F238E27FC236}">
                <a16:creationId xmlns:a16="http://schemas.microsoft.com/office/drawing/2014/main" id="{1A82AB78-E98D-C3F5-6D2D-3124C82BB849}"/>
              </a:ext>
            </a:extLst>
          </p:cNvPr>
          <p:cNvPicPr>
            <a:picLocks noChangeAspect="1"/>
          </p:cNvPicPr>
          <p:nvPr/>
        </p:nvPicPr>
        <p:blipFill>
          <a:blip r:embed="rId2"/>
          <a:stretch>
            <a:fillRect/>
          </a:stretch>
        </p:blipFill>
        <p:spPr>
          <a:xfrm>
            <a:off x="567278" y="2164861"/>
            <a:ext cx="5353387" cy="2328986"/>
          </a:xfrm>
          <a:prstGeom prst="rect">
            <a:avLst/>
          </a:prstGeom>
        </p:spPr>
      </p:pic>
      <p:pic>
        <p:nvPicPr>
          <p:cNvPr id="10" name="Picture 9">
            <a:extLst>
              <a:ext uri="{FF2B5EF4-FFF2-40B4-BE49-F238E27FC236}">
                <a16:creationId xmlns:a16="http://schemas.microsoft.com/office/drawing/2014/main" id="{F0CDCF01-2348-209B-FB52-5AA9364F9901}"/>
              </a:ext>
            </a:extLst>
          </p:cNvPr>
          <p:cNvPicPr>
            <a:picLocks noChangeAspect="1"/>
          </p:cNvPicPr>
          <p:nvPr/>
        </p:nvPicPr>
        <p:blipFill>
          <a:blip r:embed="rId3"/>
          <a:stretch>
            <a:fillRect/>
          </a:stretch>
        </p:blipFill>
        <p:spPr>
          <a:xfrm>
            <a:off x="6139929" y="3828011"/>
            <a:ext cx="5920663" cy="2619534"/>
          </a:xfrm>
          <a:prstGeom prst="rect">
            <a:avLst/>
          </a:prstGeom>
        </p:spPr>
      </p:pic>
    </p:spTree>
    <p:extLst>
      <p:ext uri="{BB962C8B-B14F-4D97-AF65-F5344CB8AC3E}">
        <p14:creationId xmlns:p14="http://schemas.microsoft.com/office/powerpoint/2010/main" val="36582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AA80-5E24-5852-91AF-A4FD45D925EE}"/>
              </a:ext>
            </a:extLst>
          </p:cNvPr>
          <p:cNvSpPr>
            <a:spLocks noGrp="1"/>
          </p:cNvSpPr>
          <p:nvPr>
            <p:ph type="title"/>
          </p:nvPr>
        </p:nvSpPr>
        <p:spPr/>
        <p:txBody>
          <a:bodyPr/>
          <a:lstStyle/>
          <a:p>
            <a:pPr algn="ctr"/>
            <a:r>
              <a:rPr lang="en-US" sz="4800" dirty="0"/>
              <a:t>CONclusion</a:t>
            </a:r>
            <a:endParaRPr lang="en-IN" dirty="0"/>
          </a:p>
        </p:txBody>
      </p:sp>
      <p:sp>
        <p:nvSpPr>
          <p:cNvPr id="4" name="TextBox 3">
            <a:extLst>
              <a:ext uri="{FF2B5EF4-FFF2-40B4-BE49-F238E27FC236}">
                <a16:creationId xmlns:a16="http://schemas.microsoft.com/office/drawing/2014/main" id="{520AD447-0933-FDB2-43D8-1934ACFC7429}"/>
              </a:ext>
            </a:extLst>
          </p:cNvPr>
          <p:cNvSpPr txBox="1"/>
          <p:nvPr/>
        </p:nvSpPr>
        <p:spPr>
          <a:xfrm>
            <a:off x="1770184" y="2391846"/>
            <a:ext cx="8651631" cy="2951064"/>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We concluded that our project model addresses critical challenges in sign language recognition. By developing a dynamic vocabulary expansion system and moving beyond thresholding-based sign detection, we have taken significant steps towards a more inclusive and adaptable solution. This work not only enhances the recognition of sign gestures but also ensures that the system can readily accommodate new signs, ultimately benefiting the deaf and hard-of-hearing community. The project underscores the importance of technological innovation in fostering accessibility and effective communication.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19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D727-0A03-0685-150E-B721F3252658}"/>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270390C2-E880-4B9C-04FB-9320D4EAF255}"/>
              </a:ext>
            </a:extLst>
          </p:cNvPr>
          <p:cNvSpPr>
            <a:spLocks noGrp="1"/>
          </p:cNvSpPr>
          <p:nvPr>
            <p:ph idx="1"/>
          </p:nvPr>
        </p:nvSpPr>
        <p:spPr>
          <a:xfrm>
            <a:off x="581193" y="2094524"/>
            <a:ext cx="5514808" cy="3764276"/>
          </a:xfrm>
        </p:spPr>
        <p:txBody>
          <a:bodyPr/>
          <a:lstStyle/>
          <a:p>
            <a:pPr marL="0" indent="0" algn="just">
              <a:buNone/>
            </a:pPr>
            <a:r>
              <a:rPr lang="en-US" dirty="0"/>
              <a:t>		</a:t>
            </a:r>
            <a:endParaRPr lang="en-IN" dirty="0"/>
          </a:p>
        </p:txBody>
      </p:sp>
      <p:sp>
        <p:nvSpPr>
          <p:cNvPr id="4" name="TextBox 3">
            <a:extLst>
              <a:ext uri="{FF2B5EF4-FFF2-40B4-BE49-F238E27FC236}">
                <a16:creationId xmlns:a16="http://schemas.microsoft.com/office/drawing/2014/main" id="{7C361ABE-6706-D33A-BF2D-B9EF3D87D4B6}"/>
              </a:ext>
            </a:extLst>
          </p:cNvPr>
          <p:cNvSpPr txBox="1"/>
          <p:nvPr/>
        </p:nvSpPr>
        <p:spPr>
          <a:xfrm>
            <a:off x="581193" y="2156202"/>
            <a:ext cx="6562070" cy="3826689"/>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b="0" i="0" dirty="0">
                <a:effectLst/>
                <a:latin typeface="Söhne"/>
              </a:rPr>
              <a:t>Incorporating Deep Learning: Exploring the integration of deep learning techniques that can further boost recognition accuracy and robustness, allowing for more complex and dynamic sign gestures to be recognized.</a:t>
            </a:r>
          </a:p>
          <a:p>
            <a:pPr marL="285750" indent="-285750" algn="just">
              <a:spcAft>
                <a:spcPts val="800"/>
              </a:spcAft>
              <a:buFont typeface="Arial" panose="020B0604020202020204" pitchFamily="34" charset="0"/>
              <a:buChar char="•"/>
            </a:pPr>
            <a:endParaRPr lang="en-US" b="0" i="0" dirty="0">
              <a:effectLst/>
              <a:latin typeface="Söhne"/>
            </a:endParaRPr>
          </a:p>
          <a:p>
            <a:pPr marL="285750" indent="-285750" algn="just">
              <a:spcAft>
                <a:spcPts val="800"/>
              </a:spcAft>
              <a:buFont typeface="Arial" panose="020B0604020202020204" pitchFamily="34" charset="0"/>
              <a:buChar char="•"/>
            </a:pPr>
            <a:r>
              <a:rPr lang="en-US" b="0" i="0" dirty="0">
                <a:effectLst/>
                <a:latin typeface="Söhne"/>
              </a:rPr>
              <a:t>Interactive User Interface : The development of an interactive user interface with intuitive features and a user-friendly design is essential. </a:t>
            </a:r>
            <a:endParaRPr lang="en-US" kern="100" dirty="0">
              <a:latin typeface="Söhne"/>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endParaRPr lang="en-US" kern="100" dirty="0">
              <a:latin typeface="Söhne"/>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b="0" i="0" kern="100" dirty="0">
                <a:latin typeface="Calibri" panose="020F0502020204030204" pitchFamily="34" charset="0"/>
                <a:ea typeface="Calibri" panose="020F0502020204030204" pitchFamily="34" charset="0"/>
                <a:cs typeface="Times New Roman" panose="02020603050405020304" pitchFamily="18" charset="0"/>
              </a:rPr>
              <a:t>I</a:t>
            </a:r>
            <a:r>
              <a:rPr lang="en-US" kern="100" dirty="0">
                <a:latin typeface="Calibri" panose="020F0502020204030204" pitchFamily="34" charset="0"/>
                <a:ea typeface="Calibri" panose="020F0502020204030204" pitchFamily="34" charset="0"/>
                <a:cs typeface="Times New Roman" panose="02020603050405020304" pitchFamily="18" charset="0"/>
              </a:rPr>
              <a:t>ntegration with web and App: </a:t>
            </a:r>
            <a:r>
              <a:rPr lang="en-US" b="0" i="0" kern="100" dirty="0">
                <a:latin typeface="Calibri" panose="020F0502020204030204" pitchFamily="34" charset="0"/>
                <a:ea typeface="Calibri" panose="020F0502020204030204" pitchFamily="34" charset="0"/>
                <a:cs typeface="Times New Roman" panose="02020603050405020304" pitchFamily="18" charset="0"/>
              </a:rPr>
              <a:t>The expansion would make the technology more accessible, facilitating real-time communication for a broader audience.</a:t>
            </a:r>
            <a:endParaRPr lang="en-US" b="0" i="0" dirty="0">
              <a:effectLst/>
              <a:latin typeface="Söhne"/>
            </a:endParaRPr>
          </a:p>
        </p:txBody>
      </p:sp>
      <p:pic>
        <p:nvPicPr>
          <p:cNvPr id="6" name="Picture 5">
            <a:extLst>
              <a:ext uri="{FF2B5EF4-FFF2-40B4-BE49-F238E27FC236}">
                <a16:creationId xmlns:a16="http://schemas.microsoft.com/office/drawing/2014/main" id="{615DD786-5E12-F497-A0BF-51374EA2BAAD}"/>
              </a:ext>
            </a:extLst>
          </p:cNvPr>
          <p:cNvPicPr>
            <a:picLocks noChangeAspect="1"/>
          </p:cNvPicPr>
          <p:nvPr/>
        </p:nvPicPr>
        <p:blipFill>
          <a:blip r:embed="rId2"/>
          <a:stretch>
            <a:fillRect/>
          </a:stretch>
        </p:blipFill>
        <p:spPr>
          <a:xfrm>
            <a:off x="7580923" y="2156202"/>
            <a:ext cx="4328257" cy="3580290"/>
          </a:xfrm>
          <a:prstGeom prst="rect">
            <a:avLst/>
          </a:prstGeom>
        </p:spPr>
      </p:pic>
    </p:spTree>
    <p:extLst>
      <p:ext uri="{BB962C8B-B14F-4D97-AF65-F5344CB8AC3E}">
        <p14:creationId xmlns:p14="http://schemas.microsoft.com/office/powerpoint/2010/main" val="22425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D25E-BEF9-8085-136C-87632BF75A7F}"/>
              </a:ext>
            </a:extLst>
          </p:cNvPr>
          <p:cNvSpPr>
            <a:spLocks noGrp="1"/>
          </p:cNvSpPr>
          <p:nvPr>
            <p:ph type="title"/>
          </p:nvPr>
        </p:nvSpPr>
        <p:spPr/>
        <p:txBody>
          <a:bodyPr/>
          <a:lstStyle/>
          <a:p>
            <a:pPr algn="ctr"/>
            <a:r>
              <a:rPr lang="en-US" sz="4000" dirty="0" err="1"/>
              <a:t>Refrences</a:t>
            </a:r>
            <a:endParaRPr lang="en-IN" dirty="0"/>
          </a:p>
        </p:txBody>
      </p:sp>
      <p:pic>
        <p:nvPicPr>
          <p:cNvPr id="5" name="Content Placeholder 4">
            <a:extLst>
              <a:ext uri="{FF2B5EF4-FFF2-40B4-BE49-F238E27FC236}">
                <a16:creationId xmlns:a16="http://schemas.microsoft.com/office/drawing/2014/main" id="{1B3AFC02-0A47-5CB3-DF64-B9F836ED8FE8}"/>
              </a:ext>
            </a:extLst>
          </p:cNvPr>
          <p:cNvPicPr>
            <a:picLocks noGrp="1" noChangeAspect="1"/>
          </p:cNvPicPr>
          <p:nvPr>
            <p:ph idx="1"/>
          </p:nvPr>
        </p:nvPicPr>
        <p:blipFill>
          <a:blip r:embed="rId2"/>
          <a:stretch>
            <a:fillRect/>
          </a:stretch>
        </p:blipFill>
        <p:spPr>
          <a:xfrm>
            <a:off x="2250831" y="1852246"/>
            <a:ext cx="7393354" cy="4876800"/>
          </a:xfrm>
        </p:spPr>
      </p:pic>
    </p:spTree>
    <p:extLst>
      <p:ext uri="{BB962C8B-B14F-4D97-AF65-F5344CB8AC3E}">
        <p14:creationId xmlns:p14="http://schemas.microsoft.com/office/powerpoint/2010/main" val="251368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83290C-C42C-A58B-EA9B-96298074A7EF}"/>
              </a:ext>
            </a:extLst>
          </p:cNvPr>
          <p:cNvPicPr>
            <a:picLocks noChangeAspect="1"/>
          </p:cNvPicPr>
          <p:nvPr/>
        </p:nvPicPr>
        <p:blipFill>
          <a:blip r:embed="rId2"/>
          <a:stretch>
            <a:fillRect/>
          </a:stretch>
        </p:blipFill>
        <p:spPr>
          <a:xfrm>
            <a:off x="1966912" y="971550"/>
            <a:ext cx="8258175" cy="4914900"/>
          </a:xfrm>
          <a:prstGeom prst="rect">
            <a:avLst/>
          </a:prstGeom>
        </p:spPr>
      </p:pic>
    </p:spTree>
    <p:extLst>
      <p:ext uri="{BB962C8B-B14F-4D97-AF65-F5344CB8AC3E}">
        <p14:creationId xmlns:p14="http://schemas.microsoft.com/office/powerpoint/2010/main" val="332384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E5A84-DA15-0153-594C-2AEBFCE4B95F}"/>
              </a:ext>
            </a:extLst>
          </p:cNvPr>
          <p:cNvSpPr>
            <a:spLocks noGrp="1"/>
          </p:cNvSpPr>
          <p:nvPr>
            <p:ph type="title"/>
          </p:nvPr>
        </p:nvSpPr>
        <p:spPr/>
        <p:txBody>
          <a:bodyPr/>
          <a:lstStyle/>
          <a:p>
            <a:pPr algn="ctr"/>
            <a:r>
              <a:rPr lang="en-US" dirty="0"/>
              <a:t>outline</a:t>
            </a:r>
            <a:endParaRPr lang="en-IN" dirty="0"/>
          </a:p>
        </p:txBody>
      </p:sp>
      <p:sp>
        <p:nvSpPr>
          <p:cNvPr id="4" name="TextBox 3">
            <a:extLst>
              <a:ext uri="{FF2B5EF4-FFF2-40B4-BE49-F238E27FC236}">
                <a16:creationId xmlns:a16="http://schemas.microsoft.com/office/drawing/2014/main" id="{22F291F2-4E4E-F138-BC18-C4971FF24A7E}"/>
              </a:ext>
            </a:extLst>
          </p:cNvPr>
          <p:cNvSpPr txBox="1"/>
          <p:nvPr/>
        </p:nvSpPr>
        <p:spPr>
          <a:xfrm>
            <a:off x="5314463" y="1956330"/>
            <a:ext cx="5275384" cy="4439933"/>
          </a:xfrm>
          <a:prstGeom prst="rect">
            <a:avLst/>
          </a:prstGeom>
          <a:noFill/>
        </p:spPr>
        <p:txBody>
          <a:bodyPr wrap="square" rtlCol="0">
            <a:spAutoFit/>
          </a:bodyPr>
          <a:lstStyle/>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INTRODUCTION</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OBJECTIVE</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DATASET</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PROPOSED WORK</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FLOW DIAGRAM</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IMPLEMENTATION AND RESULT</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CONCLUSION AND FUTURE WORK</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233442-751C-F28F-3CC1-238CF8428FDE}"/>
              </a:ext>
            </a:extLst>
          </p:cNvPr>
          <p:cNvPicPr>
            <a:picLocks noChangeAspect="1"/>
          </p:cNvPicPr>
          <p:nvPr/>
        </p:nvPicPr>
        <p:blipFill>
          <a:blip r:embed="rId2"/>
          <a:stretch>
            <a:fillRect/>
          </a:stretch>
        </p:blipFill>
        <p:spPr>
          <a:xfrm>
            <a:off x="859694" y="1846623"/>
            <a:ext cx="3570531" cy="4377992"/>
          </a:xfrm>
          <a:prstGeom prst="rect">
            <a:avLst/>
          </a:prstGeom>
        </p:spPr>
      </p:pic>
    </p:spTree>
    <p:extLst>
      <p:ext uri="{BB962C8B-B14F-4D97-AF65-F5344CB8AC3E}">
        <p14:creationId xmlns:p14="http://schemas.microsoft.com/office/powerpoint/2010/main" val="426748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600F-38D2-4EAF-2DAC-4EC15D44ADB2}"/>
              </a:ext>
            </a:extLst>
          </p:cNvPr>
          <p:cNvSpPr>
            <a:spLocks noGrp="1"/>
          </p:cNvSpPr>
          <p:nvPr>
            <p:ph type="title"/>
          </p:nvPr>
        </p:nvSpPr>
        <p:spPr/>
        <p:txBody>
          <a:bodyPr>
            <a:normAutofit/>
          </a:bodyPr>
          <a:lstStyle/>
          <a:p>
            <a:pPr algn="ctr"/>
            <a:r>
              <a:rPr lang="en-IN" sz="4000" dirty="0"/>
              <a:t>introduction</a:t>
            </a:r>
          </a:p>
        </p:txBody>
      </p:sp>
      <p:sp>
        <p:nvSpPr>
          <p:cNvPr id="3" name="Content Placeholder 2">
            <a:extLst>
              <a:ext uri="{FF2B5EF4-FFF2-40B4-BE49-F238E27FC236}">
                <a16:creationId xmlns:a16="http://schemas.microsoft.com/office/drawing/2014/main" id="{44603131-0D35-A47E-C976-4884FF613A64}"/>
              </a:ext>
            </a:extLst>
          </p:cNvPr>
          <p:cNvSpPr>
            <a:spLocks noGrp="1"/>
          </p:cNvSpPr>
          <p:nvPr>
            <p:ph idx="1"/>
          </p:nvPr>
        </p:nvSpPr>
        <p:spPr>
          <a:xfrm>
            <a:off x="487408" y="1852250"/>
            <a:ext cx="8046992" cy="4677504"/>
          </a:xfrm>
        </p:spPr>
        <p:txBody>
          <a:bodyPr>
            <a:norm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Sign language is a rich and expressive form of communication for the deaf and hard-of-hearing community. In the digital age, bridging the communication gap between sign language users and the wider world is a compelling challenge. </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Sign language gesture recognition technology represents a groundbreaking solution. By harnessing the power of computer vision, machine learning, and innovative algorithms, this technology aims to interpret and translate sign language gestures into text and speech.</a:t>
            </a:r>
          </a:p>
        </p:txBody>
      </p:sp>
      <p:pic>
        <p:nvPicPr>
          <p:cNvPr id="7" name="Picture 6">
            <a:extLst>
              <a:ext uri="{FF2B5EF4-FFF2-40B4-BE49-F238E27FC236}">
                <a16:creationId xmlns:a16="http://schemas.microsoft.com/office/drawing/2014/main" id="{55028770-A6E4-BAED-F5A4-DE2F76EF4FC8}"/>
              </a:ext>
            </a:extLst>
          </p:cNvPr>
          <p:cNvPicPr>
            <a:picLocks noChangeAspect="1"/>
          </p:cNvPicPr>
          <p:nvPr/>
        </p:nvPicPr>
        <p:blipFill>
          <a:blip r:embed="rId2"/>
          <a:stretch>
            <a:fillRect/>
          </a:stretch>
        </p:blipFill>
        <p:spPr>
          <a:xfrm>
            <a:off x="8878277" y="1809752"/>
            <a:ext cx="2289908" cy="4762500"/>
          </a:xfrm>
          <a:prstGeom prst="rect">
            <a:avLst/>
          </a:prstGeom>
        </p:spPr>
      </p:pic>
    </p:spTree>
    <p:extLst>
      <p:ext uri="{BB962C8B-B14F-4D97-AF65-F5344CB8AC3E}">
        <p14:creationId xmlns:p14="http://schemas.microsoft.com/office/powerpoint/2010/main" val="342982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D4C0-9857-CF54-3BCC-C7A33C187951}"/>
              </a:ext>
            </a:extLst>
          </p:cNvPr>
          <p:cNvSpPr>
            <a:spLocks noGrp="1"/>
          </p:cNvSpPr>
          <p:nvPr>
            <p:ph type="title"/>
          </p:nvPr>
        </p:nvSpPr>
        <p:spPr/>
        <p:txBody>
          <a:bodyPr>
            <a:normAutofit/>
          </a:bodyPr>
          <a:lstStyle/>
          <a:p>
            <a:pPr algn="ctr"/>
            <a:r>
              <a:rPr lang="en-IN" sz="4000" dirty="0"/>
              <a:t>Problem statement</a:t>
            </a:r>
          </a:p>
        </p:txBody>
      </p:sp>
      <p:sp>
        <p:nvSpPr>
          <p:cNvPr id="3" name="Content Placeholder 2">
            <a:extLst>
              <a:ext uri="{FF2B5EF4-FFF2-40B4-BE49-F238E27FC236}">
                <a16:creationId xmlns:a16="http://schemas.microsoft.com/office/drawing/2014/main" id="{8F297797-B28B-0B6D-3332-9016EE33255F}"/>
              </a:ext>
            </a:extLst>
          </p:cNvPr>
          <p:cNvSpPr>
            <a:spLocks noGrp="1"/>
          </p:cNvSpPr>
          <p:nvPr>
            <p:ph idx="1"/>
          </p:nvPr>
        </p:nvSpPr>
        <p:spPr>
          <a:xfrm>
            <a:off x="581192" y="2141416"/>
            <a:ext cx="6022808" cy="3972554"/>
          </a:xfrm>
        </p:spPr>
        <p:txBody>
          <a:bodyPr/>
          <a:lstStyle/>
          <a:p>
            <a:pPr marL="0" indent="0" algn="just">
              <a:buNone/>
            </a:pPr>
            <a:r>
              <a:rPr lang="en-US" dirty="0"/>
              <a:t>		</a:t>
            </a:r>
            <a:endParaRPr lang="en-IN" sz="2400" dirty="0"/>
          </a:p>
        </p:txBody>
      </p:sp>
      <p:sp>
        <p:nvSpPr>
          <p:cNvPr id="4" name="TextBox 3">
            <a:extLst>
              <a:ext uri="{FF2B5EF4-FFF2-40B4-BE49-F238E27FC236}">
                <a16:creationId xmlns:a16="http://schemas.microsoft.com/office/drawing/2014/main" id="{2A8F0293-6A6E-B1C8-BEFC-B1183B9FD513}"/>
              </a:ext>
            </a:extLst>
          </p:cNvPr>
          <p:cNvSpPr txBox="1"/>
          <p:nvPr/>
        </p:nvSpPr>
        <p:spPr>
          <a:xfrm>
            <a:off x="581192" y="1987420"/>
            <a:ext cx="6022808" cy="336733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ea typeface="Calibri" panose="020F0502020204030204" pitchFamily="34" charset="0"/>
              </a:rPr>
              <a:t>In the field of sign language gesture recognition, a significant challenge arises from the inability to seamlessly </a:t>
            </a:r>
            <a:r>
              <a:rPr lang="en-US" i="1" dirty="0">
                <a:latin typeface="Times New Roman" panose="02020603050405020304" pitchFamily="18" charset="0"/>
                <a:ea typeface="Calibri" panose="020F0502020204030204" pitchFamily="34" charset="0"/>
              </a:rPr>
              <a:t>integrate new signs into pre-existing datasets</a:t>
            </a:r>
            <a:r>
              <a:rPr lang="en-US" b="1" dirty="0">
                <a:latin typeface="Times New Roman" panose="02020603050405020304" pitchFamily="18" charset="0"/>
                <a:ea typeface="Calibri" panose="020F0502020204030204" pitchFamily="34" charset="0"/>
              </a:rPr>
              <a:t>,</a:t>
            </a:r>
            <a:r>
              <a:rPr lang="en-US" dirty="0">
                <a:latin typeface="Times New Roman" panose="02020603050405020304" pitchFamily="18" charset="0"/>
                <a:ea typeface="Calibri" panose="020F0502020204030204" pitchFamily="34" charset="0"/>
              </a:rPr>
              <a:t> resulting in limited vocabulary.</a:t>
            </a:r>
          </a:p>
          <a:p>
            <a:pPr marL="285750" indent="-285750" algn="just">
              <a:lnSpc>
                <a:spcPct val="150000"/>
              </a:lnSpc>
              <a:buFont typeface="Wingdings" panose="05000000000000000000" pitchFamily="2" charset="2"/>
              <a:buChar char="§"/>
            </a:pPr>
            <a:endParaRPr lang="en-US" dirty="0">
              <a:latin typeface="Times New Roman" panose="02020603050405020304" pitchFamily="18" charset="0"/>
              <a:ea typeface="Calibri" panose="020F0502020204030204" pitchFamily="34" charset="0"/>
            </a:endParaRPr>
          </a:p>
          <a:p>
            <a:pPr algn="just">
              <a:lnSpc>
                <a:spcPct val="150000"/>
              </a:lnSpc>
            </a:pPr>
            <a:endParaRPr lang="en-US" dirty="0">
              <a:latin typeface="Times New Roman" panose="02020603050405020304" pitchFamily="18" charset="0"/>
              <a:ea typeface="Calibri" panose="020F0502020204030204" pitchFamily="34" charset="0"/>
            </a:endParaRPr>
          </a:p>
          <a:p>
            <a:pPr marL="285750" indent="-285750" algn="just">
              <a:lnSpc>
                <a:spcPct val="150000"/>
              </a:lnSpc>
              <a:buFont typeface="Wingdings" panose="05000000000000000000" pitchFamily="2" charset="2"/>
              <a:buChar char="§"/>
            </a:pPr>
            <a:r>
              <a:rPr lang="en-US" dirty="0">
                <a:latin typeface="Times New Roman" panose="02020603050405020304" pitchFamily="18" charset="0"/>
                <a:ea typeface="Calibri" panose="020F0502020204030204" pitchFamily="34" charset="0"/>
              </a:rPr>
              <a:t>The reliance on </a:t>
            </a:r>
            <a:r>
              <a:rPr lang="en-US" i="1" dirty="0">
                <a:latin typeface="Times New Roman" panose="02020603050405020304" pitchFamily="18" charset="0"/>
                <a:ea typeface="Calibri" panose="020F0502020204030204" pitchFamily="34" charset="0"/>
              </a:rPr>
              <a:t>thresholding principles for sign detection </a:t>
            </a:r>
            <a:r>
              <a:rPr lang="en-US" dirty="0">
                <a:latin typeface="Times New Roman" panose="02020603050405020304" pitchFamily="18" charset="0"/>
                <a:ea typeface="Calibri" panose="020F0502020204030204" pitchFamily="34" charset="0"/>
              </a:rPr>
              <a:t>often leads to decreased accuracy and robustness. </a:t>
            </a:r>
            <a:endParaRPr lang="en-IN" dirty="0"/>
          </a:p>
        </p:txBody>
      </p:sp>
      <p:pic>
        <p:nvPicPr>
          <p:cNvPr id="9" name="Picture 8">
            <a:extLst>
              <a:ext uri="{FF2B5EF4-FFF2-40B4-BE49-F238E27FC236}">
                <a16:creationId xmlns:a16="http://schemas.microsoft.com/office/drawing/2014/main" id="{93DCB763-9196-1D92-82DF-055D4BBAD750}"/>
              </a:ext>
            </a:extLst>
          </p:cNvPr>
          <p:cNvPicPr>
            <a:picLocks noChangeAspect="1"/>
          </p:cNvPicPr>
          <p:nvPr/>
        </p:nvPicPr>
        <p:blipFill>
          <a:blip r:embed="rId2"/>
          <a:stretch>
            <a:fillRect/>
          </a:stretch>
        </p:blipFill>
        <p:spPr>
          <a:xfrm>
            <a:off x="7835988" y="1987420"/>
            <a:ext cx="3715152" cy="4168424"/>
          </a:xfrm>
          <a:prstGeom prst="rect">
            <a:avLst/>
          </a:prstGeom>
        </p:spPr>
      </p:pic>
    </p:spTree>
    <p:extLst>
      <p:ext uri="{BB962C8B-B14F-4D97-AF65-F5344CB8AC3E}">
        <p14:creationId xmlns:p14="http://schemas.microsoft.com/office/powerpoint/2010/main" val="203736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4261-2491-AB7A-BF67-4A009C732A6C}"/>
              </a:ext>
            </a:extLst>
          </p:cNvPr>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F7AE9A-F02D-27FB-3FC3-23564767EC71}"/>
              </a:ext>
            </a:extLst>
          </p:cNvPr>
          <p:cNvSpPr>
            <a:spLocks noGrp="1"/>
          </p:cNvSpPr>
          <p:nvPr>
            <p:ph idx="1"/>
          </p:nvPr>
        </p:nvSpPr>
        <p:spPr>
          <a:xfrm>
            <a:off x="1245500" y="2141419"/>
            <a:ext cx="9828900" cy="3678303"/>
          </a:xfrm>
        </p:spPr>
        <p:txBody>
          <a:bodyPr>
            <a:normAutofit lnSpcReduction="10000"/>
          </a:bodyPr>
          <a:lstStyle/>
          <a:p>
            <a:pPr marL="0" indent="0" algn="just">
              <a:lnSpc>
                <a:spcPct val="150000"/>
              </a:lnSpc>
              <a:buNone/>
            </a:pPr>
            <a:r>
              <a:rPr lang="en-US" dirty="0"/>
              <a:t>The primary objective of this project is to develop a sign language gesture recognition system that overcomes the limitations associated with the integration of new signs into pre-existing datasets and the challenges posed by thresholding-based sign detection methods. This includes expanding the vocabulary of recognized signs in a dynamic and efficient manner, ensuring that the system can readily accommodate the inclusion of new signs without extensive manual data collection and labeling. Additionally, In our model we aims to enhance recognition accuracy by using alternative techniques to thresholding, thereby providing a more robust and precise means of detecting sign gestures. The ultimate goal is to create a versatile and accurate sign language recognition system that can effectively adapt to the evolving needs of the sign language community for better communication and accessibility.</a:t>
            </a:r>
            <a:endParaRPr lang="en-IN" dirty="0"/>
          </a:p>
        </p:txBody>
      </p:sp>
    </p:spTree>
    <p:extLst>
      <p:ext uri="{BB962C8B-B14F-4D97-AF65-F5344CB8AC3E}">
        <p14:creationId xmlns:p14="http://schemas.microsoft.com/office/powerpoint/2010/main" val="8352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30D0-C3D4-1E89-0CBC-B9F629526266}"/>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D</a:t>
            </a:r>
            <a:r>
              <a:rPr lang="en-IN" sz="4000" dirty="0" err="1">
                <a:latin typeface="Times New Roman" panose="02020603050405020304" pitchFamily="18" charset="0"/>
                <a:cs typeface="Times New Roman" panose="02020603050405020304" pitchFamily="18" charset="0"/>
              </a:rPr>
              <a:t>ataset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B15162-FCC6-16FF-60D5-92C94E739D89}"/>
              </a:ext>
            </a:extLst>
          </p:cNvPr>
          <p:cNvSpPr>
            <a:spLocks noGrp="1"/>
          </p:cNvSpPr>
          <p:nvPr>
            <p:ph idx="1"/>
          </p:nvPr>
        </p:nvSpPr>
        <p:spPr>
          <a:xfrm>
            <a:off x="581192" y="2180496"/>
            <a:ext cx="11029615" cy="3975348"/>
          </a:xfrm>
        </p:spPr>
        <p:txBody>
          <a:bodyPr>
            <a:normAutofit lnSpcReduction="10000"/>
          </a:bodyPr>
          <a:lstStyle/>
          <a:p>
            <a:pPr marL="0" indent="0" algn="just">
              <a:buNone/>
            </a:pPr>
            <a:r>
              <a:rPr lang="en-US" dirty="0"/>
              <a:t>Our custom image and audio dataset is meticulously crafted for precision, addressing shortcomings in existing collections. Tailored to diverse conditions, it ensures heightened accuracy. Its unique flexibility allows for the inclusion of unlimited variations, providing a robust foundation for advanced image and audio processing applications.</a:t>
            </a:r>
          </a:p>
          <a:p>
            <a:pPr algn="just"/>
            <a:r>
              <a:rPr lang="en-US" dirty="0"/>
              <a:t>Flaws in Pre-existing Datasets:</a:t>
            </a:r>
          </a:p>
          <a:p>
            <a:pPr lvl="1" algn="just">
              <a:buFont typeface="Wingdings" panose="05000000000000000000" pitchFamily="2" charset="2"/>
              <a:buChar char="q"/>
            </a:pPr>
            <a:r>
              <a:rPr lang="en-US" dirty="0"/>
              <a:t>Environmental Limitations: Many pre-existing datasets may lack diversity in environmental conditions, leading to models that struggle in real-world scenarios, especially in low light or varied backgrounds.</a:t>
            </a:r>
          </a:p>
          <a:p>
            <a:pPr lvl="1" algn="just">
              <a:buFont typeface="Wingdings" panose="05000000000000000000" pitchFamily="2" charset="2"/>
              <a:buChar char="q"/>
            </a:pPr>
            <a:r>
              <a:rPr lang="en-US" dirty="0"/>
              <a:t>Limited Gesture Variety: Fixed datasets may not adequately represent the breadth of gestures or nuances in real-world applications, hindering the model's ability to generalize effectively.</a:t>
            </a:r>
          </a:p>
          <a:p>
            <a:pPr algn="just"/>
            <a:r>
              <a:rPr lang="en-US" dirty="0"/>
              <a:t>Benefits of Using Custom Dataset:</a:t>
            </a:r>
          </a:p>
          <a:p>
            <a:pPr lvl="1" algn="just">
              <a:buFont typeface="Wingdings" panose="05000000000000000000" pitchFamily="2" charset="2"/>
              <a:buChar char="q"/>
            </a:pPr>
            <a:r>
              <a:rPr lang="en-US" dirty="0"/>
              <a:t>Improved Accuracy:  A custom dataset, tailored to the project's context, often results in higher accuracy due to its relevance and specificity to the task at hand.</a:t>
            </a:r>
          </a:p>
          <a:p>
            <a:pPr lvl="1" algn="just">
              <a:buFont typeface="Wingdings" panose="05000000000000000000" pitchFamily="2" charset="2"/>
              <a:buChar char="q"/>
            </a:pPr>
            <a:r>
              <a:rPr lang="en-US" dirty="0"/>
              <a:t>Flexibility and Expansion:  The ability to continuously update and expand the dataset enables the model to adapt to evolving requirements and challenges, enhancing its overall performance.</a:t>
            </a:r>
            <a:endParaRPr lang="en-IN" dirty="0"/>
          </a:p>
        </p:txBody>
      </p:sp>
    </p:spTree>
    <p:extLst>
      <p:ext uri="{BB962C8B-B14F-4D97-AF65-F5344CB8AC3E}">
        <p14:creationId xmlns:p14="http://schemas.microsoft.com/office/powerpoint/2010/main" val="151687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FCCB-E52A-DAA8-40B0-B759B8231FA8}"/>
              </a:ext>
            </a:extLst>
          </p:cNvPr>
          <p:cNvSpPr>
            <a:spLocks noGrp="1"/>
          </p:cNvSpPr>
          <p:nvPr>
            <p:ph type="title"/>
          </p:nvPr>
        </p:nvSpPr>
        <p:spPr/>
        <p:txBody>
          <a:bodyPr/>
          <a:lstStyle/>
          <a:p>
            <a:r>
              <a:rPr lang="en-US" dirty="0"/>
              <a:t>Custom Dataset </a:t>
            </a:r>
            <a:endParaRPr lang="en-IN" dirty="0"/>
          </a:p>
        </p:txBody>
      </p:sp>
      <p:pic>
        <p:nvPicPr>
          <p:cNvPr id="5" name="Content Placeholder 4">
            <a:extLst>
              <a:ext uri="{FF2B5EF4-FFF2-40B4-BE49-F238E27FC236}">
                <a16:creationId xmlns:a16="http://schemas.microsoft.com/office/drawing/2014/main" id="{9DD442DB-50DD-DA35-27F9-6114E37046F3}"/>
              </a:ext>
            </a:extLst>
          </p:cNvPr>
          <p:cNvPicPr>
            <a:picLocks noGrp="1" noChangeAspect="1"/>
          </p:cNvPicPr>
          <p:nvPr>
            <p:ph idx="1"/>
          </p:nvPr>
        </p:nvPicPr>
        <p:blipFill>
          <a:blip r:embed="rId2"/>
          <a:stretch>
            <a:fillRect/>
          </a:stretch>
        </p:blipFill>
        <p:spPr>
          <a:xfrm>
            <a:off x="945662" y="2180492"/>
            <a:ext cx="10371015" cy="4423507"/>
          </a:xfrm>
        </p:spPr>
      </p:pic>
    </p:spTree>
    <p:extLst>
      <p:ext uri="{BB962C8B-B14F-4D97-AF65-F5344CB8AC3E}">
        <p14:creationId xmlns:p14="http://schemas.microsoft.com/office/powerpoint/2010/main" val="72576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B864-BA06-CC0C-2ECE-E50709897367}"/>
              </a:ext>
            </a:extLst>
          </p:cNvPr>
          <p:cNvSpPr>
            <a:spLocks noGrp="1"/>
          </p:cNvSpPr>
          <p:nvPr>
            <p:ph type="title"/>
          </p:nvPr>
        </p:nvSpPr>
        <p:spPr/>
        <p:txBody>
          <a:bodyPr/>
          <a:lstStyle/>
          <a:p>
            <a:pPr algn="ctr"/>
            <a:r>
              <a:rPr lang="en-US" sz="3600" dirty="0" err="1">
                <a:latin typeface="Times New Roman" panose="02020603050405020304" pitchFamily="18" charset="0"/>
                <a:cs typeface="Times New Roman" panose="02020603050405020304" pitchFamily="18" charset="0"/>
              </a:rPr>
              <a:t>PROposed</a:t>
            </a:r>
            <a:r>
              <a:rPr lang="en-US" sz="3600" dirty="0">
                <a:latin typeface="Times New Roman" panose="02020603050405020304" pitchFamily="18" charset="0"/>
                <a:cs typeface="Times New Roman" panose="02020603050405020304" pitchFamily="18" charset="0"/>
              </a:rPr>
              <a:t>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25C36B-3876-7B21-4143-4D27BBFBD74D}"/>
              </a:ext>
            </a:extLst>
          </p:cNvPr>
          <p:cNvSpPr>
            <a:spLocks noGrp="1"/>
          </p:cNvSpPr>
          <p:nvPr>
            <p:ph idx="1"/>
          </p:nvPr>
        </p:nvSpPr>
        <p:spPr/>
        <p:txBody>
          <a:bodyPr>
            <a:normAutofit lnSpcReduction="10000"/>
          </a:bodyPr>
          <a:lstStyle/>
          <a:p>
            <a:r>
              <a:rPr lang="en-US" dirty="0"/>
              <a:t>First we collect the images for dataset</a:t>
            </a:r>
          </a:p>
          <a:p>
            <a:r>
              <a:rPr lang="en-US" dirty="0"/>
              <a:t>For Hand detection we used </a:t>
            </a:r>
            <a:r>
              <a:rPr lang="en-US" dirty="0" err="1"/>
              <a:t>Mediapipe</a:t>
            </a:r>
            <a:r>
              <a:rPr lang="en-US" dirty="0"/>
              <a:t> hand landmark </a:t>
            </a:r>
            <a:r>
              <a:rPr lang="en-US" dirty="0">
                <a:latin typeface="Times New Roman" panose="02020603050405020304" pitchFamily="18" charset="0"/>
                <a:ea typeface="Calibri" panose="020F0502020204030204" pitchFamily="34" charset="0"/>
                <a:cs typeface="Times New Roman" panose="02020603050405020304" pitchFamily="18" charset="0"/>
              </a:rPr>
              <a:t>which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identifies and tracks a set of key landmarks on the hand. These landmarks include the tips of each finger, the base of the palm, and other key points on the hand. The system can track up to 21 hand landmarks in total.</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Create dataset and store  the landmark along with its label in file Also add sound data for audio output</a:t>
            </a:r>
          </a:p>
        </p:txBody>
      </p:sp>
      <p:pic>
        <p:nvPicPr>
          <p:cNvPr id="4" name="Picture 3">
            <a:extLst>
              <a:ext uri="{FF2B5EF4-FFF2-40B4-BE49-F238E27FC236}">
                <a16:creationId xmlns:a16="http://schemas.microsoft.com/office/drawing/2014/main" id="{D0B2A43B-3E13-8741-DC60-88DD8E880D6D}"/>
              </a:ext>
            </a:extLst>
          </p:cNvPr>
          <p:cNvPicPr>
            <a:picLocks noChangeAspect="1"/>
          </p:cNvPicPr>
          <p:nvPr/>
        </p:nvPicPr>
        <p:blipFill>
          <a:blip r:embed="rId2"/>
          <a:stretch>
            <a:fillRect/>
          </a:stretch>
        </p:blipFill>
        <p:spPr>
          <a:xfrm>
            <a:off x="2873740" y="3429000"/>
            <a:ext cx="4975225" cy="1470660"/>
          </a:xfrm>
          <a:prstGeom prst="rect">
            <a:avLst/>
          </a:prstGeom>
        </p:spPr>
      </p:pic>
    </p:spTree>
    <p:extLst>
      <p:ext uri="{BB962C8B-B14F-4D97-AF65-F5344CB8AC3E}">
        <p14:creationId xmlns:p14="http://schemas.microsoft.com/office/powerpoint/2010/main" val="14135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BB20-9AF8-368F-9DD9-9A29A967224B}"/>
              </a:ext>
            </a:extLst>
          </p:cNvPr>
          <p:cNvSpPr>
            <a:spLocks noGrp="1"/>
          </p:cNvSpPr>
          <p:nvPr>
            <p:ph type="title"/>
          </p:nvPr>
        </p:nvSpPr>
        <p:spPr/>
        <p:txBody>
          <a:bodyPr/>
          <a:lstStyle/>
          <a:p>
            <a:pPr algn="ctr"/>
            <a:r>
              <a:rPr lang="en-US" sz="3600" dirty="0"/>
              <a:t>Proposed model</a:t>
            </a:r>
            <a:endParaRPr lang="en-IN" dirty="0"/>
          </a:p>
        </p:txBody>
      </p:sp>
      <p:sp>
        <p:nvSpPr>
          <p:cNvPr id="3" name="Content Placeholder 2">
            <a:extLst>
              <a:ext uri="{FF2B5EF4-FFF2-40B4-BE49-F238E27FC236}">
                <a16:creationId xmlns:a16="http://schemas.microsoft.com/office/drawing/2014/main" id="{D24E1B34-101F-DF23-D67C-600FB0AB9DF9}"/>
              </a:ext>
            </a:extLst>
          </p:cNvPr>
          <p:cNvSpPr>
            <a:spLocks noGrp="1"/>
          </p:cNvSpPr>
          <p:nvPr>
            <p:ph idx="1"/>
          </p:nvPr>
        </p:nvSpPr>
        <p:spPr>
          <a:xfrm>
            <a:off x="581192" y="1715956"/>
            <a:ext cx="11029615" cy="4439888"/>
          </a:xfrm>
        </p:spPr>
        <p:txBody>
          <a:bodyPr>
            <a:normAutofit/>
          </a:bodyPr>
          <a:lstStyle/>
          <a:p>
            <a:r>
              <a:rPr lang="en-US" dirty="0">
                <a:latin typeface="Times New Roman" panose="02020603050405020304" pitchFamily="18" charset="0"/>
                <a:cs typeface="Times New Roman" panose="02020603050405020304" pitchFamily="18" charset="0"/>
              </a:rPr>
              <a:t>Next we train the model using Random Forest classifier in which we split our data set in test data(20%) and train data(80%). Random forest classifier is a machine learning algorithm used for classification of data in supervised learning .</a:t>
            </a:r>
          </a:p>
          <a:p>
            <a:r>
              <a:rPr lang="en-US" dirty="0">
                <a:solidFill>
                  <a:srgbClr val="333333"/>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p>
          <a:p>
            <a:endParaRPr lang="en-US" dirty="0">
              <a:solidFill>
                <a:srgbClr val="333333"/>
              </a:solidFill>
              <a:latin typeface="Times New Roman" panose="02020603050405020304" pitchFamily="18" charset="0"/>
              <a:cs typeface="Times New Roman" panose="02020603050405020304" pitchFamily="18" charset="0"/>
            </a:endParaRPr>
          </a:p>
          <a:p>
            <a:endParaRPr lang="en-US" dirty="0">
              <a:solidFill>
                <a:srgbClr val="333333"/>
              </a:solidFill>
              <a:effectLst/>
              <a:latin typeface="Times New Roman" panose="02020603050405020304" pitchFamily="18" charset="0"/>
              <a:cs typeface="Times New Roman" panose="02020603050405020304" pitchFamily="18" charset="0"/>
            </a:endParaRPr>
          </a:p>
          <a:p>
            <a:endParaRPr lang="en-US" dirty="0">
              <a:solidFill>
                <a:srgbClr val="333333"/>
              </a:solidFill>
              <a:effectLst/>
              <a:latin typeface="Times New Roman" panose="02020603050405020304" pitchFamily="18" charset="0"/>
              <a:cs typeface="Times New Roman" panose="02020603050405020304" pitchFamily="18" charset="0"/>
            </a:endParaRPr>
          </a:p>
          <a:p>
            <a:endParaRPr lang="en-US" dirty="0">
              <a:solidFill>
                <a:srgbClr val="333333"/>
              </a:solidFill>
              <a:effectLst/>
              <a:latin typeface="Times New Roman" panose="02020603050405020304" pitchFamily="18" charset="0"/>
              <a:cs typeface="Times New Roman" panose="02020603050405020304" pitchFamily="18" charset="0"/>
            </a:endParaRPr>
          </a:p>
          <a:p>
            <a:r>
              <a:rPr lang="en-US" dirty="0">
                <a:solidFill>
                  <a:srgbClr val="333333"/>
                </a:solidFill>
                <a:latin typeface="Times New Roman" panose="02020603050405020304" pitchFamily="18" charset="0"/>
                <a:cs typeface="Times New Roman" panose="02020603050405020304" pitchFamily="18" charset="0"/>
              </a:rPr>
              <a:t>Now we use the trained model to predict the sign.</a:t>
            </a:r>
          </a:p>
          <a:p>
            <a:r>
              <a:rPr lang="en-US" dirty="0">
                <a:solidFill>
                  <a:srgbClr val="333333"/>
                </a:solidFill>
                <a:latin typeface="Times New Roman" panose="02020603050405020304" pitchFamily="18" charset="0"/>
                <a:cs typeface="Times New Roman" panose="02020603050405020304" pitchFamily="18" charset="0"/>
              </a:rPr>
              <a:t>In output we added Text as well as our own  Audio.</a:t>
            </a:r>
          </a:p>
        </p:txBody>
      </p:sp>
      <p:pic>
        <p:nvPicPr>
          <p:cNvPr id="4" name="Picture 3">
            <a:extLst>
              <a:ext uri="{FF2B5EF4-FFF2-40B4-BE49-F238E27FC236}">
                <a16:creationId xmlns:a16="http://schemas.microsoft.com/office/drawing/2014/main" id="{7BBE2244-406E-2285-2379-6CA78338A0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24739" y="3567248"/>
            <a:ext cx="3845169" cy="1661243"/>
          </a:xfrm>
          <a:prstGeom prst="rect">
            <a:avLst/>
          </a:prstGeom>
          <a:noFill/>
          <a:ln>
            <a:noFill/>
          </a:ln>
        </p:spPr>
      </p:pic>
    </p:spTree>
    <p:extLst>
      <p:ext uri="{BB962C8B-B14F-4D97-AF65-F5344CB8AC3E}">
        <p14:creationId xmlns:p14="http://schemas.microsoft.com/office/powerpoint/2010/main" val="205818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1377</TotalTime>
  <Words>901</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Gill Sans MT</vt:lpstr>
      <vt:lpstr>Söhne</vt:lpstr>
      <vt:lpstr>Times New Roman</vt:lpstr>
      <vt:lpstr>Wingdings</vt:lpstr>
      <vt:lpstr>Wingdings 2</vt:lpstr>
      <vt:lpstr>Dividend</vt:lpstr>
      <vt:lpstr>Real Time  Sign  Language  Gesture Recognition with  Text  and  Audio  Output</vt:lpstr>
      <vt:lpstr>outline</vt:lpstr>
      <vt:lpstr>introduction</vt:lpstr>
      <vt:lpstr>Problem statement</vt:lpstr>
      <vt:lpstr>objective</vt:lpstr>
      <vt:lpstr>Dataset</vt:lpstr>
      <vt:lpstr>Custom Dataset </vt:lpstr>
      <vt:lpstr>PROposed Model</vt:lpstr>
      <vt:lpstr>Proposed model</vt:lpstr>
      <vt:lpstr>Flow Diagram</vt:lpstr>
      <vt:lpstr>implementation AND RESULT</vt:lpstr>
      <vt:lpstr>CONclusion</vt:lpstr>
      <vt:lpstr>FUTURE WORK</vt:lpstr>
      <vt:lpstr>Refrences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&amp;  FINGERPRINT IDENTIFICATION</dc:title>
  <dc:creator>Y.Dhanush Sai Reddy</dc:creator>
  <cp:lastModifiedBy>Abhishek Kumar Singh</cp:lastModifiedBy>
  <cp:revision>21</cp:revision>
  <dcterms:created xsi:type="dcterms:W3CDTF">2022-10-24T07:47:21Z</dcterms:created>
  <dcterms:modified xsi:type="dcterms:W3CDTF">2023-10-13T10:53:57Z</dcterms:modified>
</cp:coreProperties>
</file>