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82" r:id="rId5"/>
    <p:sldId id="283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296" r:id="rId2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91" autoAdjust="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0DADD-172C-4FBA-9F21-9A579FFB030F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567F631D-6524-43A6-95FA-309587369F16}">
      <dgm:prSet phldrT="[텍스트]"/>
      <dgm:spPr/>
      <dgm:t>
        <a:bodyPr/>
        <a:lstStyle/>
        <a:p>
          <a:pPr latinLnBrk="1"/>
          <a:r>
            <a: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rPr>
            <a:t>주제 소개와 설명</a:t>
          </a:r>
        </a:p>
      </dgm:t>
    </dgm:pt>
    <dgm:pt modelId="{D648EC4D-465D-4080-96CC-BD3F00B1241E}" type="parTrans" cxnId="{3CEA22D1-4D30-49D6-99AA-E8799A509F89}">
      <dgm:prSet/>
      <dgm:spPr/>
      <dgm:t>
        <a:bodyPr/>
        <a:lstStyle/>
        <a:p>
          <a:pPr latinLnBrk="1"/>
          <a:endParaRPr lang="ko-KR" altLang="en-US"/>
        </a:p>
      </dgm:t>
    </dgm:pt>
    <dgm:pt modelId="{34344FE5-3630-4AFE-B97E-815B9A2BBADE}" type="sibTrans" cxnId="{3CEA22D1-4D30-49D6-99AA-E8799A509F89}">
      <dgm:prSet/>
      <dgm:spPr/>
      <dgm:t>
        <a:bodyPr/>
        <a:lstStyle/>
        <a:p>
          <a:pPr latinLnBrk="1"/>
          <a:endParaRPr lang="ko-KR" altLang="en-US"/>
        </a:p>
      </dgm:t>
    </dgm:pt>
    <dgm:pt modelId="{EE5E0982-3BAE-4EFC-BC80-2DCFCF78A089}">
      <dgm:prSet phldrT="[텍스트]"/>
      <dgm:spPr/>
      <dgm:t>
        <a:bodyPr/>
        <a:lstStyle/>
        <a:p>
          <a:pPr latinLnBrk="1"/>
          <a:r>
            <a: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rPr>
            <a:t>키로깅 프로그램 구현</a:t>
          </a:r>
          <a:endParaRPr lang="en-US" altLang="ko-KR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607CCEBB-3BD1-4358-BD1A-136CD67559AF}" type="parTrans" cxnId="{99AEBDEC-DB25-4BA3-89D5-CE4345C8F82A}">
      <dgm:prSet/>
      <dgm:spPr/>
      <dgm:t>
        <a:bodyPr/>
        <a:lstStyle/>
        <a:p>
          <a:pPr latinLnBrk="1"/>
          <a:endParaRPr lang="ko-KR" altLang="en-US"/>
        </a:p>
      </dgm:t>
    </dgm:pt>
    <dgm:pt modelId="{EA52B481-0142-4147-8ECF-2E87711B4CCE}" type="sibTrans" cxnId="{99AEBDEC-DB25-4BA3-89D5-CE4345C8F82A}">
      <dgm:prSet/>
      <dgm:spPr/>
      <dgm:t>
        <a:bodyPr/>
        <a:lstStyle/>
        <a:p>
          <a:pPr latinLnBrk="1"/>
          <a:endParaRPr lang="ko-KR" altLang="en-US"/>
        </a:p>
      </dgm:t>
    </dgm:pt>
    <dgm:pt modelId="{DAFC9C87-46A5-4477-8E02-905E5AFA3DD7}">
      <dgm:prSet phldrT="[텍스트]"/>
      <dgm:spPr/>
      <dgm:t>
        <a:bodyPr/>
        <a:lstStyle/>
        <a:p>
          <a:pPr latinLnBrk="1"/>
          <a:r>
            <a: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rPr>
            <a:t>키로깅 공격 방어 방안</a:t>
          </a:r>
        </a:p>
      </dgm:t>
    </dgm:pt>
    <dgm:pt modelId="{DC6EC270-D165-42CD-95EB-E9EAE23671CF}" type="parTrans" cxnId="{C821D980-259F-4FC9-83EE-3132019E543D}">
      <dgm:prSet/>
      <dgm:spPr/>
      <dgm:t>
        <a:bodyPr/>
        <a:lstStyle/>
        <a:p>
          <a:pPr latinLnBrk="1"/>
          <a:endParaRPr lang="ko-KR" altLang="en-US"/>
        </a:p>
      </dgm:t>
    </dgm:pt>
    <dgm:pt modelId="{7AAC6662-6971-4537-AC20-F23CB003335E}" type="sibTrans" cxnId="{C821D980-259F-4FC9-83EE-3132019E543D}">
      <dgm:prSet/>
      <dgm:spPr/>
      <dgm:t>
        <a:bodyPr/>
        <a:lstStyle/>
        <a:p>
          <a:pPr latinLnBrk="1"/>
          <a:endParaRPr lang="ko-KR" altLang="en-US"/>
        </a:p>
      </dgm:t>
    </dgm:pt>
    <dgm:pt modelId="{03067CFB-AF96-4F9D-A705-0B1D4D599C87}">
      <dgm:prSet phldrT="[텍스트]"/>
      <dgm:spPr/>
      <dgm:t>
        <a:bodyPr/>
        <a:lstStyle/>
        <a:p>
          <a:pPr latinLnBrk="1"/>
          <a:r>
            <a: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rPr>
            <a:t>키로깅 프로그램 시연</a:t>
          </a:r>
          <a:endParaRPr lang="en-US" altLang="ko-KR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BAE770E2-4907-4E88-B702-12368B501D6D}" type="parTrans" cxnId="{C0CC26B1-417B-450D-A220-EC556904D63F}">
      <dgm:prSet/>
      <dgm:spPr/>
      <dgm:t>
        <a:bodyPr/>
        <a:lstStyle/>
        <a:p>
          <a:pPr latinLnBrk="1"/>
          <a:endParaRPr lang="ko-KR" altLang="en-US"/>
        </a:p>
      </dgm:t>
    </dgm:pt>
    <dgm:pt modelId="{261EFAAA-263B-49C5-926E-85B71A50E87E}" type="sibTrans" cxnId="{C0CC26B1-417B-450D-A220-EC556904D63F}">
      <dgm:prSet/>
      <dgm:spPr/>
      <dgm:t>
        <a:bodyPr/>
        <a:lstStyle/>
        <a:p>
          <a:pPr latinLnBrk="1"/>
          <a:endParaRPr lang="ko-KR" altLang="en-US"/>
        </a:p>
      </dgm:t>
    </dgm:pt>
    <dgm:pt modelId="{3B245BAD-9C27-446F-8C17-BD151112D39C}" type="pres">
      <dgm:prSet presAssocID="{4EE0DADD-172C-4FBA-9F21-9A579FFB030F}" presName="linear" presStyleCnt="0">
        <dgm:presLayoutVars>
          <dgm:dir/>
          <dgm:animLvl val="lvl"/>
          <dgm:resizeHandles val="exact"/>
        </dgm:presLayoutVars>
      </dgm:prSet>
      <dgm:spPr/>
    </dgm:pt>
    <dgm:pt modelId="{25634039-A11B-4B21-9CF4-5227C605F020}" type="pres">
      <dgm:prSet presAssocID="{567F631D-6524-43A6-95FA-309587369F16}" presName="parentLin" presStyleCnt="0"/>
      <dgm:spPr/>
    </dgm:pt>
    <dgm:pt modelId="{324C89EC-6FFC-4294-9AF5-4DADC700DCAB}" type="pres">
      <dgm:prSet presAssocID="{567F631D-6524-43A6-95FA-309587369F16}" presName="parentLeftMargin" presStyleLbl="node1" presStyleIdx="0" presStyleCnt="4"/>
      <dgm:spPr/>
    </dgm:pt>
    <dgm:pt modelId="{B14AE302-E386-4EF5-A6A5-E299C9701BEF}" type="pres">
      <dgm:prSet presAssocID="{567F631D-6524-43A6-95FA-309587369F1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EF6C769-5F50-475B-8000-53B625838BC8}" type="pres">
      <dgm:prSet presAssocID="{567F631D-6524-43A6-95FA-309587369F16}" presName="negativeSpace" presStyleCnt="0"/>
      <dgm:spPr/>
    </dgm:pt>
    <dgm:pt modelId="{EEB6EB19-3494-4D9A-A0F3-300E3FE883F7}" type="pres">
      <dgm:prSet presAssocID="{567F631D-6524-43A6-95FA-309587369F16}" presName="childText" presStyleLbl="conFgAcc1" presStyleIdx="0" presStyleCnt="4">
        <dgm:presLayoutVars>
          <dgm:bulletEnabled val="1"/>
        </dgm:presLayoutVars>
      </dgm:prSet>
      <dgm:spPr/>
    </dgm:pt>
    <dgm:pt modelId="{901EACF0-FF88-40BB-8666-9E929108050A}" type="pres">
      <dgm:prSet presAssocID="{34344FE5-3630-4AFE-B97E-815B9A2BBADE}" presName="spaceBetweenRectangles" presStyleCnt="0"/>
      <dgm:spPr/>
    </dgm:pt>
    <dgm:pt modelId="{4A883888-CB90-475A-860A-3F0FE7C284C6}" type="pres">
      <dgm:prSet presAssocID="{EE5E0982-3BAE-4EFC-BC80-2DCFCF78A089}" presName="parentLin" presStyleCnt="0"/>
      <dgm:spPr/>
    </dgm:pt>
    <dgm:pt modelId="{19CD74FC-85DE-459E-8239-F753CC921799}" type="pres">
      <dgm:prSet presAssocID="{EE5E0982-3BAE-4EFC-BC80-2DCFCF78A089}" presName="parentLeftMargin" presStyleLbl="node1" presStyleIdx="0" presStyleCnt="4"/>
      <dgm:spPr/>
    </dgm:pt>
    <dgm:pt modelId="{EE4E2C14-0338-4FB6-9B71-12FA4ED667F8}" type="pres">
      <dgm:prSet presAssocID="{EE5E0982-3BAE-4EFC-BC80-2DCFCF78A08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C47B011-951E-4BB1-954E-8C0BA6CCE664}" type="pres">
      <dgm:prSet presAssocID="{EE5E0982-3BAE-4EFC-BC80-2DCFCF78A089}" presName="negativeSpace" presStyleCnt="0"/>
      <dgm:spPr/>
    </dgm:pt>
    <dgm:pt modelId="{BF829A08-9723-42F8-9951-8319E39E1A58}" type="pres">
      <dgm:prSet presAssocID="{EE5E0982-3BAE-4EFC-BC80-2DCFCF78A089}" presName="childText" presStyleLbl="conFgAcc1" presStyleIdx="1" presStyleCnt="4">
        <dgm:presLayoutVars>
          <dgm:bulletEnabled val="1"/>
        </dgm:presLayoutVars>
      </dgm:prSet>
      <dgm:spPr/>
    </dgm:pt>
    <dgm:pt modelId="{4B20CA30-2434-4E61-90D4-75D05F01DFCD}" type="pres">
      <dgm:prSet presAssocID="{EA52B481-0142-4147-8ECF-2E87711B4CCE}" presName="spaceBetweenRectangles" presStyleCnt="0"/>
      <dgm:spPr/>
    </dgm:pt>
    <dgm:pt modelId="{7DEFF294-5A3C-4978-AA35-FB6582BF4D24}" type="pres">
      <dgm:prSet presAssocID="{03067CFB-AF96-4F9D-A705-0B1D4D599C87}" presName="parentLin" presStyleCnt="0"/>
      <dgm:spPr/>
    </dgm:pt>
    <dgm:pt modelId="{B09D95B5-AC5C-4ED2-B2AE-CCDCB2F41640}" type="pres">
      <dgm:prSet presAssocID="{03067CFB-AF96-4F9D-A705-0B1D4D599C87}" presName="parentLeftMargin" presStyleLbl="node1" presStyleIdx="1" presStyleCnt="4"/>
      <dgm:spPr/>
    </dgm:pt>
    <dgm:pt modelId="{61D53813-ADE1-4F14-9D12-2EB489398FF8}" type="pres">
      <dgm:prSet presAssocID="{03067CFB-AF96-4F9D-A705-0B1D4D599C8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326FDA9-A51B-4394-83A9-EFD63DA709E1}" type="pres">
      <dgm:prSet presAssocID="{03067CFB-AF96-4F9D-A705-0B1D4D599C87}" presName="negativeSpace" presStyleCnt="0"/>
      <dgm:spPr/>
    </dgm:pt>
    <dgm:pt modelId="{45A6AEC3-7092-45FE-88B8-7A73BE5305E1}" type="pres">
      <dgm:prSet presAssocID="{03067CFB-AF96-4F9D-A705-0B1D4D599C87}" presName="childText" presStyleLbl="conFgAcc1" presStyleIdx="2" presStyleCnt="4">
        <dgm:presLayoutVars>
          <dgm:bulletEnabled val="1"/>
        </dgm:presLayoutVars>
      </dgm:prSet>
      <dgm:spPr/>
    </dgm:pt>
    <dgm:pt modelId="{67086592-C1FE-484D-A031-23726BAC6034}" type="pres">
      <dgm:prSet presAssocID="{261EFAAA-263B-49C5-926E-85B71A50E87E}" presName="spaceBetweenRectangles" presStyleCnt="0"/>
      <dgm:spPr/>
    </dgm:pt>
    <dgm:pt modelId="{DE8E0D79-8A54-4353-A245-D727BBC6EAE4}" type="pres">
      <dgm:prSet presAssocID="{DAFC9C87-46A5-4477-8E02-905E5AFA3DD7}" presName="parentLin" presStyleCnt="0"/>
      <dgm:spPr/>
    </dgm:pt>
    <dgm:pt modelId="{7FCA2E45-AAE8-43F3-8E51-343373C672C2}" type="pres">
      <dgm:prSet presAssocID="{DAFC9C87-46A5-4477-8E02-905E5AFA3DD7}" presName="parentLeftMargin" presStyleLbl="node1" presStyleIdx="2" presStyleCnt="4"/>
      <dgm:spPr/>
    </dgm:pt>
    <dgm:pt modelId="{677C4AE2-78F2-44A6-BA87-627941B05AB4}" type="pres">
      <dgm:prSet presAssocID="{DAFC9C87-46A5-4477-8E02-905E5AFA3DD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7521989-A734-4D07-A093-DE42D1592510}" type="pres">
      <dgm:prSet presAssocID="{DAFC9C87-46A5-4477-8E02-905E5AFA3DD7}" presName="negativeSpace" presStyleCnt="0"/>
      <dgm:spPr/>
    </dgm:pt>
    <dgm:pt modelId="{EA2DD5A0-D6B8-482F-9E32-B885CF0C8317}" type="pres">
      <dgm:prSet presAssocID="{DAFC9C87-46A5-4477-8E02-905E5AFA3DD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D58EB72F-95DB-4AD3-AED5-6F3E1655D6E3}" type="presOf" srcId="{567F631D-6524-43A6-95FA-309587369F16}" destId="{324C89EC-6FFC-4294-9AF5-4DADC700DCAB}" srcOrd="0" destOrd="0" presId="urn:microsoft.com/office/officeart/2005/8/layout/list1"/>
    <dgm:cxn modelId="{9BE0B466-8EAC-4D0D-A2B3-6B8471A4764B}" type="presOf" srcId="{4EE0DADD-172C-4FBA-9F21-9A579FFB030F}" destId="{3B245BAD-9C27-446F-8C17-BD151112D39C}" srcOrd="0" destOrd="0" presId="urn:microsoft.com/office/officeart/2005/8/layout/list1"/>
    <dgm:cxn modelId="{157C5868-481C-49C3-8770-4885FDC88F84}" type="presOf" srcId="{EE5E0982-3BAE-4EFC-BC80-2DCFCF78A089}" destId="{EE4E2C14-0338-4FB6-9B71-12FA4ED667F8}" srcOrd="1" destOrd="0" presId="urn:microsoft.com/office/officeart/2005/8/layout/list1"/>
    <dgm:cxn modelId="{EE3A6370-CB47-4C61-8AEF-3B8D6457ECB7}" type="presOf" srcId="{567F631D-6524-43A6-95FA-309587369F16}" destId="{B14AE302-E386-4EF5-A6A5-E299C9701BEF}" srcOrd="1" destOrd="0" presId="urn:microsoft.com/office/officeart/2005/8/layout/list1"/>
    <dgm:cxn modelId="{C821D980-259F-4FC9-83EE-3132019E543D}" srcId="{4EE0DADD-172C-4FBA-9F21-9A579FFB030F}" destId="{DAFC9C87-46A5-4477-8E02-905E5AFA3DD7}" srcOrd="3" destOrd="0" parTransId="{DC6EC270-D165-42CD-95EB-E9EAE23671CF}" sibTransId="{7AAC6662-6971-4537-AC20-F23CB003335E}"/>
    <dgm:cxn modelId="{1EDD5DAC-6D72-4923-A024-DB6179F515AC}" type="presOf" srcId="{03067CFB-AF96-4F9D-A705-0B1D4D599C87}" destId="{B09D95B5-AC5C-4ED2-B2AE-CCDCB2F41640}" srcOrd="0" destOrd="0" presId="urn:microsoft.com/office/officeart/2005/8/layout/list1"/>
    <dgm:cxn modelId="{C0CC26B1-417B-450D-A220-EC556904D63F}" srcId="{4EE0DADD-172C-4FBA-9F21-9A579FFB030F}" destId="{03067CFB-AF96-4F9D-A705-0B1D4D599C87}" srcOrd="2" destOrd="0" parTransId="{BAE770E2-4907-4E88-B702-12368B501D6D}" sibTransId="{261EFAAA-263B-49C5-926E-85B71A50E87E}"/>
    <dgm:cxn modelId="{1DA433B9-9C5C-47C0-A506-0F458F04E6F4}" type="presOf" srcId="{EE5E0982-3BAE-4EFC-BC80-2DCFCF78A089}" destId="{19CD74FC-85DE-459E-8239-F753CC921799}" srcOrd="0" destOrd="0" presId="urn:microsoft.com/office/officeart/2005/8/layout/list1"/>
    <dgm:cxn modelId="{5B61C3BA-697A-4B9B-B104-17177FBEAB27}" type="presOf" srcId="{DAFC9C87-46A5-4477-8E02-905E5AFA3DD7}" destId="{677C4AE2-78F2-44A6-BA87-627941B05AB4}" srcOrd="1" destOrd="0" presId="urn:microsoft.com/office/officeart/2005/8/layout/list1"/>
    <dgm:cxn modelId="{409F23C9-9EC4-4F51-A749-0868BD9E61B9}" type="presOf" srcId="{DAFC9C87-46A5-4477-8E02-905E5AFA3DD7}" destId="{7FCA2E45-AAE8-43F3-8E51-343373C672C2}" srcOrd="0" destOrd="0" presId="urn:microsoft.com/office/officeart/2005/8/layout/list1"/>
    <dgm:cxn modelId="{8BEBD0CB-D7A0-4526-BDFA-4F3E9B0E29E4}" type="presOf" srcId="{03067CFB-AF96-4F9D-A705-0B1D4D599C87}" destId="{61D53813-ADE1-4F14-9D12-2EB489398FF8}" srcOrd="1" destOrd="0" presId="urn:microsoft.com/office/officeart/2005/8/layout/list1"/>
    <dgm:cxn modelId="{3CEA22D1-4D30-49D6-99AA-E8799A509F89}" srcId="{4EE0DADD-172C-4FBA-9F21-9A579FFB030F}" destId="{567F631D-6524-43A6-95FA-309587369F16}" srcOrd="0" destOrd="0" parTransId="{D648EC4D-465D-4080-96CC-BD3F00B1241E}" sibTransId="{34344FE5-3630-4AFE-B97E-815B9A2BBADE}"/>
    <dgm:cxn modelId="{99AEBDEC-DB25-4BA3-89D5-CE4345C8F82A}" srcId="{4EE0DADD-172C-4FBA-9F21-9A579FFB030F}" destId="{EE5E0982-3BAE-4EFC-BC80-2DCFCF78A089}" srcOrd="1" destOrd="0" parTransId="{607CCEBB-3BD1-4358-BD1A-136CD67559AF}" sibTransId="{EA52B481-0142-4147-8ECF-2E87711B4CCE}"/>
    <dgm:cxn modelId="{53E8DF48-CD17-4FD4-BFAF-F0D1D5A9276D}" type="presParOf" srcId="{3B245BAD-9C27-446F-8C17-BD151112D39C}" destId="{25634039-A11B-4B21-9CF4-5227C605F020}" srcOrd="0" destOrd="0" presId="urn:microsoft.com/office/officeart/2005/8/layout/list1"/>
    <dgm:cxn modelId="{0CC926AB-0BC3-4207-A54A-3C1A76071869}" type="presParOf" srcId="{25634039-A11B-4B21-9CF4-5227C605F020}" destId="{324C89EC-6FFC-4294-9AF5-4DADC700DCAB}" srcOrd="0" destOrd="0" presId="urn:microsoft.com/office/officeart/2005/8/layout/list1"/>
    <dgm:cxn modelId="{9C5B9E5B-2191-4E2B-8CE1-BC8CD93D31B1}" type="presParOf" srcId="{25634039-A11B-4B21-9CF4-5227C605F020}" destId="{B14AE302-E386-4EF5-A6A5-E299C9701BEF}" srcOrd="1" destOrd="0" presId="urn:microsoft.com/office/officeart/2005/8/layout/list1"/>
    <dgm:cxn modelId="{0BB61D46-4E39-4F41-87A5-A7479B2B1653}" type="presParOf" srcId="{3B245BAD-9C27-446F-8C17-BD151112D39C}" destId="{3EF6C769-5F50-475B-8000-53B625838BC8}" srcOrd="1" destOrd="0" presId="urn:microsoft.com/office/officeart/2005/8/layout/list1"/>
    <dgm:cxn modelId="{0092797F-51E4-4C40-B669-3459369841A4}" type="presParOf" srcId="{3B245BAD-9C27-446F-8C17-BD151112D39C}" destId="{EEB6EB19-3494-4D9A-A0F3-300E3FE883F7}" srcOrd="2" destOrd="0" presId="urn:microsoft.com/office/officeart/2005/8/layout/list1"/>
    <dgm:cxn modelId="{8D12F2CB-0285-4A5C-85A8-CD8A2000DDF2}" type="presParOf" srcId="{3B245BAD-9C27-446F-8C17-BD151112D39C}" destId="{901EACF0-FF88-40BB-8666-9E929108050A}" srcOrd="3" destOrd="0" presId="urn:microsoft.com/office/officeart/2005/8/layout/list1"/>
    <dgm:cxn modelId="{B1E89CB0-43DF-429E-9490-38AB02F12B99}" type="presParOf" srcId="{3B245BAD-9C27-446F-8C17-BD151112D39C}" destId="{4A883888-CB90-475A-860A-3F0FE7C284C6}" srcOrd="4" destOrd="0" presId="urn:microsoft.com/office/officeart/2005/8/layout/list1"/>
    <dgm:cxn modelId="{AB315FFB-CC5D-4ED1-9D34-F0D962D5FBF9}" type="presParOf" srcId="{4A883888-CB90-475A-860A-3F0FE7C284C6}" destId="{19CD74FC-85DE-459E-8239-F753CC921799}" srcOrd="0" destOrd="0" presId="urn:microsoft.com/office/officeart/2005/8/layout/list1"/>
    <dgm:cxn modelId="{6F92BB26-50C3-45F8-918A-58946DCB0E86}" type="presParOf" srcId="{4A883888-CB90-475A-860A-3F0FE7C284C6}" destId="{EE4E2C14-0338-4FB6-9B71-12FA4ED667F8}" srcOrd="1" destOrd="0" presId="urn:microsoft.com/office/officeart/2005/8/layout/list1"/>
    <dgm:cxn modelId="{D1C8B0A5-9AEF-4B62-99A4-D072A8B0AFA0}" type="presParOf" srcId="{3B245BAD-9C27-446F-8C17-BD151112D39C}" destId="{7C47B011-951E-4BB1-954E-8C0BA6CCE664}" srcOrd="5" destOrd="0" presId="urn:microsoft.com/office/officeart/2005/8/layout/list1"/>
    <dgm:cxn modelId="{F7626A76-6985-4920-B186-C79E900A8080}" type="presParOf" srcId="{3B245BAD-9C27-446F-8C17-BD151112D39C}" destId="{BF829A08-9723-42F8-9951-8319E39E1A58}" srcOrd="6" destOrd="0" presId="urn:microsoft.com/office/officeart/2005/8/layout/list1"/>
    <dgm:cxn modelId="{BF959EB3-5007-477C-97DE-1EF6BFEEB920}" type="presParOf" srcId="{3B245BAD-9C27-446F-8C17-BD151112D39C}" destId="{4B20CA30-2434-4E61-90D4-75D05F01DFCD}" srcOrd="7" destOrd="0" presId="urn:microsoft.com/office/officeart/2005/8/layout/list1"/>
    <dgm:cxn modelId="{B008C1D1-A153-4739-AFF3-A8B8CE4C90B2}" type="presParOf" srcId="{3B245BAD-9C27-446F-8C17-BD151112D39C}" destId="{7DEFF294-5A3C-4978-AA35-FB6582BF4D24}" srcOrd="8" destOrd="0" presId="urn:microsoft.com/office/officeart/2005/8/layout/list1"/>
    <dgm:cxn modelId="{CE8AB24D-98FE-4BC8-92A9-9D9F1DD6D2D2}" type="presParOf" srcId="{7DEFF294-5A3C-4978-AA35-FB6582BF4D24}" destId="{B09D95B5-AC5C-4ED2-B2AE-CCDCB2F41640}" srcOrd="0" destOrd="0" presId="urn:microsoft.com/office/officeart/2005/8/layout/list1"/>
    <dgm:cxn modelId="{38BA7255-4710-4EBE-BA0B-3D139E0C0606}" type="presParOf" srcId="{7DEFF294-5A3C-4978-AA35-FB6582BF4D24}" destId="{61D53813-ADE1-4F14-9D12-2EB489398FF8}" srcOrd="1" destOrd="0" presId="urn:microsoft.com/office/officeart/2005/8/layout/list1"/>
    <dgm:cxn modelId="{CE262930-DE28-4727-AD09-9439FA4E92C0}" type="presParOf" srcId="{3B245BAD-9C27-446F-8C17-BD151112D39C}" destId="{3326FDA9-A51B-4394-83A9-EFD63DA709E1}" srcOrd="9" destOrd="0" presId="urn:microsoft.com/office/officeart/2005/8/layout/list1"/>
    <dgm:cxn modelId="{7EA81706-B09D-442B-B73A-6B6B8175B156}" type="presParOf" srcId="{3B245BAD-9C27-446F-8C17-BD151112D39C}" destId="{45A6AEC3-7092-45FE-88B8-7A73BE5305E1}" srcOrd="10" destOrd="0" presId="urn:microsoft.com/office/officeart/2005/8/layout/list1"/>
    <dgm:cxn modelId="{05F7228B-5131-43FA-8BA9-DFF04BC3B407}" type="presParOf" srcId="{3B245BAD-9C27-446F-8C17-BD151112D39C}" destId="{67086592-C1FE-484D-A031-23726BAC6034}" srcOrd="11" destOrd="0" presId="urn:microsoft.com/office/officeart/2005/8/layout/list1"/>
    <dgm:cxn modelId="{A699552F-D364-449C-B455-601EF80D2E7E}" type="presParOf" srcId="{3B245BAD-9C27-446F-8C17-BD151112D39C}" destId="{DE8E0D79-8A54-4353-A245-D727BBC6EAE4}" srcOrd="12" destOrd="0" presId="urn:microsoft.com/office/officeart/2005/8/layout/list1"/>
    <dgm:cxn modelId="{EF2AA10C-1892-4C7D-83D0-B0393DF18C56}" type="presParOf" srcId="{DE8E0D79-8A54-4353-A245-D727BBC6EAE4}" destId="{7FCA2E45-AAE8-43F3-8E51-343373C672C2}" srcOrd="0" destOrd="0" presId="urn:microsoft.com/office/officeart/2005/8/layout/list1"/>
    <dgm:cxn modelId="{D6C386A4-DC42-4ACC-8D80-F63C74BA6530}" type="presParOf" srcId="{DE8E0D79-8A54-4353-A245-D727BBC6EAE4}" destId="{677C4AE2-78F2-44A6-BA87-627941B05AB4}" srcOrd="1" destOrd="0" presId="urn:microsoft.com/office/officeart/2005/8/layout/list1"/>
    <dgm:cxn modelId="{2BD7F37F-473D-4D61-8645-61281C4825C8}" type="presParOf" srcId="{3B245BAD-9C27-446F-8C17-BD151112D39C}" destId="{87521989-A734-4D07-A093-DE42D1592510}" srcOrd="13" destOrd="0" presId="urn:microsoft.com/office/officeart/2005/8/layout/list1"/>
    <dgm:cxn modelId="{B8B4C50A-964A-408D-BD4F-13821C1B2F85}" type="presParOf" srcId="{3B245BAD-9C27-446F-8C17-BD151112D39C}" destId="{EA2DD5A0-D6B8-482F-9E32-B885CF0C8317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B6EB19-3494-4D9A-A0F3-300E3FE883F7}">
      <dsp:nvSpPr>
        <dsp:cNvPr id="0" name=""/>
        <dsp:cNvSpPr/>
      </dsp:nvSpPr>
      <dsp:spPr>
        <a:xfrm>
          <a:off x="0" y="448829"/>
          <a:ext cx="5324655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4AE302-E386-4EF5-A6A5-E299C9701BEF}">
      <dsp:nvSpPr>
        <dsp:cNvPr id="0" name=""/>
        <dsp:cNvSpPr/>
      </dsp:nvSpPr>
      <dsp:spPr>
        <a:xfrm>
          <a:off x="266232" y="65069"/>
          <a:ext cx="3727258" cy="7675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881" tIns="0" rIns="140881" bIns="0" numCol="1" spcCol="1270" anchor="ctr" anchorCtr="0">
          <a:noAutofit/>
        </a:bodyPr>
        <a:lstStyle/>
        <a:p>
          <a:pPr marL="0" lvl="0" indent="0" algn="l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 dirty="0">
              <a:latin typeface="나눔스퀘어" panose="020B0600000101010101" pitchFamily="50" charset="-127"/>
              <a:ea typeface="나눔스퀘어" panose="020B0600000101010101" pitchFamily="50" charset="-127"/>
            </a:rPr>
            <a:t>주제 소개와 설명</a:t>
          </a:r>
        </a:p>
      </dsp:txBody>
      <dsp:txXfrm>
        <a:off x="303699" y="102536"/>
        <a:ext cx="3652324" cy="692586"/>
      </dsp:txXfrm>
    </dsp:sp>
    <dsp:sp modelId="{BF829A08-9723-42F8-9951-8319E39E1A58}">
      <dsp:nvSpPr>
        <dsp:cNvPr id="0" name=""/>
        <dsp:cNvSpPr/>
      </dsp:nvSpPr>
      <dsp:spPr>
        <a:xfrm>
          <a:off x="0" y="1628189"/>
          <a:ext cx="5324655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3960788"/>
              <a:satOff val="-11368"/>
              <a:lumOff val="-95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4E2C14-0338-4FB6-9B71-12FA4ED667F8}">
      <dsp:nvSpPr>
        <dsp:cNvPr id="0" name=""/>
        <dsp:cNvSpPr/>
      </dsp:nvSpPr>
      <dsp:spPr>
        <a:xfrm>
          <a:off x="266232" y="1244429"/>
          <a:ext cx="3727258" cy="767520"/>
        </a:xfrm>
        <a:prstGeom prst="roundRect">
          <a:avLst/>
        </a:prstGeom>
        <a:solidFill>
          <a:schemeClr val="accent4">
            <a:hueOff val="3960788"/>
            <a:satOff val="-11368"/>
            <a:lumOff val="-95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881" tIns="0" rIns="140881" bIns="0" numCol="1" spcCol="1270" anchor="ctr" anchorCtr="0">
          <a:noAutofit/>
        </a:bodyPr>
        <a:lstStyle/>
        <a:p>
          <a:pPr marL="0" lvl="0" indent="0" algn="l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 dirty="0">
              <a:latin typeface="나눔스퀘어" panose="020B0600000101010101" pitchFamily="50" charset="-127"/>
              <a:ea typeface="나눔스퀘어" panose="020B0600000101010101" pitchFamily="50" charset="-127"/>
            </a:rPr>
            <a:t>키로깅 프로그램 구현</a:t>
          </a:r>
          <a:endParaRPr lang="en-US" altLang="ko-KR" sz="2600" kern="1200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sp:txBody>
      <dsp:txXfrm>
        <a:off x="303699" y="1281896"/>
        <a:ext cx="3652324" cy="692586"/>
      </dsp:txXfrm>
    </dsp:sp>
    <dsp:sp modelId="{45A6AEC3-7092-45FE-88B8-7A73BE5305E1}">
      <dsp:nvSpPr>
        <dsp:cNvPr id="0" name=""/>
        <dsp:cNvSpPr/>
      </dsp:nvSpPr>
      <dsp:spPr>
        <a:xfrm>
          <a:off x="0" y="2807549"/>
          <a:ext cx="5324655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7921577"/>
              <a:satOff val="-22737"/>
              <a:lumOff val="-190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D53813-ADE1-4F14-9D12-2EB489398FF8}">
      <dsp:nvSpPr>
        <dsp:cNvPr id="0" name=""/>
        <dsp:cNvSpPr/>
      </dsp:nvSpPr>
      <dsp:spPr>
        <a:xfrm>
          <a:off x="266232" y="2423789"/>
          <a:ext cx="3727258" cy="767520"/>
        </a:xfrm>
        <a:prstGeom prst="roundRect">
          <a:avLst/>
        </a:prstGeom>
        <a:solidFill>
          <a:schemeClr val="accent4">
            <a:hueOff val="7921577"/>
            <a:satOff val="-22737"/>
            <a:lumOff val="-190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881" tIns="0" rIns="140881" bIns="0" numCol="1" spcCol="1270" anchor="ctr" anchorCtr="0">
          <a:noAutofit/>
        </a:bodyPr>
        <a:lstStyle/>
        <a:p>
          <a:pPr marL="0" lvl="0" indent="0" algn="l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 dirty="0">
              <a:latin typeface="나눔스퀘어" panose="020B0600000101010101" pitchFamily="50" charset="-127"/>
              <a:ea typeface="나눔스퀘어" panose="020B0600000101010101" pitchFamily="50" charset="-127"/>
            </a:rPr>
            <a:t>키로깅 프로그램 시연</a:t>
          </a:r>
          <a:endParaRPr lang="en-US" altLang="ko-KR" sz="2600" kern="1200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sp:txBody>
      <dsp:txXfrm>
        <a:off x="303699" y="2461256"/>
        <a:ext cx="3652324" cy="692586"/>
      </dsp:txXfrm>
    </dsp:sp>
    <dsp:sp modelId="{EA2DD5A0-D6B8-482F-9E32-B885CF0C8317}">
      <dsp:nvSpPr>
        <dsp:cNvPr id="0" name=""/>
        <dsp:cNvSpPr/>
      </dsp:nvSpPr>
      <dsp:spPr>
        <a:xfrm>
          <a:off x="0" y="3986910"/>
          <a:ext cx="5324655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1882365"/>
              <a:satOff val="-34105"/>
              <a:lumOff val="-286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7C4AE2-78F2-44A6-BA87-627941B05AB4}">
      <dsp:nvSpPr>
        <dsp:cNvPr id="0" name=""/>
        <dsp:cNvSpPr/>
      </dsp:nvSpPr>
      <dsp:spPr>
        <a:xfrm>
          <a:off x="266232" y="3603150"/>
          <a:ext cx="3727258" cy="767520"/>
        </a:xfrm>
        <a:prstGeom prst="roundRect">
          <a:avLst/>
        </a:prstGeom>
        <a:solidFill>
          <a:schemeClr val="accent4">
            <a:hueOff val="11882365"/>
            <a:satOff val="-34105"/>
            <a:lumOff val="-286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881" tIns="0" rIns="140881" bIns="0" numCol="1" spcCol="1270" anchor="ctr" anchorCtr="0">
          <a:noAutofit/>
        </a:bodyPr>
        <a:lstStyle/>
        <a:p>
          <a:pPr marL="0" lvl="0" indent="0" algn="l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 dirty="0">
              <a:latin typeface="나눔스퀘어" panose="020B0600000101010101" pitchFamily="50" charset="-127"/>
              <a:ea typeface="나눔스퀘어" panose="020B0600000101010101" pitchFamily="50" charset="-127"/>
            </a:rPr>
            <a:t>키로깅 공격 방어 방안</a:t>
          </a:r>
        </a:p>
      </dsp:txBody>
      <dsp:txXfrm>
        <a:off x="303699" y="3640617"/>
        <a:ext cx="3652324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DC34F0B-3329-4459-8435-812010CE1851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2020년 9월 8일</a:t>
            </a:fld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n-ZA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AC1A092-B106-4916-AA31-758C6EB48E2A}" type="datetime4">
              <a:rPr lang="ko-KR" altLang="en-US" smtClean="0"/>
              <a:pPr/>
              <a:t>2020년 9월 8일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ZA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  <a:endParaRPr lang="ko-KR" altLang="en-ZA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530193B-564F-4854-8A52-728F3FB19C85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9536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10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8651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감사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rtlCol="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사진 삽입 또는 끌어서 놓기</a:t>
            </a:r>
            <a:endParaRPr lang="ko-KR" altLang="en-ZA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46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감사합니다</a:t>
            </a:r>
            <a:r>
              <a:rPr lang="en-US" altLang="ko-KR" noProof="0" dirty="0"/>
              <a:t>!</a:t>
            </a:r>
            <a:endParaRPr lang="ko-KR" altLang="en-ZA" noProof="0" dirty="0"/>
          </a:p>
        </p:txBody>
      </p:sp>
      <p:sp>
        <p:nvSpPr>
          <p:cNvPr id="7" name="텍스트 개체 틀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전체 이름</a:t>
            </a:r>
            <a:endParaRPr lang="ko-KR" altLang="en-ZA" noProof="0" dirty="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전화 번호</a:t>
            </a:r>
            <a:endParaRPr lang="ko-KR" altLang="en-ZA" noProof="0" dirty="0"/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전자 메일 또는 소셜 미디어 핸들</a:t>
            </a:r>
            <a:endParaRPr lang="ko-KR" altLang="en-ZA" noProof="0" dirty="0"/>
          </a:p>
        </p:txBody>
      </p:sp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회사 웹 사이트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6" name="텍스트 개체 틀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11" name="텍스트 개체 틀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15" name="텍스트 개체 틀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17" name="텍스트 개체 틀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rtlCol="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사진 삽입 또는 끌어서 놓기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600"/>
              </a:lnSpc>
              <a:defRPr sz="46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클릭하여 프레젠테이션 제목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분선 슬라이드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사진 삽입 또는 끌어서 놓기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600"/>
              </a:lnSpc>
              <a:defRPr sz="46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클릭하여 구분선 슬라이드 제목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분선 슬라이드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 rtlCol="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사진 삽입 또는 끌어서 놓기</a:t>
            </a:r>
            <a:endParaRPr lang="ko-KR" altLang="en-ZA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600"/>
              </a:lnSpc>
              <a:defRPr sz="46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클릭하여 구분선 슬라이드 제목 편집</a:t>
            </a:r>
            <a:endParaRPr lang="ko-KR" altLang="en-ZA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ZA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사진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사진 삽입 또는 끌어서 놓기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  <a:endParaRPr lang="ko-KR" altLang="en-ZA" noProof="0" dirty="0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사진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사진 삽입 또는 끌어서 놓기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  <a:endParaRPr lang="ko-KR" altLang="en-ZA" noProof="0" dirty="0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사진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사진 삽입 또는 끌어서 놓기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  <a:endParaRPr lang="ko-KR" altLang="en-ZA" noProof="0" dirty="0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사진 삽입 또는 끌어서 놓기</a:t>
            </a:r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사진 삽입 또는 끌어서 놓기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(F)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ko-KR" altLang="en-ZA" noProof="0" dirty="0"/>
          </a:p>
        </p:txBody>
      </p:sp>
      <p:sp>
        <p:nvSpPr>
          <p:cNvPr id="11" name="자유형(F)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ko-KR" altLang="en-ZA" noProof="0" dirty="0"/>
          </a:p>
        </p:txBody>
      </p:sp>
      <p:sp>
        <p:nvSpPr>
          <p:cNvPr id="13" name="자유형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ko-KR" altLang="en-ZA" noProof="0" dirty="0"/>
          </a:p>
        </p:txBody>
      </p:sp>
      <p:sp>
        <p:nvSpPr>
          <p:cNvPr id="14" name="자유형(F)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ko-KR" altLang="en-ZA" noProof="0" dirty="0"/>
          </a:p>
        </p:txBody>
      </p:sp>
      <p:sp>
        <p:nvSpPr>
          <p:cNvPr id="15" name="자유형(F)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ko-KR" altLang="en-ZA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비교 왼쪽 개체 틀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12" name="비교 왼쪽 개체 틀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0" i="0"/>
            </a:lvl1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큰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사진 삽입 또는 끌어서 놓기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rtlCol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ko-KR" altLang="en-US" noProof="0" dirty="0"/>
              <a:t>캡션 입력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: 둥근 모서리 24">
            <a:extLst>
              <a:ext uri="{FF2B5EF4-FFF2-40B4-BE49-F238E27FC236}">
                <a16:creationId xmlns:a16="http://schemas.microsoft.com/office/drawing/2014/main" id="{83D29F65-481C-4C80-BB65-121E5AED26B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ko-KR" altLang="en-US" noProof="0" dirty="0"/>
              <a:t>클릭하여 페이지 제목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0" r:id="rId11"/>
    <p:sldLayoutId id="2147483652" r:id="rId12"/>
    <p:sldLayoutId id="2147483656" r:id="rId13"/>
    <p:sldLayoutId id="2147483657" r:id="rId14"/>
    <p:sldLayoutId id="2147483655" r:id="rId15"/>
  </p:sldLayoutIdLst>
  <p:transition spd="slow">
    <p:push dir="u"/>
  </p:transition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66700" indent="-2667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42925" indent="-276225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809625" indent="-2667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76325" indent="-2667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343025" indent="-2667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1.jpeg"/><Relationship Id="rId7" Type="http://schemas.openxmlformats.org/officeDocument/2006/relationships/image" Target="../media/image42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1.png"/><Relationship Id="rId11" Type="http://schemas.openxmlformats.org/officeDocument/2006/relationships/image" Target="../media/image46.svg"/><Relationship Id="rId5" Type="http://schemas.openxmlformats.org/officeDocument/2006/relationships/image" Target="../media/image40.sv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개체 틀 6" descr="슬라이드 이미지">
            <a:extLst>
              <a:ext uri="{FF2B5EF4-FFF2-40B4-BE49-F238E27FC236}">
                <a16:creationId xmlns:a16="http://schemas.microsoft.com/office/drawing/2014/main" id="{FE5D908F-BAEF-2843-BC2F-691696E72E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" y="0"/>
            <a:ext cx="10655455" cy="6858000"/>
          </a:xfrm>
        </p:spPr>
      </p:pic>
      <p:sp>
        <p:nvSpPr>
          <p:cNvPr id="25" name="텍스트 상자 24" descr="제목 상자에 슬라이드 주목 효과 적용">
            <a:extLst>
              <a:ext uri="{FF2B5EF4-FFF2-40B4-BE49-F238E27FC236}">
                <a16:creationId xmlns:a16="http://schemas.microsoft.com/office/drawing/2014/main" id="{7EF238CB-AB58-4787-8F9C-A1C16929A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3914775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accent1"/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9284" y="3112881"/>
            <a:ext cx="4459766" cy="2514635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 w="3175">
            <a:solidFill>
              <a:schemeClr val="accent1"/>
            </a:solidFill>
          </a:ln>
        </p:spPr>
        <p:txBody>
          <a:bodyPr rtlCol="0"/>
          <a:lstStyle/>
          <a:p>
            <a:pPr rtl="0">
              <a:lnSpc>
                <a:spcPts val="4900"/>
              </a:lnSpc>
            </a:pPr>
            <a:r>
              <a:rPr lang="ko-KR" altLang="en-US" sz="40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파이썬을 활용한</a:t>
            </a:r>
            <a:br>
              <a:rPr lang="en-US" altLang="ko-KR" sz="40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40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키로깅 구현 및 방어</a:t>
            </a:r>
            <a:endParaRPr lang="ko-KR" altLang="en-ZA" sz="40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7926" y="4669536"/>
            <a:ext cx="4000500" cy="690752"/>
          </a:xfrm>
        </p:spPr>
        <p:txBody>
          <a:bodyPr rtlCol="0"/>
          <a:lstStyle/>
          <a:p>
            <a:pPr rtl="0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Lee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Garam</a:t>
            </a:r>
            <a:endParaRPr lang="ko-KR" altLang="en-ZA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이등변 삼각형 19" descr="제목 상자에 슬라이드 그림자 효과 적용">
            <a:extLst>
              <a:ext uri="{FF2B5EF4-FFF2-40B4-BE49-F238E27FC236}">
                <a16:creationId xmlns:a16="http://schemas.microsoft.com/office/drawing/2014/main" id="{545D50A1-D634-4325-B06C-5450FDF7B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000837" y="562927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E574C54-6CC1-499F-A2B4-7B04B0787272}"/>
              </a:ext>
            </a:extLst>
          </p:cNvPr>
          <p:cNvSpPr txBox="1">
            <a:spLocks/>
          </p:cNvSpPr>
          <p:nvPr/>
        </p:nvSpPr>
        <p:spPr>
          <a:xfrm>
            <a:off x="609601" y="257168"/>
            <a:ext cx="10972798" cy="1143000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vert="horz" lIns="180000" tIns="288000" rIns="180000" bIns="180000" rtlCol="0" anchor="t">
            <a:noAutofit/>
          </a:bodyPr>
          <a:lstStyle>
            <a:lvl1pPr algn="l" defTabSz="914400" rtl="0" eaLnBrk="1" latinLnBrk="1" hangingPunct="1">
              <a:lnSpc>
                <a:spcPts val="4600"/>
              </a:lnSpc>
              <a:spcBef>
                <a:spcPct val="0"/>
              </a:spcBef>
              <a:buNone/>
              <a:defRPr sz="4600" b="1" kern="1200" spc="-30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>
              <a:defRPr/>
            </a:pPr>
            <a:r>
              <a:rPr lang="ko-KR" altLang="en-US" spc="0" dirty="0">
                <a:solidFill>
                  <a:schemeClr val="lt1"/>
                </a:solidFill>
                <a:latin typeface="나눔스퀘어"/>
                <a:ea typeface="나눔스퀘어"/>
              </a:rPr>
              <a:t>키로깅 프로그램 설계 </a:t>
            </a:r>
            <a:r>
              <a:rPr lang="en-US" altLang="ko-KR" sz="2000" b="0" spc="0" dirty="0">
                <a:solidFill>
                  <a:schemeClr val="lt1"/>
                </a:solidFill>
                <a:latin typeface="나눔스퀘어"/>
                <a:ea typeface="나눔스퀘어"/>
              </a:rPr>
              <a:t>(</a:t>
            </a:r>
            <a:r>
              <a:rPr lang="ko-KR" altLang="en-US" sz="2000" b="0" spc="0" dirty="0">
                <a:solidFill>
                  <a:schemeClr val="lt1"/>
                </a:solidFill>
                <a:latin typeface="나눔스퀘어"/>
                <a:ea typeface="나눔스퀘어"/>
              </a:rPr>
              <a:t>코드 설명 </a:t>
            </a:r>
            <a:r>
              <a:rPr lang="en-US" altLang="ko-KR" sz="2000" b="0" spc="0" dirty="0">
                <a:solidFill>
                  <a:schemeClr val="lt1"/>
                </a:solidFill>
                <a:latin typeface="나눔스퀘어"/>
                <a:ea typeface="나눔스퀘어"/>
              </a:rPr>
              <a:t>– 3)</a:t>
            </a:r>
            <a:endParaRPr lang="ko-KR" altLang="en-US" sz="2000" b="0" spc="0" dirty="0">
              <a:solidFill>
                <a:schemeClr val="lt1"/>
              </a:solidFill>
              <a:latin typeface="나눔스퀘어"/>
              <a:ea typeface="나눔스퀘어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73118DD-D223-46F9-B81C-33BDE7CA57FD}"/>
              </a:ext>
            </a:extLst>
          </p:cNvPr>
          <p:cNvSpPr/>
          <p:nvPr/>
        </p:nvSpPr>
        <p:spPr>
          <a:xfrm>
            <a:off x="609600" y="1520098"/>
            <a:ext cx="2976978" cy="479394"/>
          </a:xfrm>
          <a:prstGeom prst="roundRect">
            <a:avLst/>
          </a:prstGeom>
          <a:ln/>
          <a:effectLst>
            <a:reflection blurRad="6350" stA="52000" endA="300" endPos="35000" dir="5400000" sy="-100000" algn="bl" rotWithShape="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mailFunc.py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8A14A32-B7D1-4361-A161-F63543204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421847"/>
            <a:ext cx="6010275" cy="2990850"/>
          </a:xfrm>
          <a:prstGeom prst="rect">
            <a:avLst/>
          </a:prstGeom>
        </p:spPr>
      </p:pic>
      <p:sp>
        <p:nvSpPr>
          <p:cNvPr id="9" name="설명선: 선 8">
            <a:extLst>
              <a:ext uri="{FF2B5EF4-FFF2-40B4-BE49-F238E27FC236}">
                <a16:creationId xmlns:a16="http://schemas.microsoft.com/office/drawing/2014/main" id="{4E2208E3-158A-4951-BA1C-1542DBC7E22C}"/>
              </a:ext>
            </a:extLst>
          </p:cNvPr>
          <p:cNvSpPr/>
          <p:nvPr/>
        </p:nvSpPr>
        <p:spPr>
          <a:xfrm>
            <a:off x="7213106" y="3194993"/>
            <a:ext cx="2867487" cy="468013"/>
          </a:xfrm>
          <a:prstGeom prst="borderCallout1">
            <a:avLst>
              <a:gd name="adj1" fmla="val 49100"/>
              <a:gd name="adj2" fmla="val -3999"/>
              <a:gd name="adj3" fmla="val 110834"/>
              <a:gd name="adj4" fmla="val -76413"/>
            </a:avLst>
          </a:prstGeom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필요한 모듈 불러오기</a:t>
            </a:r>
          </a:p>
        </p:txBody>
      </p:sp>
      <p:sp>
        <p:nvSpPr>
          <p:cNvPr id="11" name="설명선: 선 10">
            <a:extLst>
              <a:ext uri="{FF2B5EF4-FFF2-40B4-BE49-F238E27FC236}">
                <a16:creationId xmlns:a16="http://schemas.microsoft.com/office/drawing/2014/main" id="{E7B72FBA-38D6-476F-9E48-797396B5E12D}"/>
              </a:ext>
            </a:extLst>
          </p:cNvPr>
          <p:cNvSpPr/>
          <p:nvPr/>
        </p:nvSpPr>
        <p:spPr>
          <a:xfrm>
            <a:off x="4759911" y="5696782"/>
            <a:ext cx="6010275" cy="656361"/>
          </a:xfrm>
          <a:prstGeom prst="borderCallout1">
            <a:avLst>
              <a:gd name="adj1" fmla="val 52893"/>
              <a:gd name="adj2" fmla="val -5295"/>
              <a:gd name="adj3" fmla="val -52297"/>
              <a:gd name="adj4" fmla="val -23828"/>
            </a:avLst>
          </a:prstGeom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메일을 주기적으로 보내는 것을 설계하기 위해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Threading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이란 모듈을 사용함</a:t>
            </a:r>
          </a:p>
        </p:txBody>
      </p:sp>
    </p:spTree>
    <p:extLst>
      <p:ext uri="{BB962C8B-B14F-4D97-AF65-F5344CB8AC3E}">
        <p14:creationId xmlns:p14="http://schemas.microsoft.com/office/powerpoint/2010/main" val="259351963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7F21523-AC5C-487B-9B7B-D0DBD430C9D8}"/>
              </a:ext>
            </a:extLst>
          </p:cNvPr>
          <p:cNvSpPr txBox="1">
            <a:spLocks/>
          </p:cNvSpPr>
          <p:nvPr/>
        </p:nvSpPr>
        <p:spPr>
          <a:xfrm>
            <a:off x="609601" y="257168"/>
            <a:ext cx="10972798" cy="1143000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vert="horz" lIns="180000" tIns="288000" rIns="180000" bIns="180000" rtlCol="0" anchor="t">
            <a:noAutofit/>
          </a:bodyPr>
          <a:lstStyle>
            <a:lvl1pPr algn="l" defTabSz="914400" rtl="0" eaLnBrk="1" latinLnBrk="1" hangingPunct="1">
              <a:lnSpc>
                <a:spcPts val="4600"/>
              </a:lnSpc>
              <a:spcBef>
                <a:spcPct val="0"/>
              </a:spcBef>
              <a:buNone/>
              <a:defRPr sz="4600" b="1" kern="1200" spc="-30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>
              <a:defRPr/>
            </a:pPr>
            <a:r>
              <a:rPr lang="ko-KR" altLang="en-US" spc="0" dirty="0">
                <a:solidFill>
                  <a:schemeClr val="lt1"/>
                </a:solidFill>
                <a:latin typeface="나눔스퀘어"/>
                <a:ea typeface="나눔스퀘어"/>
              </a:rPr>
              <a:t>키로깅 프로그램 설계 </a:t>
            </a:r>
            <a:r>
              <a:rPr lang="en-US" altLang="ko-KR" sz="2000" b="0" spc="0" dirty="0">
                <a:solidFill>
                  <a:schemeClr val="lt1"/>
                </a:solidFill>
                <a:latin typeface="나눔스퀘어"/>
                <a:ea typeface="나눔스퀘어"/>
              </a:rPr>
              <a:t>(</a:t>
            </a:r>
            <a:r>
              <a:rPr lang="ko-KR" altLang="en-US" sz="2000" b="0" spc="0" dirty="0">
                <a:solidFill>
                  <a:schemeClr val="lt1"/>
                </a:solidFill>
                <a:latin typeface="나눔스퀘어"/>
                <a:ea typeface="나눔스퀘어"/>
              </a:rPr>
              <a:t>코드 설명 </a:t>
            </a:r>
            <a:r>
              <a:rPr lang="en-US" altLang="ko-KR" sz="2000" b="0" spc="0" dirty="0">
                <a:solidFill>
                  <a:schemeClr val="lt1"/>
                </a:solidFill>
                <a:latin typeface="나눔스퀘어"/>
                <a:ea typeface="나눔스퀘어"/>
              </a:rPr>
              <a:t>– 4)</a:t>
            </a:r>
            <a:endParaRPr lang="ko-KR" altLang="en-US" sz="2000" b="0" spc="0" dirty="0">
              <a:solidFill>
                <a:schemeClr val="lt1"/>
              </a:solidFill>
              <a:latin typeface="나눔스퀘어"/>
              <a:ea typeface="나눔스퀘어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3E8B7EC-C393-42EF-A8B7-5D59D1E90C3D}"/>
              </a:ext>
            </a:extLst>
          </p:cNvPr>
          <p:cNvSpPr/>
          <p:nvPr/>
        </p:nvSpPr>
        <p:spPr>
          <a:xfrm>
            <a:off x="609600" y="1520098"/>
            <a:ext cx="2976978" cy="479394"/>
          </a:xfrm>
          <a:prstGeom prst="roundRect">
            <a:avLst/>
          </a:prstGeom>
          <a:ln/>
          <a:effectLst>
            <a:reflection blurRad="6350" stA="52000" endA="300" endPos="35000" dir="5400000" sy="-100000" algn="bl" rotWithShape="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mailFunc.py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BED0507-0440-4CC6-AD6A-4A48BF583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119422"/>
            <a:ext cx="10434005" cy="4236990"/>
          </a:xfrm>
          <a:prstGeom prst="rect">
            <a:avLst/>
          </a:prstGeom>
        </p:spPr>
      </p:pic>
      <p:sp>
        <p:nvSpPr>
          <p:cNvPr id="9" name="설명선: 선 8">
            <a:extLst>
              <a:ext uri="{FF2B5EF4-FFF2-40B4-BE49-F238E27FC236}">
                <a16:creationId xmlns:a16="http://schemas.microsoft.com/office/drawing/2014/main" id="{B8903375-C3F0-4AB4-A67C-0526328C7663}"/>
              </a:ext>
            </a:extLst>
          </p:cNvPr>
          <p:cNvSpPr/>
          <p:nvPr/>
        </p:nvSpPr>
        <p:spPr>
          <a:xfrm>
            <a:off x="7355149" y="3429000"/>
            <a:ext cx="3360199" cy="808917"/>
          </a:xfrm>
          <a:prstGeom prst="borderCallout1">
            <a:avLst>
              <a:gd name="adj1" fmla="val 49100"/>
              <a:gd name="adj2" fmla="val -3999"/>
              <a:gd name="adj3" fmla="val -80966"/>
              <a:gd name="adj4" fmla="val -59539"/>
            </a:avLst>
          </a:prstGeom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메일을 보낼 때 사용할 계정 정보를 입력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200" b="1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b="1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보낼 때 주소는 </a:t>
            </a:r>
            <a:r>
              <a:rPr lang="en-US" altLang="ko-KR" sz="1200" b="1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Gmail</a:t>
            </a:r>
            <a:r>
              <a:rPr lang="ko-KR" altLang="en-US" sz="1200" b="1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계정</a:t>
            </a:r>
            <a:r>
              <a:rPr lang="en-US" altLang="ko-KR" sz="1200" b="1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200" b="1" u="sng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설명선: 선 10">
            <a:extLst>
              <a:ext uri="{FF2B5EF4-FFF2-40B4-BE49-F238E27FC236}">
                <a16:creationId xmlns:a16="http://schemas.microsoft.com/office/drawing/2014/main" id="{81FD19AD-4278-4DB4-8C99-C0E32D5A39A0}"/>
              </a:ext>
            </a:extLst>
          </p:cNvPr>
          <p:cNvSpPr/>
          <p:nvPr/>
        </p:nvSpPr>
        <p:spPr>
          <a:xfrm>
            <a:off x="7355148" y="4429396"/>
            <a:ext cx="2867487" cy="684467"/>
          </a:xfrm>
          <a:prstGeom prst="borderCallout1">
            <a:avLst>
              <a:gd name="adj1" fmla="val 49100"/>
              <a:gd name="adj2" fmla="val -3999"/>
              <a:gd name="adj3" fmla="val 148837"/>
              <a:gd name="adj4" fmla="val -44525"/>
            </a:avLst>
          </a:prstGeom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메일 제목과 본문 입력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본문에는 구분하기 편하도록 전송 당시 시간을 추가해서 보냄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설명선: 선 12">
            <a:extLst>
              <a:ext uri="{FF2B5EF4-FFF2-40B4-BE49-F238E27FC236}">
                <a16:creationId xmlns:a16="http://schemas.microsoft.com/office/drawing/2014/main" id="{6D66301B-58DE-4B89-A862-6FE222221C98}"/>
              </a:ext>
            </a:extLst>
          </p:cNvPr>
          <p:cNvSpPr/>
          <p:nvPr/>
        </p:nvSpPr>
        <p:spPr>
          <a:xfrm>
            <a:off x="7355148" y="4425364"/>
            <a:ext cx="2867487" cy="684467"/>
          </a:xfrm>
          <a:prstGeom prst="borderCallout1">
            <a:avLst>
              <a:gd name="adj1" fmla="val 49100"/>
              <a:gd name="adj2" fmla="val -3999"/>
              <a:gd name="adj3" fmla="val -59983"/>
              <a:gd name="adj4" fmla="val -52265"/>
            </a:avLst>
          </a:prstGeom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메일 제목과 본문 입력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본문에는 구분하기 편하도록 전송 당시 시간을 추가해서 보냄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설명선: 선 14">
            <a:extLst>
              <a:ext uri="{FF2B5EF4-FFF2-40B4-BE49-F238E27FC236}">
                <a16:creationId xmlns:a16="http://schemas.microsoft.com/office/drawing/2014/main" id="{E051A85E-1F1D-4A47-9104-7DD645893AB4}"/>
              </a:ext>
            </a:extLst>
          </p:cNvPr>
          <p:cNvSpPr/>
          <p:nvPr/>
        </p:nvSpPr>
        <p:spPr>
          <a:xfrm>
            <a:off x="5422779" y="1580071"/>
            <a:ext cx="5230425" cy="468013"/>
          </a:xfrm>
          <a:prstGeom prst="borderCallout1">
            <a:avLst>
              <a:gd name="adj1" fmla="val 49100"/>
              <a:gd name="adj2" fmla="val -3999"/>
              <a:gd name="adj3" fmla="val 141184"/>
              <a:gd name="adj4" fmla="val -41137"/>
            </a:avLst>
          </a:prstGeom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재사용이 편하도록 메일 보내기를 함수로 묶음</a:t>
            </a:r>
          </a:p>
        </p:txBody>
      </p:sp>
    </p:spTree>
    <p:extLst>
      <p:ext uri="{BB962C8B-B14F-4D97-AF65-F5344CB8AC3E}">
        <p14:creationId xmlns:p14="http://schemas.microsoft.com/office/powerpoint/2010/main" val="172877373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6F24012-B7CC-4406-9EA8-27232AFA1222}"/>
              </a:ext>
            </a:extLst>
          </p:cNvPr>
          <p:cNvSpPr txBox="1">
            <a:spLocks/>
          </p:cNvSpPr>
          <p:nvPr/>
        </p:nvSpPr>
        <p:spPr>
          <a:xfrm>
            <a:off x="609601" y="257168"/>
            <a:ext cx="10972798" cy="1143000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vert="horz" lIns="180000" tIns="288000" rIns="180000" bIns="180000" rtlCol="0" anchor="t">
            <a:noAutofit/>
          </a:bodyPr>
          <a:lstStyle>
            <a:lvl1pPr algn="l" defTabSz="914400" rtl="0" eaLnBrk="1" latinLnBrk="1" hangingPunct="1">
              <a:lnSpc>
                <a:spcPts val="4600"/>
              </a:lnSpc>
              <a:spcBef>
                <a:spcPct val="0"/>
              </a:spcBef>
              <a:buNone/>
              <a:defRPr sz="4600" b="1" kern="1200" spc="-30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>
              <a:defRPr/>
            </a:pPr>
            <a:r>
              <a:rPr lang="ko-KR" altLang="en-US" spc="0" dirty="0">
                <a:solidFill>
                  <a:schemeClr val="lt1"/>
                </a:solidFill>
                <a:latin typeface="나눔스퀘어"/>
                <a:ea typeface="나눔스퀘어"/>
              </a:rPr>
              <a:t>키로깅 프로그램 설계 </a:t>
            </a:r>
            <a:r>
              <a:rPr lang="en-US" altLang="ko-KR" sz="2000" b="0" spc="0" dirty="0">
                <a:solidFill>
                  <a:schemeClr val="lt1"/>
                </a:solidFill>
                <a:latin typeface="나눔스퀘어"/>
                <a:ea typeface="나눔스퀘어"/>
              </a:rPr>
              <a:t>(</a:t>
            </a:r>
            <a:r>
              <a:rPr lang="ko-KR" altLang="en-US" sz="2000" b="0" spc="0" dirty="0">
                <a:solidFill>
                  <a:schemeClr val="lt1"/>
                </a:solidFill>
                <a:latin typeface="나눔스퀘어"/>
                <a:ea typeface="나눔스퀘어"/>
              </a:rPr>
              <a:t>코드설명 </a:t>
            </a:r>
            <a:r>
              <a:rPr lang="en-US" altLang="ko-KR" sz="2000" b="0" spc="0" dirty="0">
                <a:solidFill>
                  <a:schemeClr val="lt1"/>
                </a:solidFill>
                <a:latin typeface="나눔스퀘어"/>
                <a:ea typeface="나눔스퀘어"/>
              </a:rPr>
              <a:t>– 5)</a:t>
            </a:r>
            <a:endParaRPr lang="ko-KR" altLang="en-US" sz="2000" b="0" spc="0" dirty="0">
              <a:solidFill>
                <a:schemeClr val="lt1"/>
              </a:solidFill>
              <a:latin typeface="나눔스퀘어"/>
              <a:ea typeface="나눔스퀘어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3BDE6E2-1CC4-4DD6-BD5F-387C5A7DFDF5}"/>
              </a:ext>
            </a:extLst>
          </p:cNvPr>
          <p:cNvSpPr/>
          <p:nvPr/>
        </p:nvSpPr>
        <p:spPr>
          <a:xfrm>
            <a:off x="609601" y="1501351"/>
            <a:ext cx="2976978" cy="479394"/>
          </a:xfrm>
          <a:prstGeom prst="roundRect">
            <a:avLst/>
          </a:prstGeom>
          <a:ln/>
          <a:effectLst>
            <a:reflection blurRad="6350" stA="52000" endA="300" endPos="35000" dir="5400000" sy="-100000" algn="bl" rotWithShape="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mailFunc.py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260DE18-9D3D-45A9-B78F-18BC1D981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2311523"/>
            <a:ext cx="9999215" cy="3368852"/>
          </a:xfrm>
          <a:prstGeom prst="rect">
            <a:avLst/>
          </a:prstGeom>
        </p:spPr>
      </p:pic>
      <p:sp>
        <p:nvSpPr>
          <p:cNvPr id="12" name="설명선: 선 11">
            <a:extLst>
              <a:ext uri="{FF2B5EF4-FFF2-40B4-BE49-F238E27FC236}">
                <a16:creationId xmlns:a16="http://schemas.microsoft.com/office/drawing/2014/main" id="{D9C18C9A-7A41-4E85-893E-641D975F708D}"/>
              </a:ext>
            </a:extLst>
          </p:cNvPr>
          <p:cNvSpPr/>
          <p:nvPr/>
        </p:nvSpPr>
        <p:spPr>
          <a:xfrm>
            <a:off x="7488314" y="2529167"/>
            <a:ext cx="2867487" cy="468013"/>
          </a:xfrm>
          <a:prstGeom prst="borderCallout1">
            <a:avLst>
              <a:gd name="adj1" fmla="val 49100"/>
              <a:gd name="adj2" fmla="val -3999"/>
              <a:gd name="adj3" fmla="val 38753"/>
              <a:gd name="adj4" fmla="val -74865"/>
            </a:avLst>
          </a:prstGeom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키로깅 파일 첨부</a:t>
            </a:r>
          </a:p>
        </p:txBody>
      </p:sp>
      <p:sp>
        <p:nvSpPr>
          <p:cNvPr id="14" name="설명선: 선 13">
            <a:extLst>
              <a:ext uri="{FF2B5EF4-FFF2-40B4-BE49-F238E27FC236}">
                <a16:creationId xmlns:a16="http://schemas.microsoft.com/office/drawing/2014/main" id="{BC26B68A-B61D-46CC-96A6-A766032DB592}"/>
              </a:ext>
            </a:extLst>
          </p:cNvPr>
          <p:cNvSpPr/>
          <p:nvPr/>
        </p:nvSpPr>
        <p:spPr>
          <a:xfrm>
            <a:off x="7386222" y="5898019"/>
            <a:ext cx="3681274" cy="468013"/>
          </a:xfrm>
          <a:prstGeom prst="borderCallout1">
            <a:avLst>
              <a:gd name="adj1" fmla="val 49100"/>
              <a:gd name="adj2" fmla="val -3999"/>
              <a:gd name="adj3" fmla="val -145245"/>
              <a:gd name="adj4" fmla="val -40901"/>
            </a:avLst>
          </a:prstGeom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Gmail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SMTP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기능을 이용</a:t>
            </a:r>
          </a:p>
        </p:txBody>
      </p:sp>
    </p:spTree>
    <p:extLst>
      <p:ext uri="{BB962C8B-B14F-4D97-AF65-F5344CB8AC3E}">
        <p14:creationId xmlns:p14="http://schemas.microsoft.com/office/powerpoint/2010/main" val="135182513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0861987-8326-4FEB-B3A5-E41030357B0A}"/>
              </a:ext>
            </a:extLst>
          </p:cNvPr>
          <p:cNvSpPr txBox="1">
            <a:spLocks/>
          </p:cNvSpPr>
          <p:nvPr/>
        </p:nvSpPr>
        <p:spPr>
          <a:xfrm>
            <a:off x="609601" y="257168"/>
            <a:ext cx="10972798" cy="1143000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vert="horz" lIns="180000" tIns="288000" rIns="180000" bIns="180000" rtlCol="0" anchor="t">
            <a:noAutofit/>
          </a:bodyPr>
          <a:lstStyle>
            <a:lvl1pPr algn="l" defTabSz="914400" rtl="0" eaLnBrk="1" latinLnBrk="1" hangingPunct="1">
              <a:lnSpc>
                <a:spcPts val="4600"/>
              </a:lnSpc>
              <a:spcBef>
                <a:spcPct val="0"/>
              </a:spcBef>
              <a:buNone/>
              <a:defRPr sz="4600" b="1" kern="1200" spc="-30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>
              <a:defRPr/>
            </a:pPr>
            <a:r>
              <a:rPr lang="ko-KR" altLang="en-US" spc="0" dirty="0">
                <a:solidFill>
                  <a:schemeClr val="lt1"/>
                </a:solidFill>
                <a:latin typeface="나눔스퀘어"/>
                <a:ea typeface="나눔스퀘어"/>
              </a:rPr>
              <a:t>키로깅 프로그램 설계 </a:t>
            </a:r>
            <a:r>
              <a:rPr lang="en-US" altLang="ko-KR" sz="2000" b="0" spc="0" dirty="0">
                <a:solidFill>
                  <a:schemeClr val="lt1"/>
                </a:solidFill>
                <a:latin typeface="나눔스퀘어"/>
                <a:ea typeface="나눔스퀘어"/>
              </a:rPr>
              <a:t>(</a:t>
            </a:r>
            <a:r>
              <a:rPr lang="ko-KR" altLang="en-US" sz="2000" b="0" spc="0" dirty="0">
                <a:solidFill>
                  <a:schemeClr val="lt1"/>
                </a:solidFill>
                <a:latin typeface="나눔스퀘어"/>
                <a:ea typeface="나눔스퀘어"/>
              </a:rPr>
              <a:t>코드설명 </a:t>
            </a:r>
            <a:r>
              <a:rPr lang="en-US" altLang="ko-KR" sz="2000" b="0" spc="0" dirty="0">
                <a:solidFill>
                  <a:schemeClr val="lt1"/>
                </a:solidFill>
                <a:latin typeface="나눔스퀘어"/>
                <a:ea typeface="나눔스퀘어"/>
              </a:rPr>
              <a:t>– 6)</a:t>
            </a:r>
            <a:endParaRPr lang="ko-KR" altLang="en-US" sz="2000" b="0" spc="0" dirty="0">
              <a:solidFill>
                <a:schemeClr val="lt1"/>
              </a:solidFill>
              <a:latin typeface="나눔스퀘어"/>
              <a:ea typeface="나눔스퀘어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12F1B5-0CAF-429D-BE93-581C84DC2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2915106"/>
            <a:ext cx="9982200" cy="1962150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78593C5-3523-4519-90A5-41D2D8A862B0}"/>
              </a:ext>
            </a:extLst>
          </p:cNvPr>
          <p:cNvSpPr/>
          <p:nvPr/>
        </p:nvSpPr>
        <p:spPr>
          <a:xfrm>
            <a:off x="609601" y="1501351"/>
            <a:ext cx="2976978" cy="479394"/>
          </a:xfrm>
          <a:prstGeom prst="roundRect">
            <a:avLst/>
          </a:prstGeom>
          <a:ln/>
          <a:effectLst>
            <a:reflection blurRad="6350" stA="52000" endA="300" endPos="35000" dir="5400000" sy="-100000" algn="bl" rotWithShape="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mailFunc.py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설명선: 선 8">
            <a:extLst>
              <a:ext uri="{FF2B5EF4-FFF2-40B4-BE49-F238E27FC236}">
                <a16:creationId xmlns:a16="http://schemas.microsoft.com/office/drawing/2014/main" id="{BD5B4194-4E53-480E-8876-C77DCFD3A939}"/>
              </a:ext>
            </a:extLst>
          </p:cNvPr>
          <p:cNvSpPr/>
          <p:nvPr/>
        </p:nvSpPr>
        <p:spPr>
          <a:xfrm>
            <a:off x="4526134" y="1618601"/>
            <a:ext cx="6144825" cy="715928"/>
          </a:xfrm>
          <a:prstGeom prst="borderCallout1">
            <a:avLst>
              <a:gd name="adj1" fmla="val 49100"/>
              <a:gd name="adj2" fmla="val -3999"/>
              <a:gd name="adj3" fmla="val 171045"/>
              <a:gd name="adj4" fmla="val -13772"/>
            </a:avLst>
          </a:prstGeom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메일이 보내졌다면 언제 보내졌는지 프로그램에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시간과 함께 띄워서 알기 편하게 관리</a:t>
            </a:r>
          </a:p>
        </p:txBody>
      </p:sp>
      <p:sp>
        <p:nvSpPr>
          <p:cNvPr id="11" name="설명선: 선 10">
            <a:extLst>
              <a:ext uri="{FF2B5EF4-FFF2-40B4-BE49-F238E27FC236}">
                <a16:creationId xmlns:a16="http://schemas.microsoft.com/office/drawing/2014/main" id="{6C5C122A-149C-4596-B37F-83BAF513942E}"/>
              </a:ext>
            </a:extLst>
          </p:cNvPr>
          <p:cNvSpPr/>
          <p:nvPr/>
        </p:nvSpPr>
        <p:spPr>
          <a:xfrm>
            <a:off x="6511770" y="5223826"/>
            <a:ext cx="2867487" cy="679824"/>
          </a:xfrm>
          <a:prstGeom prst="borderCallout1">
            <a:avLst>
              <a:gd name="adj1" fmla="val 49100"/>
              <a:gd name="adj2" fmla="val -3999"/>
              <a:gd name="adj3" fmla="val -170782"/>
              <a:gd name="adj4" fmla="val -15732"/>
            </a:avLst>
          </a:prstGeom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30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초마다 이메일 보내기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작업을 수행하도록 지시</a:t>
            </a:r>
          </a:p>
        </p:txBody>
      </p:sp>
    </p:spTree>
    <p:extLst>
      <p:ext uri="{BB962C8B-B14F-4D97-AF65-F5344CB8AC3E}">
        <p14:creationId xmlns:p14="http://schemas.microsoft.com/office/powerpoint/2010/main" val="235385172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82B6EA1-2E46-4206-9AA8-289D308A0220}"/>
              </a:ext>
            </a:extLst>
          </p:cNvPr>
          <p:cNvSpPr txBox="1">
            <a:spLocks/>
          </p:cNvSpPr>
          <p:nvPr/>
        </p:nvSpPr>
        <p:spPr>
          <a:xfrm>
            <a:off x="609601" y="257168"/>
            <a:ext cx="10972798" cy="1143000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vert="horz" lIns="180000" tIns="288000" rIns="180000" bIns="180000" rtlCol="0" anchor="t">
            <a:noAutofit/>
          </a:bodyPr>
          <a:lstStyle>
            <a:lvl1pPr algn="l" defTabSz="914400" rtl="0" eaLnBrk="1" latinLnBrk="1" hangingPunct="1">
              <a:lnSpc>
                <a:spcPts val="4600"/>
              </a:lnSpc>
              <a:spcBef>
                <a:spcPct val="0"/>
              </a:spcBef>
              <a:buNone/>
              <a:defRPr sz="4600" b="1" kern="1200" spc="-30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>
              <a:defRPr/>
            </a:pPr>
            <a:r>
              <a:rPr lang="ko-KR" altLang="en-US" spc="0" dirty="0">
                <a:solidFill>
                  <a:schemeClr val="lt1"/>
                </a:solidFill>
                <a:latin typeface="나눔스퀘어"/>
                <a:ea typeface="나눔스퀘어"/>
              </a:rPr>
              <a:t>키로깅 프로그램 설계 </a:t>
            </a:r>
            <a:r>
              <a:rPr lang="en-US" altLang="ko-KR" sz="2000" b="0" spc="0" dirty="0">
                <a:solidFill>
                  <a:schemeClr val="lt1"/>
                </a:solidFill>
                <a:latin typeface="나눔스퀘어"/>
                <a:ea typeface="나눔스퀘어"/>
              </a:rPr>
              <a:t>(</a:t>
            </a:r>
            <a:r>
              <a:rPr lang="ko-KR" altLang="en-US" sz="2000" b="0" spc="0" dirty="0">
                <a:solidFill>
                  <a:schemeClr val="lt1"/>
                </a:solidFill>
                <a:latin typeface="나눔스퀘어"/>
                <a:ea typeface="나눔스퀘어"/>
              </a:rPr>
              <a:t>구글 이메일 보안 설정</a:t>
            </a:r>
            <a:r>
              <a:rPr lang="en-US" altLang="ko-KR" sz="2000" b="0" spc="0" dirty="0">
                <a:solidFill>
                  <a:schemeClr val="lt1"/>
                </a:solidFill>
                <a:latin typeface="나눔스퀘어"/>
                <a:ea typeface="나눔스퀘어"/>
              </a:rPr>
              <a:t>) </a:t>
            </a:r>
            <a:endParaRPr lang="ko-KR" altLang="en-US" sz="2000" b="0" spc="0" dirty="0">
              <a:solidFill>
                <a:schemeClr val="lt1"/>
              </a:solidFill>
              <a:latin typeface="나눔스퀘어"/>
              <a:ea typeface="나눔스퀘어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E9502D-C2B7-4674-9DDF-343C819027A9}"/>
              </a:ext>
            </a:extLst>
          </p:cNvPr>
          <p:cNvSpPr txBox="1"/>
          <p:nvPr/>
        </p:nvSpPr>
        <p:spPr>
          <a:xfrm>
            <a:off x="609600" y="1669871"/>
            <a:ext cx="109727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단순한 프로그램이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Google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계정에 액세스 할 수 있도록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인증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(2-Factor Authentication)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해제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합니다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85750" indent="-285750">
              <a:buFontTx/>
              <a:buChar char="-"/>
              <a:defRPr/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보안 수준이 낮은 앱의 액세스 항목을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변경해줍니다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D1275F5-14DD-49CE-ADC9-993A47C03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743031"/>
            <a:ext cx="8605421" cy="2857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C3544B4-8A53-4B69-968E-7260B2F57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472404"/>
            <a:ext cx="4876800" cy="1114425"/>
          </a:xfrm>
          <a:prstGeom prst="rect">
            <a:avLst/>
          </a:prstGeom>
        </p:spPr>
      </p:pic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3E983AD9-F434-44C6-AF15-036C0A94A48A}"/>
              </a:ext>
            </a:extLst>
          </p:cNvPr>
          <p:cNvSpPr/>
          <p:nvPr/>
        </p:nvSpPr>
        <p:spPr>
          <a:xfrm>
            <a:off x="5841507" y="2472404"/>
            <a:ext cx="3480046" cy="1114425"/>
          </a:xfrm>
          <a:prstGeom prst="wedgeRoundRectCallout">
            <a:avLst>
              <a:gd name="adj1" fmla="val -66241"/>
              <a:gd name="adj2" fmla="val 6737"/>
              <a:gd name="adj3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여기에 적어 놓은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Google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계정을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설정해야만 합니다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11" name="말풍선: 모서리가 둥근 사각형 10">
            <a:extLst>
              <a:ext uri="{FF2B5EF4-FFF2-40B4-BE49-F238E27FC236}">
                <a16:creationId xmlns:a16="http://schemas.microsoft.com/office/drawing/2014/main" id="{20FD6A6C-0890-43B8-B827-969325EA05ED}"/>
              </a:ext>
            </a:extLst>
          </p:cNvPr>
          <p:cNvSpPr/>
          <p:nvPr/>
        </p:nvSpPr>
        <p:spPr>
          <a:xfrm>
            <a:off x="7581530" y="5486406"/>
            <a:ext cx="3480046" cy="1114425"/>
          </a:xfrm>
          <a:prstGeom prst="wedgeRoundRectCallout">
            <a:avLst>
              <a:gd name="adj1" fmla="val -59098"/>
              <a:gd name="adj2" fmla="val -46636"/>
              <a:gd name="adj3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Google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계정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보안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보안수준이 낮은 앱의 액세스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액세스 허용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276373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F954708-1236-4E81-A7A0-B69CA877BF72}"/>
              </a:ext>
            </a:extLst>
          </p:cNvPr>
          <p:cNvSpPr txBox="1">
            <a:spLocks/>
          </p:cNvSpPr>
          <p:nvPr/>
        </p:nvSpPr>
        <p:spPr>
          <a:xfrm>
            <a:off x="609601" y="257168"/>
            <a:ext cx="10972798" cy="1143000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vert="horz" lIns="180000" tIns="288000" rIns="180000" bIns="180000" rtlCol="0" anchor="t">
            <a:noAutofit/>
          </a:bodyPr>
          <a:lstStyle>
            <a:lvl1pPr algn="l" defTabSz="914400" rtl="0" eaLnBrk="1" latinLnBrk="1" hangingPunct="1">
              <a:lnSpc>
                <a:spcPts val="4600"/>
              </a:lnSpc>
              <a:spcBef>
                <a:spcPct val="0"/>
              </a:spcBef>
              <a:buNone/>
              <a:defRPr sz="4600" b="1" kern="1200" spc="-30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>
              <a:defRPr/>
            </a:pPr>
            <a:r>
              <a:rPr lang="ko-KR" altLang="en-US" spc="0" dirty="0">
                <a:solidFill>
                  <a:schemeClr val="lt1"/>
                </a:solidFill>
                <a:latin typeface="나눔스퀘어"/>
                <a:ea typeface="나눔스퀘어"/>
              </a:rPr>
              <a:t>키로깅 프로그램 동작 </a:t>
            </a:r>
            <a:r>
              <a:rPr lang="en-US" altLang="ko-KR" sz="2000" b="0" spc="0" dirty="0">
                <a:solidFill>
                  <a:schemeClr val="lt1"/>
                </a:solidFill>
                <a:latin typeface="나눔스퀘어"/>
                <a:ea typeface="나눔스퀘어"/>
              </a:rPr>
              <a:t>(</a:t>
            </a:r>
            <a:r>
              <a:rPr lang="ko-KR" altLang="en-US" sz="2000" b="0" spc="0" dirty="0">
                <a:solidFill>
                  <a:schemeClr val="lt1"/>
                </a:solidFill>
                <a:latin typeface="나눔스퀘어"/>
                <a:ea typeface="나눔스퀘어"/>
              </a:rPr>
              <a:t>키로깅 과정 </a:t>
            </a:r>
            <a:r>
              <a:rPr lang="en-US" altLang="ko-KR" sz="2000" b="0" spc="0" dirty="0">
                <a:solidFill>
                  <a:schemeClr val="lt1"/>
                </a:solidFill>
                <a:latin typeface="나눔스퀘어"/>
                <a:ea typeface="나눔스퀘어"/>
              </a:rPr>
              <a:t>– </a:t>
            </a:r>
            <a:r>
              <a:rPr lang="ko-KR" altLang="en-US" sz="2000" b="0" spc="0" dirty="0">
                <a:solidFill>
                  <a:schemeClr val="lt1"/>
                </a:solidFill>
                <a:latin typeface="나눔스퀘어"/>
                <a:ea typeface="나눔스퀘어"/>
              </a:rPr>
              <a:t>파일 만들기</a:t>
            </a:r>
            <a:r>
              <a:rPr lang="en-US" altLang="ko-KR" sz="2000" b="0" spc="0" dirty="0">
                <a:solidFill>
                  <a:schemeClr val="lt1"/>
                </a:solidFill>
                <a:latin typeface="나눔스퀘어"/>
                <a:ea typeface="나눔스퀘어"/>
              </a:rPr>
              <a:t>)</a:t>
            </a:r>
            <a:endParaRPr lang="ko-KR" altLang="en-US" sz="2000" b="0" spc="0" dirty="0">
              <a:solidFill>
                <a:schemeClr val="lt1"/>
              </a:solidFill>
              <a:latin typeface="나눔스퀘어"/>
              <a:ea typeface="나눔스퀘어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34DA6B-4F97-42AB-8FC2-78C38062B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1604336"/>
            <a:ext cx="9945950" cy="5291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565DE0A-7710-42E8-A2C7-6DBE2D9E8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1" y="2650496"/>
            <a:ext cx="7210425" cy="381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13ADAF-FDED-4A35-9585-E45DDBFC6F40}"/>
              </a:ext>
            </a:extLst>
          </p:cNvPr>
          <p:cNvSpPr txBox="1"/>
          <p:nvPr/>
        </p:nvSpPr>
        <p:spPr>
          <a:xfrm>
            <a:off x="609601" y="2228091"/>
            <a:ext cx="10671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Keylogging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디렉토리가 없는 경우 생성하고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 내에 키로깅 한 내역을 저장하기 위한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Key.txt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파일을 만듭니다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0342853-1754-4A3F-A76E-AA4271BD09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1" y="3084569"/>
            <a:ext cx="7305675" cy="4381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FB4802C-ACE1-451B-9DB9-168F78BB5E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1" y="3636214"/>
            <a:ext cx="3980154" cy="30365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9DACA8C-7E43-4641-8D38-2CC62F100A58}"/>
              </a:ext>
            </a:extLst>
          </p:cNvPr>
          <p:cNvSpPr txBox="1"/>
          <p:nvPr/>
        </p:nvSpPr>
        <p:spPr>
          <a:xfrm>
            <a:off x="4712564" y="5677502"/>
            <a:ext cx="42739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Key.txt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프로그램이 실행된 이후부터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실시간으로 키 입력이 입력된 시간과 함께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차곡차곡 저장이 됩니다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말풍선: 모서리가 둥근 사각형 1">
            <a:extLst>
              <a:ext uri="{FF2B5EF4-FFF2-40B4-BE49-F238E27FC236}">
                <a16:creationId xmlns:a16="http://schemas.microsoft.com/office/drawing/2014/main" id="{6DC5CE4D-1BA0-453A-A08D-2C5250A85BC5}"/>
              </a:ext>
            </a:extLst>
          </p:cNvPr>
          <p:cNvSpPr/>
          <p:nvPr/>
        </p:nvSpPr>
        <p:spPr>
          <a:xfrm>
            <a:off x="5109504" y="4009865"/>
            <a:ext cx="4567156" cy="1114425"/>
          </a:xfrm>
          <a:prstGeom prst="wedgeRoundRectCallout">
            <a:avLst>
              <a:gd name="adj1" fmla="val -103132"/>
              <a:gd name="adj2" fmla="val 1161"/>
              <a:gd name="adj3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예시로 중간에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“hello”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란 문자열을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입력해 보면 저렇게 시간과 함께 각각 모두 기록이 되는 것을 확인할 수 있습니다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6519787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C9FEDB2-2308-4455-BF89-CD493A252E44}"/>
              </a:ext>
            </a:extLst>
          </p:cNvPr>
          <p:cNvSpPr txBox="1">
            <a:spLocks/>
          </p:cNvSpPr>
          <p:nvPr/>
        </p:nvSpPr>
        <p:spPr>
          <a:xfrm>
            <a:off x="609601" y="257168"/>
            <a:ext cx="10972798" cy="1143000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vert="horz" lIns="180000" tIns="288000" rIns="180000" bIns="180000" rtlCol="0" anchor="t">
            <a:noAutofit/>
          </a:bodyPr>
          <a:lstStyle>
            <a:lvl1pPr algn="l" defTabSz="914400" rtl="0" eaLnBrk="1" latinLnBrk="1" hangingPunct="1">
              <a:lnSpc>
                <a:spcPts val="4600"/>
              </a:lnSpc>
              <a:spcBef>
                <a:spcPct val="0"/>
              </a:spcBef>
              <a:buNone/>
              <a:defRPr sz="4600" b="1" kern="1200" spc="-30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>
              <a:defRPr/>
            </a:pPr>
            <a:r>
              <a:rPr lang="ko-KR" altLang="en-US" spc="0" dirty="0">
                <a:solidFill>
                  <a:schemeClr val="lt1"/>
                </a:solidFill>
                <a:latin typeface="나눔스퀘어"/>
                <a:ea typeface="나눔스퀘어"/>
              </a:rPr>
              <a:t>키로깅 프로그램 동작 </a:t>
            </a:r>
            <a:r>
              <a:rPr lang="en-US" altLang="ko-KR" sz="2000" b="0" spc="0" dirty="0">
                <a:solidFill>
                  <a:schemeClr val="lt1"/>
                </a:solidFill>
                <a:latin typeface="나눔스퀘어"/>
                <a:ea typeface="나눔스퀘어"/>
              </a:rPr>
              <a:t>(</a:t>
            </a:r>
            <a:r>
              <a:rPr lang="ko-KR" altLang="en-US" sz="2000" b="0" spc="0" dirty="0">
                <a:solidFill>
                  <a:schemeClr val="lt1"/>
                </a:solidFill>
                <a:latin typeface="나눔스퀘어"/>
                <a:ea typeface="나눔스퀘어"/>
              </a:rPr>
              <a:t>키로깅 과정 </a:t>
            </a:r>
            <a:r>
              <a:rPr lang="en-US" altLang="ko-KR" sz="2000" b="0" spc="0" dirty="0">
                <a:solidFill>
                  <a:schemeClr val="lt1"/>
                </a:solidFill>
                <a:latin typeface="나눔스퀘어"/>
                <a:ea typeface="나눔스퀘어"/>
              </a:rPr>
              <a:t>– </a:t>
            </a:r>
            <a:r>
              <a:rPr lang="ko-KR" altLang="en-US" sz="2000" b="0" spc="0" dirty="0">
                <a:solidFill>
                  <a:schemeClr val="lt1"/>
                </a:solidFill>
                <a:latin typeface="나눔스퀘어"/>
                <a:ea typeface="나눔스퀘어"/>
              </a:rPr>
              <a:t>이메일 보내기</a:t>
            </a:r>
            <a:r>
              <a:rPr lang="en-US" altLang="ko-KR" sz="2000" b="0" spc="0" dirty="0">
                <a:solidFill>
                  <a:schemeClr val="lt1"/>
                </a:solidFill>
                <a:latin typeface="나눔스퀘어"/>
                <a:ea typeface="나눔스퀘어"/>
              </a:rPr>
              <a:t>)</a:t>
            </a:r>
            <a:endParaRPr lang="ko-KR" altLang="en-US" sz="2000" b="0" spc="0" dirty="0">
              <a:solidFill>
                <a:schemeClr val="lt1"/>
              </a:solidFill>
              <a:latin typeface="나눔스퀘어"/>
              <a:ea typeface="나눔스퀘어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37EC8E-12B5-429D-9798-611E6486A07D}"/>
              </a:ext>
            </a:extLst>
          </p:cNvPr>
          <p:cNvSpPr txBox="1"/>
          <p:nvPr/>
        </p:nvSpPr>
        <p:spPr>
          <a:xfrm>
            <a:off x="609601" y="1606654"/>
            <a:ext cx="10594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3. 30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초마다 주기적으로 설정한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Gmail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계정을 통해 키로깅 파일과 함께 메일이 보내집니다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설정한 대로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30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초마다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).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보낼 때에는 다음과 같이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Mail Sended at…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통해 언제 보내졌는지도 알 수 있습니다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82C3ECD-E593-47E5-861E-68E36B61B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2333392"/>
            <a:ext cx="10380955" cy="6902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58AA382-9186-44E7-8268-F92FE82CF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1" y="3245804"/>
            <a:ext cx="4624887" cy="32564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3871E8-7CE2-4D4F-B550-22CD3FD3E74B}"/>
              </a:ext>
            </a:extLst>
          </p:cNvPr>
          <p:cNvSpPr txBox="1"/>
          <p:nvPr/>
        </p:nvSpPr>
        <p:spPr>
          <a:xfrm>
            <a:off x="5518574" y="3245804"/>
            <a:ext cx="4982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메일을 받도록 설정한 계정의 메일 수신함에 가면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메일이 온 것을 확인할 수 있습니다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B3F5D44-4570-4BE8-8AA8-DE5359F56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8574" y="5942306"/>
            <a:ext cx="3914775" cy="495300"/>
          </a:xfrm>
          <a:prstGeom prst="rect">
            <a:avLst/>
          </a:prstGeom>
        </p:spPr>
      </p:pic>
      <p:sp>
        <p:nvSpPr>
          <p:cNvPr id="13" name="말풍선: 모서리가 둥근 사각형 12">
            <a:extLst>
              <a:ext uri="{FF2B5EF4-FFF2-40B4-BE49-F238E27FC236}">
                <a16:creationId xmlns:a16="http://schemas.microsoft.com/office/drawing/2014/main" id="{8899DE4E-B814-45CD-860F-612EB1C89B09}"/>
              </a:ext>
            </a:extLst>
          </p:cNvPr>
          <p:cNvSpPr/>
          <p:nvPr/>
        </p:nvSpPr>
        <p:spPr>
          <a:xfrm>
            <a:off x="5518574" y="4136921"/>
            <a:ext cx="3480046" cy="1114425"/>
          </a:xfrm>
          <a:prstGeom prst="wedgeRoundRectCallout">
            <a:avLst>
              <a:gd name="adj1" fmla="val -3741"/>
              <a:gd name="adj2" fmla="val 103128"/>
              <a:gd name="adj3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email_send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변수에 입력한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이메일 주소로 이메일이 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6282536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AE47B41-010A-4E57-B22A-C2647E95B72E}"/>
              </a:ext>
            </a:extLst>
          </p:cNvPr>
          <p:cNvSpPr txBox="1">
            <a:spLocks/>
          </p:cNvSpPr>
          <p:nvPr/>
        </p:nvSpPr>
        <p:spPr>
          <a:xfrm>
            <a:off x="609601" y="257168"/>
            <a:ext cx="10972798" cy="1143000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vert="horz" lIns="180000" tIns="288000" rIns="180000" bIns="180000" rtlCol="0" anchor="t">
            <a:noAutofit/>
          </a:bodyPr>
          <a:lstStyle>
            <a:lvl1pPr algn="l" defTabSz="914400" rtl="0" eaLnBrk="1" latinLnBrk="1" hangingPunct="1">
              <a:lnSpc>
                <a:spcPts val="4600"/>
              </a:lnSpc>
              <a:spcBef>
                <a:spcPct val="0"/>
              </a:spcBef>
              <a:buNone/>
              <a:defRPr sz="4600" b="1" kern="1200" spc="-30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>
              <a:defRPr/>
            </a:pPr>
            <a:r>
              <a:rPr lang="ko-KR" altLang="en-US" spc="0" dirty="0">
                <a:solidFill>
                  <a:schemeClr val="lt1"/>
                </a:solidFill>
                <a:latin typeface="나눔스퀘어"/>
                <a:ea typeface="나눔스퀘어"/>
              </a:rPr>
              <a:t>키로깅 프로그램 동작 </a:t>
            </a:r>
            <a:r>
              <a:rPr lang="en-US" altLang="ko-KR" sz="2000" b="0" spc="0" dirty="0">
                <a:solidFill>
                  <a:schemeClr val="lt1"/>
                </a:solidFill>
                <a:latin typeface="나눔스퀘어"/>
                <a:ea typeface="나눔스퀘어"/>
              </a:rPr>
              <a:t>(</a:t>
            </a:r>
            <a:r>
              <a:rPr lang="ko-KR" altLang="en-US" sz="2000" b="0" spc="0" dirty="0">
                <a:solidFill>
                  <a:schemeClr val="lt1"/>
                </a:solidFill>
                <a:latin typeface="나눔스퀘어"/>
                <a:ea typeface="나눔스퀘어"/>
              </a:rPr>
              <a:t>키로깅 과정 </a:t>
            </a:r>
            <a:r>
              <a:rPr lang="en-US" altLang="ko-KR" sz="2000" b="0" spc="0" dirty="0">
                <a:solidFill>
                  <a:schemeClr val="lt1"/>
                </a:solidFill>
                <a:latin typeface="나눔스퀘어"/>
                <a:ea typeface="나눔스퀘어"/>
              </a:rPr>
              <a:t>– </a:t>
            </a:r>
            <a:r>
              <a:rPr lang="ko-KR" altLang="en-US" sz="2000" b="0" spc="0" dirty="0">
                <a:solidFill>
                  <a:schemeClr val="lt1"/>
                </a:solidFill>
                <a:latin typeface="나눔스퀘어"/>
                <a:ea typeface="나눔스퀘어"/>
              </a:rPr>
              <a:t>키로깅 파일 확인하기</a:t>
            </a:r>
            <a:r>
              <a:rPr lang="en-US" altLang="ko-KR" sz="2000" b="0" spc="0" dirty="0">
                <a:solidFill>
                  <a:schemeClr val="lt1"/>
                </a:solidFill>
                <a:latin typeface="나눔스퀘어"/>
                <a:ea typeface="나눔스퀘어"/>
              </a:rPr>
              <a:t>)</a:t>
            </a:r>
            <a:endParaRPr lang="ko-KR" altLang="en-US" sz="2000" b="0" spc="0" dirty="0">
              <a:solidFill>
                <a:schemeClr val="lt1"/>
              </a:solidFill>
              <a:latin typeface="나눔스퀘어"/>
              <a:ea typeface="나눔스퀘어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C0FE85-05C1-40DB-85FF-574E13C2E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2129577"/>
            <a:ext cx="6970638" cy="25578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BFFB71-A9F1-4B3D-A754-6FDCF9158B8E}"/>
              </a:ext>
            </a:extLst>
          </p:cNvPr>
          <p:cNvSpPr txBox="1"/>
          <p:nvPr/>
        </p:nvSpPr>
        <p:spPr>
          <a:xfrm>
            <a:off x="609601" y="1580206"/>
            <a:ext cx="8153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메일을 보면 언제 메일을 보낸 시점과 키로깅 파일이 첨부파일로 첨부되어 있습니다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5D02F99-19C2-4DFC-87C8-96881919D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364" y="2462401"/>
            <a:ext cx="5599524" cy="4253557"/>
          </a:xfrm>
          <a:prstGeom prst="rect">
            <a:avLst/>
          </a:prstGeom>
        </p:spPr>
      </p:pic>
      <p:sp>
        <p:nvSpPr>
          <p:cNvPr id="9" name="화살표: 위쪽 8">
            <a:extLst>
              <a:ext uri="{FF2B5EF4-FFF2-40B4-BE49-F238E27FC236}">
                <a16:creationId xmlns:a16="http://schemas.microsoft.com/office/drawing/2014/main" id="{1A4D4217-3A00-4DE4-8E63-DF37230C816C}"/>
              </a:ext>
            </a:extLst>
          </p:cNvPr>
          <p:cNvSpPr/>
          <p:nvPr/>
        </p:nvSpPr>
        <p:spPr>
          <a:xfrm rot="19457246">
            <a:off x="2921748" y="3939349"/>
            <a:ext cx="301841" cy="776815"/>
          </a:xfrm>
          <a:prstGeom prst="up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화살표: 위쪽 10">
            <a:extLst>
              <a:ext uri="{FF2B5EF4-FFF2-40B4-BE49-F238E27FC236}">
                <a16:creationId xmlns:a16="http://schemas.microsoft.com/office/drawing/2014/main" id="{7DDCF5A8-C781-414F-8A33-21ED835FFFF0}"/>
              </a:ext>
            </a:extLst>
          </p:cNvPr>
          <p:cNvSpPr/>
          <p:nvPr/>
        </p:nvSpPr>
        <p:spPr>
          <a:xfrm rot="16030927">
            <a:off x="2255813" y="3106199"/>
            <a:ext cx="301841" cy="776815"/>
          </a:xfrm>
          <a:prstGeom prst="up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237F49-BEBD-450E-932B-598C6006860F}"/>
              </a:ext>
            </a:extLst>
          </p:cNvPr>
          <p:cNvSpPr txBox="1"/>
          <p:nvPr/>
        </p:nvSpPr>
        <p:spPr>
          <a:xfrm>
            <a:off x="971759" y="5187476"/>
            <a:ext cx="44454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6.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첨부파일로 딸려온 키로깅 파일을 통해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프로그램이 작동중인 특정 컴퓨터의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키 입력을 원격에서 받아서 볼 수 있습니다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3697095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C716AE2D-80CE-4C0E-BA5A-8DA9699D2DBE}"/>
              </a:ext>
            </a:extLst>
          </p:cNvPr>
          <p:cNvSpPr txBox="1">
            <a:spLocks/>
          </p:cNvSpPr>
          <p:nvPr/>
        </p:nvSpPr>
        <p:spPr>
          <a:xfrm>
            <a:off x="609601" y="257168"/>
            <a:ext cx="10972798" cy="1143000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vert="horz" lIns="180000" tIns="288000" rIns="180000" bIns="180000" rtlCol="0" anchor="t">
            <a:noAutofit/>
          </a:bodyPr>
          <a:lstStyle>
            <a:lvl1pPr algn="l" defTabSz="914400" rtl="0" eaLnBrk="1" latinLnBrk="1" hangingPunct="1">
              <a:lnSpc>
                <a:spcPts val="4600"/>
              </a:lnSpc>
              <a:spcBef>
                <a:spcPct val="0"/>
              </a:spcBef>
              <a:buNone/>
              <a:defRPr sz="4600" b="1" kern="1200" spc="-30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>
              <a:defRPr/>
            </a:pPr>
            <a:r>
              <a:rPr lang="ko-KR" altLang="en-US" spc="0" dirty="0">
                <a:solidFill>
                  <a:schemeClr val="lt1"/>
                </a:solidFill>
                <a:latin typeface="나눔스퀘어"/>
                <a:ea typeface="나눔스퀘어"/>
              </a:rPr>
              <a:t>키로깅 공격 방어하기 </a:t>
            </a:r>
            <a:r>
              <a:rPr lang="en-US" altLang="ko-KR" spc="0" dirty="0">
                <a:solidFill>
                  <a:schemeClr val="lt1"/>
                </a:solidFill>
                <a:latin typeface="나눔스퀘어"/>
                <a:ea typeface="나눔스퀘어"/>
              </a:rPr>
              <a:t>I</a:t>
            </a:r>
            <a:endParaRPr lang="ko-KR" altLang="en-US" sz="2000" b="0" spc="0" dirty="0">
              <a:solidFill>
                <a:schemeClr val="lt1"/>
              </a:solidFill>
              <a:latin typeface="나눔스퀘어"/>
              <a:ea typeface="나눔스퀘어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298E692-F832-4FA1-8182-A2C1D43AD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1704513"/>
            <a:ext cx="1574306" cy="15743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1E747F-C8A7-4A59-81DE-E776D53EEA59}"/>
              </a:ext>
            </a:extLst>
          </p:cNvPr>
          <p:cNvSpPr txBox="1"/>
          <p:nvPr/>
        </p:nvSpPr>
        <p:spPr>
          <a:xfrm>
            <a:off x="2423604" y="1793290"/>
            <a:ext cx="6446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안티 키로거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(Anti-Keylogger)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사용하기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8A8361-CF31-4F67-BD53-28777EA79A84}"/>
              </a:ext>
            </a:extLst>
          </p:cNvPr>
          <p:cNvSpPr txBox="1"/>
          <p:nvPr/>
        </p:nvSpPr>
        <p:spPr>
          <a:xfrm>
            <a:off x="2423604" y="2266052"/>
            <a:ext cx="81115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대부분의 백신 프로그램들은 소프트웨어적으로 돌아가는 키로거 프로그램을 검출할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 있는 능력을 가지고 있으므로 백신 프로그램을 적절히 사용한다면 웬만한 키로거의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공격을 쉽게 방어할 수 있습니다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8184C8C-223D-4B82-A3D4-F41C76647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7418" y="3429000"/>
            <a:ext cx="1960578" cy="185681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7BD7388-E70D-42C6-ACC0-BAF0BEFC8D9C}"/>
              </a:ext>
            </a:extLst>
          </p:cNvPr>
          <p:cNvSpPr txBox="1"/>
          <p:nvPr/>
        </p:nvSpPr>
        <p:spPr>
          <a:xfrm>
            <a:off x="674131" y="3391891"/>
            <a:ext cx="4980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중요한 정보는 가상 키보드로 입력하기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AFD82A-A911-4D0D-AC37-F72EF3936CC5}"/>
              </a:ext>
            </a:extLst>
          </p:cNvPr>
          <p:cNvSpPr txBox="1"/>
          <p:nvPr/>
        </p:nvSpPr>
        <p:spPr>
          <a:xfrm>
            <a:off x="674131" y="3901102"/>
            <a:ext cx="85491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키로거는 키보드를 통해 입력되는 내용을 그대로 가로채기 때문에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중요한 정보를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입력할 때 키보드를 그대로 쓰면 공격에 노출될 수 있습니다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따라서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중요한 정보는 보안을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더 강화하기 위해 특별히 마우스를 클릭해 입력하는 가상 키보드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그래픽 애플릿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통해 입력하는 것이 좋습니다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온라인 뱅킹 사이트에서 자주 볼 수 있음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22A21DA-A218-47D0-876F-65BC40E1F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1" y="5285815"/>
            <a:ext cx="2092003" cy="120032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8D03D70-3E12-4336-B817-36060DFB3228}"/>
              </a:ext>
            </a:extLst>
          </p:cNvPr>
          <p:cNvSpPr txBox="1"/>
          <p:nvPr/>
        </p:nvSpPr>
        <p:spPr>
          <a:xfrm>
            <a:off x="2830498" y="5285815"/>
            <a:ext cx="7474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서비스에 로그인할 때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OTP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등 일회성 인증방식을 사용하기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66E3C2-BD78-4998-8EB9-DB520A45F74C}"/>
              </a:ext>
            </a:extLst>
          </p:cNvPr>
          <p:cNvSpPr txBox="1"/>
          <p:nvPr/>
        </p:nvSpPr>
        <p:spPr>
          <a:xfrm>
            <a:off x="2830498" y="5767046"/>
            <a:ext cx="8595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OTP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등 일회성 인증방식은 매 로그인 시 로그인에 필요한 인증번호가 랜덤하게 달라지므로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키로깅으로 인증번호를 만일 가로챈다고 해도 해당 인증 정보의 효력이 사라집니다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499047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029F1AC-C22A-43D8-933E-5BFA19FCC5A4}"/>
              </a:ext>
            </a:extLst>
          </p:cNvPr>
          <p:cNvSpPr txBox="1">
            <a:spLocks/>
          </p:cNvSpPr>
          <p:nvPr/>
        </p:nvSpPr>
        <p:spPr>
          <a:xfrm>
            <a:off x="609601" y="257168"/>
            <a:ext cx="10972798" cy="1143000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vert="horz" lIns="180000" tIns="288000" rIns="180000" bIns="180000" rtlCol="0" anchor="t">
            <a:noAutofit/>
          </a:bodyPr>
          <a:lstStyle>
            <a:lvl1pPr algn="l" defTabSz="914400" rtl="0" eaLnBrk="1" latinLnBrk="1" hangingPunct="1">
              <a:lnSpc>
                <a:spcPts val="4600"/>
              </a:lnSpc>
              <a:spcBef>
                <a:spcPct val="0"/>
              </a:spcBef>
              <a:buNone/>
              <a:defRPr sz="4600" b="1" kern="1200" spc="-30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>
              <a:defRPr/>
            </a:pPr>
            <a:r>
              <a:rPr lang="ko-KR" altLang="en-US" spc="0" dirty="0">
                <a:solidFill>
                  <a:schemeClr val="lt1"/>
                </a:solidFill>
                <a:latin typeface="나눔스퀘어"/>
                <a:ea typeface="나눔스퀘어"/>
              </a:rPr>
              <a:t>키로깅 공격 방어하기 </a:t>
            </a:r>
            <a:r>
              <a:rPr lang="en-US" altLang="ko-KR" spc="0" dirty="0">
                <a:solidFill>
                  <a:schemeClr val="lt1"/>
                </a:solidFill>
                <a:latin typeface="나눔스퀘어"/>
                <a:ea typeface="나눔스퀘어"/>
              </a:rPr>
              <a:t>II</a:t>
            </a:r>
            <a:endParaRPr lang="ko-KR" altLang="en-US" sz="2000" b="0" spc="0" dirty="0">
              <a:solidFill>
                <a:schemeClr val="lt1"/>
              </a:solidFill>
              <a:latin typeface="나눔스퀘어"/>
              <a:ea typeface="나눔스퀘어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2D3F11A-8B7D-46C1-9C77-280A22C51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1724487"/>
            <a:ext cx="2202370" cy="21414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1ADAE9-4AC0-484F-88FA-3987217D1467}"/>
              </a:ext>
            </a:extLst>
          </p:cNvPr>
          <p:cNvSpPr txBox="1"/>
          <p:nvPr/>
        </p:nvSpPr>
        <p:spPr>
          <a:xfrm>
            <a:off x="2982897" y="1724487"/>
            <a:ext cx="3501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기본적인 보안 수칙 지키기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4E6707-D2D0-4641-AE65-178438D88234}"/>
              </a:ext>
            </a:extLst>
          </p:cNvPr>
          <p:cNvSpPr txBox="1"/>
          <p:nvPr/>
        </p:nvSpPr>
        <p:spPr>
          <a:xfrm>
            <a:off x="2982897" y="2197249"/>
            <a:ext cx="82269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키로거를 포함한 많은 악성코드들은 주로 출처를 알 수 없는 파일을 함부로 내려받거나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알 수 없는 사이트 링크를 클릭하는 등 기본적인 보안 수칙을 실수로라도 제대로 지키지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않아서 유입되는 경우가 많습니다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따라서 기본적이고 상식적인 보안 수칙만 준수하는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것으로도 충분히 키로거의 유입을 방지할 수 있습니다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DCCFB9E-76F3-46E3-85CB-1B90A517F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6547" y="4229115"/>
            <a:ext cx="2323281" cy="21427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1F27108-D5CE-4FF8-91E9-4FC07DD49D2E}"/>
              </a:ext>
            </a:extLst>
          </p:cNvPr>
          <p:cNvSpPr txBox="1"/>
          <p:nvPr/>
        </p:nvSpPr>
        <p:spPr>
          <a:xfrm>
            <a:off x="609601" y="4603048"/>
            <a:ext cx="5057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공용 기기에 중요한 정보 입력하지 말기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A165EE-7BD1-4E1D-AFA8-155508CACF41}"/>
              </a:ext>
            </a:extLst>
          </p:cNvPr>
          <p:cNvSpPr txBox="1"/>
          <p:nvPr/>
        </p:nvSpPr>
        <p:spPr>
          <a:xfrm>
            <a:off x="609601" y="5075810"/>
            <a:ext cx="81099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공용 기기는 불특정 다수가 사용하는 만큼 악의적인 사용자가 키로거를 컴퓨터에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설치하고 실행하고 갔을 수도 있습니다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가급적이면 금융 정보나 공인인증서를 다루는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등의 중요한 작업은 공용 기기에서 수행하지 마세요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203850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개체 틀 8" descr="이미지 개체 틀">
            <a:extLst>
              <a:ext uri="{FF2B5EF4-FFF2-40B4-BE49-F238E27FC236}">
                <a16:creationId xmlns:a16="http://schemas.microsoft.com/office/drawing/2014/main" id="{52FD3342-E198-5348-9EE9-579E8FFF9D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자유형(F) 5" descr="속이 빈 이미지 주목 효과">
            <a:extLst>
              <a:ext uri="{FF2B5EF4-FFF2-40B4-BE49-F238E27FC236}">
                <a16:creationId xmlns:a16="http://schemas.microsoft.com/office/drawing/2014/main" id="{764DA446-807B-4C83-BB5A-59E3FABC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자유형(F) 5" descr="단색 이미지 주목 효과">
            <a:extLst>
              <a:ext uri="{FF2B5EF4-FFF2-40B4-BE49-F238E27FC236}">
                <a16:creationId xmlns:a16="http://schemas.microsoft.com/office/drawing/2014/main" id="{F28CDBF8-0191-43F9-98FE-B98B0881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459030" y="2460298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rtl="0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A19732C-D9E7-47CA-82AD-53A584AB1B55}"/>
              </a:ext>
            </a:extLst>
          </p:cNvPr>
          <p:cNvSpPr/>
          <p:nvPr/>
        </p:nvSpPr>
        <p:spPr>
          <a:xfrm>
            <a:off x="612066" y="313044"/>
            <a:ext cx="54104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프레젠테이션 개요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4" name="다이어그램 13">
            <a:extLst>
              <a:ext uri="{FF2B5EF4-FFF2-40B4-BE49-F238E27FC236}">
                <a16:creationId xmlns:a16="http://schemas.microsoft.com/office/drawing/2014/main" id="{9A25D227-E610-42E1-8F7B-904D60046E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9944365"/>
              </p:ext>
            </p:extLst>
          </p:nvPr>
        </p:nvGraphicFramePr>
        <p:xfrm>
          <a:off x="762260" y="1498036"/>
          <a:ext cx="5324655" cy="4707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8C4EEFA-2E7F-429A-A195-5EA93652A84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n-ZA" altLang="ko-KR" noProof="0" smtClean="0"/>
              <a:pPr rtl="0"/>
              <a:t>20</a:t>
            </a:fld>
            <a:endParaRPr lang="ko-KR" altLang="en-US" noProof="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AD1EC50-DB49-4912-AA6E-98634FB51D12}"/>
              </a:ext>
            </a:extLst>
          </p:cNvPr>
          <p:cNvSpPr txBox="1">
            <a:spLocks/>
          </p:cNvSpPr>
          <p:nvPr/>
        </p:nvSpPr>
        <p:spPr>
          <a:xfrm>
            <a:off x="609601" y="257168"/>
            <a:ext cx="10972798" cy="1143000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vert="horz" lIns="180000" tIns="288000" rIns="180000" bIns="180000" rtlCol="0" anchor="t">
            <a:noAutofit/>
          </a:bodyPr>
          <a:lstStyle>
            <a:lvl1pPr algn="l" defTabSz="914400" rtl="0" eaLnBrk="1" latinLnBrk="1" hangingPunct="1">
              <a:lnSpc>
                <a:spcPts val="4600"/>
              </a:lnSpc>
              <a:spcBef>
                <a:spcPct val="0"/>
              </a:spcBef>
              <a:buNone/>
              <a:defRPr sz="4600" b="1" kern="1200" spc="-30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>
              <a:defRPr/>
            </a:pPr>
            <a:r>
              <a:rPr lang="ko-KR" altLang="en-US" spc="0" dirty="0">
                <a:solidFill>
                  <a:schemeClr val="lt1"/>
                </a:solidFill>
                <a:latin typeface="나눔스퀘어"/>
                <a:ea typeface="나눔스퀘어"/>
              </a:rPr>
              <a:t>소스 코드</a:t>
            </a:r>
            <a:r>
              <a:rPr lang="en-US" altLang="ko-KR" spc="0" dirty="0">
                <a:solidFill>
                  <a:schemeClr val="lt1"/>
                </a:solidFill>
                <a:latin typeface="나눔스퀘어"/>
                <a:ea typeface="나눔스퀘어"/>
              </a:rPr>
              <a:t>/PPT </a:t>
            </a:r>
            <a:r>
              <a:rPr lang="ko-KR" altLang="en-US" spc="0" dirty="0">
                <a:solidFill>
                  <a:schemeClr val="lt1"/>
                </a:solidFill>
                <a:latin typeface="나눔스퀘어"/>
                <a:ea typeface="나눔스퀘어"/>
              </a:rPr>
              <a:t>자료는 공유되어 있습니다</a:t>
            </a:r>
            <a:r>
              <a:rPr lang="en-US" altLang="ko-KR" spc="0" dirty="0">
                <a:solidFill>
                  <a:schemeClr val="lt1"/>
                </a:solidFill>
                <a:latin typeface="나눔스퀘어"/>
                <a:ea typeface="나눔스퀘어"/>
              </a:rPr>
              <a:t>.</a:t>
            </a:r>
            <a:endParaRPr lang="ko-KR" altLang="en-US" sz="2000" b="0" spc="0" dirty="0">
              <a:solidFill>
                <a:schemeClr val="lt1"/>
              </a:solidFill>
              <a:latin typeface="나눔스퀘어"/>
              <a:ea typeface="나눔스퀘어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C9C85B-C262-4B59-B780-521D92EF8107}"/>
              </a:ext>
            </a:extLst>
          </p:cNvPr>
          <p:cNvSpPr txBox="1"/>
          <p:nvPr/>
        </p:nvSpPr>
        <p:spPr>
          <a:xfrm>
            <a:off x="3027692" y="5907911"/>
            <a:ext cx="6136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https://github.com/x3onkait/miniPythonKeylogger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C84E165-C77B-43CD-9017-0FC1C0A8C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144" y="2973811"/>
            <a:ext cx="2498686" cy="25614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68BE501-F5C7-4B99-B083-5281C8C6F9F6}"/>
              </a:ext>
            </a:extLst>
          </p:cNvPr>
          <p:cNvSpPr txBox="1"/>
          <p:nvPr/>
        </p:nvSpPr>
        <p:spPr>
          <a:xfrm>
            <a:off x="1342821" y="1956157"/>
            <a:ext cx="9081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 파일과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PPT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자료는 아래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홈페이지에서 받으실 수 있습니다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9252064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개체 틀 11" descr="이미지 개체 틀">
            <a:extLst>
              <a:ext uri="{FF2B5EF4-FFF2-40B4-BE49-F238E27FC236}">
                <a16:creationId xmlns:a16="http://schemas.microsoft.com/office/drawing/2014/main" id="{C4330FBA-FEA8-B941-8864-B3DEDDE804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8" name="텍스트 상자 37" descr="제목 블록에 주목 효과 적용">
            <a:extLst>
              <a:ext uri="{FF2B5EF4-FFF2-40B4-BE49-F238E27FC236}">
                <a16:creationId xmlns:a16="http://schemas.microsoft.com/office/drawing/2014/main" id="{B231FB9C-F234-41D0-A4CE-8C29A5F2F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54303" y="3842399"/>
            <a:ext cx="846997" cy="2200275"/>
          </a:xfrm>
          <a:custGeom>
            <a:avLst/>
            <a:gdLst>
              <a:gd name="connsiteX0" fmla="*/ 99480 w 846997"/>
              <a:gd name="connsiteY0" fmla="*/ 0 h 2200275"/>
              <a:gd name="connsiteX1" fmla="*/ 846997 w 846997"/>
              <a:gd name="connsiteY1" fmla="*/ 0 h 2200275"/>
              <a:gd name="connsiteX2" fmla="*/ 846997 w 846997"/>
              <a:gd name="connsiteY2" fmla="*/ 2200275 h 2200275"/>
              <a:gd name="connsiteX3" fmla="*/ 99480 w 846997"/>
              <a:gd name="connsiteY3" fmla="*/ 2200275 h 2200275"/>
              <a:gd name="connsiteX4" fmla="*/ 0 w 846997"/>
              <a:gd name="connsiteY4" fmla="*/ 2099942 h 2200275"/>
              <a:gd name="connsiteX5" fmla="*/ 0 w 846997"/>
              <a:gd name="connsiteY5" fmla="*/ 100333 h 2200275"/>
              <a:gd name="connsiteX6" fmla="*/ 99480 w 846997"/>
              <a:gd name="connsiteY6" fmla="*/ 0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997" h="2200275">
                <a:moveTo>
                  <a:pt x="99480" y="0"/>
                </a:moveTo>
                <a:lnTo>
                  <a:pt x="846997" y="0"/>
                </a:lnTo>
                <a:lnTo>
                  <a:pt x="846997" y="2200275"/>
                </a:lnTo>
                <a:lnTo>
                  <a:pt x="99480" y="2200275"/>
                </a:lnTo>
                <a:cubicBezTo>
                  <a:pt x="44539" y="2200275"/>
                  <a:pt x="0" y="2155354"/>
                  <a:pt x="0" y="2099942"/>
                </a:cubicBezTo>
                <a:lnTo>
                  <a:pt x="0" y="100333"/>
                </a:lnTo>
                <a:cubicBezTo>
                  <a:pt x="0" y="44921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ko-KR" altLang="en-ZA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이등변 삼각형 34" descr="제목 블록에 그림자 적용">
            <a:extLst>
              <a:ext uri="{FF2B5EF4-FFF2-40B4-BE49-F238E27FC236}">
                <a16:creationId xmlns:a16="http://schemas.microsoft.com/office/drawing/2014/main" id="{FE193317-B8BD-46CA-B0A6-8A7511B08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59065" y="5556894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자유형(F) 5" descr="단색 강조 블록">
            <a:extLst>
              <a:ext uri="{FF2B5EF4-FFF2-40B4-BE49-F238E27FC236}">
                <a16:creationId xmlns:a16="http://schemas.microsoft.com/office/drawing/2014/main" id="{85E0D4E1-E389-4671-B0E7-165A10A05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257349" y="2355010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자유형(F) 5" descr="속이 빈 강조 블록">
            <a:extLst>
              <a:ext uri="{FF2B5EF4-FFF2-40B4-BE49-F238E27FC236}">
                <a16:creationId xmlns:a16="http://schemas.microsoft.com/office/drawing/2014/main" id="{8186FEAF-6E1E-4258-94C3-5C589D4B5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제목 19">
            <a:extLst>
              <a:ext uri="{FF2B5EF4-FFF2-40B4-BE49-F238E27FC236}">
                <a16:creationId xmlns:a16="http://schemas.microsoft.com/office/drawing/2014/main" id="{7C11A64B-7EA5-442C-8405-73273A533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5293" y="2816884"/>
            <a:ext cx="4459766" cy="2720356"/>
          </a:xfrm>
          <a:ln>
            <a:solidFill>
              <a:schemeClr val="accent1"/>
            </a:solidFill>
          </a:ln>
        </p:spPr>
        <p:txBody>
          <a:bodyPr rtlCol="0"/>
          <a:lstStyle/>
          <a:p>
            <a:pPr rtl="0"/>
            <a:r>
              <a:rPr lang="ko-KR" altLang="en-US" sz="5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감사합니다</a:t>
            </a:r>
            <a:r>
              <a:rPr lang="en-US" altLang="ko-KR" sz="5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  <a:endParaRPr lang="ko-KR" altLang="en-ZA" sz="5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그래픽 7" descr="사용자" title="아이콘 - 발표자 이름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78512" y="3859066"/>
            <a:ext cx="218900" cy="218900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이가람</a:t>
            </a:r>
          </a:p>
        </p:txBody>
      </p:sp>
      <p:pic>
        <p:nvPicPr>
          <p:cNvPr id="10" name="그래픽 9" descr="휴대폰" title="아이콘 - 발표자 전화 번호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78512" y="4223565"/>
            <a:ext cx="218900" cy="218900"/>
          </a:xfrm>
          <a:prstGeom prst="rect">
            <a:avLst/>
          </a:prstGeom>
        </p:spPr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+80 010-2337-5667</a:t>
            </a:r>
          </a:p>
        </p:txBody>
      </p:sp>
      <p:pic>
        <p:nvPicPr>
          <p:cNvPr id="9" name="그래픽 8" descr="봉투" title="발표자 전자 메일 아이콘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78512" y="4615862"/>
            <a:ext cx="218900" cy="218900"/>
          </a:xfrm>
          <a:prstGeom prst="rect">
            <a:avLst/>
          </a:prstGeom>
        </p:spPr>
      </p:pic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agerio100@naver.com</a:t>
            </a:r>
          </a:p>
        </p:txBody>
      </p:sp>
      <p:pic>
        <p:nvPicPr>
          <p:cNvPr id="11" name="그래픽 10" descr="링크">
            <a:extLst>
              <a:ext uri="{FF2B5EF4-FFF2-40B4-BE49-F238E27FC236}">
                <a16:creationId xmlns:a16="http://schemas.microsoft.com/office/drawing/2014/main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61653" y="4942435"/>
            <a:ext cx="244786" cy="244786"/>
          </a:xfrm>
          <a:prstGeom prst="rect">
            <a:avLst/>
          </a:prstGeom>
        </p:spPr>
      </p:pic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43DBE4D9-1044-49A3-ABD5-477041FF2B6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www.blog.naver.com/agerio100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722F52-D07F-4091-BE82-009202DB68A3}"/>
              </a:ext>
            </a:extLst>
          </p:cNvPr>
          <p:cNvSpPr txBox="1"/>
          <p:nvPr/>
        </p:nvSpPr>
        <p:spPr>
          <a:xfrm>
            <a:off x="9255652" y="310719"/>
            <a:ext cx="20986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FINISH</a:t>
            </a:r>
            <a:endParaRPr lang="ko-KR" altLang="en-US" sz="4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66F4D279-B823-474B-99AC-21EDE4590AD8}"/>
              </a:ext>
            </a:extLst>
          </p:cNvPr>
          <p:cNvSpPr txBox="1">
            <a:spLocks/>
          </p:cNvSpPr>
          <p:nvPr/>
        </p:nvSpPr>
        <p:spPr>
          <a:xfrm>
            <a:off x="609601" y="257168"/>
            <a:ext cx="10972798" cy="1143000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vert="horz" lIns="180000" tIns="288000" rIns="180000" bIns="180000" rtlCol="0" anchor="t">
            <a:noAutofit/>
          </a:bodyPr>
          <a:lstStyle>
            <a:lvl1pPr algn="l" defTabSz="914400" rtl="0" eaLnBrk="1" latinLnBrk="1" hangingPunct="1">
              <a:lnSpc>
                <a:spcPts val="4600"/>
              </a:lnSpc>
              <a:spcBef>
                <a:spcPct val="0"/>
              </a:spcBef>
              <a:buNone/>
              <a:defRPr sz="4600" b="1" kern="1200" spc="-30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>
              <a:defRPr/>
            </a:pPr>
            <a:r>
              <a:rPr lang="ko-KR" altLang="en-US" spc="0" dirty="0">
                <a:solidFill>
                  <a:schemeClr val="lt1"/>
                </a:solidFill>
                <a:latin typeface="나눔스퀘어 Bold"/>
                <a:ea typeface="나눔스퀘어 Bold"/>
              </a:rPr>
              <a:t>주제</a:t>
            </a:r>
            <a:r>
              <a:rPr lang="ko-KR" altLang="en-US" spc="0" dirty="0">
                <a:solidFill>
                  <a:schemeClr val="lt1"/>
                </a:solidFill>
                <a:latin typeface="나눔스퀘어"/>
                <a:ea typeface="나눔스퀘어"/>
              </a:rPr>
              <a:t> 소개 및 설명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5D544C-B494-44AB-8D11-68E65EDB5D48}"/>
              </a:ext>
            </a:extLst>
          </p:cNvPr>
          <p:cNvSpPr txBox="1"/>
          <p:nvPr/>
        </p:nvSpPr>
        <p:spPr>
          <a:xfrm>
            <a:off x="546733" y="1524407"/>
            <a:ext cx="3686176" cy="1611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0" dirty="0">
                <a:ln w="12700" cap="flat" cmpd="sng" algn="ctr">
                  <a:solidFill>
                    <a:schemeClr val="accent1">
                      <a:satMod val="105000"/>
                    </a:schemeClr>
                  </a:solidFill>
                  <a:prstDash val="solid"/>
                  <a:round/>
                </a:ln>
                <a:pattFill prst="dotGrid">
                  <a:fgClr>
                    <a:schemeClr val="accent1"/>
                  </a:fgClr>
                  <a:bgClr>
                    <a:schemeClr val="bg1"/>
                  </a:bgClr>
                </a:pattFill>
                <a:effectLst>
                  <a:glow rad="127000">
                    <a:schemeClr val="accent1">
                      <a:satMod val="175000"/>
                      <a:alpha val="50000"/>
                    </a:schemeClr>
                  </a:glow>
                </a:effectLst>
                <a:latin typeface="나눔스퀘어 Bold"/>
                <a:ea typeface="나눔스퀘어 Bold"/>
              </a:rPr>
              <a:t>키로깅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F1F24F-5160-4295-8A65-B1904DF092C2}"/>
              </a:ext>
            </a:extLst>
          </p:cNvPr>
          <p:cNvSpPr txBox="1"/>
          <p:nvPr/>
        </p:nvSpPr>
        <p:spPr>
          <a:xfrm>
            <a:off x="4232909" y="1524407"/>
            <a:ext cx="7349490" cy="17621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200" b="1" dirty="0">
                <a:latin typeface="나눔스퀘어"/>
                <a:ea typeface="나눔스퀘어"/>
                <a:cs typeface="함초롬돋움"/>
              </a:rPr>
              <a:t>Keylogging(Key Stroke Logging)</a:t>
            </a:r>
          </a:p>
          <a:p>
            <a:pPr>
              <a:defRPr/>
            </a:pPr>
            <a:r>
              <a:rPr lang="en-US" altLang="ko-KR" sz="2200" dirty="0">
                <a:latin typeface="나눔스퀘어"/>
                <a:ea typeface="나눔스퀘어"/>
                <a:cs typeface="함초롬돋움"/>
              </a:rPr>
              <a:t>사용자가 키보드로 PC에 입력하는 </a:t>
            </a:r>
          </a:p>
          <a:p>
            <a:pPr>
              <a:defRPr/>
            </a:pPr>
            <a:r>
              <a:rPr lang="en-US" altLang="ko-KR" sz="2200" dirty="0">
                <a:latin typeface="나눔스퀘어"/>
                <a:ea typeface="나눔스퀘어"/>
                <a:cs typeface="함초롬돋움"/>
              </a:rPr>
              <a:t>내용을 몰래 가로채어 기록하는 행위.</a:t>
            </a:r>
          </a:p>
          <a:p>
            <a:pPr>
              <a:defRPr/>
            </a:pPr>
            <a:r>
              <a:rPr lang="en-US" altLang="ko-KR" sz="2200" dirty="0">
                <a:latin typeface="나눔스퀘어"/>
                <a:ea typeface="나눔스퀘어"/>
                <a:cs typeface="함초롬돋움"/>
              </a:rPr>
              <a:t>하드웨어, 소프트웨어를 활용한 방법에서부터 </a:t>
            </a:r>
          </a:p>
          <a:p>
            <a:pPr>
              <a:defRPr/>
            </a:pPr>
            <a:r>
              <a:rPr lang="en-US" altLang="ko-KR" sz="2200" dirty="0">
                <a:latin typeface="나눔스퀘어"/>
                <a:ea typeface="나눔스퀘어"/>
                <a:cs typeface="함초롬돋움"/>
              </a:rPr>
              <a:t>전자적, 음향기술을 활용한 기법까지 다양한 키로깅 방법이 존재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BE2B9DA-4CB9-447D-B1E3-332321BEBC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6733" y="3210332"/>
            <a:ext cx="2791206" cy="2791206"/>
          </a:xfrm>
          <a:prstGeom prst="rect">
            <a:avLst/>
          </a:prstGeom>
        </p:spPr>
      </p:pic>
      <p:sp>
        <p:nvSpPr>
          <p:cNvPr id="16" name="말풍선: 모서리가 둥근 사각형 15">
            <a:extLst>
              <a:ext uri="{FF2B5EF4-FFF2-40B4-BE49-F238E27FC236}">
                <a16:creationId xmlns:a16="http://schemas.microsoft.com/office/drawing/2014/main" id="{251DD80A-5047-496B-8A7F-E356BF3ACF75}"/>
              </a:ext>
            </a:extLst>
          </p:cNvPr>
          <p:cNvSpPr/>
          <p:nvPr/>
        </p:nvSpPr>
        <p:spPr>
          <a:xfrm>
            <a:off x="4088891" y="3712109"/>
            <a:ext cx="7430640" cy="1944243"/>
          </a:xfrm>
          <a:prstGeom prst="wedgeRoundRectCallout">
            <a:avLst>
              <a:gd name="adj1" fmla="val -58054"/>
              <a:gd name="adj2" fmla="val -2146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2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200" dirty="0">
                <a:latin typeface="나눔스퀘어"/>
                <a:ea typeface="나눔스퀘어"/>
              </a:rPr>
              <a:t>키 입력을 그대로 가져가는 것이므로 통신 중간에</a:t>
            </a:r>
          </a:p>
          <a:p>
            <a:pPr algn="ctr">
              <a:defRPr/>
            </a:pPr>
            <a:r>
              <a:rPr lang="ko-KR" altLang="en-US" sz="2200" dirty="0">
                <a:latin typeface="나눔스퀘어"/>
                <a:ea typeface="나눔스퀘어"/>
              </a:rPr>
              <a:t>아무리 강력한 암호화 알고리즘이 있어도 무용지물이 되며</a:t>
            </a:r>
            <a:r>
              <a:rPr lang="en-US" altLang="ko-KR" sz="2200" dirty="0">
                <a:latin typeface="나눔스퀘어"/>
                <a:ea typeface="나눔스퀘어"/>
              </a:rPr>
              <a:t>,</a:t>
            </a:r>
          </a:p>
          <a:p>
            <a:pPr algn="ctr">
              <a:defRPr/>
            </a:pPr>
            <a:r>
              <a:rPr lang="ko-KR" altLang="en-US" sz="2200" dirty="0">
                <a:latin typeface="나눔스퀘어"/>
                <a:ea typeface="나눔스퀘어"/>
              </a:rPr>
              <a:t>상당수의 공격 사례의 경우 설치된 줄도 모르고 </a:t>
            </a:r>
          </a:p>
          <a:p>
            <a:pPr algn="ctr">
              <a:defRPr/>
            </a:pPr>
            <a:r>
              <a:rPr lang="ko-KR" altLang="en-US" sz="2200" dirty="0">
                <a:latin typeface="나눔스퀘어"/>
                <a:ea typeface="나눔스퀘어"/>
              </a:rPr>
              <a:t>장기간 키로깅의 위험에 노출되기도 합니다</a:t>
            </a:r>
            <a:r>
              <a:rPr lang="en-US" altLang="ko-KR" sz="2200" dirty="0">
                <a:latin typeface="나눔스퀘어"/>
                <a:ea typeface="나눔스퀘어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180F76-C7FB-47CB-84F6-57BCDFB4AF98}"/>
              </a:ext>
            </a:extLst>
          </p:cNvPr>
          <p:cNvSpPr txBox="1"/>
          <p:nvPr/>
        </p:nvSpPr>
        <p:spPr>
          <a:xfrm>
            <a:off x="546733" y="6132121"/>
            <a:ext cx="8654797" cy="361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>
                <a:latin typeface="나눔바른고딕"/>
                <a:ea typeface="나눔바른고딕"/>
              </a:rPr>
              <a:t>-</a:t>
            </a:r>
            <a:r>
              <a:rPr lang="ko-KR" altLang="en-US" dirty="0">
                <a:latin typeface="나눔바른고딕"/>
                <a:ea typeface="나눔바른고딕"/>
              </a:rPr>
              <a:t>키로깅</a:t>
            </a:r>
            <a:r>
              <a:rPr lang="en-US" altLang="ko-KR" dirty="0">
                <a:latin typeface="나눔바른고딕"/>
                <a:ea typeface="나눔바른고딕"/>
              </a:rPr>
              <a:t>(Keylogging)</a:t>
            </a:r>
            <a:r>
              <a:rPr lang="ko-KR" altLang="en-US" dirty="0">
                <a:latin typeface="나눔바른고딕"/>
                <a:ea typeface="나눔바른고딕"/>
              </a:rPr>
              <a:t>을</a:t>
            </a:r>
            <a:r>
              <a:rPr lang="en-US" altLang="ko-KR" dirty="0">
                <a:latin typeface="나눔바른고딕"/>
                <a:ea typeface="나눔바른고딕"/>
              </a:rPr>
              <a:t> </a:t>
            </a:r>
            <a:r>
              <a:rPr lang="ko-KR" altLang="en-US" dirty="0">
                <a:latin typeface="나눔바른고딕"/>
                <a:ea typeface="나눔바른고딕"/>
              </a:rPr>
              <a:t>하는 프로그램을 키로거</a:t>
            </a:r>
            <a:r>
              <a:rPr lang="en-US" altLang="ko-KR" dirty="0">
                <a:latin typeface="나눔바른고딕"/>
                <a:ea typeface="나눔바른고딕"/>
              </a:rPr>
              <a:t>(Keylogger)</a:t>
            </a:r>
            <a:r>
              <a:rPr lang="ko-KR" altLang="en-US" dirty="0">
                <a:latin typeface="나눔바른고딕"/>
                <a:ea typeface="나눔바른고딕"/>
              </a:rPr>
              <a:t>라고 한다</a:t>
            </a:r>
            <a:r>
              <a:rPr lang="en-US" altLang="ko-KR" dirty="0">
                <a:latin typeface="나눔바른고딕"/>
                <a:ea typeface="나눔바른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151359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F5F4FF8-0C5B-4036-9F30-A6DEA1A4E440}"/>
              </a:ext>
            </a:extLst>
          </p:cNvPr>
          <p:cNvSpPr txBox="1">
            <a:spLocks/>
          </p:cNvSpPr>
          <p:nvPr/>
        </p:nvSpPr>
        <p:spPr>
          <a:xfrm>
            <a:off x="609601" y="257168"/>
            <a:ext cx="10972798" cy="1143000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vert="horz" lIns="180000" tIns="288000" rIns="180000" bIns="180000" rtlCol="0" anchor="t">
            <a:noAutofit/>
          </a:bodyPr>
          <a:lstStyle>
            <a:lvl1pPr algn="l" defTabSz="914400" rtl="0" eaLnBrk="1" latinLnBrk="1" hangingPunct="1">
              <a:lnSpc>
                <a:spcPts val="4600"/>
              </a:lnSpc>
              <a:spcBef>
                <a:spcPct val="0"/>
              </a:spcBef>
              <a:buNone/>
              <a:defRPr sz="4600" b="1" kern="1200" spc="-30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>
              <a:defRPr/>
            </a:pPr>
            <a:r>
              <a:rPr lang="ko-KR" altLang="en-US" spc="0" dirty="0">
                <a:solidFill>
                  <a:schemeClr val="lt1"/>
                </a:solidFill>
                <a:latin typeface="나눔스퀘어"/>
                <a:ea typeface="나눔스퀘어"/>
              </a:rPr>
              <a:t>주제 선정 이유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6652AE0-A972-40FE-8A52-7FF562F2EA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87152" y="2060195"/>
            <a:ext cx="3261065" cy="1592317"/>
          </a:xfrm>
          <a:prstGeom prst="rect">
            <a:avLst/>
          </a:prstGeom>
        </p:spPr>
      </p:pic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BB1E974E-745E-4392-91F2-ADE210F9F964}"/>
              </a:ext>
            </a:extLst>
          </p:cNvPr>
          <p:cNvSpPr/>
          <p:nvPr/>
        </p:nvSpPr>
        <p:spPr>
          <a:xfrm>
            <a:off x="4324922" y="1972506"/>
            <a:ext cx="7257474" cy="1944243"/>
          </a:xfrm>
          <a:prstGeom prst="wedgeRectCallout">
            <a:avLst>
              <a:gd name="adj1" fmla="val -47839"/>
              <a:gd name="adj2" fmla="val 21026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200" b="1" dirty="0">
                <a:latin typeface="나눔스퀘어 Bold"/>
                <a:ea typeface="나눔스퀘어 Bold"/>
              </a:rPr>
              <a:t>파이썬을 활용</a:t>
            </a:r>
            <a:r>
              <a:rPr lang="ko-KR" altLang="en-US" sz="2200" dirty="0">
                <a:latin typeface="나눔스퀘어"/>
                <a:ea typeface="나눔스퀘어"/>
              </a:rPr>
              <a:t>하는 것이 이번 프로젝트의 목표였고</a:t>
            </a:r>
            <a:r>
              <a:rPr lang="en-US" altLang="ko-KR" sz="2200" dirty="0">
                <a:latin typeface="나눔스퀘어"/>
                <a:ea typeface="나눔스퀘어"/>
              </a:rPr>
              <a:t>,</a:t>
            </a:r>
          </a:p>
          <a:p>
            <a:pPr algn="ctr">
              <a:defRPr/>
            </a:pPr>
            <a:r>
              <a:rPr lang="ko-KR" altLang="en-US" sz="2200" dirty="0">
                <a:latin typeface="나눔스퀘어"/>
                <a:ea typeface="나눔스퀘어"/>
              </a:rPr>
              <a:t>상대적으로 다양하고 편리한 모듈이 파이썬에 존재</a:t>
            </a:r>
            <a:r>
              <a:rPr lang="en-US" altLang="ko-KR" sz="2200" dirty="0">
                <a:latin typeface="나눔스퀘어"/>
                <a:ea typeface="나눔스퀘어"/>
              </a:rPr>
              <a:t>,</a:t>
            </a:r>
          </a:p>
          <a:p>
            <a:pPr algn="ctr">
              <a:defRPr/>
            </a:pPr>
            <a:r>
              <a:rPr lang="ko-KR" altLang="en-US" sz="2200" dirty="0">
                <a:latin typeface="나눔스퀘어"/>
                <a:ea typeface="나눔스퀘어"/>
              </a:rPr>
              <a:t>키로깅에 사용할 </a:t>
            </a:r>
            <a:r>
              <a:rPr lang="en-US" altLang="ko-KR" sz="2200" b="1" dirty="0">
                <a:latin typeface="나눔스퀘어 Bold"/>
                <a:ea typeface="나눔스퀘어 Bold"/>
              </a:rPr>
              <a:t>pynput, smtplib,</a:t>
            </a:r>
            <a:r>
              <a:rPr lang="ko-KR" altLang="en-US" sz="2200" b="1" dirty="0">
                <a:latin typeface="나눔스퀘어 Bold"/>
                <a:ea typeface="나눔스퀘어 Bold"/>
              </a:rPr>
              <a:t> </a:t>
            </a:r>
            <a:r>
              <a:rPr lang="en-US" altLang="ko-KR" sz="2200" b="1" dirty="0">
                <a:latin typeface="나눔스퀘어 Bold"/>
                <a:ea typeface="나눔스퀘어 Bold"/>
              </a:rPr>
              <a:t>logging</a:t>
            </a:r>
            <a:r>
              <a:rPr lang="ko-KR" altLang="en-US" sz="2200" b="1" dirty="0">
                <a:latin typeface="나눔스퀘어 Bold"/>
                <a:ea typeface="나눔스퀘어 Bold"/>
              </a:rPr>
              <a:t> 모듈</a:t>
            </a:r>
            <a:r>
              <a:rPr lang="ko-KR" altLang="en-US" sz="2200" dirty="0">
                <a:latin typeface="나눔스퀘어"/>
                <a:ea typeface="나눔스퀘어"/>
              </a:rPr>
              <a:t>이 파이썬에</a:t>
            </a:r>
          </a:p>
          <a:p>
            <a:pPr algn="ctr">
              <a:defRPr/>
            </a:pPr>
            <a:r>
              <a:rPr lang="ko-KR" altLang="en-US" sz="2200" dirty="0">
                <a:latin typeface="나눔스퀘어"/>
                <a:ea typeface="나눔스퀘어"/>
              </a:rPr>
              <a:t>편리하게 제공되고 있었음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71802B8-837A-48EE-8EB6-57C277A040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479151" y="4312539"/>
            <a:ext cx="3103245" cy="2068830"/>
          </a:xfrm>
          <a:prstGeom prst="rect">
            <a:avLst/>
          </a:prstGeom>
        </p:spPr>
      </p:pic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0653A034-DB08-4861-969A-068BAF50657C}"/>
              </a:ext>
            </a:extLst>
          </p:cNvPr>
          <p:cNvSpPr/>
          <p:nvPr/>
        </p:nvSpPr>
        <p:spPr>
          <a:xfrm>
            <a:off x="609601" y="4312539"/>
            <a:ext cx="7430642" cy="1944243"/>
          </a:xfrm>
          <a:prstGeom prst="wedgeRectCallout">
            <a:avLst>
              <a:gd name="adj1" fmla="val -47839"/>
              <a:gd name="adj2" fmla="val 21026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200" b="1" dirty="0">
                <a:latin typeface="나눔스퀘어 Bold"/>
                <a:ea typeface="나눔스퀘어 Bold"/>
              </a:rPr>
              <a:t>파이썬</a:t>
            </a:r>
            <a:r>
              <a:rPr lang="ko-KR" altLang="en-US" sz="2200" dirty="0">
                <a:latin typeface="나눔스퀘어"/>
                <a:ea typeface="나눔스퀘어"/>
              </a:rPr>
              <a:t>을 아직 제대로 배우거나 활용해 본 경험이 없어</a:t>
            </a:r>
          </a:p>
          <a:p>
            <a:pPr algn="ctr">
              <a:defRPr/>
            </a:pPr>
            <a:r>
              <a:rPr lang="ko-KR" altLang="en-US" sz="2200" dirty="0">
                <a:latin typeface="나눔스퀘어"/>
                <a:ea typeface="나눔스퀘어"/>
              </a:rPr>
              <a:t>상대적으로 난이도가 어렵지 않은 프로젝트를 맡아야 했는데</a:t>
            </a:r>
          </a:p>
          <a:p>
            <a:pPr algn="ctr">
              <a:defRPr/>
            </a:pPr>
            <a:r>
              <a:rPr lang="ko-KR" altLang="en-US" sz="2200" dirty="0">
                <a:latin typeface="나눔스퀘어"/>
                <a:ea typeface="나눔스퀘어"/>
              </a:rPr>
              <a:t>키로깅 프로그램 구현은 비교적 간단한 코드로 구현할 수 있었음</a:t>
            </a:r>
          </a:p>
        </p:txBody>
      </p:sp>
    </p:spTree>
    <p:extLst>
      <p:ext uri="{BB962C8B-B14F-4D97-AF65-F5344CB8AC3E}">
        <p14:creationId xmlns:p14="http://schemas.microsoft.com/office/powerpoint/2010/main" val="109455575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820A292-710C-4945-BF37-E02D13785546}"/>
              </a:ext>
            </a:extLst>
          </p:cNvPr>
          <p:cNvSpPr txBox="1">
            <a:spLocks/>
          </p:cNvSpPr>
          <p:nvPr/>
        </p:nvSpPr>
        <p:spPr>
          <a:xfrm>
            <a:off x="609601" y="257168"/>
            <a:ext cx="10972798" cy="1143000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vert="horz" lIns="180000" tIns="288000" rIns="180000" bIns="180000" rtlCol="0" anchor="t">
            <a:noAutofit/>
          </a:bodyPr>
          <a:lstStyle>
            <a:lvl1pPr algn="l" defTabSz="914400" rtl="0" eaLnBrk="1" latinLnBrk="1" hangingPunct="1">
              <a:lnSpc>
                <a:spcPts val="4600"/>
              </a:lnSpc>
              <a:spcBef>
                <a:spcPct val="0"/>
              </a:spcBef>
              <a:buNone/>
              <a:defRPr sz="4600" b="1" kern="1200" spc="-30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>
              <a:defRPr/>
            </a:pPr>
            <a:r>
              <a:rPr lang="ko-KR" altLang="en-US" spc="0" dirty="0">
                <a:solidFill>
                  <a:schemeClr val="lt1"/>
                </a:solidFill>
                <a:latin typeface="나눔스퀘어"/>
                <a:ea typeface="나눔스퀘어"/>
              </a:rPr>
              <a:t>키로깅 공격은 어떻게 이루어지는가</a:t>
            </a:r>
            <a:r>
              <a:rPr lang="en-US" altLang="ko-KR" spc="0" dirty="0">
                <a:solidFill>
                  <a:schemeClr val="lt1"/>
                </a:solidFill>
                <a:latin typeface="나눔스퀘어"/>
                <a:ea typeface="나눔스퀘어"/>
              </a:rPr>
              <a:t>?</a:t>
            </a:r>
            <a:endParaRPr lang="ko-KR" altLang="en-US" spc="0" dirty="0">
              <a:solidFill>
                <a:schemeClr val="lt1"/>
              </a:solidFill>
              <a:latin typeface="나눔스퀘어"/>
              <a:ea typeface="나눔스퀘어"/>
            </a:endParaRPr>
          </a:p>
        </p:txBody>
      </p:sp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B419F566-35D9-4570-8C06-36AE26F10FCC}"/>
              </a:ext>
            </a:extLst>
          </p:cNvPr>
          <p:cNvSpPr/>
          <p:nvPr/>
        </p:nvSpPr>
        <p:spPr>
          <a:xfrm>
            <a:off x="3827716" y="1768327"/>
            <a:ext cx="1368171" cy="1005149"/>
          </a:xfrm>
          <a:prstGeom prst="wedgeRoundRectCallout">
            <a:avLst>
              <a:gd name="adj1" fmla="val -83040"/>
              <a:gd name="adj2" fmla="val 16418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2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id="{A1E010B0-1C1D-4EB7-8E6A-2DBAF1C3072E}"/>
              </a:ext>
            </a:extLst>
          </p:cNvPr>
          <p:cNvSpPr/>
          <p:nvPr/>
        </p:nvSpPr>
        <p:spPr>
          <a:xfrm>
            <a:off x="839343" y="4365117"/>
            <a:ext cx="3384423" cy="1800225"/>
          </a:xfrm>
          <a:prstGeom prst="wedgeRoundRectCallout">
            <a:avLst>
              <a:gd name="adj1" fmla="val -33376"/>
              <a:gd name="adj2" fmla="val -64479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2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0CA3A96-1711-436E-8531-A29E2BE528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43405" y="4521136"/>
            <a:ext cx="2232279" cy="148818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EE7C4AA-F53F-4933-9218-B46740C0F4A8}"/>
              </a:ext>
            </a:extLst>
          </p:cNvPr>
          <p:cNvSpPr txBox="1"/>
          <p:nvPr/>
        </p:nvSpPr>
        <p:spPr>
          <a:xfrm>
            <a:off x="1544955" y="6256020"/>
            <a:ext cx="1899285" cy="419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200" dirty="0">
                <a:latin typeface="나눔스퀘어"/>
                <a:ea typeface="나눔스퀘어"/>
              </a:rPr>
              <a:t>1.</a:t>
            </a:r>
            <a:r>
              <a:rPr lang="ko-KR" altLang="en-US" sz="2200" dirty="0">
                <a:latin typeface="나눔스퀘어"/>
                <a:ea typeface="나눔스퀘어"/>
              </a:rPr>
              <a:t> 키 입력 발생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53E5517-2400-4033-B61F-B9D697270A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079747" y="1838848"/>
            <a:ext cx="864108" cy="86410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510196C-6992-4FE2-BD65-63137EEFAD2A}"/>
              </a:ext>
            </a:extLst>
          </p:cNvPr>
          <p:cNvSpPr txBox="1"/>
          <p:nvPr/>
        </p:nvSpPr>
        <p:spPr>
          <a:xfrm>
            <a:off x="5318760" y="1906701"/>
            <a:ext cx="4097655" cy="748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200" dirty="0">
                <a:latin typeface="나눔스퀘어"/>
                <a:ea typeface="나눔스퀘어"/>
              </a:rPr>
              <a:t>2.</a:t>
            </a:r>
            <a:r>
              <a:rPr lang="ko-KR" altLang="en-US" sz="2200" dirty="0">
                <a:latin typeface="나눔스퀘어"/>
                <a:ea typeface="나눔스퀘어"/>
              </a:rPr>
              <a:t> 사전에 설치된 키로거가</a:t>
            </a:r>
          </a:p>
          <a:p>
            <a:pPr algn="ctr">
              <a:defRPr/>
            </a:pPr>
            <a:r>
              <a:rPr lang="ko-KR" altLang="en-US" sz="2200" dirty="0">
                <a:latin typeface="나눔스퀘어"/>
                <a:ea typeface="나눔스퀘어"/>
              </a:rPr>
              <a:t>키 입력을 실시간으로 캡쳐 후 기록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88B3F927-AB38-482F-9E3D-B859EB7D33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440203" y="4091558"/>
            <a:ext cx="1867090" cy="186709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C86446D-18E1-40CD-9D6D-3153AC383346}"/>
              </a:ext>
            </a:extLst>
          </p:cNvPr>
          <p:cNvSpPr txBox="1"/>
          <p:nvPr/>
        </p:nvSpPr>
        <p:spPr>
          <a:xfrm>
            <a:off x="9912477" y="5958649"/>
            <a:ext cx="951738" cy="421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200" dirty="0">
                <a:latin typeface="나눔스퀘어"/>
                <a:ea typeface="나눔스퀘어"/>
              </a:rPr>
              <a:t>공격자</a:t>
            </a:r>
          </a:p>
        </p:txBody>
      </p:sp>
      <p:sp>
        <p:nvSpPr>
          <p:cNvPr id="24" name="도형 23">
            <a:extLst>
              <a:ext uri="{FF2B5EF4-FFF2-40B4-BE49-F238E27FC236}">
                <a16:creationId xmlns:a16="http://schemas.microsoft.com/office/drawing/2014/main" id="{B2CAEDBC-4137-4485-BA19-E2BF30EC6B7B}"/>
              </a:ext>
            </a:extLst>
          </p:cNvPr>
          <p:cNvSpPr/>
          <p:nvPr/>
        </p:nvSpPr>
        <p:spPr>
          <a:xfrm flipV="1">
            <a:off x="4511802" y="2993969"/>
            <a:ext cx="4752594" cy="2805327"/>
          </a:xfrm>
          <a:prstGeom prst="swooshArrow">
            <a:avLst>
              <a:gd name="adj1" fmla="val 18789"/>
              <a:gd name="adj2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7CD3C574-B89A-4DBE-92A5-808348D4049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20768682">
            <a:off x="5744527" y="3328296"/>
            <a:ext cx="1141857" cy="1141857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63F679B-F43E-426D-A600-87C6B8BA09B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20768682">
            <a:off x="5896927" y="3480696"/>
            <a:ext cx="1141857" cy="1141857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AB206408-1883-46C9-92F7-242F770CAF3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20768682">
            <a:off x="6049327" y="3633096"/>
            <a:ext cx="1141857" cy="114185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15FBDA6-0FF6-44E3-A856-6780B12785B2}"/>
              </a:ext>
            </a:extLst>
          </p:cNvPr>
          <p:cNvSpPr txBox="1"/>
          <p:nvPr/>
        </p:nvSpPr>
        <p:spPr>
          <a:xfrm>
            <a:off x="7006492" y="3066877"/>
            <a:ext cx="4271106" cy="1093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200" dirty="0">
                <a:latin typeface="나눔스퀘어"/>
                <a:ea typeface="나눔스퀘어"/>
              </a:rPr>
              <a:t>3.</a:t>
            </a:r>
            <a:r>
              <a:rPr lang="ko-KR" altLang="en-US" sz="2200" dirty="0">
                <a:latin typeface="나눔스퀘어"/>
                <a:ea typeface="나눔스퀘어"/>
              </a:rPr>
              <a:t> 정해진 시간 또는 주기적으로</a:t>
            </a:r>
          </a:p>
          <a:p>
            <a:pPr algn="ctr">
              <a:defRPr/>
            </a:pPr>
            <a:r>
              <a:rPr lang="ko-KR" altLang="en-US" sz="2200" dirty="0">
                <a:latin typeface="나눔스퀘어"/>
                <a:ea typeface="나눔스퀘어"/>
              </a:rPr>
              <a:t>공격자에게 키로깅 한 내역이 담긴</a:t>
            </a:r>
          </a:p>
          <a:p>
            <a:pPr algn="ctr">
              <a:defRPr/>
            </a:pPr>
            <a:r>
              <a:rPr lang="ko-KR" altLang="en-US" sz="2200" dirty="0">
                <a:latin typeface="나눔스퀘어"/>
                <a:ea typeface="나눔스퀘어"/>
              </a:rPr>
              <a:t>파일을 전송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CADC1D8B-5252-4679-B518-5C26FF2CD5D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785477" y="4411192"/>
            <a:ext cx="492121" cy="48387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6E0ADC3-67C1-4D3A-952A-17A4C54A4A0F}"/>
              </a:ext>
            </a:extLst>
          </p:cNvPr>
          <p:cNvSpPr txBox="1"/>
          <p:nvPr/>
        </p:nvSpPr>
        <p:spPr>
          <a:xfrm>
            <a:off x="5776818" y="5940624"/>
            <a:ext cx="3926206" cy="753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200" dirty="0">
                <a:latin typeface="나눔스퀘어"/>
                <a:ea typeface="나눔스퀘어"/>
              </a:rPr>
              <a:t>4.</a:t>
            </a:r>
            <a:r>
              <a:rPr lang="ko-KR" altLang="en-US" sz="2200" dirty="0">
                <a:latin typeface="나눔스퀘어"/>
                <a:ea typeface="나눔스퀘어"/>
              </a:rPr>
              <a:t> 공격자는 사용자가 입력한 모든 내용을 알 수 있게 됨</a:t>
            </a: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9D6E4F65-FFAC-4204-A493-765C81794D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7873" y="1613222"/>
            <a:ext cx="2179467" cy="217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16605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제목 1">
            <a:extLst>
              <a:ext uri="{FF2B5EF4-FFF2-40B4-BE49-F238E27FC236}">
                <a16:creationId xmlns:a16="http://schemas.microsoft.com/office/drawing/2014/main" id="{74D6A1D0-8FC2-47B9-9403-44539A3CBE0C}"/>
              </a:ext>
            </a:extLst>
          </p:cNvPr>
          <p:cNvSpPr txBox="1">
            <a:spLocks/>
          </p:cNvSpPr>
          <p:nvPr/>
        </p:nvSpPr>
        <p:spPr>
          <a:xfrm>
            <a:off x="609601" y="257168"/>
            <a:ext cx="10972798" cy="1143000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vert="horz" lIns="180000" tIns="288000" rIns="180000" bIns="180000" rtlCol="0" anchor="t">
            <a:noAutofit/>
          </a:bodyPr>
          <a:lstStyle>
            <a:lvl1pPr algn="l" defTabSz="914400" rtl="0" eaLnBrk="1" latinLnBrk="1" hangingPunct="1">
              <a:lnSpc>
                <a:spcPts val="4600"/>
              </a:lnSpc>
              <a:spcBef>
                <a:spcPct val="0"/>
              </a:spcBef>
              <a:buNone/>
              <a:defRPr sz="4600" b="1" kern="1200" spc="-30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>
              <a:defRPr/>
            </a:pPr>
            <a:r>
              <a:rPr lang="ko-KR" altLang="en-US" spc="0" dirty="0">
                <a:solidFill>
                  <a:schemeClr val="lt1"/>
                </a:solidFill>
                <a:latin typeface="나눔스퀘어"/>
                <a:ea typeface="나눔스퀘어"/>
              </a:rPr>
              <a:t>키로깅 실습 계획</a:t>
            </a: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0E5773B0-DAA4-4370-9022-AA626355E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1514482"/>
            <a:ext cx="10934700" cy="50863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2C846E72-F639-4620-9000-0AD469FA058A}"/>
              </a:ext>
            </a:extLst>
          </p:cNvPr>
          <p:cNvSpPr txBox="1"/>
          <p:nvPr/>
        </p:nvSpPr>
        <p:spPr>
          <a:xfrm>
            <a:off x="609601" y="6576646"/>
            <a:ext cx="3391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※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한쇼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(.show)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프로그램으로 작성한 도식표입니다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6E47C6-5AE6-435C-97E4-18EB0B5AB65A}"/>
              </a:ext>
            </a:extLst>
          </p:cNvPr>
          <p:cNvSpPr/>
          <p:nvPr/>
        </p:nvSpPr>
        <p:spPr>
          <a:xfrm>
            <a:off x="8123068" y="1580225"/>
            <a:ext cx="3284738" cy="50602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환경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Visual Studio Code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021532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CDF988B-120D-40CC-85B9-0698491FFDE6}"/>
              </a:ext>
            </a:extLst>
          </p:cNvPr>
          <p:cNvSpPr txBox="1">
            <a:spLocks/>
          </p:cNvSpPr>
          <p:nvPr/>
        </p:nvSpPr>
        <p:spPr>
          <a:xfrm>
            <a:off x="609601" y="257168"/>
            <a:ext cx="10972798" cy="1143000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vert="horz" lIns="180000" tIns="288000" rIns="180000" bIns="180000" rtlCol="0" anchor="t">
            <a:noAutofit/>
          </a:bodyPr>
          <a:lstStyle>
            <a:lvl1pPr algn="l" defTabSz="914400" rtl="0" eaLnBrk="1" latinLnBrk="1" hangingPunct="1">
              <a:lnSpc>
                <a:spcPts val="4600"/>
              </a:lnSpc>
              <a:spcBef>
                <a:spcPct val="0"/>
              </a:spcBef>
              <a:buNone/>
              <a:defRPr sz="4600" b="1" kern="1200" spc="-30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>
              <a:defRPr/>
            </a:pPr>
            <a:r>
              <a:rPr lang="ko-KR" altLang="en-US" spc="0" dirty="0">
                <a:solidFill>
                  <a:schemeClr val="lt1"/>
                </a:solidFill>
                <a:latin typeface="나눔스퀘어"/>
                <a:ea typeface="나눔스퀘어"/>
              </a:rPr>
              <a:t>키로깅 프로그램 설계 </a:t>
            </a:r>
            <a:r>
              <a:rPr lang="en-US" altLang="ko-KR" sz="2000" b="0" spc="0" dirty="0">
                <a:solidFill>
                  <a:schemeClr val="lt1"/>
                </a:solidFill>
                <a:latin typeface="나눔스퀘어"/>
                <a:ea typeface="나눔스퀘어"/>
              </a:rPr>
              <a:t>(</a:t>
            </a:r>
            <a:r>
              <a:rPr lang="ko-KR" altLang="en-US" sz="2000" b="0" spc="0" dirty="0">
                <a:solidFill>
                  <a:schemeClr val="lt1"/>
                </a:solidFill>
                <a:latin typeface="나눔스퀘어"/>
                <a:ea typeface="나눔스퀘어"/>
              </a:rPr>
              <a:t>필요한 기능과 모듈들</a:t>
            </a:r>
            <a:r>
              <a:rPr lang="en-US" altLang="ko-KR" sz="2000" b="0" spc="0" dirty="0">
                <a:solidFill>
                  <a:schemeClr val="lt1"/>
                </a:solidFill>
                <a:latin typeface="나눔스퀘어"/>
                <a:ea typeface="나눔스퀘어"/>
              </a:rPr>
              <a:t>)</a:t>
            </a:r>
            <a:endParaRPr lang="ko-KR" altLang="en-US" sz="2000" b="0" spc="0" dirty="0">
              <a:solidFill>
                <a:schemeClr val="lt1"/>
              </a:solidFill>
              <a:latin typeface="나눔스퀘어"/>
              <a:ea typeface="나눔스퀘어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4F59C2-2CC7-4850-B878-54D9AF636DD6}"/>
              </a:ext>
            </a:extLst>
          </p:cNvPr>
          <p:cNvSpPr txBox="1"/>
          <p:nvPr/>
        </p:nvSpPr>
        <p:spPr>
          <a:xfrm>
            <a:off x="609601" y="1572768"/>
            <a:ext cx="6444613" cy="7494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200" dirty="0">
                <a:latin typeface="나눔스퀘어"/>
                <a:ea typeface="나눔스퀘어"/>
              </a:rPr>
              <a:t>-</a:t>
            </a:r>
            <a:r>
              <a:rPr lang="ko-KR" altLang="en-US" sz="2200" dirty="0">
                <a:latin typeface="나눔스퀘어"/>
                <a:ea typeface="나눔스퀘어"/>
              </a:rPr>
              <a:t> 따로 설치해야 할 모듈들을 </a:t>
            </a:r>
            <a:r>
              <a:rPr lang="en-US" altLang="ko-KR" sz="2200" dirty="0">
                <a:latin typeface="나눔스퀘어 Bold"/>
                <a:ea typeface="나눔스퀘어 Bold"/>
              </a:rPr>
              <a:t>pip install</a:t>
            </a:r>
            <a:r>
              <a:rPr lang="ko-KR" altLang="en-US" sz="2200" dirty="0">
                <a:latin typeface="나눔스퀘어"/>
                <a:ea typeface="나눔스퀘어"/>
              </a:rPr>
              <a:t>로 설치합니다</a:t>
            </a:r>
            <a:r>
              <a:rPr lang="en-US" altLang="ko-KR" sz="2200" dirty="0">
                <a:latin typeface="나눔스퀘어"/>
                <a:ea typeface="나눔스퀘어"/>
              </a:rPr>
              <a:t>.</a:t>
            </a:r>
          </a:p>
          <a:p>
            <a:pPr>
              <a:defRPr/>
            </a:pPr>
            <a:r>
              <a:rPr lang="en-US" altLang="ko-KR" sz="2200" dirty="0">
                <a:latin typeface="나눔스퀘어"/>
                <a:ea typeface="나눔스퀘어"/>
              </a:rPr>
              <a:t>-</a:t>
            </a:r>
            <a:r>
              <a:rPr lang="ko-KR" altLang="en-US" sz="2200" dirty="0">
                <a:latin typeface="나눔스퀘어"/>
                <a:ea typeface="나눔스퀘어"/>
              </a:rPr>
              <a:t> 이번 소스 코드에서 필요한 모듈들은 다음과 같습니다</a:t>
            </a:r>
            <a:r>
              <a:rPr lang="en-US" altLang="ko-KR" sz="2200" dirty="0">
                <a:latin typeface="나눔스퀘어"/>
                <a:ea typeface="나눔스퀘어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167A52-EA77-4F60-801E-099FDFFEEC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1307" y="2780919"/>
            <a:ext cx="5949302" cy="13426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B373716-DD05-4C90-B275-C5FD72870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51307" y="4293108"/>
            <a:ext cx="2766309" cy="76391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F1D9826-50CD-48AD-B1AB-102A2DF4D9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730365" y="2780919"/>
            <a:ext cx="4910327" cy="2603824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B4CA6CC-D8E3-4F23-B8D0-4B7CD371E2F5}"/>
              </a:ext>
            </a:extLst>
          </p:cNvPr>
          <p:cNvCxnSpPr/>
          <p:nvPr/>
        </p:nvCxnSpPr>
        <p:spPr>
          <a:xfrm rot="16200000" flipH="1">
            <a:off x="4835842" y="4329112"/>
            <a:ext cx="3528442" cy="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2">
            <a:schemeClr val="accent5"/>
          </a:effectRef>
          <a:fontRef idx="minor">
            <a:schemeClr val="dk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2824FBB-B15A-4B88-B0F7-B38BF4EE49FA}"/>
              </a:ext>
            </a:extLst>
          </p:cNvPr>
          <p:cNvSpPr/>
          <p:nvPr/>
        </p:nvSpPr>
        <p:spPr>
          <a:xfrm>
            <a:off x="1930116" y="5535255"/>
            <a:ext cx="2340705" cy="93871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키로거</a:t>
            </a:r>
            <a:r>
              <a:rPr lang="en-US" altLang="ko-KR" sz="3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3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부분</a:t>
            </a:r>
            <a:endParaRPr lang="en-US" altLang="ko-KR" sz="3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(keylogger.py)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3891699-D193-40C9-8D1D-E7FEAD39D95D}"/>
              </a:ext>
            </a:extLst>
          </p:cNvPr>
          <p:cNvSpPr/>
          <p:nvPr/>
        </p:nvSpPr>
        <p:spPr>
          <a:xfrm>
            <a:off x="7454032" y="5535256"/>
            <a:ext cx="3270447" cy="93871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이메일 송신 부분</a:t>
            </a:r>
            <a:endParaRPr lang="en-US" altLang="ko-KR" sz="3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(mailFunc.py)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574448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B084B12-53DD-4AD8-B8A7-D175F857D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2190770"/>
            <a:ext cx="5503276" cy="3440604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4E36DB7A-62EA-448B-ADE0-7531A88EB47D}"/>
              </a:ext>
            </a:extLst>
          </p:cNvPr>
          <p:cNvSpPr txBox="1">
            <a:spLocks/>
          </p:cNvSpPr>
          <p:nvPr/>
        </p:nvSpPr>
        <p:spPr>
          <a:xfrm>
            <a:off x="609601" y="257168"/>
            <a:ext cx="10972798" cy="1143000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vert="horz" lIns="180000" tIns="288000" rIns="180000" bIns="180000" rtlCol="0" anchor="t">
            <a:noAutofit/>
          </a:bodyPr>
          <a:lstStyle>
            <a:lvl1pPr algn="l" defTabSz="914400" rtl="0" eaLnBrk="1" latinLnBrk="1" hangingPunct="1">
              <a:lnSpc>
                <a:spcPts val="4600"/>
              </a:lnSpc>
              <a:spcBef>
                <a:spcPct val="0"/>
              </a:spcBef>
              <a:buNone/>
              <a:defRPr sz="4600" b="1" kern="1200" spc="-30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>
              <a:defRPr/>
            </a:pPr>
            <a:r>
              <a:rPr lang="ko-KR" altLang="en-US" spc="0" dirty="0">
                <a:solidFill>
                  <a:schemeClr val="lt1"/>
                </a:solidFill>
                <a:latin typeface="나눔스퀘어"/>
                <a:ea typeface="나눔스퀘어"/>
              </a:rPr>
              <a:t>키로깅 프로그램 설계 </a:t>
            </a:r>
            <a:r>
              <a:rPr lang="en-US" altLang="ko-KR" sz="2000" b="0" spc="0" dirty="0">
                <a:solidFill>
                  <a:schemeClr val="lt1"/>
                </a:solidFill>
                <a:latin typeface="나눔스퀘어"/>
                <a:ea typeface="나눔스퀘어"/>
              </a:rPr>
              <a:t>(</a:t>
            </a:r>
            <a:r>
              <a:rPr lang="ko-KR" altLang="en-US" sz="2000" b="0" spc="0" dirty="0">
                <a:solidFill>
                  <a:schemeClr val="lt1"/>
                </a:solidFill>
                <a:latin typeface="나눔스퀘어"/>
                <a:ea typeface="나눔스퀘어"/>
              </a:rPr>
              <a:t>코드 설명 </a:t>
            </a:r>
            <a:r>
              <a:rPr lang="en-US" altLang="ko-KR" sz="2000" b="0" spc="0" dirty="0">
                <a:solidFill>
                  <a:schemeClr val="lt1"/>
                </a:solidFill>
                <a:latin typeface="나눔스퀘어"/>
                <a:ea typeface="나눔스퀘어"/>
              </a:rPr>
              <a:t>– 1)</a:t>
            </a:r>
            <a:endParaRPr lang="ko-KR" altLang="en-US" sz="2000" b="0" spc="0" dirty="0">
              <a:solidFill>
                <a:schemeClr val="lt1"/>
              </a:solidFill>
              <a:latin typeface="나눔스퀘어"/>
              <a:ea typeface="나눔스퀘어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1D8090E-4528-4FEC-9DEC-851CAE45CC00}"/>
              </a:ext>
            </a:extLst>
          </p:cNvPr>
          <p:cNvSpPr/>
          <p:nvPr/>
        </p:nvSpPr>
        <p:spPr>
          <a:xfrm>
            <a:off x="609601" y="1535837"/>
            <a:ext cx="2976978" cy="479394"/>
          </a:xfrm>
          <a:prstGeom prst="roundRect">
            <a:avLst/>
          </a:prstGeom>
          <a:ln/>
          <a:effectLst>
            <a:reflection blurRad="6350" stA="52000" endA="300" endPos="35000" dir="5400000" sy="-100000" algn="bl" rotWithShape="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Keylogger.py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설명선: 선 7">
            <a:extLst>
              <a:ext uri="{FF2B5EF4-FFF2-40B4-BE49-F238E27FC236}">
                <a16:creationId xmlns:a16="http://schemas.microsoft.com/office/drawing/2014/main" id="{BE69AEC0-A927-4AC8-A226-9DF6BCEE728E}"/>
              </a:ext>
            </a:extLst>
          </p:cNvPr>
          <p:cNvSpPr/>
          <p:nvPr/>
        </p:nvSpPr>
        <p:spPr>
          <a:xfrm>
            <a:off x="6192174" y="2874830"/>
            <a:ext cx="2867487" cy="468013"/>
          </a:xfrm>
          <a:prstGeom prst="borderCallout1">
            <a:avLst>
              <a:gd name="adj1" fmla="val 49100"/>
              <a:gd name="adj2" fmla="val -3999"/>
              <a:gd name="adj3" fmla="val 110834"/>
              <a:gd name="adj4" fmla="val -76413"/>
            </a:avLst>
          </a:prstGeom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필요한 모듈 불러오기</a:t>
            </a:r>
          </a:p>
        </p:txBody>
      </p:sp>
      <p:sp>
        <p:nvSpPr>
          <p:cNvPr id="2" name="설명선: 선 1">
            <a:extLst>
              <a:ext uri="{FF2B5EF4-FFF2-40B4-BE49-F238E27FC236}">
                <a16:creationId xmlns:a16="http://schemas.microsoft.com/office/drawing/2014/main" id="{CCD0F4E8-4E5A-43BB-8484-A688539B2B1D}"/>
              </a:ext>
            </a:extLst>
          </p:cNvPr>
          <p:cNvSpPr/>
          <p:nvPr/>
        </p:nvSpPr>
        <p:spPr>
          <a:xfrm>
            <a:off x="7276729" y="4241591"/>
            <a:ext cx="2867487" cy="468013"/>
          </a:xfrm>
          <a:prstGeom prst="borderCallout1">
            <a:avLst>
              <a:gd name="adj1" fmla="val 49100"/>
              <a:gd name="adj2" fmla="val -3999"/>
              <a:gd name="adj3" fmla="val -18154"/>
              <a:gd name="adj4" fmla="val -55671"/>
            </a:avLst>
          </a:prstGeom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키로깅 파일 위치 만들기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747A3D-BFD1-406D-B22D-0065CA129BB7}"/>
              </a:ext>
            </a:extLst>
          </p:cNvPr>
          <p:cNvSpPr txBox="1"/>
          <p:nvPr/>
        </p:nvSpPr>
        <p:spPr>
          <a:xfrm>
            <a:off x="609601" y="5897521"/>
            <a:ext cx="8412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E-mail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관련 모듈은 먼저 키로깅 파일의 위치와 키로깅 파일 자체가 존재해야 동작하므로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파일과 경로를 모두 만들고 따로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import(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불러오기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하기로 했습니다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설명선: 선 9">
            <a:extLst>
              <a:ext uri="{FF2B5EF4-FFF2-40B4-BE49-F238E27FC236}">
                <a16:creationId xmlns:a16="http://schemas.microsoft.com/office/drawing/2014/main" id="{65D3E7F0-9D54-4ACB-AC68-AC0B6C5DBEE9}"/>
              </a:ext>
            </a:extLst>
          </p:cNvPr>
          <p:cNvSpPr/>
          <p:nvPr/>
        </p:nvSpPr>
        <p:spPr>
          <a:xfrm>
            <a:off x="6877235" y="5046892"/>
            <a:ext cx="2867487" cy="468013"/>
          </a:xfrm>
          <a:prstGeom prst="borderCallout1">
            <a:avLst>
              <a:gd name="adj1" fmla="val 49100"/>
              <a:gd name="adj2" fmla="val -3999"/>
              <a:gd name="adj3" fmla="val 42546"/>
              <a:gd name="adj4" fmla="val -44834"/>
            </a:avLst>
          </a:prstGeom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E-mail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모듈 불러오기</a:t>
            </a:r>
          </a:p>
        </p:txBody>
      </p:sp>
    </p:spTree>
    <p:extLst>
      <p:ext uri="{BB962C8B-B14F-4D97-AF65-F5344CB8AC3E}">
        <p14:creationId xmlns:p14="http://schemas.microsoft.com/office/powerpoint/2010/main" val="323505939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122C4DA-5F4C-4C6D-BC22-AEB9A593F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241" y="2416304"/>
            <a:ext cx="8169667" cy="3318671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C3895A8F-8D31-46EF-9E68-9DB1B16B4FC9}"/>
              </a:ext>
            </a:extLst>
          </p:cNvPr>
          <p:cNvSpPr txBox="1">
            <a:spLocks/>
          </p:cNvSpPr>
          <p:nvPr/>
        </p:nvSpPr>
        <p:spPr>
          <a:xfrm>
            <a:off x="609601" y="257168"/>
            <a:ext cx="10972798" cy="1143000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vert="horz" lIns="180000" tIns="288000" rIns="180000" bIns="180000" rtlCol="0" anchor="t">
            <a:noAutofit/>
          </a:bodyPr>
          <a:lstStyle>
            <a:lvl1pPr algn="l" defTabSz="914400" rtl="0" eaLnBrk="1" latinLnBrk="1" hangingPunct="1">
              <a:lnSpc>
                <a:spcPts val="4600"/>
              </a:lnSpc>
              <a:spcBef>
                <a:spcPct val="0"/>
              </a:spcBef>
              <a:buNone/>
              <a:defRPr sz="4600" b="1" kern="1200" spc="-30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>
              <a:defRPr/>
            </a:pPr>
            <a:r>
              <a:rPr lang="ko-KR" altLang="en-US" spc="0" dirty="0">
                <a:solidFill>
                  <a:schemeClr val="lt1"/>
                </a:solidFill>
                <a:latin typeface="나눔스퀘어"/>
                <a:ea typeface="나눔스퀘어"/>
              </a:rPr>
              <a:t>키로깅 프로그램 설계 </a:t>
            </a:r>
            <a:r>
              <a:rPr lang="en-US" altLang="ko-KR" sz="2000" b="0" spc="0" dirty="0">
                <a:solidFill>
                  <a:schemeClr val="lt1"/>
                </a:solidFill>
                <a:latin typeface="나눔스퀘어"/>
                <a:ea typeface="나눔스퀘어"/>
              </a:rPr>
              <a:t>(</a:t>
            </a:r>
            <a:r>
              <a:rPr lang="ko-KR" altLang="en-US" sz="2000" b="0" spc="0" dirty="0">
                <a:solidFill>
                  <a:schemeClr val="lt1"/>
                </a:solidFill>
                <a:latin typeface="나눔스퀘어"/>
                <a:ea typeface="나눔스퀘어"/>
              </a:rPr>
              <a:t>코드 설명 </a:t>
            </a:r>
            <a:r>
              <a:rPr lang="en-US" altLang="ko-KR" sz="2000" b="0" spc="0" dirty="0">
                <a:solidFill>
                  <a:schemeClr val="lt1"/>
                </a:solidFill>
                <a:latin typeface="나눔스퀘어"/>
                <a:ea typeface="나눔스퀘어"/>
              </a:rPr>
              <a:t>– 2) </a:t>
            </a:r>
            <a:endParaRPr lang="ko-KR" altLang="en-US" sz="2000" b="0" spc="0" dirty="0">
              <a:solidFill>
                <a:schemeClr val="lt1"/>
              </a:solidFill>
              <a:latin typeface="나눔스퀘어"/>
              <a:ea typeface="나눔스퀘어"/>
            </a:endParaRPr>
          </a:p>
        </p:txBody>
      </p:sp>
      <p:sp>
        <p:nvSpPr>
          <p:cNvPr id="6" name="설명선: 선 5">
            <a:extLst>
              <a:ext uri="{FF2B5EF4-FFF2-40B4-BE49-F238E27FC236}">
                <a16:creationId xmlns:a16="http://schemas.microsoft.com/office/drawing/2014/main" id="{5AC9CD6A-84E1-4DB2-90F4-A5D804565A4D}"/>
              </a:ext>
            </a:extLst>
          </p:cNvPr>
          <p:cNvSpPr/>
          <p:nvPr/>
        </p:nvSpPr>
        <p:spPr>
          <a:xfrm>
            <a:off x="7244179" y="1614509"/>
            <a:ext cx="3342443" cy="587453"/>
          </a:xfrm>
          <a:prstGeom prst="borderCallout1">
            <a:avLst>
              <a:gd name="adj1" fmla="val 49100"/>
              <a:gd name="adj2" fmla="val -3999"/>
              <a:gd name="adj3" fmla="val 193951"/>
              <a:gd name="adj4" fmla="val -30995"/>
            </a:avLst>
          </a:prstGeom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키로깅 내역을 담을 파일과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형식 지정하기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입력 시간 등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8" name="설명선: 선 7">
            <a:extLst>
              <a:ext uri="{FF2B5EF4-FFF2-40B4-BE49-F238E27FC236}">
                <a16:creationId xmlns:a16="http://schemas.microsoft.com/office/drawing/2014/main" id="{0FABFBE1-9BAB-4B50-BFE7-047FF8717CD0}"/>
              </a:ext>
            </a:extLst>
          </p:cNvPr>
          <p:cNvSpPr/>
          <p:nvPr/>
        </p:nvSpPr>
        <p:spPr>
          <a:xfrm>
            <a:off x="6835806" y="3774567"/>
            <a:ext cx="2867487" cy="468013"/>
          </a:xfrm>
          <a:prstGeom prst="borderCallout1">
            <a:avLst>
              <a:gd name="adj1" fmla="val 49100"/>
              <a:gd name="adj2" fmla="val -3999"/>
              <a:gd name="adj3" fmla="val 133597"/>
              <a:gd name="adj4" fmla="val -67125"/>
            </a:avLst>
          </a:prstGeom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키보드 입력 캡쳐</a:t>
            </a:r>
          </a:p>
        </p:txBody>
      </p:sp>
      <p:sp>
        <p:nvSpPr>
          <p:cNvPr id="10" name="설명선: 선 9">
            <a:extLst>
              <a:ext uri="{FF2B5EF4-FFF2-40B4-BE49-F238E27FC236}">
                <a16:creationId xmlns:a16="http://schemas.microsoft.com/office/drawing/2014/main" id="{830EC232-8DF5-4938-BF9D-53513EEA776D}"/>
              </a:ext>
            </a:extLst>
          </p:cNvPr>
          <p:cNvSpPr/>
          <p:nvPr/>
        </p:nvSpPr>
        <p:spPr>
          <a:xfrm>
            <a:off x="5435354" y="5734975"/>
            <a:ext cx="5037337" cy="999989"/>
          </a:xfrm>
          <a:prstGeom prst="borderCallout1">
            <a:avLst>
              <a:gd name="adj1" fmla="val 49100"/>
              <a:gd name="adj2" fmla="val -3999"/>
              <a:gd name="adj3" fmla="val -12642"/>
              <a:gd name="adj4" fmla="val -35778"/>
            </a:avLst>
          </a:prstGeom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키로깅 내역을 담은 파일을 보내기 위해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메일 기능을 구현한 파일의 함수를 불러와서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별도로 실행해주기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42A5F61-AC4F-43B8-86F8-90335CF0849B}"/>
              </a:ext>
            </a:extLst>
          </p:cNvPr>
          <p:cNvSpPr/>
          <p:nvPr/>
        </p:nvSpPr>
        <p:spPr>
          <a:xfrm>
            <a:off x="609600" y="1520098"/>
            <a:ext cx="2976978" cy="479394"/>
          </a:xfrm>
          <a:prstGeom prst="roundRect">
            <a:avLst/>
          </a:prstGeom>
          <a:ln/>
          <a:effectLst>
            <a:reflection blurRad="6350" stA="52000" endA="300" endPos="35000" dir="5400000" sy="-100000" algn="bl" rotWithShape="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Keylogger.py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746916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6216_TF16411253" id="{A9777A35-B9FB-495E-BDB1-28C28BDFA533}" vid="{132D27B6-BF05-48BF-BEC0-BA778CF834E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8A50AA-654B-45CA-B6AD-FDA9E9535EF9}">
  <ds:schemaRefs>
    <ds:schemaRef ds:uri="http://purl.org/dc/dcmitype/"/>
    <ds:schemaRef ds:uri="http://schemas.microsoft.com/office/2006/documentManagement/types"/>
    <ds:schemaRef ds:uri="http://purl.org/dc/elements/1.1/"/>
    <ds:schemaRef ds:uri="http://purl.org/dc/terms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fb0879af-3eba-417a-a55a-ffe6dcd6ca77"/>
    <ds:schemaRef ds:uri="6dc4bcd6-49db-4c07-9060-8acfc67cef9f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D2CDC626-B3A4-4E2A-B903-2655BFCAF3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4F06F66-218D-4D1C-873A-158A1848B8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기하학적 프레젠테이션</Template>
  <TotalTime>173</TotalTime>
  <Words>1004</Words>
  <Application>Microsoft Office PowerPoint</Application>
  <PresentationFormat>와이드스크린</PresentationFormat>
  <Paragraphs>145</Paragraphs>
  <Slides>21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나눔바른고딕</vt:lpstr>
      <vt:lpstr>나눔스퀘어</vt:lpstr>
      <vt:lpstr>나눔스퀘어 Bold</vt:lpstr>
      <vt:lpstr>맑은 고딕</vt:lpstr>
      <vt:lpstr>Arial</vt:lpstr>
      <vt:lpstr>Calibri Light</vt:lpstr>
      <vt:lpstr>Consolas</vt:lpstr>
      <vt:lpstr>Times New Roman</vt:lpstr>
      <vt:lpstr>Office 테마</vt:lpstr>
      <vt:lpstr>파이썬을 활용한 키로깅 구현 및 방어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파이썬을 활용한 키로깅 구현 및 방어</dc:title>
  <dc:creator>이 가람</dc:creator>
  <cp:lastModifiedBy>이 가람</cp:lastModifiedBy>
  <cp:revision>32</cp:revision>
  <dcterms:created xsi:type="dcterms:W3CDTF">2020-09-07T02:59:24Z</dcterms:created>
  <dcterms:modified xsi:type="dcterms:W3CDTF">2020-09-08T04:20:38Z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