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C5F3D3C-9902-4901-B6CC-122E0452E36D}" type="datetimeFigureOut">
              <a:rPr lang="en-IN" smtClean="0"/>
              <a:t>22-01-2023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4685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5F3D3C-9902-4901-B6CC-122E0452E36D}"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1932711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5F3D3C-9902-4901-B6CC-122E0452E36D}"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2456794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5F3D3C-9902-4901-B6CC-122E0452E36D}"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165675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F3D3C-9902-4901-B6CC-122E0452E36D}"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2174947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5F3D3C-9902-4901-B6CC-122E0452E36D}" type="datetimeFigureOut">
              <a:rPr lang="en-IN" smtClean="0"/>
              <a:t>22-01-2023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3961224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C5F3D3C-9902-4901-B6CC-122E0452E36D}" type="datetimeFigureOut">
              <a:rPr lang="en-IN" smtClean="0"/>
              <a:t>22-01-2023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1213784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C5F3D3C-9902-4901-B6CC-122E0452E36D}"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3530757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C5F3D3C-9902-4901-B6CC-122E0452E36D}"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343415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5F3D3C-9902-4901-B6CC-122E0452E36D}"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125367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5F3D3C-9902-4901-B6CC-122E0452E36D}" type="datetimeFigureOut">
              <a:rPr lang="en-IN" smtClean="0"/>
              <a:t>22-01-2023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356729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F3D3C-9902-4901-B6CC-122E0452E36D}"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190362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5F3D3C-9902-4901-B6CC-122E0452E36D}" type="datetimeFigureOut">
              <a:rPr lang="en-IN" smtClean="0"/>
              <a:t>22-01-2023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338790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5F3D3C-9902-4901-B6CC-122E0452E36D}" type="datetimeFigureOut">
              <a:rPr lang="en-IN" smtClean="0"/>
              <a:t>22-01-2023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111396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F3D3C-9902-4901-B6CC-122E0452E36D}" type="datetimeFigureOut">
              <a:rPr lang="en-IN" smtClean="0"/>
              <a:t>22-01-2023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284009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5F3D3C-9902-4901-B6CC-122E0452E36D}"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328411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5F3D3C-9902-4901-B6CC-122E0452E36D}" type="datetimeFigureOut">
              <a:rPr lang="en-IN" smtClean="0"/>
              <a:t>22-01-2023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4AC97E-63DC-482B-84C5-4D0D0EC2B47D}" type="slidenum">
              <a:rPr lang="en-IN" smtClean="0"/>
              <a:t>‹#›</a:t>
            </a:fld>
            <a:endParaRPr lang="en-IN"/>
          </a:p>
        </p:txBody>
      </p:sp>
    </p:spTree>
    <p:extLst>
      <p:ext uri="{BB962C8B-B14F-4D97-AF65-F5344CB8AC3E}">
        <p14:creationId xmlns:p14="http://schemas.microsoft.com/office/powerpoint/2010/main" val="320231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C5F3D3C-9902-4901-B6CC-122E0452E36D}" type="datetimeFigureOut">
              <a:rPr lang="en-IN" smtClean="0"/>
              <a:t>22-01-2023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64AC97E-63DC-482B-84C5-4D0D0EC2B47D}" type="slidenum">
              <a:rPr lang="en-IN" smtClean="0"/>
              <a:t>‹#›</a:t>
            </a:fld>
            <a:endParaRPr lang="en-IN"/>
          </a:p>
        </p:txBody>
      </p:sp>
    </p:spTree>
    <p:extLst>
      <p:ext uri="{BB962C8B-B14F-4D97-AF65-F5344CB8AC3E}">
        <p14:creationId xmlns:p14="http://schemas.microsoft.com/office/powerpoint/2010/main" val="200075885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britannica.com/science/human-intelligence-psycholog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D004-CF9A-517E-A0CE-690DE0EBA05C}"/>
              </a:ext>
            </a:extLst>
          </p:cNvPr>
          <p:cNvSpPr>
            <a:spLocks noGrp="1"/>
          </p:cNvSpPr>
          <p:nvPr>
            <p:ph type="ctrTitle"/>
          </p:nvPr>
        </p:nvSpPr>
        <p:spPr>
          <a:xfrm>
            <a:off x="2692398" y="1571349"/>
            <a:ext cx="6815669" cy="1320802"/>
          </a:xfrm>
        </p:spPr>
        <p:txBody>
          <a:bodyPr/>
          <a:lstStyle/>
          <a:p>
            <a:r>
              <a:rPr lang="en-US" dirty="0"/>
              <a:t>Science &amp; Creativity</a:t>
            </a:r>
            <a:endParaRPr lang="en-IN" dirty="0"/>
          </a:p>
        </p:txBody>
      </p:sp>
      <p:sp>
        <p:nvSpPr>
          <p:cNvPr id="3" name="Subtitle 2">
            <a:extLst>
              <a:ext uri="{FF2B5EF4-FFF2-40B4-BE49-F238E27FC236}">
                <a16:creationId xmlns:a16="http://schemas.microsoft.com/office/drawing/2014/main" id="{513C46C9-198B-1882-945C-B064F69D683E}"/>
              </a:ext>
            </a:extLst>
          </p:cNvPr>
          <p:cNvSpPr>
            <a:spLocks noGrp="1"/>
          </p:cNvSpPr>
          <p:nvPr>
            <p:ph type="subTitle" idx="1"/>
          </p:nvPr>
        </p:nvSpPr>
        <p:spPr>
          <a:xfrm>
            <a:off x="2692398" y="3364638"/>
            <a:ext cx="6815669" cy="1988598"/>
          </a:xfrm>
        </p:spPr>
        <p:txBody>
          <a:bodyPr>
            <a:normAutofit fontScale="92500" lnSpcReduction="20000"/>
          </a:bodyPr>
          <a:lstStyle/>
          <a:p>
            <a:r>
              <a:rPr lang="en-US" dirty="0"/>
              <a:t>Made by :-</a:t>
            </a:r>
          </a:p>
          <a:p>
            <a:r>
              <a:rPr lang="en-IN" dirty="0" err="1"/>
              <a:t>Luvkush</a:t>
            </a:r>
            <a:r>
              <a:rPr lang="en-IN" dirty="0"/>
              <a:t> Sharma</a:t>
            </a:r>
          </a:p>
          <a:p>
            <a:r>
              <a:rPr lang="en-IN" dirty="0"/>
              <a:t>Shikhar </a:t>
            </a:r>
            <a:r>
              <a:rPr lang="en-IN" dirty="0" err="1"/>
              <a:t>garg</a:t>
            </a:r>
            <a:endParaRPr lang="en-IN" dirty="0"/>
          </a:p>
          <a:p>
            <a:r>
              <a:rPr lang="en-IN" dirty="0"/>
              <a:t>Mohit </a:t>
            </a:r>
            <a:r>
              <a:rPr lang="en-IN" dirty="0" err="1"/>
              <a:t>sharma</a:t>
            </a:r>
            <a:endParaRPr lang="en-IN" dirty="0"/>
          </a:p>
          <a:p>
            <a:r>
              <a:rPr lang="en-IN" dirty="0"/>
              <a:t>Uday Pratap </a:t>
            </a:r>
            <a:r>
              <a:rPr lang="en-IN" dirty="0" err="1"/>
              <a:t>singh</a:t>
            </a:r>
            <a:endParaRPr lang="en-IN" dirty="0"/>
          </a:p>
          <a:p>
            <a:r>
              <a:rPr lang="en-IN" dirty="0"/>
              <a:t>Dheeraj </a:t>
            </a:r>
            <a:r>
              <a:rPr lang="en-IN" dirty="0" err="1"/>
              <a:t>sharma</a:t>
            </a:r>
            <a:endParaRPr lang="en-IN" dirty="0"/>
          </a:p>
          <a:p>
            <a:endParaRPr lang="en-IN" dirty="0"/>
          </a:p>
        </p:txBody>
      </p:sp>
    </p:spTree>
    <p:extLst>
      <p:ext uri="{BB962C8B-B14F-4D97-AF65-F5344CB8AC3E}">
        <p14:creationId xmlns:p14="http://schemas.microsoft.com/office/powerpoint/2010/main" val="28013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9C46-532B-5E1C-F551-B5EC201BDADE}"/>
              </a:ext>
            </a:extLst>
          </p:cNvPr>
          <p:cNvSpPr>
            <a:spLocks noGrp="1"/>
          </p:cNvSpPr>
          <p:nvPr>
            <p:ph type="title"/>
          </p:nvPr>
        </p:nvSpPr>
        <p:spPr/>
        <p:txBody>
          <a:bodyPr/>
          <a:lstStyle/>
          <a:p>
            <a:r>
              <a:rPr lang="en-IN" b="1" i="1" u="sng" dirty="0"/>
              <a:t>Assessing innovation and creativity </a:t>
            </a:r>
          </a:p>
        </p:txBody>
      </p:sp>
      <p:pic>
        <p:nvPicPr>
          <p:cNvPr id="5" name="Content Placeholder 4">
            <a:extLst>
              <a:ext uri="{FF2B5EF4-FFF2-40B4-BE49-F238E27FC236}">
                <a16:creationId xmlns:a16="http://schemas.microsoft.com/office/drawing/2014/main" id="{A8988654-F16D-9B5C-7CD5-81BDA4EED789}"/>
              </a:ext>
            </a:extLst>
          </p:cNvPr>
          <p:cNvPicPr>
            <a:picLocks noGrp="1" noChangeAspect="1"/>
          </p:cNvPicPr>
          <p:nvPr>
            <p:ph idx="1"/>
          </p:nvPr>
        </p:nvPicPr>
        <p:blipFill>
          <a:blip r:embed="rId2"/>
          <a:stretch>
            <a:fillRect/>
          </a:stretch>
        </p:blipFill>
        <p:spPr>
          <a:xfrm>
            <a:off x="532659" y="2494625"/>
            <a:ext cx="10209321" cy="3719744"/>
          </a:xfrm>
        </p:spPr>
      </p:pic>
    </p:spTree>
    <p:extLst>
      <p:ext uri="{BB962C8B-B14F-4D97-AF65-F5344CB8AC3E}">
        <p14:creationId xmlns:p14="http://schemas.microsoft.com/office/powerpoint/2010/main" val="387412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33ED2-2685-F47D-CE7E-F5773BE6D2BB}"/>
              </a:ext>
            </a:extLst>
          </p:cNvPr>
          <p:cNvPicPr>
            <a:picLocks noChangeAspect="1"/>
          </p:cNvPicPr>
          <p:nvPr/>
        </p:nvPicPr>
        <p:blipFill>
          <a:blip r:embed="rId2"/>
          <a:stretch>
            <a:fillRect/>
          </a:stretch>
        </p:blipFill>
        <p:spPr>
          <a:xfrm>
            <a:off x="1" y="337351"/>
            <a:ext cx="10369118" cy="5530789"/>
          </a:xfrm>
          <a:prstGeom prst="rect">
            <a:avLst/>
          </a:prstGeom>
        </p:spPr>
      </p:pic>
    </p:spTree>
    <p:extLst>
      <p:ext uri="{BB962C8B-B14F-4D97-AF65-F5344CB8AC3E}">
        <p14:creationId xmlns:p14="http://schemas.microsoft.com/office/powerpoint/2010/main" val="343193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88EFE0-F9DF-0049-3077-32EA1EB04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418230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6B8A-81B0-01E7-D10B-EE857C45C93B}"/>
              </a:ext>
            </a:extLst>
          </p:cNvPr>
          <p:cNvSpPr>
            <a:spLocks noGrp="1"/>
          </p:cNvSpPr>
          <p:nvPr>
            <p:ph type="title"/>
          </p:nvPr>
        </p:nvSpPr>
        <p:spPr/>
        <p:txBody>
          <a:bodyPr/>
          <a:lstStyle/>
          <a:p>
            <a:r>
              <a:rPr lang="en-US" dirty="0"/>
              <a:t>What is Science &amp; Creativity ?</a:t>
            </a:r>
            <a:endParaRPr lang="en-IN" dirty="0"/>
          </a:p>
        </p:txBody>
      </p:sp>
      <p:pic>
        <p:nvPicPr>
          <p:cNvPr id="4" name="Picture 3">
            <a:extLst>
              <a:ext uri="{FF2B5EF4-FFF2-40B4-BE49-F238E27FC236}">
                <a16:creationId xmlns:a16="http://schemas.microsoft.com/office/drawing/2014/main" id="{05315EF6-A38B-143F-5BD5-48C4C51A87EB}"/>
              </a:ext>
            </a:extLst>
          </p:cNvPr>
          <p:cNvPicPr>
            <a:picLocks noChangeAspect="1"/>
          </p:cNvPicPr>
          <p:nvPr/>
        </p:nvPicPr>
        <p:blipFill>
          <a:blip r:embed="rId2"/>
          <a:stretch>
            <a:fillRect/>
          </a:stretch>
        </p:blipFill>
        <p:spPr>
          <a:xfrm>
            <a:off x="671316" y="-310717"/>
            <a:ext cx="10849367" cy="4190260"/>
          </a:xfrm>
          <a:prstGeom prst="rect">
            <a:avLst/>
          </a:prstGeom>
        </p:spPr>
      </p:pic>
      <p:pic>
        <p:nvPicPr>
          <p:cNvPr id="6" name="Picture 5">
            <a:extLst>
              <a:ext uri="{FF2B5EF4-FFF2-40B4-BE49-F238E27FC236}">
                <a16:creationId xmlns:a16="http://schemas.microsoft.com/office/drawing/2014/main" id="{52539DDD-4E3C-B697-F06D-8CA1DC904D6B}"/>
              </a:ext>
            </a:extLst>
          </p:cNvPr>
          <p:cNvPicPr>
            <a:picLocks noChangeAspect="1"/>
          </p:cNvPicPr>
          <p:nvPr/>
        </p:nvPicPr>
        <p:blipFill>
          <a:blip r:embed="rId3"/>
          <a:stretch>
            <a:fillRect/>
          </a:stretch>
        </p:blipFill>
        <p:spPr>
          <a:xfrm>
            <a:off x="671316" y="3879543"/>
            <a:ext cx="9245051" cy="1384915"/>
          </a:xfrm>
          <a:prstGeom prst="rect">
            <a:avLst/>
          </a:prstGeom>
        </p:spPr>
      </p:pic>
    </p:spTree>
    <p:extLst>
      <p:ext uri="{BB962C8B-B14F-4D97-AF65-F5344CB8AC3E}">
        <p14:creationId xmlns:p14="http://schemas.microsoft.com/office/powerpoint/2010/main" val="384056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24B7A-1C80-DCBC-EA75-6D3A5F881E1E}"/>
              </a:ext>
            </a:extLst>
          </p:cNvPr>
          <p:cNvSpPr txBox="1"/>
          <p:nvPr/>
        </p:nvSpPr>
        <p:spPr>
          <a:xfrm>
            <a:off x="124286" y="266331"/>
            <a:ext cx="10244831" cy="6509474"/>
          </a:xfrm>
          <a:prstGeom prst="rect">
            <a:avLst/>
          </a:prstGeom>
          <a:noFill/>
        </p:spPr>
        <p:txBody>
          <a:bodyPr wrap="square">
            <a:spAutoFit/>
          </a:bodyPr>
          <a:lstStyle/>
          <a:p>
            <a:r>
              <a:rPr lang="en-US" sz="2100" b="1" dirty="0">
                <a:solidFill>
                  <a:srgbClr val="1A1A1A"/>
                </a:solidFill>
                <a:latin typeface="Georgia" panose="02040502050405020303" pitchFamily="18" charset="0"/>
              </a:rPr>
              <a:t>C</a:t>
            </a:r>
            <a:r>
              <a:rPr lang="en-US" sz="2100" b="1" i="0" dirty="0">
                <a:solidFill>
                  <a:srgbClr val="1A1A1A"/>
                </a:solidFill>
                <a:effectLst/>
                <a:latin typeface="Georgia" panose="02040502050405020303" pitchFamily="18" charset="0"/>
              </a:rPr>
              <a:t>reativity</a:t>
            </a:r>
            <a:r>
              <a:rPr lang="en-US" sz="2100" b="0" i="0" dirty="0">
                <a:solidFill>
                  <a:srgbClr val="1A1A1A"/>
                </a:solidFill>
                <a:effectLst/>
                <a:latin typeface="Georgia" panose="02040502050405020303" pitchFamily="18" charset="0"/>
              </a:rPr>
              <a:t>, the ability to make or otherwise bring into existence something new, whether a new solution to a problem, a new method or device, or a new artistic object or form.</a:t>
            </a:r>
          </a:p>
          <a:p>
            <a:endParaRPr lang="en-US" sz="2100" b="0" i="0" dirty="0">
              <a:solidFill>
                <a:srgbClr val="1A1A1A"/>
              </a:solidFill>
              <a:effectLst/>
              <a:latin typeface="Georgia" panose="02040502050405020303" pitchFamily="18" charset="0"/>
            </a:endParaRPr>
          </a:p>
          <a:p>
            <a:r>
              <a:rPr lang="en-US" sz="2100" b="0" i="0" dirty="0">
                <a:solidFill>
                  <a:srgbClr val="1A1A1A"/>
                </a:solidFill>
                <a:effectLst/>
                <a:latin typeface="Georgia" panose="02040502050405020303" pitchFamily="18" charset="0"/>
              </a:rPr>
              <a:t>High </a:t>
            </a:r>
            <a:r>
              <a:rPr lang="en-US" sz="2100" b="0" i="0" dirty="0">
                <a:effectLst/>
                <a:latin typeface="Georgia" panose="02040502050405020303" pitchFamily="18" charset="0"/>
                <a:ea typeface="Cambria Math" panose="02040503050406030204" pitchFamily="18" charset="0"/>
                <a:hlinkClick r:id="rId2"/>
              </a:rPr>
              <a:t>intelligence</a:t>
            </a:r>
            <a:r>
              <a:rPr lang="en-US" sz="2100" b="0" i="0" dirty="0">
                <a:solidFill>
                  <a:srgbClr val="1A1A1A"/>
                </a:solidFill>
                <a:effectLst/>
                <a:latin typeface="Georgia" panose="02040502050405020303" pitchFamily="18" charset="0"/>
              </a:rPr>
              <a:t> is common in creative persons, yet while they can meet the problems of life as rationally as anyone else can, their intellect does not rule at the expense of intuition or other seemingly nonrational influences. Most studies of the relationship of creativity to intelligence have also shown that extreme general intelligence does not necessarily kindle creativity. Findings such as these contributed to the “threshold” model of intelligence and creativity, which claims that, above a certain level, intelligence has little correlation with creativity—i.e., a highly intelligent person may not be as highly creative. It may be that intelligence sets the limits on the amount of information a person can learn and retain, while creative thinking provides the flexibility necessary for the original production of ideas.</a:t>
            </a:r>
          </a:p>
          <a:p>
            <a:endParaRPr lang="en-US" sz="2100" dirty="0">
              <a:solidFill>
                <a:srgbClr val="1A1A1A"/>
              </a:solidFill>
              <a:latin typeface="Georgia" panose="02040502050405020303" pitchFamily="18" charset="0"/>
            </a:endParaRPr>
          </a:p>
          <a:p>
            <a:r>
              <a:rPr lang="en-US" sz="2100" b="1" i="0" dirty="0">
                <a:solidFill>
                  <a:srgbClr val="111111"/>
                </a:solidFill>
                <a:effectLst/>
                <a:latin typeface="Georgia" panose="02040502050405020303" pitchFamily="18" charset="0"/>
              </a:rPr>
              <a:t>Science is creative</a:t>
            </a:r>
            <a:r>
              <a:rPr lang="en-US" sz="2100" b="0" i="0" dirty="0">
                <a:solidFill>
                  <a:srgbClr val="111111"/>
                </a:solidFill>
                <a:effectLst/>
                <a:latin typeface="Georgia" panose="02040502050405020303" pitchFamily="18" charset="0"/>
              </a:rPr>
              <a:t> in much the same way that art, music, or literature are creative, in that scientists have to use their imagination to come up with explanations. These explanations are well informed – they are not mere guesses – but there is no escaping the fact that they are ultimately products of the imagination.</a:t>
            </a:r>
            <a:endParaRPr lang="en-US" sz="2100" b="0" i="0" dirty="0">
              <a:solidFill>
                <a:srgbClr val="1A1A1A"/>
              </a:solidFill>
              <a:effectLst/>
              <a:latin typeface="Georgia" panose="02040502050405020303" pitchFamily="18" charset="0"/>
            </a:endParaRPr>
          </a:p>
          <a:p>
            <a:endParaRPr lang="en-IN" dirty="0">
              <a:latin typeface="Georgia" panose="02040502050405020303" pitchFamily="18" charset="0"/>
            </a:endParaRPr>
          </a:p>
        </p:txBody>
      </p:sp>
    </p:spTree>
    <p:extLst>
      <p:ext uri="{BB962C8B-B14F-4D97-AF65-F5344CB8AC3E}">
        <p14:creationId xmlns:p14="http://schemas.microsoft.com/office/powerpoint/2010/main" val="366748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FA0E9B-7213-80F3-8697-D4F76205673D}"/>
              </a:ext>
            </a:extLst>
          </p:cNvPr>
          <p:cNvPicPr>
            <a:picLocks noChangeAspect="1"/>
          </p:cNvPicPr>
          <p:nvPr/>
        </p:nvPicPr>
        <p:blipFill>
          <a:blip r:embed="rId2"/>
          <a:stretch>
            <a:fillRect/>
          </a:stretch>
        </p:blipFill>
        <p:spPr>
          <a:xfrm>
            <a:off x="0" y="454980"/>
            <a:ext cx="12192000" cy="5948039"/>
          </a:xfrm>
          <a:prstGeom prst="rect">
            <a:avLst/>
          </a:prstGeom>
        </p:spPr>
      </p:pic>
    </p:spTree>
    <p:extLst>
      <p:ext uri="{BB962C8B-B14F-4D97-AF65-F5344CB8AC3E}">
        <p14:creationId xmlns:p14="http://schemas.microsoft.com/office/powerpoint/2010/main" val="423055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1D2B-DAF5-7B4B-8BC0-677B1A3B6DF6}"/>
              </a:ext>
            </a:extLst>
          </p:cNvPr>
          <p:cNvSpPr>
            <a:spLocks noGrp="1"/>
          </p:cNvSpPr>
          <p:nvPr>
            <p:ph type="title"/>
          </p:nvPr>
        </p:nvSpPr>
        <p:spPr/>
        <p:txBody>
          <a:bodyPr/>
          <a:lstStyle/>
          <a:p>
            <a:r>
              <a:rPr lang="en-US" dirty="0"/>
              <a:t>What can we learn from the arts?</a:t>
            </a:r>
            <a:endParaRPr lang="en-IN" dirty="0"/>
          </a:p>
        </p:txBody>
      </p:sp>
      <p:sp>
        <p:nvSpPr>
          <p:cNvPr id="3" name="Content Placeholder 2">
            <a:extLst>
              <a:ext uri="{FF2B5EF4-FFF2-40B4-BE49-F238E27FC236}">
                <a16:creationId xmlns:a16="http://schemas.microsoft.com/office/drawing/2014/main" id="{09296C00-7144-AE91-4B27-BB1568D61DBB}"/>
              </a:ext>
            </a:extLst>
          </p:cNvPr>
          <p:cNvSpPr>
            <a:spLocks noGrp="1"/>
          </p:cNvSpPr>
          <p:nvPr>
            <p:ph idx="1"/>
          </p:nvPr>
        </p:nvSpPr>
        <p:spPr>
          <a:xfrm>
            <a:off x="1154954" y="2325950"/>
            <a:ext cx="8825659" cy="3693850"/>
          </a:xfrm>
        </p:spPr>
        <p:txBody>
          <a:bodyPr>
            <a:normAutofit fontScale="92500" lnSpcReduction="10000"/>
          </a:bodyPr>
          <a:lstStyle/>
          <a:p>
            <a:r>
              <a:rPr lang="en-US" dirty="0"/>
              <a:t>Arts subjects such as art and design, music, drama and dance are often associated with creativity and innovation. A broad and balanced curriculum recognizes that encouraging the arts can help students to develop their own creative voice and creative thinking skills. Studying an arts subject can also build learners’ self-confidence as they feel valued for their unique contributions and talents. When encouraging creativity across the curriculum, it can be useful to look at the ideas and techniques that underpin the teaching of creative subjects such as art, drama and music.</a:t>
            </a:r>
          </a:p>
          <a:p>
            <a:r>
              <a:rPr lang="en-US" dirty="0"/>
              <a:t>Learner autonomy: Arts subjects can be popular with learners because of the perceived high level of learner choice that is involved. Learners often work on projects that they have devised themselves, according to their own interests and passions. Unique and original work is particularly valued, in both informal and formal assessments. When learners take control of their work in this way, their levels of intrinsic (internal) motivation tend to increase (Craft, 2005, p.56). </a:t>
            </a:r>
            <a:endParaRPr lang="en-IN" dirty="0"/>
          </a:p>
        </p:txBody>
      </p:sp>
    </p:spTree>
    <p:extLst>
      <p:ext uri="{BB962C8B-B14F-4D97-AF65-F5344CB8AC3E}">
        <p14:creationId xmlns:p14="http://schemas.microsoft.com/office/powerpoint/2010/main" val="241321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1C463E-CC52-06E8-B001-759FB3AF590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28474" y="111797"/>
            <a:ext cx="9996256" cy="6466556"/>
          </a:xfrm>
          <a:prstGeom prst="rect">
            <a:avLst/>
          </a:prstGeom>
        </p:spPr>
      </p:pic>
    </p:spTree>
    <p:extLst>
      <p:ext uri="{BB962C8B-B14F-4D97-AF65-F5344CB8AC3E}">
        <p14:creationId xmlns:p14="http://schemas.microsoft.com/office/powerpoint/2010/main" val="130954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E504-CF51-6CC1-E34C-28E87C5ECE51}"/>
              </a:ext>
            </a:extLst>
          </p:cNvPr>
          <p:cNvSpPr>
            <a:spLocks noGrp="1"/>
          </p:cNvSpPr>
          <p:nvPr>
            <p:ph type="title"/>
          </p:nvPr>
        </p:nvSpPr>
        <p:spPr>
          <a:xfrm>
            <a:off x="1154954" y="973668"/>
            <a:ext cx="8761413" cy="846254"/>
          </a:xfrm>
        </p:spPr>
        <p:txBody>
          <a:bodyPr/>
          <a:lstStyle/>
          <a:p>
            <a:r>
              <a:rPr lang="en-US" dirty="0"/>
              <a:t>There are some more points :-</a:t>
            </a:r>
            <a:endParaRPr lang="en-IN" dirty="0"/>
          </a:p>
        </p:txBody>
      </p:sp>
      <p:sp>
        <p:nvSpPr>
          <p:cNvPr id="3" name="Content Placeholder 2">
            <a:extLst>
              <a:ext uri="{FF2B5EF4-FFF2-40B4-BE49-F238E27FC236}">
                <a16:creationId xmlns:a16="http://schemas.microsoft.com/office/drawing/2014/main" id="{7E916124-145C-2E37-0465-C00CFD72AEDD}"/>
              </a:ext>
            </a:extLst>
          </p:cNvPr>
          <p:cNvSpPr>
            <a:spLocks noGrp="1"/>
          </p:cNvSpPr>
          <p:nvPr>
            <p:ph idx="1"/>
          </p:nvPr>
        </p:nvSpPr>
        <p:spPr>
          <a:xfrm>
            <a:off x="452761" y="2494626"/>
            <a:ext cx="11248007" cy="3826276"/>
          </a:xfrm>
        </p:spPr>
        <p:txBody>
          <a:bodyPr>
            <a:normAutofit/>
          </a:bodyPr>
          <a:lstStyle/>
          <a:p>
            <a:r>
              <a:rPr lang="en-US" sz="1500" b="1" dirty="0"/>
              <a:t>Looking at and discussing artworks: </a:t>
            </a:r>
            <a:r>
              <a:rPr lang="en-US" sz="1500" dirty="0"/>
              <a:t>The study of artworks is not necessarily limited to art or art history lessons. Images of artworks can be used to prompt thinking in any subject area. Teachers can use carefully chosen artworks to prompt discussions and deeper critical thinking about a topic. Visual Thinking Strategies (VTS), developed by </a:t>
            </a:r>
            <a:r>
              <a:rPr lang="en-US" sz="1500" dirty="0" err="1"/>
              <a:t>Yenawine</a:t>
            </a:r>
            <a:r>
              <a:rPr lang="en-US" sz="1500" dirty="0"/>
              <a:t> (2014, p.25; see the Resources section) uses art to help learners of any age to develop their visual literacy, thinking and communication skills, and is an excellent resource. </a:t>
            </a:r>
          </a:p>
          <a:p>
            <a:r>
              <a:rPr lang="en-US" sz="1500" b="1" dirty="0"/>
              <a:t>The value of failure: </a:t>
            </a:r>
            <a:r>
              <a:rPr lang="en-US" sz="1500" dirty="0"/>
              <a:t>The arts, perhaps more naturally than other subjects, accept and celebrate failure as a learning opportunity and understand that it is an inherent part of the creative process. As West-Knights (2017, p.49) points out: ‘One of the mainstays of drama classes… is the notion that mistakes are OK, as long as you are trying things out.’</a:t>
            </a:r>
          </a:p>
          <a:p>
            <a:r>
              <a:rPr lang="en-US" sz="1500" b="1" dirty="0"/>
              <a:t>Peer review and feedback: </a:t>
            </a:r>
            <a:r>
              <a:rPr lang="en-US" sz="1500" dirty="0"/>
              <a:t>Peer review sessions (sometimes called group critiques) are commonly used in art and design as a method of informal interim assessment. Learners present their work to small groups of their peers and receive constructive feedback. The process is carefully scaffolded by the teacher, who leads initial sessions, modelling the types of questions and comments that are appropriate. When successful, peer reviewing helps learners to build independence, gain insight into their peers’ working and thinking processes, and develop confidence in themselves as creative individuals. </a:t>
            </a:r>
            <a:endParaRPr lang="en-IN" sz="1500" dirty="0"/>
          </a:p>
        </p:txBody>
      </p:sp>
    </p:spTree>
    <p:extLst>
      <p:ext uri="{BB962C8B-B14F-4D97-AF65-F5344CB8AC3E}">
        <p14:creationId xmlns:p14="http://schemas.microsoft.com/office/powerpoint/2010/main" val="35939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1660-DBF2-FDDD-902C-7F483FE4EA2F}"/>
              </a:ext>
            </a:extLst>
          </p:cNvPr>
          <p:cNvSpPr>
            <a:spLocks noGrp="1"/>
          </p:cNvSpPr>
          <p:nvPr>
            <p:ph type="title"/>
          </p:nvPr>
        </p:nvSpPr>
        <p:spPr/>
        <p:txBody>
          <a:bodyPr/>
          <a:lstStyle/>
          <a:p>
            <a:r>
              <a:rPr lang="en-IN" dirty="0"/>
              <a:t>Making connections: mind mapping </a:t>
            </a:r>
          </a:p>
        </p:txBody>
      </p:sp>
      <p:pic>
        <p:nvPicPr>
          <p:cNvPr id="5" name="Content Placeholder 4">
            <a:extLst>
              <a:ext uri="{FF2B5EF4-FFF2-40B4-BE49-F238E27FC236}">
                <a16:creationId xmlns:a16="http://schemas.microsoft.com/office/drawing/2014/main" id="{663F673A-B26E-6635-DBE3-38421329096E}"/>
              </a:ext>
            </a:extLst>
          </p:cNvPr>
          <p:cNvPicPr>
            <a:picLocks noGrp="1" noChangeAspect="1"/>
          </p:cNvPicPr>
          <p:nvPr>
            <p:ph idx="1"/>
          </p:nvPr>
        </p:nvPicPr>
        <p:blipFill>
          <a:blip r:embed="rId2"/>
          <a:stretch>
            <a:fillRect/>
          </a:stretch>
        </p:blipFill>
        <p:spPr>
          <a:xfrm>
            <a:off x="1154954" y="2441359"/>
            <a:ext cx="8761412" cy="3568823"/>
          </a:xfrm>
        </p:spPr>
      </p:pic>
    </p:spTree>
    <p:extLst>
      <p:ext uri="{BB962C8B-B14F-4D97-AF65-F5344CB8AC3E}">
        <p14:creationId xmlns:p14="http://schemas.microsoft.com/office/powerpoint/2010/main" val="400856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979-9828-3975-2B5D-851F18283DD0}"/>
              </a:ext>
            </a:extLst>
          </p:cNvPr>
          <p:cNvSpPr>
            <a:spLocks noGrp="1"/>
          </p:cNvSpPr>
          <p:nvPr>
            <p:ph type="title"/>
          </p:nvPr>
        </p:nvSpPr>
        <p:spPr/>
        <p:txBody>
          <a:bodyPr/>
          <a:lstStyle/>
          <a:p>
            <a:r>
              <a:rPr lang="en-US" b="1" i="1" u="sng" dirty="0"/>
              <a:t>MIND MAPS</a:t>
            </a:r>
            <a:endParaRPr lang="en-IN" b="1" i="1" u="sng" dirty="0"/>
          </a:p>
        </p:txBody>
      </p:sp>
      <p:sp>
        <p:nvSpPr>
          <p:cNvPr id="3" name="Content Placeholder 2">
            <a:extLst>
              <a:ext uri="{FF2B5EF4-FFF2-40B4-BE49-F238E27FC236}">
                <a16:creationId xmlns:a16="http://schemas.microsoft.com/office/drawing/2014/main" id="{E569FBA1-82EC-C67A-C8D3-62BCBE7FDA0C}"/>
              </a:ext>
            </a:extLst>
          </p:cNvPr>
          <p:cNvSpPr>
            <a:spLocks noGrp="1"/>
          </p:cNvSpPr>
          <p:nvPr>
            <p:ph idx="1"/>
          </p:nvPr>
        </p:nvSpPr>
        <p:spPr/>
        <p:txBody>
          <a:bodyPr>
            <a:noAutofit/>
          </a:bodyPr>
          <a:lstStyle/>
          <a:p>
            <a:r>
              <a:rPr lang="en-US" sz="2100" dirty="0"/>
              <a:t>Mind maps are an extremely versatile and accessible approach to help visualize and understand material. Many learners, including those who have dyslexia or other learning difficulties, find mind maps very useful, and they can be used to support learning in all disciplines. Research by Park and Brannon (2013, pp.2013–2019) found that training learners to use visual and spatial representations significantly improved their performance in mathematics, even when undertaking numerical problems. Research has shown that mind mapping is more effective as a means of knowledge retention and transfer than attending lectures, participating in class discussions or reading text passages alone</a:t>
            </a:r>
            <a:endParaRPr lang="en-IN" sz="2100" dirty="0"/>
          </a:p>
        </p:txBody>
      </p:sp>
    </p:spTree>
    <p:extLst>
      <p:ext uri="{BB962C8B-B14F-4D97-AF65-F5344CB8AC3E}">
        <p14:creationId xmlns:p14="http://schemas.microsoft.com/office/powerpoint/2010/main" val="3399214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TotalTime>
  <Words>858</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Georgia</vt:lpstr>
      <vt:lpstr>Wingdings 3</vt:lpstr>
      <vt:lpstr>Ion Boardroom</vt:lpstr>
      <vt:lpstr>Science &amp; Creativity</vt:lpstr>
      <vt:lpstr>What is Science &amp; Creativity ?</vt:lpstr>
      <vt:lpstr>PowerPoint Presentation</vt:lpstr>
      <vt:lpstr>PowerPoint Presentation</vt:lpstr>
      <vt:lpstr>What can we learn from the arts?</vt:lpstr>
      <vt:lpstr>PowerPoint Presentation</vt:lpstr>
      <vt:lpstr>There are some more points :-</vt:lpstr>
      <vt:lpstr>Making connections: mind mapping </vt:lpstr>
      <vt:lpstr>MIND MAPS</vt:lpstr>
      <vt:lpstr>Assessing innovation and creativity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&amp; Creativity</dc:title>
  <dc:creator>DHEERAJ SHARMA</dc:creator>
  <cp:lastModifiedBy>DHEERAJ SHARMA</cp:lastModifiedBy>
  <cp:revision>9</cp:revision>
  <dcterms:created xsi:type="dcterms:W3CDTF">2023-01-22T15:13:32Z</dcterms:created>
  <dcterms:modified xsi:type="dcterms:W3CDTF">2023-01-22T15:47:24Z</dcterms:modified>
</cp:coreProperties>
</file>