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63" r:id="rId3"/>
    <p:sldId id="265" r:id="rId4"/>
    <p:sldId id="266" r:id="rId5"/>
    <p:sldId id="257" r:id="rId6"/>
    <p:sldId id="258" r:id="rId7"/>
    <p:sldId id="259" r:id="rId8"/>
    <p:sldId id="267" r:id="rId9"/>
    <p:sldId id="269" r:id="rId10"/>
    <p:sldId id="298" r:id="rId11"/>
    <p:sldId id="299" r:id="rId12"/>
    <p:sldId id="260" r:id="rId13"/>
    <p:sldId id="261" r:id="rId14"/>
    <p:sldId id="262" r:id="rId15"/>
    <p:sldId id="30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B3ED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D6F365-F771-47A0-AA7A-2646E4AF29FE}" v="228" dt="2023-01-29T17:25:43.4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424B99-ADDF-4B60-950D-C5961D0926EE}" type="doc">
      <dgm:prSet loTypeId="urn:microsoft.com/office/officeart/2005/8/layout/vList6" loCatId="list" qsTypeId="urn:microsoft.com/office/officeart/2005/8/quickstyle/simple1" qsCatId="simple" csTypeId="urn:microsoft.com/office/officeart/2005/8/colors/accent1_2" csCatId="accent1" phldr="0"/>
      <dgm:spPr/>
      <dgm:t>
        <a:bodyPr/>
        <a:lstStyle/>
        <a:p>
          <a:endParaRPr lang="en-IN"/>
        </a:p>
      </dgm:t>
    </dgm:pt>
    <dgm:pt modelId="{202F9DA1-0779-4AD0-8BF9-6F29A6CEC469}" type="pres">
      <dgm:prSet presAssocID="{F2424B99-ADDF-4B60-950D-C5961D0926EE}" presName="Name0" presStyleCnt="0">
        <dgm:presLayoutVars>
          <dgm:dir/>
          <dgm:animLvl val="lvl"/>
          <dgm:resizeHandles/>
        </dgm:presLayoutVars>
      </dgm:prSet>
      <dgm:spPr/>
    </dgm:pt>
  </dgm:ptLst>
  <dgm:cxnLst>
    <dgm:cxn modelId="{3D006CD7-D1CC-44F4-9148-B4E5BA8BC8F5}" type="presOf" srcId="{F2424B99-ADDF-4B60-950D-C5961D0926EE}" destId="{202F9DA1-0779-4AD0-8BF9-6F29A6CEC469}" srcOrd="0"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5CF02D-0164-485B-8EFE-06DC4551398A}" type="doc">
      <dgm:prSet loTypeId="urn:microsoft.com/office/officeart/2005/8/layout/hierarchy3" loCatId="list" qsTypeId="urn:microsoft.com/office/officeart/2005/8/quickstyle/3d2" qsCatId="3D" csTypeId="urn:microsoft.com/office/officeart/2005/8/colors/accent3_2" csCatId="accent3" phldr="1"/>
      <dgm:spPr/>
      <dgm:t>
        <a:bodyPr/>
        <a:lstStyle/>
        <a:p>
          <a:endParaRPr lang="en-IN"/>
        </a:p>
      </dgm:t>
    </dgm:pt>
    <dgm:pt modelId="{B9A91644-8481-47B2-8A13-E0AE381B742B}">
      <dgm:prSet phldrT="[Text]"/>
      <dgm:spPr/>
      <dgm:t>
        <a:bodyPr/>
        <a:lstStyle/>
        <a:p>
          <a:r>
            <a:rPr lang="en-IN" dirty="0"/>
            <a:t>Creativity</a:t>
          </a:r>
        </a:p>
      </dgm:t>
    </dgm:pt>
    <dgm:pt modelId="{CA430C27-1166-4C43-B3B1-233D412B398D}" type="parTrans" cxnId="{67C73025-87B6-4C54-9611-C7182DD77DEB}">
      <dgm:prSet/>
      <dgm:spPr/>
      <dgm:t>
        <a:bodyPr/>
        <a:lstStyle/>
        <a:p>
          <a:endParaRPr lang="en-IN"/>
        </a:p>
      </dgm:t>
    </dgm:pt>
    <dgm:pt modelId="{06AFA5E5-C633-4863-B9DD-130A102A517C}" type="sibTrans" cxnId="{67C73025-87B6-4C54-9611-C7182DD77DEB}">
      <dgm:prSet/>
      <dgm:spPr/>
      <dgm:t>
        <a:bodyPr/>
        <a:lstStyle/>
        <a:p>
          <a:endParaRPr lang="en-IN"/>
        </a:p>
      </dgm:t>
    </dgm:pt>
    <dgm:pt modelId="{42C94BBF-651E-482D-8F50-DA5E7CFDB9BD}">
      <dgm:prSet phldrT="[Text]"/>
      <dgm:spPr/>
      <dgm:t>
        <a:bodyPr/>
        <a:lstStyle/>
        <a:p>
          <a:r>
            <a:rPr lang="en-US" b="0" i="0" dirty="0"/>
            <a:t>Thought of creating a new auto-start bike</a:t>
          </a:r>
          <a:endParaRPr lang="en-IN" dirty="0"/>
        </a:p>
      </dgm:t>
    </dgm:pt>
    <dgm:pt modelId="{0CDE49DE-46AC-4DA5-A804-874BE01DF74E}" type="parTrans" cxnId="{26CF15BA-09B8-4AFE-ADB4-1D6D6F86E508}">
      <dgm:prSet/>
      <dgm:spPr/>
      <dgm:t>
        <a:bodyPr/>
        <a:lstStyle/>
        <a:p>
          <a:endParaRPr lang="en-IN"/>
        </a:p>
      </dgm:t>
    </dgm:pt>
    <dgm:pt modelId="{5EA1923F-3B8F-497E-9429-0418B6EEB13A}" type="sibTrans" cxnId="{26CF15BA-09B8-4AFE-ADB4-1D6D6F86E508}">
      <dgm:prSet/>
      <dgm:spPr/>
      <dgm:t>
        <a:bodyPr/>
        <a:lstStyle/>
        <a:p>
          <a:endParaRPr lang="en-IN"/>
        </a:p>
      </dgm:t>
    </dgm:pt>
    <dgm:pt modelId="{6F838C0F-BFB7-49C3-99D1-DAF454CBB2E8}">
      <dgm:prSet phldrT="[Text]"/>
      <dgm:spPr/>
      <dgm:t>
        <a:bodyPr/>
        <a:lstStyle/>
        <a:p>
          <a:r>
            <a:rPr lang="en-IN" dirty="0"/>
            <a:t>Innovation</a:t>
          </a:r>
        </a:p>
      </dgm:t>
    </dgm:pt>
    <dgm:pt modelId="{B5524C2B-DBD7-4977-B790-2F29CC5FA449}" type="parTrans" cxnId="{F7839E9F-F6F3-4700-912E-F5AAD77334AF}">
      <dgm:prSet/>
      <dgm:spPr/>
      <dgm:t>
        <a:bodyPr/>
        <a:lstStyle/>
        <a:p>
          <a:endParaRPr lang="en-IN"/>
        </a:p>
      </dgm:t>
    </dgm:pt>
    <dgm:pt modelId="{8B78E16E-D9FE-43FA-B5B1-A01A308B8777}" type="sibTrans" cxnId="{F7839E9F-F6F3-4700-912E-F5AAD77334AF}">
      <dgm:prSet/>
      <dgm:spPr/>
      <dgm:t>
        <a:bodyPr/>
        <a:lstStyle/>
        <a:p>
          <a:endParaRPr lang="en-IN"/>
        </a:p>
      </dgm:t>
    </dgm:pt>
    <dgm:pt modelId="{B55A4214-2B50-4A68-B66C-719513A0A9BB}">
      <dgm:prSet phldrT="[Text]"/>
      <dgm:spPr/>
      <dgm:t>
        <a:bodyPr/>
        <a:lstStyle/>
        <a:p>
          <a:r>
            <a:rPr lang="en-IN" dirty="0"/>
            <a:t>Actual invention of bike</a:t>
          </a:r>
        </a:p>
      </dgm:t>
    </dgm:pt>
    <dgm:pt modelId="{3BFC61FF-7246-485B-A252-160ADAA573A1}" type="sibTrans" cxnId="{DE477BFD-8A05-4BB1-BCB5-678AB333AF76}">
      <dgm:prSet/>
      <dgm:spPr/>
      <dgm:t>
        <a:bodyPr/>
        <a:lstStyle/>
        <a:p>
          <a:endParaRPr lang="en-IN"/>
        </a:p>
      </dgm:t>
    </dgm:pt>
    <dgm:pt modelId="{C9B69EC1-6BD5-4BAB-93B4-117CAD36FD41}" type="parTrans" cxnId="{DE477BFD-8A05-4BB1-BCB5-678AB333AF76}">
      <dgm:prSet/>
      <dgm:spPr/>
      <dgm:t>
        <a:bodyPr/>
        <a:lstStyle/>
        <a:p>
          <a:endParaRPr lang="en-IN"/>
        </a:p>
      </dgm:t>
    </dgm:pt>
    <dgm:pt modelId="{DFFFA9E4-3AC9-4BBD-8365-B192DDCD9C45}" type="pres">
      <dgm:prSet presAssocID="{F15CF02D-0164-485B-8EFE-06DC4551398A}" presName="diagram" presStyleCnt="0">
        <dgm:presLayoutVars>
          <dgm:chPref val="1"/>
          <dgm:dir/>
          <dgm:animOne val="branch"/>
          <dgm:animLvl val="lvl"/>
          <dgm:resizeHandles/>
        </dgm:presLayoutVars>
      </dgm:prSet>
      <dgm:spPr/>
    </dgm:pt>
    <dgm:pt modelId="{8079F3E3-21BF-4686-A7C5-4EB2AE5AF59E}" type="pres">
      <dgm:prSet presAssocID="{B9A91644-8481-47B2-8A13-E0AE381B742B}" presName="root" presStyleCnt="0"/>
      <dgm:spPr/>
    </dgm:pt>
    <dgm:pt modelId="{E0111F34-C784-42DF-8352-3EFD98027ACB}" type="pres">
      <dgm:prSet presAssocID="{B9A91644-8481-47B2-8A13-E0AE381B742B}" presName="rootComposite" presStyleCnt="0"/>
      <dgm:spPr/>
    </dgm:pt>
    <dgm:pt modelId="{A5BD1F6D-DD3E-4A9A-B832-3EC96429795B}" type="pres">
      <dgm:prSet presAssocID="{B9A91644-8481-47B2-8A13-E0AE381B742B}" presName="rootText" presStyleLbl="node1" presStyleIdx="0" presStyleCnt="2"/>
      <dgm:spPr/>
    </dgm:pt>
    <dgm:pt modelId="{6216DCBD-D8F9-44C7-B779-8832B1DC0673}" type="pres">
      <dgm:prSet presAssocID="{B9A91644-8481-47B2-8A13-E0AE381B742B}" presName="rootConnector" presStyleLbl="node1" presStyleIdx="0" presStyleCnt="2"/>
      <dgm:spPr/>
    </dgm:pt>
    <dgm:pt modelId="{562929BB-21B4-4154-9FF5-F87A40644116}" type="pres">
      <dgm:prSet presAssocID="{B9A91644-8481-47B2-8A13-E0AE381B742B}" presName="childShape" presStyleCnt="0"/>
      <dgm:spPr/>
    </dgm:pt>
    <dgm:pt modelId="{A6AB1952-DDFC-46E6-A0D5-CE5684A95D19}" type="pres">
      <dgm:prSet presAssocID="{0CDE49DE-46AC-4DA5-A804-874BE01DF74E}" presName="Name13" presStyleLbl="parChTrans1D2" presStyleIdx="0" presStyleCnt="2"/>
      <dgm:spPr/>
    </dgm:pt>
    <dgm:pt modelId="{B966DF00-202A-47E9-9EB6-FBF383538F57}" type="pres">
      <dgm:prSet presAssocID="{42C94BBF-651E-482D-8F50-DA5E7CFDB9BD}" presName="childText" presStyleLbl="bgAcc1" presStyleIdx="0" presStyleCnt="2" custScaleX="123536" custScaleY="135439">
        <dgm:presLayoutVars>
          <dgm:bulletEnabled val="1"/>
        </dgm:presLayoutVars>
      </dgm:prSet>
      <dgm:spPr/>
    </dgm:pt>
    <dgm:pt modelId="{8299EC5B-0145-4660-B9F1-CFBC2D0DA45E}" type="pres">
      <dgm:prSet presAssocID="{6F838C0F-BFB7-49C3-99D1-DAF454CBB2E8}" presName="root" presStyleCnt="0"/>
      <dgm:spPr/>
    </dgm:pt>
    <dgm:pt modelId="{55BEFB0D-D735-466B-8ACD-CC6E75544D4B}" type="pres">
      <dgm:prSet presAssocID="{6F838C0F-BFB7-49C3-99D1-DAF454CBB2E8}" presName="rootComposite" presStyleCnt="0"/>
      <dgm:spPr/>
    </dgm:pt>
    <dgm:pt modelId="{24E6AD0A-87F2-4315-B773-D0E0F1911045}" type="pres">
      <dgm:prSet presAssocID="{6F838C0F-BFB7-49C3-99D1-DAF454CBB2E8}" presName="rootText" presStyleLbl="node1" presStyleIdx="1" presStyleCnt="2"/>
      <dgm:spPr/>
    </dgm:pt>
    <dgm:pt modelId="{38A2DE1A-782C-40A2-A95D-2549E814AAEF}" type="pres">
      <dgm:prSet presAssocID="{6F838C0F-BFB7-49C3-99D1-DAF454CBB2E8}" presName="rootConnector" presStyleLbl="node1" presStyleIdx="1" presStyleCnt="2"/>
      <dgm:spPr/>
    </dgm:pt>
    <dgm:pt modelId="{46F58BA9-E518-4D71-98F7-3BFC63B5E6C7}" type="pres">
      <dgm:prSet presAssocID="{6F838C0F-BFB7-49C3-99D1-DAF454CBB2E8}" presName="childShape" presStyleCnt="0"/>
      <dgm:spPr/>
    </dgm:pt>
    <dgm:pt modelId="{8371AEC1-7FCF-4BD3-B485-5E6575951A8E}" type="pres">
      <dgm:prSet presAssocID="{C9B69EC1-6BD5-4BAB-93B4-117CAD36FD41}" presName="Name13" presStyleLbl="parChTrans1D2" presStyleIdx="1" presStyleCnt="2"/>
      <dgm:spPr/>
    </dgm:pt>
    <dgm:pt modelId="{A855EE50-2726-415B-86A5-3216A7E65D79}" type="pres">
      <dgm:prSet presAssocID="{B55A4214-2B50-4A68-B66C-719513A0A9BB}" presName="childText" presStyleLbl="bgAcc1" presStyleIdx="1" presStyleCnt="2" custScaleX="116522" custScaleY="128203">
        <dgm:presLayoutVars>
          <dgm:bulletEnabled val="1"/>
        </dgm:presLayoutVars>
      </dgm:prSet>
      <dgm:spPr/>
    </dgm:pt>
  </dgm:ptLst>
  <dgm:cxnLst>
    <dgm:cxn modelId="{B04F7F01-F774-4AAD-A6A2-68DD3889C335}" type="presOf" srcId="{42C94BBF-651E-482D-8F50-DA5E7CFDB9BD}" destId="{B966DF00-202A-47E9-9EB6-FBF383538F57}" srcOrd="0" destOrd="0" presId="urn:microsoft.com/office/officeart/2005/8/layout/hierarchy3"/>
    <dgm:cxn modelId="{5F7A4E03-742E-4609-B0D6-F891B405FB59}" type="presOf" srcId="{B55A4214-2B50-4A68-B66C-719513A0A9BB}" destId="{A855EE50-2726-415B-86A5-3216A7E65D79}" srcOrd="0" destOrd="0" presId="urn:microsoft.com/office/officeart/2005/8/layout/hierarchy3"/>
    <dgm:cxn modelId="{36847C14-209F-42D5-9F19-0012F09A9759}" type="presOf" srcId="{F15CF02D-0164-485B-8EFE-06DC4551398A}" destId="{DFFFA9E4-3AC9-4BBD-8365-B192DDCD9C45}" srcOrd="0" destOrd="0" presId="urn:microsoft.com/office/officeart/2005/8/layout/hierarchy3"/>
    <dgm:cxn modelId="{67C73025-87B6-4C54-9611-C7182DD77DEB}" srcId="{F15CF02D-0164-485B-8EFE-06DC4551398A}" destId="{B9A91644-8481-47B2-8A13-E0AE381B742B}" srcOrd="0" destOrd="0" parTransId="{CA430C27-1166-4C43-B3B1-233D412B398D}" sibTransId="{06AFA5E5-C633-4863-B9DD-130A102A517C}"/>
    <dgm:cxn modelId="{0AFDDC5B-DFDF-4018-B4E7-FA422F6428D2}" type="presOf" srcId="{B9A91644-8481-47B2-8A13-E0AE381B742B}" destId="{A5BD1F6D-DD3E-4A9A-B832-3EC96429795B}" srcOrd="0" destOrd="0" presId="urn:microsoft.com/office/officeart/2005/8/layout/hierarchy3"/>
    <dgm:cxn modelId="{21C96A6F-A8C1-425B-BC4F-5DD479D8ABEB}" type="presOf" srcId="{B9A91644-8481-47B2-8A13-E0AE381B742B}" destId="{6216DCBD-D8F9-44C7-B779-8832B1DC0673}" srcOrd="1" destOrd="0" presId="urn:microsoft.com/office/officeart/2005/8/layout/hierarchy3"/>
    <dgm:cxn modelId="{F7839E9F-F6F3-4700-912E-F5AAD77334AF}" srcId="{F15CF02D-0164-485B-8EFE-06DC4551398A}" destId="{6F838C0F-BFB7-49C3-99D1-DAF454CBB2E8}" srcOrd="1" destOrd="0" parTransId="{B5524C2B-DBD7-4977-B790-2F29CC5FA449}" sibTransId="{8B78E16E-D9FE-43FA-B5B1-A01A308B8777}"/>
    <dgm:cxn modelId="{7781B6AE-FE0E-41BE-945F-04FF0BCE5515}" type="presOf" srcId="{6F838C0F-BFB7-49C3-99D1-DAF454CBB2E8}" destId="{24E6AD0A-87F2-4315-B773-D0E0F1911045}" srcOrd="0" destOrd="0" presId="urn:microsoft.com/office/officeart/2005/8/layout/hierarchy3"/>
    <dgm:cxn modelId="{26CF15BA-09B8-4AFE-ADB4-1D6D6F86E508}" srcId="{B9A91644-8481-47B2-8A13-E0AE381B742B}" destId="{42C94BBF-651E-482D-8F50-DA5E7CFDB9BD}" srcOrd="0" destOrd="0" parTransId="{0CDE49DE-46AC-4DA5-A804-874BE01DF74E}" sibTransId="{5EA1923F-3B8F-497E-9429-0418B6EEB13A}"/>
    <dgm:cxn modelId="{180DD5CD-93F7-4070-A276-D76A11890255}" type="presOf" srcId="{6F838C0F-BFB7-49C3-99D1-DAF454CBB2E8}" destId="{38A2DE1A-782C-40A2-A95D-2549E814AAEF}" srcOrd="1" destOrd="0" presId="urn:microsoft.com/office/officeart/2005/8/layout/hierarchy3"/>
    <dgm:cxn modelId="{0FAB49D3-B7F7-435C-82BB-C8D3B20B24DA}" type="presOf" srcId="{0CDE49DE-46AC-4DA5-A804-874BE01DF74E}" destId="{A6AB1952-DDFC-46E6-A0D5-CE5684A95D19}" srcOrd="0" destOrd="0" presId="urn:microsoft.com/office/officeart/2005/8/layout/hierarchy3"/>
    <dgm:cxn modelId="{C8E998D8-0EE8-4C45-85D3-FAC83EDD3A71}" type="presOf" srcId="{C9B69EC1-6BD5-4BAB-93B4-117CAD36FD41}" destId="{8371AEC1-7FCF-4BD3-B485-5E6575951A8E}" srcOrd="0" destOrd="0" presId="urn:microsoft.com/office/officeart/2005/8/layout/hierarchy3"/>
    <dgm:cxn modelId="{DE477BFD-8A05-4BB1-BCB5-678AB333AF76}" srcId="{6F838C0F-BFB7-49C3-99D1-DAF454CBB2E8}" destId="{B55A4214-2B50-4A68-B66C-719513A0A9BB}" srcOrd="0" destOrd="0" parTransId="{C9B69EC1-6BD5-4BAB-93B4-117CAD36FD41}" sibTransId="{3BFC61FF-7246-485B-A252-160ADAA573A1}"/>
    <dgm:cxn modelId="{B904F40A-938B-4825-B78B-1A5331110F93}" type="presParOf" srcId="{DFFFA9E4-3AC9-4BBD-8365-B192DDCD9C45}" destId="{8079F3E3-21BF-4686-A7C5-4EB2AE5AF59E}" srcOrd="0" destOrd="0" presId="urn:microsoft.com/office/officeart/2005/8/layout/hierarchy3"/>
    <dgm:cxn modelId="{9B1E525B-3D00-4682-AA29-1AAFA959CE61}" type="presParOf" srcId="{8079F3E3-21BF-4686-A7C5-4EB2AE5AF59E}" destId="{E0111F34-C784-42DF-8352-3EFD98027ACB}" srcOrd="0" destOrd="0" presId="urn:microsoft.com/office/officeart/2005/8/layout/hierarchy3"/>
    <dgm:cxn modelId="{72608FFA-5678-47C5-9528-4C6A18753A65}" type="presParOf" srcId="{E0111F34-C784-42DF-8352-3EFD98027ACB}" destId="{A5BD1F6D-DD3E-4A9A-B832-3EC96429795B}" srcOrd="0" destOrd="0" presId="urn:microsoft.com/office/officeart/2005/8/layout/hierarchy3"/>
    <dgm:cxn modelId="{CD3081A9-A16D-4E9C-8997-DDF867836FDA}" type="presParOf" srcId="{E0111F34-C784-42DF-8352-3EFD98027ACB}" destId="{6216DCBD-D8F9-44C7-B779-8832B1DC0673}" srcOrd="1" destOrd="0" presId="urn:microsoft.com/office/officeart/2005/8/layout/hierarchy3"/>
    <dgm:cxn modelId="{97CD57A0-40E0-4F79-8199-186CE278946B}" type="presParOf" srcId="{8079F3E3-21BF-4686-A7C5-4EB2AE5AF59E}" destId="{562929BB-21B4-4154-9FF5-F87A40644116}" srcOrd="1" destOrd="0" presId="urn:microsoft.com/office/officeart/2005/8/layout/hierarchy3"/>
    <dgm:cxn modelId="{36D9EACA-B992-4972-ABBA-CEB4DB1A0E38}" type="presParOf" srcId="{562929BB-21B4-4154-9FF5-F87A40644116}" destId="{A6AB1952-DDFC-46E6-A0D5-CE5684A95D19}" srcOrd="0" destOrd="0" presId="urn:microsoft.com/office/officeart/2005/8/layout/hierarchy3"/>
    <dgm:cxn modelId="{EA97827F-E8CA-4F5B-BC2D-5D6B9C51D9E7}" type="presParOf" srcId="{562929BB-21B4-4154-9FF5-F87A40644116}" destId="{B966DF00-202A-47E9-9EB6-FBF383538F57}" srcOrd="1" destOrd="0" presId="urn:microsoft.com/office/officeart/2005/8/layout/hierarchy3"/>
    <dgm:cxn modelId="{E5E330E9-8C87-43E8-A6C9-16126578D7DE}" type="presParOf" srcId="{DFFFA9E4-3AC9-4BBD-8365-B192DDCD9C45}" destId="{8299EC5B-0145-4660-B9F1-CFBC2D0DA45E}" srcOrd="1" destOrd="0" presId="urn:microsoft.com/office/officeart/2005/8/layout/hierarchy3"/>
    <dgm:cxn modelId="{AF96B98D-C28C-475C-AD07-5A0FD5383981}" type="presParOf" srcId="{8299EC5B-0145-4660-B9F1-CFBC2D0DA45E}" destId="{55BEFB0D-D735-466B-8ACD-CC6E75544D4B}" srcOrd="0" destOrd="0" presId="urn:microsoft.com/office/officeart/2005/8/layout/hierarchy3"/>
    <dgm:cxn modelId="{A5DAFED9-C35F-4084-B76F-744D1A07C53F}" type="presParOf" srcId="{55BEFB0D-D735-466B-8ACD-CC6E75544D4B}" destId="{24E6AD0A-87F2-4315-B773-D0E0F1911045}" srcOrd="0" destOrd="0" presId="urn:microsoft.com/office/officeart/2005/8/layout/hierarchy3"/>
    <dgm:cxn modelId="{0574ED02-E14F-4F81-BF51-CD9D90517DF5}" type="presParOf" srcId="{55BEFB0D-D735-466B-8ACD-CC6E75544D4B}" destId="{38A2DE1A-782C-40A2-A95D-2549E814AAEF}" srcOrd="1" destOrd="0" presId="urn:microsoft.com/office/officeart/2005/8/layout/hierarchy3"/>
    <dgm:cxn modelId="{D9B8CDD8-F347-4D26-8FCF-70BF56E87D46}" type="presParOf" srcId="{8299EC5B-0145-4660-B9F1-CFBC2D0DA45E}" destId="{46F58BA9-E518-4D71-98F7-3BFC63B5E6C7}" srcOrd="1" destOrd="0" presId="urn:microsoft.com/office/officeart/2005/8/layout/hierarchy3"/>
    <dgm:cxn modelId="{F4B1711C-C541-4EC5-B471-F91AB5CD1E0F}" type="presParOf" srcId="{46F58BA9-E518-4D71-98F7-3BFC63B5E6C7}" destId="{8371AEC1-7FCF-4BD3-B485-5E6575951A8E}" srcOrd="0" destOrd="0" presId="urn:microsoft.com/office/officeart/2005/8/layout/hierarchy3"/>
    <dgm:cxn modelId="{20946ACA-5CD0-4CFE-BE15-CB869A6C7D9E}" type="presParOf" srcId="{46F58BA9-E518-4D71-98F7-3BFC63B5E6C7}" destId="{A855EE50-2726-415B-86A5-3216A7E65D79}" srcOrd="1"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12D720E9-887E-437F-8D73-76461D0EB8CC}" type="doc">
      <dgm:prSet loTypeId="urn:microsoft.com/office/officeart/2005/8/layout/hList6" loCatId="list" qsTypeId="urn:microsoft.com/office/officeart/2005/8/quickstyle/3d3" qsCatId="3D" csTypeId="urn:microsoft.com/office/officeart/2005/8/colors/accent1_2" csCatId="accent1" phldr="1"/>
      <dgm:spPr/>
      <dgm:t>
        <a:bodyPr/>
        <a:lstStyle/>
        <a:p>
          <a:endParaRPr lang="en-IN"/>
        </a:p>
      </dgm:t>
    </dgm:pt>
    <dgm:pt modelId="{24CB6C24-A840-4727-A537-B5061C0F65B5}">
      <dgm:prSet phldrT="[Text]"/>
      <dgm:spPr/>
      <dgm:t>
        <a:bodyPr/>
        <a:lstStyle/>
        <a:p>
          <a:r>
            <a:rPr lang="en-IN" dirty="0">
              <a:solidFill>
                <a:srgbClr val="FFFF66"/>
              </a:solidFill>
              <a:latin typeface="Amasis MT Pro Black" panose="02040A04050005020304" pitchFamily="18" charset="0"/>
            </a:rPr>
            <a:t>Creative Process Needs:</a:t>
          </a:r>
        </a:p>
      </dgm:t>
    </dgm:pt>
    <dgm:pt modelId="{0B92DFD1-AB2F-4FCB-8816-327FD0381BAC}" type="parTrans" cxnId="{1DAC1EE5-7E33-442A-97CF-B49B6C26F8A8}">
      <dgm:prSet/>
      <dgm:spPr/>
      <dgm:t>
        <a:bodyPr/>
        <a:lstStyle/>
        <a:p>
          <a:endParaRPr lang="en-IN"/>
        </a:p>
      </dgm:t>
    </dgm:pt>
    <dgm:pt modelId="{329C260E-AB4E-44E9-8E07-40F6161E7285}" type="sibTrans" cxnId="{1DAC1EE5-7E33-442A-97CF-B49B6C26F8A8}">
      <dgm:prSet/>
      <dgm:spPr/>
      <dgm:t>
        <a:bodyPr/>
        <a:lstStyle/>
        <a:p>
          <a:endParaRPr lang="en-IN"/>
        </a:p>
      </dgm:t>
    </dgm:pt>
    <dgm:pt modelId="{53621415-F61E-45BD-8C41-DC4B7FBA63A1}">
      <dgm:prSet phldrT="[Text]"/>
      <dgm:spPr/>
      <dgm:t>
        <a:bodyPr/>
        <a:lstStyle/>
        <a:p>
          <a:r>
            <a:rPr lang="en-IN" i="1" dirty="0">
              <a:latin typeface="Arial" panose="020B0604020202020204" pitchFamily="34" charset="0"/>
              <a:cs typeface="Arial" panose="020B0604020202020204" pitchFamily="34" charset="0"/>
            </a:rPr>
            <a:t>complement</a:t>
          </a:r>
          <a:br>
            <a:rPr lang="en-IN" i="1" dirty="0">
              <a:latin typeface="Arial" panose="020B0604020202020204" pitchFamily="34" charset="0"/>
              <a:cs typeface="Arial" panose="020B0604020202020204" pitchFamily="34" charset="0"/>
            </a:rPr>
          </a:br>
          <a:r>
            <a:rPr lang="en-IN" i="1" dirty="0">
              <a:latin typeface="Arial" panose="020B0604020202020204" pitchFamily="34" charset="0"/>
              <a:cs typeface="Arial" panose="020B0604020202020204" pitchFamily="34" charset="0"/>
            </a:rPr>
            <a:t>diligent and deliberate practice</a:t>
          </a:r>
        </a:p>
      </dgm:t>
    </dgm:pt>
    <dgm:pt modelId="{6C7E1F0A-12D6-4A86-BBDF-263906EC6B35}" type="parTrans" cxnId="{214699FF-37F1-46D9-BCC1-5FEC35CF43D5}">
      <dgm:prSet/>
      <dgm:spPr/>
      <dgm:t>
        <a:bodyPr/>
        <a:lstStyle/>
        <a:p>
          <a:endParaRPr lang="en-IN"/>
        </a:p>
      </dgm:t>
    </dgm:pt>
    <dgm:pt modelId="{14B1B8F8-AAE1-45D8-8461-BAE73C2E9983}" type="sibTrans" cxnId="{214699FF-37F1-46D9-BCC1-5FEC35CF43D5}">
      <dgm:prSet/>
      <dgm:spPr/>
      <dgm:t>
        <a:bodyPr/>
        <a:lstStyle/>
        <a:p>
          <a:endParaRPr lang="en-IN"/>
        </a:p>
      </dgm:t>
    </dgm:pt>
    <dgm:pt modelId="{F3626A02-136E-402E-BF2A-CC5B0A0355D1}">
      <dgm:prSet phldrT="[Text]"/>
      <dgm:spPr/>
      <dgm:t>
        <a:bodyPr/>
        <a:lstStyle/>
        <a:p>
          <a:r>
            <a:rPr lang="en-IN" i="1" dirty="0">
              <a:latin typeface="Arial" panose="020B0604020202020204" pitchFamily="34" charset="0"/>
              <a:cs typeface="Arial" panose="020B0604020202020204" pitchFamily="34" charset="0"/>
            </a:rPr>
            <a:t>To develop foundational skills </a:t>
          </a:r>
        </a:p>
      </dgm:t>
    </dgm:pt>
    <dgm:pt modelId="{BA0024F0-2DAC-40B1-8091-E856B946FDFD}" type="parTrans" cxnId="{BBE8DEB8-C546-4A22-A23B-06D84B220ED7}">
      <dgm:prSet/>
      <dgm:spPr/>
      <dgm:t>
        <a:bodyPr/>
        <a:lstStyle/>
        <a:p>
          <a:endParaRPr lang="en-IN"/>
        </a:p>
      </dgm:t>
    </dgm:pt>
    <dgm:pt modelId="{1C161AB7-92E6-4827-B920-44DA66E2978F}" type="sibTrans" cxnId="{BBE8DEB8-C546-4A22-A23B-06D84B220ED7}">
      <dgm:prSet/>
      <dgm:spPr/>
      <dgm:t>
        <a:bodyPr/>
        <a:lstStyle/>
        <a:p>
          <a:endParaRPr lang="en-IN"/>
        </a:p>
      </dgm:t>
    </dgm:pt>
    <dgm:pt modelId="{21770B02-7AD9-48A9-8835-88A49A5BE241}" type="pres">
      <dgm:prSet presAssocID="{12D720E9-887E-437F-8D73-76461D0EB8CC}" presName="Name0" presStyleCnt="0">
        <dgm:presLayoutVars>
          <dgm:dir val="rev"/>
          <dgm:resizeHandles val="exact"/>
        </dgm:presLayoutVars>
      </dgm:prSet>
      <dgm:spPr/>
    </dgm:pt>
    <dgm:pt modelId="{11D5ED23-A00B-4F96-9A13-A97B04FC67FA}" type="pres">
      <dgm:prSet presAssocID="{24CB6C24-A840-4727-A537-B5061C0F65B5}" presName="node" presStyleLbl="node1" presStyleIdx="0" presStyleCnt="1" custLinFactNeighborX="2094" custLinFactNeighborY="0">
        <dgm:presLayoutVars>
          <dgm:bulletEnabled val="1"/>
        </dgm:presLayoutVars>
      </dgm:prSet>
      <dgm:spPr/>
    </dgm:pt>
  </dgm:ptLst>
  <dgm:cxnLst>
    <dgm:cxn modelId="{47981619-5E43-49F1-B4E7-8506C8E9FF2B}" type="presOf" srcId="{12D720E9-887E-437F-8D73-76461D0EB8CC}" destId="{21770B02-7AD9-48A9-8835-88A49A5BE241}" srcOrd="0" destOrd="0" presId="urn:microsoft.com/office/officeart/2005/8/layout/hList6"/>
    <dgm:cxn modelId="{931C3127-7ED6-49E2-B4FE-761023E245FD}" type="presOf" srcId="{24CB6C24-A840-4727-A537-B5061C0F65B5}" destId="{11D5ED23-A00B-4F96-9A13-A97B04FC67FA}" srcOrd="0" destOrd="0" presId="urn:microsoft.com/office/officeart/2005/8/layout/hList6"/>
    <dgm:cxn modelId="{18088244-58F9-46C9-89AC-BE78DCEF21F6}" type="presOf" srcId="{F3626A02-136E-402E-BF2A-CC5B0A0355D1}" destId="{11D5ED23-A00B-4F96-9A13-A97B04FC67FA}" srcOrd="0" destOrd="2" presId="urn:microsoft.com/office/officeart/2005/8/layout/hList6"/>
    <dgm:cxn modelId="{BB557BB6-D4EF-4C1B-8C81-E202108B819F}" type="presOf" srcId="{53621415-F61E-45BD-8C41-DC4B7FBA63A1}" destId="{11D5ED23-A00B-4F96-9A13-A97B04FC67FA}" srcOrd="0" destOrd="1" presId="urn:microsoft.com/office/officeart/2005/8/layout/hList6"/>
    <dgm:cxn modelId="{BBE8DEB8-C546-4A22-A23B-06D84B220ED7}" srcId="{24CB6C24-A840-4727-A537-B5061C0F65B5}" destId="{F3626A02-136E-402E-BF2A-CC5B0A0355D1}" srcOrd="1" destOrd="0" parTransId="{BA0024F0-2DAC-40B1-8091-E856B946FDFD}" sibTransId="{1C161AB7-92E6-4827-B920-44DA66E2978F}"/>
    <dgm:cxn modelId="{1DAC1EE5-7E33-442A-97CF-B49B6C26F8A8}" srcId="{12D720E9-887E-437F-8D73-76461D0EB8CC}" destId="{24CB6C24-A840-4727-A537-B5061C0F65B5}" srcOrd="0" destOrd="0" parTransId="{0B92DFD1-AB2F-4FCB-8816-327FD0381BAC}" sibTransId="{329C260E-AB4E-44E9-8E07-40F6161E7285}"/>
    <dgm:cxn modelId="{214699FF-37F1-46D9-BCC1-5FEC35CF43D5}" srcId="{24CB6C24-A840-4727-A537-B5061C0F65B5}" destId="{53621415-F61E-45BD-8C41-DC4B7FBA63A1}" srcOrd="0" destOrd="0" parTransId="{6C7E1F0A-12D6-4A86-BBDF-263906EC6B35}" sibTransId="{14B1B8F8-AAE1-45D8-8461-BAE73C2E9983}"/>
    <dgm:cxn modelId="{0CCD6FB9-F198-4E0B-BB00-189B5E074BAE}" type="presParOf" srcId="{21770B02-7AD9-48A9-8835-88A49A5BE241}" destId="{11D5ED23-A00B-4F96-9A13-A97B04FC67FA}"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BD1F6D-DD3E-4A9A-B832-3EC96429795B}">
      <dsp:nvSpPr>
        <dsp:cNvPr id="0" name=""/>
        <dsp:cNvSpPr/>
      </dsp:nvSpPr>
      <dsp:spPr>
        <a:xfrm>
          <a:off x="1396" y="248738"/>
          <a:ext cx="1402726" cy="701363"/>
        </a:xfrm>
        <a:prstGeom prst="roundRect">
          <a:avLst>
            <a:gd name="adj" fmla="val 10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IN" sz="2100" kern="1200" dirty="0"/>
            <a:t>Creativity</a:t>
          </a:r>
        </a:p>
      </dsp:txBody>
      <dsp:txXfrm>
        <a:off x="21938" y="269280"/>
        <a:ext cx="1361642" cy="660279"/>
      </dsp:txXfrm>
    </dsp:sp>
    <dsp:sp modelId="{A6AB1952-DDFC-46E6-A0D5-CE5684A95D19}">
      <dsp:nvSpPr>
        <dsp:cNvPr id="0" name=""/>
        <dsp:cNvSpPr/>
      </dsp:nvSpPr>
      <dsp:spPr>
        <a:xfrm>
          <a:off x="141669" y="950101"/>
          <a:ext cx="140272" cy="650300"/>
        </a:xfrm>
        <a:custGeom>
          <a:avLst/>
          <a:gdLst/>
          <a:ahLst/>
          <a:cxnLst/>
          <a:rect l="0" t="0" r="0" b="0"/>
          <a:pathLst>
            <a:path>
              <a:moveTo>
                <a:pt x="0" y="0"/>
              </a:moveTo>
              <a:lnTo>
                <a:pt x="0" y="650300"/>
              </a:lnTo>
              <a:lnTo>
                <a:pt x="140272" y="650300"/>
              </a:lnTo>
            </a:path>
          </a:pathLst>
        </a:custGeom>
        <a:noFill/>
        <a:ln w="19050" cap="rnd" cmpd="sng" algn="ctr">
          <a:solidFill>
            <a:schemeClr val="accent3">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966DF00-202A-47E9-9EB6-FBF383538F57}">
      <dsp:nvSpPr>
        <dsp:cNvPr id="0" name=""/>
        <dsp:cNvSpPr/>
      </dsp:nvSpPr>
      <dsp:spPr>
        <a:xfrm>
          <a:off x="281942" y="1125442"/>
          <a:ext cx="1386297" cy="949919"/>
        </a:xfrm>
        <a:prstGeom prst="roundRect">
          <a:avLst>
            <a:gd name="adj" fmla="val 10000"/>
          </a:avLst>
        </a:prstGeom>
        <a:solidFill>
          <a:schemeClr val="lt1">
            <a:alpha val="90000"/>
            <a:hueOff val="0"/>
            <a:satOff val="0"/>
            <a:lumOff val="0"/>
            <a:alphaOff val="0"/>
          </a:schemeClr>
        </a:solidFill>
        <a:ln w="12700" cap="rnd" cmpd="sng" algn="ctr">
          <a:solidFill>
            <a:schemeClr val="accent3">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0" i="0" kern="1200" dirty="0"/>
            <a:t>Thought of creating a new auto-start bike</a:t>
          </a:r>
          <a:endParaRPr lang="en-IN" sz="1600" kern="1200" dirty="0"/>
        </a:p>
      </dsp:txBody>
      <dsp:txXfrm>
        <a:off x="309764" y="1153264"/>
        <a:ext cx="1330653" cy="894275"/>
      </dsp:txXfrm>
    </dsp:sp>
    <dsp:sp modelId="{24E6AD0A-87F2-4315-B773-D0E0F1911045}">
      <dsp:nvSpPr>
        <dsp:cNvPr id="0" name=""/>
        <dsp:cNvSpPr/>
      </dsp:nvSpPr>
      <dsp:spPr>
        <a:xfrm>
          <a:off x="1754804" y="248738"/>
          <a:ext cx="1402726" cy="701363"/>
        </a:xfrm>
        <a:prstGeom prst="roundRect">
          <a:avLst>
            <a:gd name="adj" fmla="val 10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IN" sz="2100" kern="1200" dirty="0"/>
            <a:t>Innovation</a:t>
          </a:r>
        </a:p>
      </dsp:txBody>
      <dsp:txXfrm>
        <a:off x="1775346" y="269280"/>
        <a:ext cx="1361642" cy="660279"/>
      </dsp:txXfrm>
    </dsp:sp>
    <dsp:sp modelId="{8371AEC1-7FCF-4BD3-B485-5E6575951A8E}">
      <dsp:nvSpPr>
        <dsp:cNvPr id="0" name=""/>
        <dsp:cNvSpPr/>
      </dsp:nvSpPr>
      <dsp:spPr>
        <a:xfrm>
          <a:off x="1895076" y="950101"/>
          <a:ext cx="140272" cy="624924"/>
        </a:xfrm>
        <a:custGeom>
          <a:avLst/>
          <a:gdLst/>
          <a:ahLst/>
          <a:cxnLst/>
          <a:rect l="0" t="0" r="0" b="0"/>
          <a:pathLst>
            <a:path>
              <a:moveTo>
                <a:pt x="0" y="0"/>
              </a:moveTo>
              <a:lnTo>
                <a:pt x="0" y="624924"/>
              </a:lnTo>
              <a:lnTo>
                <a:pt x="140272" y="624924"/>
              </a:lnTo>
            </a:path>
          </a:pathLst>
        </a:custGeom>
        <a:noFill/>
        <a:ln w="19050" cap="rnd" cmpd="sng" algn="ctr">
          <a:solidFill>
            <a:schemeClr val="accent3">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855EE50-2726-415B-86A5-3216A7E65D79}">
      <dsp:nvSpPr>
        <dsp:cNvPr id="0" name=""/>
        <dsp:cNvSpPr/>
      </dsp:nvSpPr>
      <dsp:spPr>
        <a:xfrm>
          <a:off x="2035349" y="1125442"/>
          <a:ext cx="1307587" cy="899168"/>
        </a:xfrm>
        <a:prstGeom prst="roundRect">
          <a:avLst>
            <a:gd name="adj" fmla="val 10000"/>
          </a:avLst>
        </a:prstGeom>
        <a:solidFill>
          <a:schemeClr val="lt1">
            <a:alpha val="90000"/>
            <a:hueOff val="0"/>
            <a:satOff val="0"/>
            <a:lumOff val="0"/>
            <a:alphaOff val="0"/>
          </a:schemeClr>
        </a:solidFill>
        <a:ln w="12700" cap="rnd" cmpd="sng" algn="ctr">
          <a:solidFill>
            <a:schemeClr val="accent3">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IN" sz="1600" kern="1200" dirty="0"/>
            <a:t>Actual invention of bike</a:t>
          </a:r>
        </a:p>
      </dsp:txBody>
      <dsp:txXfrm>
        <a:off x="2061685" y="1151778"/>
        <a:ext cx="1254915" cy="8464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5ED23-A00B-4F96-9A13-A97B04FC67FA}">
      <dsp:nvSpPr>
        <dsp:cNvPr id="0" name=""/>
        <dsp:cNvSpPr/>
      </dsp:nvSpPr>
      <dsp:spPr>
        <a:xfrm rot="5400000">
          <a:off x="-499221" y="499221"/>
          <a:ext cx="4210050" cy="3211607"/>
        </a:xfrm>
        <a:prstGeom prst="flowChartManualOperation">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84150" tIns="0" rIns="186531" bIns="0" numCol="1" spcCol="1270" anchor="t" anchorCtr="0">
          <a:noAutofit/>
        </a:bodyPr>
        <a:lstStyle/>
        <a:p>
          <a:pPr marL="0" lvl="0" indent="0" algn="l" defTabSz="1289050">
            <a:lnSpc>
              <a:spcPct val="90000"/>
            </a:lnSpc>
            <a:spcBef>
              <a:spcPct val="0"/>
            </a:spcBef>
            <a:spcAft>
              <a:spcPct val="35000"/>
            </a:spcAft>
            <a:buNone/>
          </a:pPr>
          <a:r>
            <a:rPr lang="en-IN" sz="2900" kern="1200" dirty="0">
              <a:solidFill>
                <a:srgbClr val="FFFF66"/>
              </a:solidFill>
              <a:latin typeface="Amasis MT Pro Black" panose="02040A04050005020304" pitchFamily="18" charset="0"/>
            </a:rPr>
            <a:t>Creative Process Needs:</a:t>
          </a:r>
        </a:p>
        <a:p>
          <a:pPr marL="228600" lvl="1" indent="-228600" algn="l" defTabSz="1022350">
            <a:lnSpc>
              <a:spcPct val="90000"/>
            </a:lnSpc>
            <a:spcBef>
              <a:spcPct val="0"/>
            </a:spcBef>
            <a:spcAft>
              <a:spcPct val="15000"/>
            </a:spcAft>
            <a:buChar char="•"/>
          </a:pPr>
          <a:r>
            <a:rPr lang="en-IN" sz="2300" i="1" kern="1200" dirty="0">
              <a:latin typeface="Arial" panose="020B0604020202020204" pitchFamily="34" charset="0"/>
              <a:cs typeface="Arial" panose="020B0604020202020204" pitchFamily="34" charset="0"/>
            </a:rPr>
            <a:t>complement</a:t>
          </a:r>
          <a:br>
            <a:rPr lang="en-IN" sz="2300" i="1" kern="1200" dirty="0">
              <a:latin typeface="Arial" panose="020B0604020202020204" pitchFamily="34" charset="0"/>
              <a:cs typeface="Arial" panose="020B0604020202020204" pitchFamily="34" charset="0"/>
            </a:rPr>
          </a:br>
          <a:r>
            <a:rPr lang="en-IN" sz="2300" i="1" kern="1200" dirty="0">
              <a:latin typeface="Arial" panose="020B0604020202020204" pitchFamily="34" charset="0"/>
              <a:cs typeface="Arial" panose="020B0604020202020204" pitchFamily="34" charset="0"/>
            </a:rPr>
            <a:t>diligent and deliberate practice</a:t>
          </a:r>
        </a:p>
        <a:p>
          <a:pPr marL="228600" lvl="1" indent="-228600" algn="l" defTabSz="1022350">
            <a:lnSpc>
              <a:spcPct val="90000"/>
            </a:lnSpc>
            <a:spcBef>
              <a:spcPct val="0"/>
            </a:spcBef>
            <a:spcAft>
              <a:spcPct val="15000"/>
            </a:spcAft>
            <a:buChar char="•"/>
          </a:pPr>
          <a:r>
            <a:rPr lang="en-IN" sz="2300" i="1" kern="1200" dirty="0">
              <a:latin typeface="Arial" panose="020B0604020202020204" pitchFamily="34" charset="0"/>
              <a:cs typeface="Arial" panose="020B0604020202020204" pitchFamily="34" charset="0"/>
            </a:rPr>
            <a:t>To develop foundational skills </a:t>
          </a:r>
        </a:p>
      </dsp:txBody>
      <dsp:txXfrm rot="-5400000">
        <a:off x="1" y="842009"/>
        <a:ext cx="3211607" cy="2526030"/>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0DA5CB-6CC5-4AFD-92BA-BED305D55559}"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20A582-24E2-4A90-99F5-86C86BB16946}" type="slidenum">
              <a:rPr lang="en-IN" smtClean="0"/>
              <a:t>‹#›</a:t>
            </a:fld>
            <a:endParaRPr lang="en-IN"/>
          </a:p>
        </p:txBody>
      </p:sp>
    </p:spTree>
    <p:extLst>
      <p:ext uri="{BB962C8B-B14F-4D97-AF65-F5344CB8AC3E}">
        <p14:creationId xmlns:p14="http://schemas.microsoft.com/office/powerpoint/2010/main" val="2632405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0DA5CB-6CC5-4AFD-92BA-BED305D55559}"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20A582-24E2-4A90-99F5-86C86BB16946}" type="slidenum">
              <a:rPr lang="en-IN" smtClean="0"/>
              <a:t>‹#›</a:t>
            </a:fld>
            <a:endParaRPr lang="en-IN"/>
          </a:p>
        </p:txBody>
      </p:sp>
    </p:spTree>
    <p:extLst>
      <p:ext uri="{BB962C8B-B14F-4D97-AF65-F5344CB8AC3E}">
        <p14:creationId xmlns:p14="http://schemas.microsoft.com/office/powerpoint/2010/main" val="2730689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0DA5CB-6CC5-4AFD-92BA-BED305D55559}"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20A582-24E2-4A90-99F5-86C86BB1694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0802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0DA5CB-6CC5-4AFD-92BA-BED305D55559}"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20A582-24E2-4A90-99F5-86C86BB16946}" type="slidenum">
              <a:rPr lang="en-IN" smtClean="0"/>
              <a:t>‹#›</a:t>
            </a:fld>
            <a:endParaRPr lang="en-IN"/>
          </a:p>
        </p:txBody>
      </p:sp>
    </p:spTree>
    <p:extLst>
      <p:ext uri="{BB962C8B-B14F-4D97-AF65-F5344CB8AC3E}">
        <p14:creationId xmlns:p14="http://schemas.microsoft.com/office/powerpoint/2010/main" val="2130135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0DA5CB-6CC5-4AFD-92BA-BED305D55559}"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20A582-24E2-4A90-99F5-86C86BB1694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77261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0DA5CB-6CC5-4AFD-92BA-BED305D55559}"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20A582-24E2-4A90-99F5-86C86BB16946}" type="slidenum">
              <a:rPr lang="en-IN" smtClean="0"/>
              <a:t>‹#›</a:t>
            </a:fld>
            <a:endParaRPr lang="en-IN"/>
          </a:p>
        </p:txBody>
      </p:sp>
    </p:spTree>
    <p:extLst>
      <p:ext uri="{BB962C8B-B14F-4D97-AF65-F5344CB8AC3E}">
        <p14:creationId xmlns:p14="http://schemas.microsoft.com/office/powerpoint/2010/main" val="751260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0DA5CB-6CC5-4AFD-92BA-BED305D55559}"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20A582-24E2-4A90-99F5-86C86BB16946}" type="slidenum">
              <a:rPr lang="en-IN" smtClean="0"/>
              <a:t>‹#›</a:t>
            </a:fld>
            <a:endParaRPr lang="en-IN"/>
          </a:p>
        </p:txBody>
      </p:sp>
    </p:spTree>
    <p:extLst>
      <p:ext uri="{BB962C8B-B14F-4D97-AF65-F5344CB8AC3E}">
        <p14:creationId xmlns:p14="http://schemas.microsoft.com/office/powerpoint/2010/main" val="2009119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0DA5CB-6CC5-4AFD-92BA-BED305D55559}"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20A582-24E2-4A90-99F5-86C86BB16946}" type="slidenum">
              <a:rPr lang="en-IN" smtClean="0"/>
              <a:t>‹#›</a:t>
            </a:fld>
            <a:endParaRPr lang="en-IN"/>
          </a:p>
        </p:txBody>
      </p:sp>
    </p:spTree>
    <p:extLst>
      <p:ext uri="{BB962C8B-B14F-4D97-AF65-F5344CB8AC3E}">
        <p14:creationId xmlns:p14="http://schemas.microsoft.com/office/powerpoint/2010/main" val="1042086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0DA5CB-6CC5-4AFD-92BA-BED305D55559}"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20A582-24E2-4A90-99F5-86C86BB16946}" type="slidenum">
              <a:rPr lang="en-IN" smtClean="0"/>
              <a:t>‹#›</a:t>
            </a:fld>
            <a:endParaRPr lang="en-IN"/>
          </a:p>
        </p:txBody>
      </p:sp>
    </p:spTree>
    <p:extLst>
      <p:ext uri="{BB962C8B-B14F-4D97-AF65-F5344CB8AC3E}">
        <p14:creationId xmlns:p14="http://schemas.microsoft.com/office/powerpoint/2010/main" val="368670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0DA5CB-6CC5-4AFD-92BA-BED305D55559}"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20A582-24E2-4A90-99F5-86C86BB16946}" type="slidenum">
              <a:rPr lang="en-IN" smtClean="0"/>
              <a:t>‹#›</a:t>
            </a:fld>
            <a:endParaRPr lang="en-IN"/>
          </a:p>
        </p:txBody>
      </p:sp>
    </p:spTree>
    <p:extLst>
      <p:ext uri="{BB962C8B-B14F-4D97-AF65-F5344CB8AC3E}">
        <p14:creationId xmlns:p14="http://schemas.microsoft.com/office/powerpoint/2010/main" val="889722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0DA5CB-6CC5-4AFD-92BA-BED305D55559}" type="datetimeFigureOut">
              <a:rPr lang="en-IN" smtClean="0"/>
              <a:t>02-02-2023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20A582-24E2-4A90-99F5-86C86BB16946}" type="slidenum">
              <a:rPr lang="en-IN" smtClean="0"/>
              <a:t>‹#›</a:t>
            </a:fld>
            <a:endParaRPr lang="en-IN"/>
          </a:p>
        </p:txBody>
      </p:sp>
    </p:spTree>
    <p:extLst>
      <p:ext uri="{BB962C8B-B14F-4D97-AF65-F5344CB8AC3E}">
        <p14:creationId xmlns:p14="http://schemas.microsoft.com/office/powerpoint/2010/main" val="1081223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0DA5CB-6CC5-4AFD-92BA-BED305D55559}" type="datetimeFigureOut">
              <a:rPr lang="en-IN" smtClean="0"/>
              <a:t>02-02-2023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20A582-24E2-4A90-99F5-86C86BB16946}" type="slidenum">
              <a:rPr lang="en-IN" smtClean="0"/>
              <a:t>‹#›</a:t>
            </a:fld>
            <a:endParaRPr lang="en-IN"/>
          </a:p>
        </p:txBody>
      </p:sp>
    </p:spTree>
    <p:extLst>
      <p:ext uri="{BB962C8B-B14F-4D97-AF65-F5344CB8AC3E}">
        <p14:creationId xmlns:p14="http://schemas.microsoft.com/office/powerpoint/2010/main" val="4037774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0DA5CB-6CC5-4AFD-92BA-BED305D55559}" type="datetimeFigureOut">
              <a:rPr lang="en-IN" smtClean="0"/>
              <a:t>02-02-2023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20A582-24E2-4A90-99F5-86C86BB16946}" type="slidenum">
              <a:rPr lang="en-IN" smtClean="0"/>
              <a:t>‹#›</a:t>
            </a:fld>
            <a:endParaRPr lang="en-IN"/>
          </a:p>
        </p:txBody>
      </p:sp>
    </p:spTree>
    <p:extLst>
      <p:ext uri="{BB962C8B-B14F-4D97-AF65-F5344CB8AC3E}">
        <p14:creationId xmlns:p14="http://schemas.microsoft.com/office/powerpoint/2010/main" val="3628959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0DA5CB-6CC5-4AFD-92BA-BED305D55559}" type="datetimeFigureOut">
              <a:rPr lang="en-IN" smtClean="0"/>
              <a:t>02-02-2023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20A582-24E2-4A90-99F5-86C86BB16946}" type="slidenum">
              <a:rPr lang="en-IN" smtClean="0"/>
              <a:t>‹#›</a:t>
            </a:fld>
            <a:endParaRPr lang="en-IN"/>
          </a:p>
        </p:txBody>
      </p:sp>
    </p:spTree>
    <p:extLst>
      <p:ext uri="{BB962C8B-B14F-4D97-AF65-F5344CB8AC3E}">
        <p14:creationId xmlns:p14="http://schemas.microsoft.com/office/powerpoint/2010/main" val="4047210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0DA5CB-6CC5-4AFD-92BA-BED305D55559}" type="datetimeFigureOut">
              <a:rPr lang="en-IN" smtClean="0"/>
              <a:t>02-02-2023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20A582-24E2-4A90-99F5-86C86BB16946}" type="slidenum">
              <a:rPr lang="en-IN" smtClean="0"/>
              <a:t>‹#›</a:t>
            </a:fld>
            <a:endParaRPr lang="en-IN"/>
          </a:p>
        </p:txBody>
      </p:sp>
    </p:spTree>
    <p:extLst>
      <p:ext uri="{BB962C8B-B14F-4D97-AF65-F5344CB8AC3E}">
        <p14:creationId xmlns:p14="http://schemas.microsoft.com/office/powerpoint/2010/main" val="486196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0DA5CB-6CC5-4AFD-92BA-BED305D55559}" type="datetimeFigureOut">
              <a:rPr lang="en-IN" smtClean="0"/>
              <a:t>02-02-2023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20A582-24E2-4A90-99F5-86C86BB16946}" type="slidenum">
              <a:rPr lang="en-IN" smtClean="0"/>
              <a:t>‹#›</a:t>
            </a:fld>
            <a:endParaRPr lang="en-IN"/>
          </a:p>
        </p:txBody>
      </p:sp>
    </p:spTree>
    <p:extLst>
      <p:ext uri="{BB962C8B-B14F-4D97-AF65-F5344CB8AC3E}">
        <p14:creationId xmlns:p14="http://schemas.microsoft.com/office/powerpoint/2010/main" val="271986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0DA5CB-6CC5-4AFD-92BA-BED305D55559}" type="datetimeFigureOut">
              <a:rPr lang="en-IN" smtClean="0"/>
              <a:t>02-02-2023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3020A582-24E2-4A90-99F5-86C86BB16946}" type="slidenum">
              <a:rPr lang="en-IN" smtClean="0"/>
              <a:t>‹#›</a:t>
            </a:fld>
            <a:endParaRPr lang="en-IN"/>
          </a:p>
        </p:txBody>
      </p:sp>
    </p:spTree>
    <p:extLst>
      <p:ext uri="{BB962C8B-B14F-4D97-AF65-F5344CB8AC3E}">
        <p14:creationId xmlns:p14="http://schemas.microsoft.com/office/powerpoint/2010/main" val="2831813055"/>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3936C-2A1D-85AB-8A1F-71ADF72A0A72}"/>
              </a:ext>
            </a:extLst>
          </p:cNvPr>
          <p:cNvSpPr>
            <a:spLocks noGrp="1"/>
          </p:cNvSpPr>
          <p:nvPr>
            <p:ph type="ctrTitle"/>
          </p:nvPr>
        </p:nvSpPr>
        <p:spPr>
          <a:xfrm>
            <a:off x="376518" y="268942"/>
            <a:ext cx="8471647" cy="2097918"/>
          </a:xfrm>
        </p:spPr>
        <p:txBody>
          <a:bodyPr/>
          <a:lstStyle/>
          <a:p>
            <a:r>
              <a:rPr lang="en-IN" sz="4800" b="1" u="sng" dirty="0">
                <a:solidFill>
                  <a:schemeClr val="accent5">
                    <a:lumMod val="50000"/>
                  </a:schemeClr>
                </a:solidFill>
                <a:latin typeface="Amasis MT Pro Black" panose="02040A04050005020304" pitchFamily="18" charset="0"/>
              </a:rPr>
              <a:t>Creativity And Innovation</a:t>
            </a:r>
          </a:p>
        </p:txBody>
      </p:sp>
      <p:sp>
        <p:nvSpPr>
          <p:cNvPr id="3" name="Subtitle 2">
            <a:extLst>
              <a:ext uri="{FF2B5EF4-FFF2-40B4-BE49-F238E27FC236}">
                <a16:creationId xmlns:a16="http://schemas.microsoft.com/office/drawing/2014/main" id="{9893DDD9-4B7C-AAD0-E0CF-7CD093E2DD7E}"/>
              </a:ext>
            </a:extLst>
          </p:cNvPr>
          <p:cNvSpPr>
            <a:spLocks noGrp="1"/>
          </p:cNvSpPr>
          <p:nvPr>
            <p:ph type="subTitle" idx="1"/>
          </p:nvPr>
        </p:nvSpPr>
        <p:spPr>
          <a:xfrm>
            <a:off x="797363" y="2664077"/>
            <a:ext cx="3186953" cy="2882650"/>
          </a:xfrm>
        </p:spPr>
        <p:txBody>
          <a:bodyPr/>
          <a:lstStyle/>
          <a:p>
            <a:pPr algn="ctr"/>
            <a:r>
              <a:rPr lang="en-IN" sz="2800" i="1" dirty="0">
                <a:solidFill>
                  <a:schemeClr val="accent6">
                    <a:lumMod val="50000"/>
                  </a:schemeClr>
                </a:solidFill>
                <a:latin typeface="Amasis MT Pro Black" panose="02040A04050005020304" pitchFamily="18" charset="0"/>
              </a:rPr>
              <a:t>Presented By:-</a:t>
            </a:r>
          </a:p>
          <a:p>
            <a:pPr algn="l"/>
            <a:r>
              <a:rPr lang="en-IN" dirty="0">
                <a:solidFill>
                  <a:schemeClr val="tx1"/>
                </a:solidFill>
                <a:latin typeface="Arial Rounded MT Bold" panose="020F0704030504030204" pitchFamily="34" charset="0"/>
              </a:rPr>
              <a:t>	</a:t>
            </a:r>
            <a:r>
              <a:rPr lang="en-IN" sz="2000" dirty="0">
                <a:solidFill>
                  <a:schemeClr val="tx1"/>
                </a:solidFill>
                <a:latin typeface="Arial Rounded MT Bold" panose="020F0704030504030204" pitchFamily="34" charset="0"/>
              </a:rPr>
              <a:t>Muskan Garg</a:t>
            </a:r>
          </a:p>
          <a:p>
            <a:pPr algn="l"/>
            <a:r>
              <a:rPr lang="en-IN" sz="2000" dirty="0">
                <a:solidFill>
                  <a:schemeClr val="tx1"/>
                </a:solidFill>
                <a:latin typeface="Arial Rounded MT Bold" panose="020F0704030504030204" pitchFamily="34" charset="0"/>
              </a:rPr>
              <a:t>	Ananya Agrawal </a:t>
            </a:r>
          </a:p>
          <a:p>
            <a:pPr algn="l"/>
            <a:r>
              <a:rPr lang="en-IN" sz="2000" dirty="0">
                <a:solidFill>
                  <a:schemeClr val="tx1"/>
                </a:solidFill>
                <a:latin typeface="Arial Rounded MT Bold" panose="020F0704030504030204" pitchFamily="34" charset="0"/>
              </a:rPr>
              <a:t>	Kirtikaa Sharma</a:t>
            </a:r>
          </a:p>
          <a:p>
            <a:pPr algn="l"/>
            <a:r>
              <a:rPr lang="en-IN" sz="2000" dirty="0">
                <a:solidFill>
                  <a:schemeClr val="tx1"/>
                </a:solidFill>
                <a:latin typeface="Arial Rounded MT Bold" panose="020F0704030504030204" pitchFamily="34" charset="0"/>
              </a:rPr>
              <a:t>	Ritika Singh</a:t>
            </a:r>
          </a:p>
        </p:txBody>
      </p:sp>
      <p:sp>
        <p:nvSpPr>
          <p:cNvPr id="5" name="Subtitle 2">
            <a:extLst>
              <a:ext uri="{FF2B5EF4-FFF2-40B4-BE49-F238E27FC236}">
                <a16:creationId xmlns:a16="http://schemas.microsoft.com/office/drawing/2014/main" id="{B70FC2CA-690C-311C-1C46-539CA46F1933}"/>
              </a:ext>
            </a:extLst>
          </p:cNvPr>
          <p:cNvSpPr txBox="1">
            <a:spLocks/>
          </p:cNvSpPr>
          <p:nvPr/>
        </p:nvSpPr>
        <p:spPr>
          <a:xfrm flipH="1">
            <a:off x="4908175" y="2664077"/>
            <a:ext cx="3321423" cy="2882650"/>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lumMod val="75000"/>
                </a:schemeClr>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lumMod val="75000"/>
                </a:schemeClr>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lumMod val="75000"/>
                </a:schemeClr>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9pPr>
          </a:lstStyle>
          <a:p>
            <a:pPr algn="ctr"/>
            <a:r>
              <a:rPr lang="en-IN" sz="2800" i="1" dirty="0">
                <a:solidFill>
                  <a:schemeClr val="accent6">
                    <a:lumMod val="50000"/>
                  </a:schemeClr>
                </a:solidFill>
                <a:latin typeface="Amasis MT Pro Black" panose="02040A04050005020304" pitchFamily="18" charset="0"/>
              </a:rPr>
              <a:t>Guided By:-</a:t>
            </a:r>
          </a:p>
          <a:p>
            <a:pPr algn="ctr"/>
            <a:r>
              <a:rPr lang="en-IN" sz="2000" dirty="0" err="1">
                <a:solidFill>
                  <a:schemeClr val="tx1"/>
                </a:solidFill>
                <a:latin typeface="Arial Rounded MT Bold" panose="020F0704030504030204" pitchFamily="34" charset="0"/>
              </a:rPr>
              <a:t>Dr.</a:t>
            </a:r>
            <a:r>
              <a:rPr lang="en-IN" sz="2000" dirty="0">
                <a:solidFill>
                  <a:schemeClr val="tx1"/>
                </a:solidFill>
                <a:latin typeface="Arial Rounded MT Bold" panose="020F0704030504030204" pitchFamily="34" charset="0"/>
              </a:rPr>
              <a:t> </a:t>
            </a:r>
            <a:r>
              <a:rPr lang="en-IN" sz="2000" dirty="0" err="1">
                <a:solidFill>
                  <a:schemeClr val="tx1"/>
                </a:solidFill>
                <a:latin typeface="Arial Rounded MT Bold" panose="020F0704030504030204" pitchFamily="34" charset="0"/>
              </a:rPr>
              <a:t>Nirbhay</a:t>
            </a:r>
            <a:r>
              <a:rPr lang="en-IN" sz="2000" dirty="0">
                <a:solidFill>
                  <a:schemeClr val="tx1"/>
                </a:solidFill>
                <a:latin typeface="Arial Rounded MT Bold" panose="020F0704030504030204" pitchFamily="34" charset="0"/>
              </a:rPr>
              <a:t> Mishra</a:t>
            </a:r>
          </a:p>
        </p:txBody>
      </p:sp>
      <p:pic>
        <p:nvPicPr>
          <p:cNvPr id="7" name="Picture 6">
            <a:extLst>
              <a:ext uri="{FF2B5EF4-FFF2-40B4-BE49-F238E27FC236}">
                <a16:creationId xmlns:a16="http://schemas.microsoft.com/office/drawing/2014/main" id="{C20EC9DE-A701-D862-5D16-3968BF812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341" y="3868216"/>
            <a:ext cx="4608354" cy="27208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23279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17798" y="191069"/>
            <a:ext cx="9022237" cy="676939"/>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solidFill>
                  <a:srgbClr val="FF0000"/>
                </a:solidFill>
              </a:rPr>
              <a:t>First Generation</a:t>
            </a:r>
            <a:r>
              <a:rPr lang="en-US" b="1" dirty="0">
                <a:solidFill>
                  <a:srgbClr val="FF0000"/>
                </a:solidFill>
              </a:rPr>
              <a:t>: Direct Input (BARE MACHINE) 1945-55 </a:t>
            </a:r>
          </a:p>
        </p:txBody>
      </p:sp>
      <p:pic>
        <p:nvPicPr>
          <p:cNvPr id="6" name="Picture 5"/>
          <p:cNvPicPr>
            <a:picLocks noChangeAspect="1"/>
          </p:cNvPicPr>
          <p:nvPr/>
        </p:nvPicPr>
        <p:blipFill>
          <a:blip r:embed="rId2"/>
          <a:stretch>
            <a:fillRect/>
          </a:stretch>
        </p:blipFill>
        <p:spPr>
          <a:xfrm>
            <a:off x="95534" y="1000405"/>
            <a:ext cx="6564575" cy="4840837"/>
          </a:xfrm>
          <a:prstGeom prst="rect">
            <a:avLst/>
          </a:prstGeom>
        </p:spPr>
      </p:pic>
      <p:pic>
        <p:nvPicPr>
          <p:cNvPr id="8" name="Picture 7"/>
          <p:cNvPicPr>
            <a:picLocks noChangeAspect="1"/>
          </p:cNvPicPr>
          <p:nvPr/>
        </p:nvPicPr>
        <p:blipFill>
          <a:blip r:embed="rId3"/>
          <a:stretch>
            <a:fillRect/>
          </a:stretch>
        </p:blipFill>
        <p:spPr>
          <a:xfrm>
            <a:off x="6741997" y="1000405"/>
            <a:ext cx="5322625" cy="3855306"/>
          </a:xfrm>
          <a:prstGeom prst="rect">
            <a:avLst/>
          </a:prstGeom>
        </p:spPr>
      </p:pic>
      <p:pic>
        <p:nvPicPr>
          <p:cNvPr id="9" name="Picture 8"/>
          <p:cNvPicPr>
            <a:picLocks noChangeAspect="1"/>
          </p:cNvPicPr>
          <p:nvPr/>
        </p:nvPicPr>
        <p:blipFill>
          <a:blip r:embed="rId4"/>
          <a:stretch>
            <a:fillRect/>
          </a:stretch>
        </p:blipFill>
        <p:spPr>
          <a:xfrm>
            <a:off x="8015525" y="5397539"/>
            <a:ext cx="4049097" cy="1410653"/>
          </a:xfrm>
          <a:prstGeom prst="rect">
            <a:avLst/>
          </a:prstGeom>
        </p:spPr>
      </p:pic>
      <p:sp>
        <p:nvSpPr>
          <p:cNvPr id="10" name="Rectangle 9"/>
          <p:cNvSpPr/>
          <p:nvPr/>
        </p:nvSpPr>
        <p:spPr>
          <a:xfrm>
            <a:off x="222912" y="6102865"/>
            <a:ext cx="6096000" cy="369332"/>
          </a:xfrm>
          <a:prstGeom prst="rect">
            <a:avLst/>
          </a:prstGeom>
        </p:spPr>
        <p:txBody>
          <a:bodyPr>
            <a:spAutoFit/>
          </a:bodyPr>
          <a:lstStyle/>
          <a:p>
            <a:r>
              <a:rPr lang="en-IN" b="1" i="1" dirty="0">
                <a:solidFill>
                  <a:srgbClr val="C00000"/>
                </a:solidFill>
                <a:effectLst/>
                <a:latin typeface="Source Sans Pro"/>
              </a:rPr>
              <a:t>Mechanical Parts, Vacuum Tubes and Plug Boards </a:t>
            </a:r>
            <a:endParaRPr lang="en-IN" b="1" i="1" dirty="0">
              <a:solidFill>
                <a:srgbClr val="C00000"/>
              </a:solidFill>
            </a:endParaRPr>
          </a:p>
        </p:txBody>
      </p:sp>
    </p:spTree>
    <p:extLst>
      <p:ext uri="{BB962C8B-B14F-4D97-AF65-F5344CB8AC3E}">
        <p14:creationId xmlns:p14="http://schemas.microsoft.com/office/powerpoint/2010/main" val="1267430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17798" y="191069"/>
            <a:ext cx="9022237" cy="676939"/>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solidFill>
                  <a:srgbClr val="FF0000"/>
                </a:solidFill>
              </a:rPr>
              <a:t>Second Generation:</a:t>
            </a:r>
            <a:r>
              <a:rPr lang="en-US" b="1" dirty="0">
                <a:solidFill>
                  <a:srgbClr val="FF0000"/>
                </a:solidFill>
              </a:rPr>
              <a:t> Simple BATCH System</a:t>
            </a:r>
            <a:r>
              <a:rPr lang="en-US" b="1" u="sng" dirty="0">
                <a:solidFill>
                  <a:srgbClr val="FF0000"/>
                </a:solidFill>
              </a:rPr>
              <a:t> </a:t>
            </a:r>
          </a:p>
        </p:txBody>
      </p:sp>
      <p:pic>
        <p:nvPicPr>
          <p:cNvPr id="3" name="Picture 2"/>
          <p:cNvPicPr>
            <a:picLocks noChangeAspect="1"/>
          </p:cNvPicPr>
          <p:nvPr/>
        </p:nvPicPr>
        <p:blipFill>
          <a:blip r:embed="rId2"/>
          <a:stretch>
            <a:fillRect/>
          </a:stretch>
        </p:blipFill>
        <p:spPr>
          <a:xfrm>
            <a:off x="137259" y="868008"/>
            <a:ext cx="6263542" cy="4727574"/>
          </a:xfrm>
          <a:prstGeom prst="rect">
            <a:avLst/>
          </a:prstGeom>
        </p:spPr>
      </p:pic>
      <p:pic>
        <p:nvPicPr>
          <p:cNvPr id="5" name="Picture 4"/>
          <p:cNvPicPr>
            <a:picLocks noChangeAspect="1"/>
          </p:cNvPicPr>
          <p:nvPr/>
        </p:nvPicPr>
        <p:blipFill>
          <a:blip r:embed="rId3"/>
          <a:stretch>
            <a:fillRect/>
          </a:stretch>
        </p:blipFill>
        <p:spPr>
          <a:xfrm>
            <a:off x="6400801" y="868008"/>
            <a:ext cx="5536514" cy="4727573"/>
          </a:xfrm>
          <a:prstGeom prst="rect">
            <a:avLst/>
          </a:prstGeom>
        </p:spPr>
      </p:pic>
      <p:sp>
        <p:nvSpPr>
          <p:cNvPr id="6" name="Rectangle 5"/>
          <p:cNvSpPr/>
          <p:nvPr/>
        </p:nvSpPr>
        <p:spPr>
          <a:xfrm>
            <a:off x="137259" y="5712121"/>
            <a:ext cx="11800056" cy="923330"/>
          </a:xfrm>
          <a:prstGeom prst="rect">
            <a:avLst/>
          </a:prstGeom>
        </p:spPr>
        <p:txBody>
          <a:bodyPr wrap="square">
            <a:spAutoFit/>
          </a:bodyPr>
          <a:lstStyle/>
          <a:p>
            <a:pPr algn="just"/>
            <a:r>
              <a:rPr lang="en-IN" b="1" i="1" dirty="0">
                <a:solidFill>
                  <a:srgbClr val="C00000"/>
                </a:solidFill>
                <a:effectLst/>
                <a:latin typeface="Source Sans Pro"/>
              </a:rPr>
              <a:t>Transistors were used instead of vacuum tubes. </a:t>
            </a:r>
          </a:p>
          <a:p>
            <a:pPr algn="just"/>
            <a:r>
              <a:rPr lang="en-IN" dirty="0"/>
              <a:t>These are also called </a:t>
            </a:r>
            <a:r>
              <a:rPr lang="en-IN" b="1" u="sng" dirty="0"/>
              <a:t>single-stream batch processing system</a:t>
            </a:r>
            <a:r>
              <a:rPr lang="en-IN" dirty="0"/>
              <a:t>. These computers were called mainframes used in large rooms by professional engineers &amp; could perform a single task at a time</a:t>
            </a:r>
            <a:endParaRPr lang="en-IN" b="1" i="1" dirty="0">
              <a:solidFill>
                <a:srgbClr val="C00000"/>
              </a:solidFill>
            </a:endParaRPr>
          </a:p>
        </p:txBody>
      </p:sp>
    </p:spTree>
    <p:extLst>
      <p:ext uri="{BB962C8B-B14F-4D97-AF65-F5344CB8AC3E}">
        <p14:creationId xmlns:p14="http://schemas.microsoft.com/office/powerpoint/2010/main" val="1727941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86587-1BFB-F153-CC3B-43F926010ACF}"/>
              </a:ext>
            </a:extLst>
          </p:cNvPr>
          <p:cNvSpPr>
            <a:spLocks noGrp="1"/>
          </p:cNvSpPr>
          <p:nvPr>
            <p:ph type="title"/>
          </p:nvPr>
        </p:nvSpPr>
        <p:spPr>
          <a:xfrm>
            <a:off x="677334" y="609600"/>
            <a:ext cx="8596668" cy="5431762"/>
          </a:xfrm>
        </p:spPr>
        <p:txBody>
          <a:bodyPr>
            <a:normAutofit/>
          </a:bodyPr>
          <a:lstStyle/>
          <a:p>
            <a:pPr marL="285750" indent="-285750">
              <a:buFont typeface="Wingdings" panose="05000000000000000000" pitchFamily="2" charset="2"/>
              <a:buChar char="Ø"/>
            </a:pPr>
            <a:r>
              <a:rPr lang="en-IN" sz="1600" b="1" dirty="0">
                <a:solidFill>
                  <a:schemeClr val="tx1"/>
                </a:solidFill>
                <a:latin typeface="Arial" panose="020B0604020202020204" pitchFamily="34" charset="0"/>
                <a:cs typeface="Arial" panose="020B0604020202020204" pitchFamily="34" charset="0"/>
              </a:rPr>
              <a:t>For the overall and proximal development of the student, cultural sensitivity is particularly important. The students need to be guided if they are not used to demonstrating their creative habits. How the creative activity leads to broader learning objectives needs to be well understood by the teacher as well as by the student.</a:t>
            </a:r>
          </a:p>
        </p:txBody>
      </p:sp>
      <p:sp>
        <p:nvSpPr>
          <p:cNvPr id="8" name="Content Placeholder 7">
            <a:extLst>
              <a:ext uri="{FF2B5EF4-FFF2-40B4-BE49-F238E27FC236}">
                <a16:creationId xmlns:a16="http://schemas.microsoft.com/office/drawing/2014/main" id="{5A79AB79-DFE9-1E54-66B8-D4ACD2342DFE}"/>
              </a:ext>
            </a:extLst>
          </p:cNvPr>
          <p:cNvSpPr>
            <a:spLocks noGrp="1"/>
          </p:cNvSpPr>
          <p:nvPr>
            <p:ph idx="1"/>
          </p:nvPr>
        </p:nvSpPr>
        <p:spPr>
          <a:xfrm>
            <a:off x="677334" y="2017059"/>
            <a:ext cx="8596668" cy="4024304"/>
          </a:xfrm>
        </p:spPr>
        <p:txBody>
          <a:bodyPr>
            <a:normAutofit/>
          </a:bodyPr>
          <a:lstStyle/>
          <a:p>
            <a:pPr>
              <a:buFont typeface="Wingdings" panose="05000000000000000000" pitchFamily="2" charset="2"/>
              <a:buChar char="Ø"/>
            </a:pPr>
            <a:r>
              <a:rPr lang="en-IN" sz="1600" b="1" dirty="0">
                <a:solidFill>
                  <a:schemeClr val="tx1"/>
                </a:solidFill>
                <a:latin typeface="Arial" panose="020B0604020202020204" pitchFamily="34" charset="0"/>
                <a:cs typeface="Arial" panose="020B0604020202020204" pitchFamily="34" charset="0"/>
              </a:rPr>
              <a:t>Having a creative habit, the disposition to behave creatively is critical. One should have a playful attitude while remaining disciplined.</a:t>
            </a:r>
          </a:p>
          <a:p>
            <a:pPr>
              <a:buFont typeface="Wingdings" panose="05000000000000000000" pitchFamily="2" charset="2"/>
              <a:buChar char="Ø"/>
            </a:pPr>
            <a:r>
              <a:rPr lang="en-IN" sz="1600" b="1" dirty="0">
                <a:solidFill>
                  <a:schemeClr val="tx1"/>
                </a:solidFill>
                <a:latin typeface="Arial" panose="020B0604020202020204" pitchFamily="34" charset="0"/>
                <a:cs typeface="Arial" panose="020B0604020202020204" pitchFamily="34" charset="0"/>
              </a:rPr>
              <a:t>Whenever possible. Play should always be used to extend the wide range of opportunities to think.</a:t>
            </a:r>
          </a:p>
          <a:p>
            <a:pPr>
              <a:buFont typeface="Wingdings" panose="05000000000000000000" pitchFamily="2" charset="2"/>
              <a:buChar char="Ø"/>
            </a:pPr>
            <a:r>
              <a:rPr lang="en-IN" sz="1600" b="1" dirty="0">
                <a:solidFill>
                  <a:schemeClr val="tx1"/>
                </a:solidFill>
                <a:latin typeface="Arial" panose="020B0604020202020204" pitchFamily="34" charset="0"/>
                <a:cs typeface="Arial" panose="020B0604020202020204" pitchFamily="34" charset="0"/>
              </a:rPr>
              <a:t>There are several character traits and learning habits that affect a learner’s personal disposition , motivation and confidence to be creative. For ex-</a:t>
            </a:r>
          </a:p>
          <a:p>
            <a:pPr>
              <a:buFont typeface="Arial" panose="020B0604020202020204" pitchFamily="34" charset="0"/>
              <a:buChar char="•"/>
            </a:pPr>
            <a:r>
              <a:rPr lang="en-IN" sz="1600" b="1" dirty="0">
                <a:solidFill>
                  <a:schemeClr val="tx1"/>
                </a:solidFill>
                <a:latin typeface="Arial" panose="020B0604020202020204" pitchFamily="34" charset="0"/>
                <a:cs typeface="Arial" panose="020B0604020202020204" pitchFamily="34" charset="0"/>
              </a:rPr>
              <a:t>Resilience: ana ability to tolerate uncertainty and preserve at a task to overcome obstacles.</a:t>
            </a:r>
          </a:p>
          <a:p>
            <a:pPr>
              <a:buFont typeface="Arial" panose="020B0604020202020204" pitchFamily="34" charset="0"/>
              <a:buChar char="•"/>
            </a:pPr>
            <a:r>
              <a:rPr lang="en-IN" sz="1600" b="1" dirty="0">
                <a:solidFill>
                  <a:schemeClr val="tx1"/>
                </a:solidFill>
                <a:latin typeface="Arial" panose="020B0604020202020204" pitchFamily="34" charset="0"/>
                <a:cs typeface="Arial" panose="020B0604020202020204" pitchFamily="34" charset="0"/>
              </a:rPr>
              <a:t>Not being afraid to make and learn from mistakes.</a:t>
            </a:r>
          </a:p>
          <a:p>
            <a:pPr>
              <a:buFont typeface="Arial" panose="020B0604020202020204" pitchFamily="34" charset="0"/>
              <a:buChar char="•"/>
            </a:pPr>
            <a:r>
              <a:rPr lang="en-IN" sz="1600" b="1" dirty="0">
                <a:solidFill>
                  <a:schemeClr val="tx1"/>
                </a:solidFill>
                <a:latin typeface="Arial" panose="020B0604020202020204" pitchFamily="34" charset="0"/>
                <a:cs typeface="Arial" panose="020B0604020202020204" pitchFamily="34" charset="0"/>
              </a:rPr>
              <a:t>An ability to suspend judgement while generating ideas.  </a:t>
            </a:r>
          </a:p>
        </p:txBody>
      </p:sp>
    </p:spTree>
    <p:extLst>
      <p:ext uri="{BB962C8B-B14F-4D97-AF65-F5344CB8AC3E}">
        <p14:creationId xmlns:p14="http://schemas.microsoft.com/office/powerpoint/2010/main" val="97992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657A4-DBEB-E70A-0FEA-06638F3F6A89}"/>
              </a:ext>
            </a:extLst>
          </p:cNvPr>
          <p:cNvSpPr>
            <a:spLocks noGrp="1"/>
          </p:cNvSpPr>
          <p:nvPr>
            <p:ph type="title"/>
          </p:nvPr>
        </p:nvSpPr>
        <p:spPr>
          <a:xfrm>
            <a:off x="677334" y="609600"/>
            <a:ext cx="8596668" cy="636494"/>
          </a:xfrm>
        </p:spPr>
        <p:txBody>
          <a:bodyPr>
            <a:normAutofit fontScale="90000"/>
          </a:bodyPr>
          <a:lstStyle/>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 </a:t>
            </a:r>
            <a:r>
              <a:rPr lang="en-US" sz="1800" b="1" dirty="0">
                <a:solidFill>
                  <a:schemeClr val="tx1"/>
                </a:solidFill>
                <a:latin typeface="Arial" panose="020B0604020202020204" pitchFamily="34" charset="0"/>
                <a:cs typeface="Arial" panose="020B0604020202020204" pitchFamily="34" charset="0"/>
              </a:rPr>
              <a:t>willingness to take sensible risks or go out of their comfort zone in their work.</a:t>
            </a:r>
            <a:br>
              <a:rPr lang="en-US" sz="1600" b="1"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54720F8-22A6-8961-F110-EF0401819C81}"/>
              </a:ext>
            </a:extLst>
          </p:cNvPr>
          <p:cNvSpPr>
            <a:spLocks noGrp="1"/>
          </p:cNvSpPr>
          <p:nvPr>
            <p:ph idx="1"/>
          </p:nvPr>
        </p:nvSpPr>
        <p:spPr>
          <a:xfrm>
            <a:off x="677334" y="1039907"/>
            <a:ext cx="8596668" cy="5001456"/>
          </a:xfrm>
        </p:spPr>
        <p:txBody>
          <a:bodyPr/>
          <a:lstStyle/>
          <a:p>
            <a:pPr>
              <a:buFont typeface="Wingdings" panose="05000000000000000000" pitchFamily="2" charset="2"/>
              <a:buChar char="Ø"/>
            </a:pPr>
            <a:r>
              <a:rPr lang="en-US" sz="1600" b="1" dirty="0">
                <a:solidFill>
                  <a:schemeClr val="tx1"/>
                </a:solidFill>
                <a:latin typeface="Arial" panose="020B0604020202020204" pitchFamily="34" charset="0"/>
                <a:cs typeface="Arial" panose="020B0604020202020204" pitchFamily="34" charset="0"/>
              </a:rPr>
              <a:t>A creative learner needs to be able to develop and apply a set of skills that they can use in the creative process. These include being able to:</a:t>
            </a:r>
          </a:p>
          <a:p>
            <a:pPr>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clarify, analyze and re-define the problem or question to uncover new  ways of looking at it</a:t>
            </a:r>
          </a:p>
          <a:p>
            <a:pPr>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ask thoughtful questions</a:t>
            </a:r>
          </a:p>
          <a:p>
            <a:pPr>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notice connections between seemingly unrelated subject matter</a:t>
            </a:r>
          </a:p>
          <a:p>
            <a:pPr>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challenge established wisdom by asking: how would I improve this?</a:t>
            </a:r>
          </a:p>
          <a:p>
            <a:pPr>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recognize alternative possibilities</a:t>
            </a:r>
          </a:p>
          <a:p>
            <a:pPr>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look at things from different perspectives.</a:t>
            </a:r>
          </a:p>
          <a:p>
            <a:pPr>
              <a:buFont typeface="Wingdings" panose="05000000000000000000" pitchFamily="2" charset="2"/>
              <a:buChar char="Ø"/>
            </a:pPr>
            <a:r>
              <a:rPr lang="en-US" sz="1600" b="1" dirty="0">
                <a:solidFill>
                  <a:schemeClr val="tx1"/>
                </a:solidFill>
                <a:latin typeface="Arial" panose="020B0604020202020204" pitchFamily="34" charset="0"/>
                <a:cs typeface="Arial" panose="020B0604020202020204" pitchFamily="34" charset="0"/>
              </a:rPr>
              <a:t>Creative processes usually require self-regulation and the ideas relating to reflection and metacognition considered in Chapter 3 apply. These include learners:</a:t>
            </a:r>
          </a:p>
          <a:p>
            <a:pPr>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being aware of their own skills, both strengths and limitations</a:t>
            </a:r>
          </a:p>
          <a:p>
            <a:pPr>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thinking of a range of different strategies or approaches to use in response to a  problem or question</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0" indent="0">
              <a:buNone/>
            </a:pP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2580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6E232A-9C05-F340-9A58-E48FC5FA4E3A}"/>
              </a:ext>
            </a:extLst>
          </p:cNvPr>
          <p:cNvSpPr>
            <a:spLocks noGrp="1"/>
          </p:cNvSpPr>
          <p:nvPr>
            <p:ph type="title"/>
          </p:nvPr>
        </p:nvSpPr>
        <p:spPr/>
        <p:txBody>
          <a:bodyPr>
            <a:normAutofit/>
          </a:bodyPr>
          <a:lstStyle/>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a:t>
            </a:r>
            <a:r>
              <a:rPr lang="en-US" sz="1600" b="1" dirty="0">
                <a:solidFill>
                  <a:schemeClr val="tx1"/>
                </a:solidFill>
                <a:latin typeface="Arial" panose="020B0604020202020204" pitchFamily="34" charset="0"/>
                <a:cs typeface="Arial" panose="020B0604020202020204" pitchFamily="34" charset="0"/>
              </a:rPr>
              <a:t>planning which approach to use</a:t>
            </a:r>
            <a:br>
              <a:rPr lang="en-US" sz="1600" b="1" dirty="0">
                <a:solidFill>
                  <a:schemeClr val="tx1"/>
                </a:solidFill>
                <a:latin typeface="Arial" panose="020B0604020202020204" pitchFamily="34" charset="0"/>
                <a:cs typeface="Arial" panose="020B0604020202020204" pitchFamily="34" charset="0"/>
              </a:rPr>
            </a:br>
            <a:br>
              <a:rPr lang="en-US" sz="1600" b="1" dirty="0">
                <a:solidFill>
                  <a:schemeClr val="tx1"/>
                </a:solidFill>
                <a:latin typeface="Arial" panose="020B0604020202020204" pitchFamily="34" charset="0"/>
                <a:cs typeface="Arial" panose="020B0604020202020204" pitchFamily="34" charset="0"/>
              </a:rPr>
            </a:br>
            <a:br>
              <a:rPr lang="en-US" sz="1600" dirty="0">
                <a:solidFill>
                  <a:schemeClr val="tx1"/>
                </a:solidFill>
                <a:latin typeface="Arial" panose="020B0604020202020204" pitchFamily="34" charset="0"/>
                <a:cs typeface="Arial" panose="020B0604020202020204" pitchFamily="34" charset="0"/>
              </a:rPr>
            </a:br>
            <a:endParaRPr lang="en-IN" sz="1600" dirty="0">
              <a:solidFill>
                <a:schemeClr val="tx1"/>
              </a:solidFill>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029F9B14-A902-BD4E-A7B9-2B6A0A29F688}"/>
              </a:ext>
            </a:extLst>
          </p:cNvPr>
          <p:cNvSpPr>
            <a:spLocks noGrp="1"/>
          </p:cNvSpPr>
          <p:nvPr>
            <p:ph idx="1"/>
          </p:nvPr>
        </p:nvSpPr>
        <p:spPr>
          <a:xfrm>
            <a:off x="677334" y="1103509"/>
            <a:ext cx="8596668" cy="5144891"/>
          </a:xfrm>
        </p:spPr>
        <p:txBody>
          <a:bodyPr>
            <a:normAutofit/>
          </a:bodyPr>
          <a:lstStyle/>
          <a:p>
            <a:pPr>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monitoring their work, and being flexible enough to change to a different approach if necessary</a:t>
            </a:r>
          </a:p>
          <a:p>
            <a:pPr>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critically evaluating their work at appropriate points</a:t>
            </a:r>
            <a:endParaRPr lang="en-IN" sz="16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6696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700D028-B092-BC0A-75D5-11FC54B218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0529047" cy="6979023"/>
          </a:xfrm>
        </p:spPr>
      </p:pic>
    </p:spTree>
    <p:extLst>
      <p:ext uri="{BB962C8B-B14F-4D97-AF65-F5344CB8AC3E}">
        <p14:creationId xmlns:p14="http://schemas.microsoft.com/office/powerpoint/2010/main" val="1186818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EB53-CBE9-8507-2EAE-96C1A0CE241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2F488C95-C327-7082-E92A-7CCC22EC3006}"/>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B14594A0-7159-3272-946B-9C37D1AC5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71861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C7DED-4971-0808-1616-F85DD92CCCB9}"/>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F2395AD2-E5C2-7991-5CC0-CBA30A9A8189}"/>
              </a:ext>
            </a:extLst>
          </p:cNvPr>
          <p:cNvSpPr>
            <a:spLocks noGrp="1"/>
          </p:cNvSpPr>
          <p:nvPr>
            <p:ph type="subTitle" idx="1"/>
          </p:nvPr>
        </p:nvSpPr>
        <p:spPr/>
        <p:txBody>
          <a:bodyPr/>
          <a:lstStyle/>
          <a:p>
            <a:endParaRPr lang="en-IN"/>
          </a:p>
        </p:txBody>
      </p:sp>
      <p:pic>
        <p:nvPicPr>
          <p:cNvPr id="7" name="Picture 6">
            <a:extLst>
              <a:ext uri="{FF2B5EF4-FFF2-40B4-BE49-F238E27FC236}">
                <a16:creationId xmlns:a16="http://schemas.microsoft.com/office/drawing/2014/main" id="{B003B25D-6C34-D636-B841-06FCFEE76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686" y="2028732"/>
            <a:ext cx="9049420" cy="4286250"/>
          </a:xfrm>
          <a:prstGeom prst="rect">
            <a:avLst/>
          </a:prstGeom>
        </p:spPr>
      </p:pic>
      <p:sp>
        <p:nvSpPr>
          <p:cNvPr id="8" name="Rectangle 7">
            <a:extLst>
              <a:ext uri="{FF2B5EF4-FFF2-40B4-BE49-F238E27FC236}">
                <a16:creationId xmlns:a16="http://schemas.microsoft.com/office/drawing/2014/main" id="{DC679C14-832E-DC30-0D8A-0ABD23982ADC}"/>
              </a:ext>
            </a:extLst>
          </p:cNvPr>
          <p:cNvSpPr/>
          <p:nvPr/>
        </p:nvSpPr>
        <p:spPr>
          <a:xfrm>
            <a:off x="1169894" y="81353"/>
            <a:ext cx="9090212" cy="923330"/>
          </a:xfrm>
          <a:prstGeom prst="rect">
            <a:avLst/>
          </a:prstGeom>
          <a:noFill/>
        </p:spPr>
        <p:txBody>
          <a:bodyPr wrap="square" lIns="91440" tIns="45720" rIns="91440" bIns="45720">
            <a:spAutoFit/>
          </a:bodyPr>
          <a:lstStyle/>
          <a:p>
            <a:pPr algn="ctr"/>
            <a:r>
              <a:rPr lang="en-US" sz="5400" b="1" i="1" cap="none" spc="0" dirty="0">
                <a:ln w="0"/>
                <a:solidFill>
                  <a:srgbClr val="FF0000"/>
                </a:solidFill>
                <a:effectLst>
                  <a:outerShdw blurRad="38100" dist="25400" dir="5400000" algn="ctr" rotWithShape="0">
                    <a:srgbClr val="6E747A">
                      <a:alpha val="43000"/>
                    </a:srgbClr>
                  </a:outerShdw>
                </a:effectLst>
                <a:latin typeface="Amasis MT Pro Black" panose="02040A04050005020304" pitchFamily="18" charset="0"/>
              </a:rPr>
              <a:t>10 uses of Pen</a:t>
            </a:r>
          </a:p>
        </p:txBody>
      </p:sp>
      <p:pic>
        <p:nvPicPr>
          <p:cNvPr id="4" name="Picture 3">
            <a:extLst>
              <a:ext uri="{FF2B5EF4-FFF2-40B4-BE49-F238E27FC236}">
                <a16:creationId xmlns:a16="http://schemas.microsoft.com/office/drawing/2014/main" id="{CE9483C6-BD19-BFA9-18B4-E6449E061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9131" y="3724835"/>
            <a:ext cx="4069082" cy="30518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8743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9E4F3A-CA27-6D1E-B4A5-DD25544EB11B}"/>
              </a:ext>
            </a:extLst>
          </p:cNvPr>
          <p:cNvSpPr txBox="1"/>
          <p:nvPr/>
        </p:nvSpPr>
        <p:spPr>
          <a:xfrm>
            <a:off x="872197" y="0"/>
            <a:ext cx="8595360" cy="7171194"/>
          </a:xfrm>
          <a:prstGeom prst="rect">
            <a:avLst/>
          </a:prstGeom>
          <a:noFill/>
        </p:spPr>
        <p:txBody>
          <a:bodyPr wrap="square">
            <a:spAutoFit/>
          </a:bodyPr>
          <a:lstStyle/>
          <a:p>
            <a:pPr algn="l" fontAlgn="auto">
              <a:buFont typeface="+mj-lt"/>
              <a:buAutoNum type="arabicPeriod"/>
            </a:pPr>
            <a:r>
              <a:rPr lang="en-US" sz="2000" b="1" i="1" dirty="0">
                <a:effectLst/>
                <a:latin typeface="-apple-system"/>
              </a:rPr>
              <a:t>for writing</a:t>
            </a:r>
          </a:p>
          <a:p>
            <a:pPr algn="l" fontAlgn="auto">
              <a:buFont typeface="+mj-lt"/>
              <a:buAutoNum type="arabicPeriod"/>
            </a:pPr>
            <a:r>
              <a:rPr lang="en-US" sz="2000" b="1" i="1" dirty="0">
                <a:effectLst/>
                <a:latin typeface="-apple-system"/>
              </a:rPr>
              <a:t>as a straw</a:t>
            </a:r>
          </a:p>
          <a:p>
            <a:pPr algn="l" fontAlgn="auto">
              <a:buFont typeface="+mj-lt"/>
              <a:buAutoNum type="arabicPeriod"/>
            </a:pPr>
            <a:r>
              <a:rPr lang="en-US" sz="2000" b="1" i="1" dirty="0">
                <a:effectLst/>
                <a:latin typeface="-apple-system"/>
              </a:rPr>
              <a:t>as a toy "telescope" for kids</a:t>
            </a:r>
          </a:p>
          <a:p>
            <a:pPr algn="l" fontAlgn="auto">
              <a:buFont typeface="+mj-lt"/>
              <a:buAutoNum type="arabicPeriod"/>
            </a:pPr>
            <a:r>
              <a:rPr lang="en-US" sz="2000" b="1" i="1" dirty="0">
                <a:effectLst/>
                <a:latin typeface="-apple-system"/>
              </a:rPr>
              <a:t>to unlock a bike lock </a:t>
            </a:r>
          </a:p>
          <a:p>
            <a:pPr algn="l" fontAlgn="auto">
              <a:buFont typeface="+mj-lt"/>
              <a:buAutoNum type="arabicPeriod"/>
            </a:pPr>
            <a:r>
              <a:rPr lang="en-US" sz="2000" b="1" i="1" dirty="0">
                <a:effectLst/>
                <a:latin typeface="-apple-system"/>
              </a:rPr>
              <a:t>to make a crossbow </a:t>
            </a:r>
          </a:p>
          <a:p>
            <a:pPr algn="l" fontAlgn="auto">
              <a:buFont typeface="+mj-lt"/>
              <a:buAutoNum type="arabicPeriod"/>
            </a:pPr>
            <a:r>
              <a:rPr lang="en-US" sz="2000" b="1" i="1" dirty="0">
                <a:effectLst/>
                <a:latin typeface="-apple-system"/>
              </a:rPr>
              <a:t>for an improvised tracheotomy (on TV, anyway) </a:t>
            </a:r>
          </a:p>
          <a:p>
            <a:pPr algn="l" fontAlgn="auto">
              <a:buFont typeface="+mj-lt"/>
              <a:buAutoNum type="arabicPeriod"/>
            </a:pPr>
            <a:r>
              <a:rPr lang="en-US" sz="2000" b="1" i="1" dirty="0">
                <a:effectLst/>
                <a:latin typeface="-apple-system"/>
              </a:rPr>
              <a:t>as a paper punch</a:t>
            </a:r>
          </a:p>
          <a:p>
            <a:pPr algn="l" fontAlgn="auto">
              <a:buFont typeface="+mj-lt"/>
              <a:buAutoNum type="arabicPeriod"/>
            </a:pPr>
            <a:r>
              <a:rPr lang="en-US" sz="2000" b="1" i="1" dirty="0">
                <a:effectLst/>
                <a:latin typeface="-apple-system"/>
              </a:rPr>
              <a:t>to store &amp; pass secret messages (pop out the tube of ink, insert a small paper scroll, put ink back)</a:t>
            </a:r>
          </a:p>
          <a:p>
            <a:pPr algn="l" fontAlgn="auto">
              <a:buFont typeface="+mj-lt"/>
              <a:buAutoNum type="arabicPeriod"/>
            </a:pPr>
            <a:r>
              <a:rPr lang="en-US" sz="2000" b="1" i="1" dirty="0">
                <a:effectLst/>
                <a:latin typeface="-apple-system"/>
              </a:rPr>
              <a:t>to make a chandelier</a:t>
            </a:r>
          </a:p>
          <a:p>
            <a:pPr algn="l" fontAlgn="auto">
              <a:buFont typeface="+mj-lt"/>
              <a:buAutoNum type="arabicPeriod"/>
            </a:pPr>
            <a:r>
              <a:rPr lang="en-US" sz="2000" b="1" i="1" dirty="0">
                <a:effectLst/>
                <a:latin typeface="-apple-system"/>
              </a:rPr>
              <a:t>use the sharper end of the pen top to scrape away excess glue</a:t>
            </a:r>
          </a:p>
          <a:p>
            <a:pPr algn="l" fontAlgn="auto">
              <a:buFont typeface="+mj-lt"/>
              <a:buAutoNum type="arabicPeriod"/>
            </a:pPr>
            <a:r>
              <a:rPr lang="en-US" sz="2000" b="1" i="1" dirty="0">
                <a:effectLst/>
                <a:latin typeface="-apple-system"/>
              </a:rPr>
              <a:t>as an improvised stabbing weapon </a:t>
            </a:r>
          </a:p>
          <a:p>
            <a:pPr algn="l" fontAlgn="auto">
              <a:buFont typeface="+mj-lt"/>
              <a:buAutoNum type="arabicPeriod"/>
            </a:pPr>
            <a:r>
              <a:rPr lang="en-US" sz="2000" b="1" i="1" dirty="0">
                <a:effectLst/>
                <a:latin typeface="-apple-system"/>
              </a:rPr>
              <a:t>to shuttle back and forth messages: run a long string through the tube,</a:t>
            </a:r>
          </a:p>
          <a:p>
            <a:pPr algn="l" fontAlgn="auto">
              <a:buFont typeface="+mj-lt"/>
              <a:buAutoNum type="arabicPeriod"/>
            </a:pPr>
            <a:r>
              <a:rPr lang="en-US" sz="2000" b="1" i="1" dirty="0">
                <a:effectLst/>
                <a:latin typeface="-apple-system"/>
              </a:rPr>
              <a:t>tape a message to the tube, send on its way</a:t>
            </a:r>
          </a:p>
          <a:p>
            <a:pPr algn="l" fontAlgn="auto">
              <a:buFont typeface="+mj-lt"/>
              <a:buAutoNum type="arabicPeriod"/>
            </a:pPr>
            <a:r>
              <a:rPr lang="en-US" sz="2000" b="1" i="1" dirty="0">
                <a:effectLst/>
                <a:latin typeface="-apple-system"/>
              </a:rPr>
              <a:t>as a source of plastic to melt down </a:t>
            </a:r>
          </a:p>
          <a:p>
            <a:pPr algn="l" fontAlgn="auto">
              <a:buFont typeface="+mj-lt"/>
              <a:buAutoNum type="arabicPeriod"/>
            </a:pPr>
            <a:r>
              <a:rPr lang="en-US" sz="2000" b="1" i="1" dirty="0">
                <a:effectLst/>
                <a:latin typeface="-apple-system"/>
              </a:rPr>
              <a:t>as a wire guide</a:t>
            </a:r>
          </a:p>
          <a:p>
            <a:pPr algn="l" fontAlgn="auto">
              <a:buFont typeface="+mj-lt"/>
              <a:buAutoNum type="arabicPeriod"/>
            </a:pPr>
            <a:r>
              <a:rPr lang="en-US" sz="2000" b="1" i="1" dirty="0">
                <a:effectLst/>
                <a:latin typeface="-apple-system"/>
              </a:rPr>
              <a:t>use the ink to ruin a perfectly good white shirt</a:t>
            </a:r>
          </a:p>
          <a:p>
            <a:pPr algn="l" fontAlgn="auto">
              <a:buFont typeface="+mj-lt"/>
              <a:buAutoNum type="arabicPeriod"/>
            </a:pPr>
            <a:r>
              <a:rPr lang="en-US" sz="2000" b="1" i="1" dirty="0">
                <a:effectLst/>
                <a:latin typeface="-apple-system"/>
              </a:rPr>
              <a:t>use the pen top to enhance your key chain flashlight </a:t>
            </a:r>
          </a:p>
          <a:p>
            <a:pPr algn="l" fontAlgn="auto">
              <a:buFont typeface="+mj-lt"/>
              <a:buAutoNum type="arabicPeriod"/>
            </a:pPr>
            <a:r>
              <a:rPr lang="en-US" sz="2000" b="1" i="1" dirty="0">
                <a:effectLst/>
                <a:latin typeface="-apple-system"/>
              </a:rPr>
              <a:t>create a blow gun / spitball delivery device</a:t>
            </a:r>
          </a:p>
          <a:p>
            <a:pPr algn="l" fontAlgn="auto">
              <a:buFont typeface="+mj-lt"/>
              <a:buAutoNum type="arabicPeriod"/>
            </a:pPr>
            <a:r>
              <a:rPr lang="en-US" sz="2000" b="1" i="1" dirty="0">
                <a:effectLst/>
                <a:latin typeface="-apple-system"/>
              </a:rPr>
              <a:t>use as a ruler</a:t>
            </a:r>
          </a:p>
          <a:p>
            <a:pPr algn="l" fontAlgn="auto">
              <a:buFont typeface="+mj-lt"/>
              <a:buAutoNum type="arabicPeriod"/>
            </a:pPr>
            <a:r>
              <a:rPr lang="en-US" sz="2000" b="1" i="1" dirty="0">
                <a:effectLst/>
                <a:latin typeface="-apple-system"/>
              </a:rPr>
              <a:t>remove the guts and use to carry toothpicks or other small objects</a:t>
            </a:r>
          </a:p>
          <a:p>
            <a:pPr algn="l" fontAlgn="auto">
              <a:buFont typeface="+mj-lt"/>
              <a:buAutoNum type="arabicPeriod"/>
            </a:pPr>
            <a:r>
              <a:rPr lang="en-US" sz="2000" b="1" i="1" dirty="0">
                <a:effectLst/>
                <a:latin typeface="-apple-system"/>
              </a:rPr>
              <a:t>as a building material kids projects (think Lincoln Logs, but using pen</a:t>
            </a:r>
          </a:p>
          <a:p>
            <a:pPr algn="l" fontAlgn="auto">
              <a:buFont typeface="+mj-lt"/>
              <a:buAutoNum type="arabicPeriod"/>
            </a:pPr>
            <a:endParaRPr lang="en-US" sz="2000" b="1" i="1" dirty="0">
              <a:effectLst/>
              <a:latin typeface="-apple-system"/>
            </a:endParaRPr>
          </a:p>
        </p:txBody>
      </p:sp>
      <p:pic>
        <p:nvPicPr>
          <p:cNvPr id="7" name="Picture 6">
            <a:extLst>
              <a:ext uri="{FF2B5EF4-FFF2-40B4-BE49-F238E27FC236}">
                <a16:creationId xmlns:a16="http://schemas.microsoft.com/office/drawing/2014/main" id="{9B994DC7-E9DD-E875-24CF-9F30DD09C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399" y="3967090"/>
            <a:ext cx="3451274" cy="2588456"/>
          </a:xfrm>
          <a:prstGeom prst="rect">
            <a:avLst/>
          </a:prstGeom>
          <a:ln>
            <a:noFill/>
          </a:ln>
          <a:effectLst>
            <a:softEdge rad="112500"/>
          </a:effectLst>
        </p:spPr>
      </p:pic>
      <p:pic>
        <p:nvPicPr>
          <p:cNvPr id="9" name="Picture 8">
            <a:extLst>
              <a:ext uri="{FF2B5EF4-FFF2-40B4-BE49-F238E27FC236}">
                <a16:creationId xmlns:a16="http://schemas.microsoft.com/office/drawing/2014/main" id="{6DB211F4-F595-BB94-E932-80BEF7B6D0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7557" y="302454"/>
            <a:ext cx="2313158" cy="304898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986371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9C6FD-4A83-6D05-E87E-F11A02283DC0}"/>
              </a:ext>
            </a:extLst>
          </p:cNvPr>
          <p:cNvSpPr>
            <a:spLocks noGrp="1"/>
          </p:cNvSpPr>
          <p:nvPr>
            <p:ph type="title"/>
          </p:nvPr>
        </p:nvSpPr>
        <p:spPr>
          <a:xfrm>
            <a:off x="677334" y="276226"/>
            <a:ext cx="8920518" cy="990600"/>
          </a:xfrm>
        </p:spPr>
        <p:txBody>
          <a:bodyPr/>
          <a:lstStyle/>
          <a:p>
            <a:r>
              <a:rPr lang="en-US" dirty="0">
                <a:latin typeface="Arial Black" panose="020B0A04020102020204" pitchFamily="34" charset="0"/>
              </a:rPr>
              <a:t>INNOVATION: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1E69028A-6DE1-90BC-4718-BD70C0569CF0}"/>
              </a:ext>
            </a:extLst>
          </p:cNvPr>
          <p:cNvSpPr>
            <a:spLocks noGrp="1"/>
          </p:cNvSpPr>
          <p:nvPr>
            <p:ph idx="1"/>
          </p:nvPr>
        </p:nvSpPr>
        <p:spPr>
          <a:xfrm>
            <a:off x="790575" y="981075"/>
            <a:ext cx="7724775" cy="5876925"/>
          </a:xfrm>
        </p:spPr>
        <p:txBody>
          <a:bodyPr>
            <a:normAutofit/>
          </a:bodyPr>
          <a:lstStyle/>
          <a:p>
            <a:pPr>
              <a:buFont typeface="Wingdings" panose="05000000000000000000" pitchFamily="2" charset="2"/>
              <a:buChar char="q"/>
            </a:pPr>
            <a:r>
              <a:rPr lang="en-US" b="1" dirty="0">
                <a:latin typeface="Arial Rounded MT Bold" panose="020F0704030504030204" pitchFamily="34" charset="0"/>
              </a:rPr>
              <a:t>Innovation can be broadly thought of as new ideas, new ways of looking at things, new methods or products that have value. </a:t>
            </a:r>
          </a:p>
          <a:p>
            <a:pPr>
              <a:buFont typeface="Wingdings" panose="05000000000000000000" pitchFamily="2" charset="2"/>
              <a:buChar char="q"/>
            </a:pPr>
            <a:r>
              <a:rPr lang="en-US" b="1" dirty="0">
                <a:latin typeface="Arial Rounded MT Bold" panose="020F0704030504030204" pitchFamily="34" charset="0"/>
              </a:rPr>
              <a:t>Innovation contains the idea of output, of actually producing or doing something differently, making something happen or implementing something new.</a:t>
            </a:r>
            <a:endParaRPr lang="en-US" dirty="0"/>
          </a:p>
          <a:p>
            <a:pPr marL="0" indent="0">
              <a:buNone/>
            </a:pPr>
            <a:r>
              <a:rPr lang="en-US" sz="3600" dirty="0">
                <a:solidFill>
                  <a:schemeClr val="accent1">
                    <a:lumMod val="75000"/>
                  </a:schemeClr>
                </a:solidFill>
                <a:latin typeface="Arial Black" panose="020B0A04020102020204" pitchFamily="34" charset="0"/>
              </a:rPr>
              <a:t>CREATIVITY:</a:t>
            </a:r>
          </a:p>
          <a:p>
            <a:pPr>
              <a:buFont typeface="Wingdings" panose="05000000000000000000" pitchFamily="2" charset="2"/>
              <a:buChar char="q"/>
            </a:pPr>
            <a:r>
              <a:rPr lang="en-US" b="1" dirty="0">
                <a:latin typeface="Arial Rounded MT Bold" panose="020F0704030504030204" pitchFamily="34" charset="0"/>
              </a:rPr>
              <a:t>Creativity is an active process necessarily involved in innovation. </a:t>
            </a:r>
          </a:p>
          <a:p>
            <a:pPr>
              <a:buFont typeface="Wingdings" panose="05000000000000000000" pitchFamily="2" charset="2"/>
              <a:buChar char="q"/>
            </a:pPr>
            <a:r>
              <a:rPr lang="en-US" b="1" dirty="0">
                <a:latin typeface="Arial Rounded MT Bold" panose="020F0704030504030204" pitchFamily="34" charset="0"/>
              </a:rPr>
              <a:t>It is a learning habit that requires skill as well as specific understanding of the contexts in which creativity is being applied.</a:t>
            </a:r>
          </a:p>
          <a:p>
            <a:pPr>
              <a:buFont typeface="Wingdings" panose="05000000000000000000" pitchFamily="2" charset="2"/>
              <a:buChar char="q"/>
            </a:pPr>
            <a:endParaRPr lang="en-US" b="1" dirty="0">
              <a:latin typeface="Arial Rounded MT Bold" panose="020F0704030504030204" pitchFamily="34" charset="0"/>
            </a:endParaRPr>
          </a:p>
          <a:p>
            <a:pPr>
              <a:buFont typeface="Wingdings" panose="05000000000000000000" pitchFamily="2" charset="2"/>
              <a:buChar char="Ø"/>
            </a:pPr>
            <a:r>
              <a:rPr lang="en-US" b="1" dirty="0">
                <a:latin typeface="Arial Rounded MT Bold" panose="020F0704030504030204" pitchFamily="34" charset="0"/>
              </a:rPr>
              <a:t>Switch from Scooters to Bikes:-</a:t>
            </a:r>
          </a:p>
          <a:p>
            <a:pPr marL="0" indent="0" algn="l">
              <a:buNone/>
            </a:pPr>
            <a:r>
              <a:rPr lang="en-US" b="0" i="0" dirty="0">
                <a:solidFill>
                  <a:srgbClr val="222222"/>
                </a:solidFill>
                <a:effectLst/>
                <a:latin typeface="Nunito Sans" panose="020B0604020202020204" pitchFamily="2" charset="0"/>
              </a:rPr>
              <a:t>	The invention of the motorcycle make us realize that we can also ride 	bikes without making any extra efforts like kicks as it starts 	automatically by clicking the switch.</a:t>
            </a:r>
          </a:p>
          <a:p>
            <a:pPr marL="0" indent="0">
              <a:buNone/>
            </a:pPr>
            <a:endParaRPr lang="en-US" b="1" dirty="0">
              <a:latin typeface="Arial Rounded MT Bold" panose="020F0704030504030204" pitchFamily="34" charset="0"/>
            </a:endParaRPr>
          </a:p>
        </p:txBody>
      </p:sp>
      <p:pic>
        <p:nvPicPr>
          <p:cNvPr id="5" name="Picture 4">
            <a:extLst>
              <a:ext uri="{FF2B5EF4-FFF2-40B4-BE49-F238E27FC236}">
                <a16:creationId xmlns:a16="http://schemas.microsoft.com/office/drawing/2014/main" id="{33F539D3-80EE-6A64-9648-26AC21C3C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025" y="838354"/>
            <a:ext cx="3389841" cy="321400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aphicFrame>
        <p:nvGraphicFramePr>
          <p:cNvPr id="6" name="Diagram 5">
            <a:extLst>
              <a:ext uri="{FF2B5EF4-FFF2-40B4-BE49-F238E27FC236}">
                <a16:creationId xmlns:a16="http://schemas.microsoft.com/office/drawing/2014/main" id="{04AAF7FE-20BF-915E-C7A2-1A8A4BF7748B}"/>
              </a:ext>
            </a:extLst>
          </p:cNvPr>
          <p:cNvGraphicFramePr/>
          <p:nvPr>
            <p:extLst>
              <p:ext uri="{D42A27DB-BD31-4B8C-83A1-F6EECF244321}">
                <p14:modId xmlns:p14="http://schemas.microsoft.com/office/powerpoint/2010/main" val="282103306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a:extLst>
              <a:ext uri="{FF2B5EF4-FFF2-40B4-BE49-F238E27FC236}">
                <a16:creationId xmlns:a16="http://schemas.microsoft.com/office/drawing/2014/main" id="{1A62ABEA-543B-1D8A-4451-D68D51978FDA}"/>
              </a:ext>
            </a:extLst>
          </p:cNvPr>
          <p:cNvGraphicFramePr/>
          <p:nvPr>
            <p:extLst>
              <p:ext uri="{D42A27DB-BD31-4B8C-83A1-F6EECF244321}">
                <p14:modId xmlns:p14="http://schemas.microsoft.com/office/powerpoint/2010/main" val="2044859048"/>
              </p:ext>
            </p:extLst>
          </p:nvPr>
        </p:nvGraphicFramePr>
        <p:xfrm>
          <a:off x="8628591" y="4619625"/>
          <a:ext cx="3344334" cy="23241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42221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28FB0-A827-CFDC-C3D7-68B7ECC52379}"/>
              </a:ext>
            </a:extLst>
          </p:cNvPr>
          <p:cNvSpPr>
            <a:spLocks noGrp="1"/>
          </p:cNvSpPr>
          <p:nvPr>
            <p:ph type="title"/>
          </p:nvPr>
        </p:nvSpPr>
        <p:spPr>
          <a:xfrm>
            <a:off x="677334" y="210147"/>
            <a:ext cx="8596668" cy="1068148"/>
          </a:xfrm>
        </p:spPr>
        <p:txBody>
          <a:bodyPr/>
          <a:lstStyle/>
          <a:p>
            <a:r>
              <a:rPr lang="en-US" dirty="0">
                <a:latin typeface="Arial Rounded MT Bold" panose="020F0704030504030204" pitchFamily="34" charset="0"/>
              </a:rPr>
              <a:t>Creativity, Innovation and Learning</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74A37DB-1858-FD63-F3C6-0A4ED2F63D47}"/>
              </a:ext>
            </a:extLst>
          </p:cNvPr>
          <p:cNvSpPr>
            <a:spLocks noGrp="1"/>
          </p:cNvSpPr>
          <p:nvPr>
            <p:ph idx="1"/>
          </p:nvPr>
        </p:nvSpPr>
        <p:spPr>
          <a:xfrm>
            <a:off x="781050" y="1076325"/>
            <a:ext cx="11410949" cy="5191124"/>
          </a:xfrm>
        </p:spPr>
        <p:txBody>
          <a:bodyPr>
            <a:normAutofit/>
          </a:bodyPr>
          <a:lstStyle/>
          <a:p>
            <a:r>
              <a:rPr lang="en-US" b="1" dirty="0">
                <a:solidFill>
                  <a:schemeClr val="tx1"/>
                </a:solidFill>
                <a:latin typeface="Arial" panose="020B0604020202020204" pitchFamily="34" charset="0"/>
              </a:rPr>
              <a:t>L</a:t>
            </a:r>
            <a:r>
              <a:rPr lang="en-US" b="1" dirty="0">
                <a:solidFill>
                  <a:schemeClr val="tx1"/>
                </a:solidFill>
                <a:effectLst/>
                <a:latin typeface="Arial" panose="020B0604020202020204" pitchFamily="34" charset="0"/>
              </a:rPr>
              <a:t>earning involves challenging, refining and improving</a:t>
            </a:r>
            <a:br>
              <a:rPr lang="en-US" b="1" dirty="0">
                <a:solidFill>
                  <a:schemeClr val="tx1"/>
                </a:solidFill>
              </a:rPr>
            </a:br>
            <a:r>
              <a:rPr lang="en-US" b="1" dirty="0">
                <a:solidFill>
                  <a:schemeClr val="tx1"/>
                </a:solidFill>
                <a:effectLst/>
                <a:latin typeface="Arial" panose="020B0604020202020204" pitchFamily="34" charset="0"/>
              </a:rPr>
              <a:t>understanding by being made to think hard.</a:t>
            </a:r>
          </a:p>
          <a:p>
            <a:r>
              <a:rPr lang="en-US" b="1" dirty="0">
                <a:solidFill>
                  <a:schemeClr val="tx1"/>
                </a:solidFill>
                <a:latin typeface="Arial" panose="020B0604020202020204" pitchFamily="34" charset="0"/>
              </a:rPr>
              <a:t>Approaches of thinking should be:</a:t>
            </a:r>
          </a:p>
          <a:p>
            <a:pPr lvl="1">
              <a:buFont typeface="Courier New" panose="02070309020205020404" pitchFamily="49" charset="0"/>
              <a:buChar char="o"/>
            </a:pPr>
            <a:r>
              <a:rPr lang="en-US" b="1" dirty="0">
                <a:solidFill>
                  <a:schemeClr val="tx1"/>
                </a:solidFill>
                <a:latin typeface="Arial" panose="020B0604020202020204" pitchFamily="34" charset="0"/>
              </a:rPr>
              <a:t>Creative and </a:t>
            </a:r>
            <a:r>
              <a:rPr lang="en-IN" b="1" dirty="0">
                <a:solidFill>
                  <a:schemeClr val="tx1"/>
                </a:solidFill>
                <a:latin typeface="Arial" panose="020B0604020202020204" pitchFamily="34" charset="0"/>
              </a:rPr>
              <a:t>imaginative</a:t>
            </a:r>
          </a:p>
          <a:p>
            <a:pPr lvl="1">
              <a:buFont typeface="Courier New" panose="02070309020205020404" pitchFamily="49" charset="0"/>
              <a:buChar char="o"/>
            </a:pPr>
            <a:r>
              <a:rPr lang="en-US" b="1" dirty="0">
                <a:solidFill>
                  <a:schemeClr val="tx1"/>
                </a:solidFill>
                <a:latin typeface="Arial" panose="020B0604020202020204" pitchFamily="34" charset="0"/>
              </a:rPr>
              <a:t>L</a:t>
            </a:r>
            <a:r>
              <a:rPr lang="en-US" b="1" dirty="0">
                <a:solidFill>
                  <a:schemeClr val="tx1"/>
                </a:solidFill>
                <a:effectLst/>
                <a:latin typeface="Arial" panose="020B0604020202020204" pitchFamily="34" charset="0"/>
              </a:rPr>
              <a:t>ateral (incorporating new ways of looking at things),</a:t>
            </a:r>
            <a:endParaRPr lang="en-US" b="1" dirty="0">
              <a:solidFill>
                <a:schemeClr val="tx1"/>
              </a:solidFill>
              <a:latin typeface="Arial" panose="020B0604020202020204" pitchFamily="34" charset="0"/>
            </a:endParaRPr>
          </a:p>
          <a:p>
            <a:pPr lvl="1">
              <a:buFont typeface="Courier New" panose="02070309020205020404" pitchFamily="49" charset="0"/>
              <a:buChar char="o"/>
            </a:pPr>
            <a:r>
              <a:rPr lang="en-US" b="1" dirty="0">
                <a:solidFill>
                  <a:schemeClr val="tx1"/>
                </a:solidFill>
                <a:latin typeface="Arial" panose="020B0604020202020204" pitchFamily="34" charset="0"/>
              </a:rPr>
              <a:t>L</a:t>
            </a:r>
            <a:r>
              <a:rPr lang="en-US" b="1" dirty="0">
                <a:solidFill>
                  <a:schemeClr val="tx1"/>
                </a:solidFill>
                <a:effectLst/>
                <a:latin typeface="Arial" panose="020B0604020202020204" pitchFamily="34" charset="0"/>
              </a:rPr>
              <a:t>inear (using existing patterns of thought)</a:t>
            </a:r>
            <a:br>
              <a:rPr lang="en-US" b="1" dirty="0">
                <a:solidFill>
                  <a:schemeClr val="tx1"/>
                </a:solidFill>
              </a:rPr>
            </a:br>
            <a:endParaRPr lang="en-US" b="1" dirty="0">
              <a:solidFill>
                <a:schemeClr val="tx1"/>
              </a:solidFill>
              <a:effectLst/>
              <a:latin typeface="Arial" panose="020B0604020202020204" pitchFamily="34" charset="0"/>
            </a:endParaRPr>
          </a:p>
          <a:p>
            <a:r>
              <a:rPr lang="en-US" b="1" dirty="0">
                <a:solidFill>
                  <a:schemeClr val="tx1"/>
                </a:solidFill>
                <a:latin typeface="Arial" panose="020B0604020202020204" pitchFamily="34" charset="0"/>
              </a:rPr>
              <a:t>Characteristics of a powerful creative process are:</a:t>
            </a:r>
          </a:p>
          <a:p>
            <a:pPr lvl="1">
              <a:buFont typeface="Wingdings" panose="05000000000000000000" pitchFamily="2" charset="2"/>
              <a:buChar char="§"/>
            </a:pPr>
            <a:r>
              <a:rPr lang="en-US" b="1" dirty="0">
                <a:solidFill>
                  <a:schemeClr val="tx1"/>
                </a:solidFill>
                <a:latin typeface="Arial" panose="020B0604020202020204" pitchFamily="34" charset="0"/>
              </a:rPr>
              <a:t>U</a:t>
            </a:r>
            <a:r>
              <a:rPr lang="en-US" b="1" dirty="0">
                <a:solidFill>
                  <a:schemeClr val="tx1"/>
                </a:solidFill>
                <a:effectLst/>
                <a:latin typeface="Arial" panose="020B0604020202020204" pitchFamily="34" charset="0"/>
              </a:rPr>
              <a:t>nderstanding of the domain being investigated</a:t>
            </a:r>
          </a:p>
          <a:p>
            <a:pPr lvl="1">
              <a:buFont typeface="Wingdings" panose="05000000000000000000" pitchFamily="2" charset="2"/>
              <a:buChar char="§"/>
            </a:pPr>
            <a:r>
              <a:rPr lang="en-IN" b="1" dirty="0">
                <a:solidFill>
                  <a:schemeClr val="tx1"/>
                </a:solidFill>
                <a:latin typeface="Arial" panose="020B0604020202020204" pitchFamily="34" charset="0"/>
              </a:rPr>
              <a:t>W</a:t>
            </a:r>
            <a:r>
              <a:rPr lang="en-IN" b="1" dirty="0">
                <a:solidFill>
                  <a:schemeClr val="tx1"/>
                </a:solidFill>
                <a:effectLst/>
                <a:latin typeface="Arial" panose="020B0604020202020204" pitchFamily="34" charset="0"/>
              </a:rPr>
              <a:t>illingness to question </a:t>
            </a:r>
          </a:p>
          <a:p>
            <a:pPr lvl="1">
              <a:buFont typeface="Wingdings" panose="05000000000000000000" pitchFamily="2" charset="2"/>
              <a:buChar char="§"/>
            </a:pPr>
            <a:r>
              <a:rPr lang="en-US" b="1" dirty="0">
                <a:solidFill>
                  <a:schemeClr val="tx1"/>
                </a:solidFill>
                <a:effectLst/>
                <a:latin typeface="Arial" panose="020B0604020202020204" pitchFamily="34" charset="0"/>
              </a:rPr>
              <a:t>not be constrained by existing knowledge.</a:t>
            </a:r>
          </a:p>
          <a:p>
            <a:pPr lvl="1">
              <a:buFont typeface="Wingdings" panose="05000000000000000000" pitchFamily="2" charset="2"/>
              <a:buChar char="§"/>
            </a:pPr>
            <a:endParaRPr lang="en-US" b="1" dirty="0">
              <a:solidFill>
                <a:schemeClr val="tx1"/>
              </a:solidFill>
              <a:effectLst/>
              <a:latin typeface="Arial" panose="020B0604020202020204" pitchFamily="34" charset="0"/>
            </a:endParaRPr>
          </a:p>
          <a:p>
            <a:r>
              <a:rPr lang="en-US" b="1" dirty="0">
                <a:solidFill>
                  <a:schemeClr val="tx1"/>
                </a:solidFill>
                <a:effectLst/>
                <a:latin typeface="Arial" panose="020B0604020202020204" pitchFamily="34" charset="0"/>
              </a:rPr>
              <a:t>“Creativity represents a balance between knowledge and freeing oneself of</a:t>
            </a:r>
            <a:br>
              <a:rPr lang="en-US" b="1" dirty="0">
                <a:solidFill>
                  <a:schemeClr val="tx1"/>
                </a:solidFill>
              </a:rPr>
            </a:br>
            <a:r>
              <a:rPr lang="en-US" b="1" dirty="0">
                <a:solidFill>
                  <a:schemeClr val="tx1"/>
                </a:solidFill>
                <a:effectLst/>
                <a:latin typeface="Arial" panose="020B0604020202020204" pitchFamily="34" charset="0"/>
              </a:rPr>
              <a:t>that knowledge” (Johnson-Laird, 1988, p.207, cited by Sternberg, 2012, p.4).</a:t>
            </a:r>
            <a:endParaRPr lang="en-IN" b="1" dirty="0">
              <a:solidFill>
                <a:schemeClr val="tx1"/>
              </a:solidFill>
            </a:endParaRPr>
          </a:p>
        </p:txBody>
      </p:sp>
      <p:graphicFrame>
        <p:nvGraphicFramePr>
          <p:cNvPr id="5" name="Diagram 4">
            <a:extLst>
              <a:ext uri="{FF2B5EF4-FFF2-40B4-BE49-F238E27FC236}">
                <a16:creationId xmlns:a16="http://schemas.microsoft.com/office/drawing/2014/main" id="{7A47417A-B3AE-49AF-0BA6-9E9DF3D4CF1E}"/>
              </a:ext>
            </a:extLst>
          </p:cNvPr>
          <p:cNvGraphicFramePr/>
          <p:nvPr>
            <p:extLst>
              <p:ext uri="{D42A27DB-BD31-4B8C-83A1-F6EECF244321}">
                <p14:modId xmlns:p14="http://schemas.microsoft.com/office/powerpoint/2010/main" val="3219188068"/>
              </p:ext>
            </p:extLst>
          </p:nvPr>
        </p:nvGraphicFramePr>
        <p:xfrm>
          <a:off x="7048499" y="1181101"/>
          <a:ext cx="3211607" cy="4210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4110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43993-0F2C-C930-1862-3274430C4993}"/>
              </a:ext>
            </a:extLst>
          </p:cNvPr>
          <p:cNvSpPr>
            <a:spLocks noGrp="1"/>
          </p:cNvSpPr>
          <p:nvPr>
            <p:ph type="title"/>
          </p:nvPr>
        </p:nvSpPr>
        <p:spPr>
          <a:xfrm>
            <a:off x="677334" y="314324"/>
            <a:ext cx="8596668" cy="685803"/>
          </a:xfrm>
        </p:spPr>
        <p:txBody>
          <a:bodyPr>
            <a:normAutofit/>
          </a:bodyPr>
          <a:lstStyle/>
          <a:p>
            <a:r>
              <a:rPr lang="en-IN" dirty="0">
                <a:latin typeface="Amasis MT Pro Black" panose="02040A04050005020304" pitchFamily="18" charset="0"/>
              </a:rPr>
              <a:t>Revised Bloom’s Taxonomy : 2001</a:t>
            </a:r>
          </a:p>
        </p:txBody>
      </p:sp>
      <p:sp>
        <p:nvSpPr>
          <p:cNvPr id="3" name="Content Placeholder 2">
            <a:extLst>
              <a:ext uri="{FF2B5EF4-FFF2-40B4-BE49-F238E27FC236}">
                <a16:creationId xmlns:a16="http://schemas.microsoft.com/office/drawing/2014/main" id="{FF836F94-F951-03CA-DD89-FE7901CD1207}"/>
              </a:ext>
            </a:extLst>
          </p:cNvPr>
          <p:cNvSpPr>
            <a:spLocks noGrp="1"/>
          </p:cNvSpPr>
          <p:nvPr>
            <p:ph idx="1"/>
          </p:nvPr>
        </p:nvSpPr>
        <p:spPr>
          <a:xfrm>
            <a:off x="776559" y="1190624"/>
            <a:ext cx="8596669" cy="5667375"/>
          </a:xfrm>
        </p:spPr>
        <p:txBody>
          <a:bodyPr/>
          <a:lstStyle/>
          <a:p>
            <a:r>
              <a:rPr lang="en-US" b="1" dirty="0">
                <a:effectLst/>
                <a:latin typeface="Arial" panose="020B0604020202020204" pitchFamily="34" charset="0"/>
              </a:rPr>
              <a:t>A revised version of Bloom’s original 1956 taxonomy by Krathwohl (2002, p.212–218) includes creativity in the taxonomy and places creativity above evaluation as a higher-order thinking skill.</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6CBA1EBC-B1DC-C0CB-ECBB-761A34648434}"/>
              </a:ext>
            </a:extLst>
          </p:cNvPr>
          <p:cNvPicPr>
            <a:picLocks noChangeAspect="1"/>
          </p:cNvPicPr>
          <p:nvPr/>
        </p:nvPicPr>
        <p:blipFill>
          <a:blip r:embed="rId2"/>
          <a:stretch>
            <a:fillRect/>
          </a:stretch>
        </p:blipFill>
        <p:spPr>
          <a:xfrm>
            <a:off x="849221" y="2366683"/>
            <a:ext cx="4126447" cy="391925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9" name="Picture 8">
            <a:extLst>
              <a:ext uri="{FF2B5EF4-FFF2-40B4-BE49-F238E27FC236}">
                <a16:creationId xmlns:a16="http://schemas.microsoft.com/office/drawing/2014/main" id="{8FFFB754-11B1-5430-99A2-226A2F6E4C46}"/>
              </a:ext>
            </a:extLst>
          </p:cNvPr>
          <p:cNvPicPr>
            <a:picLocks noChangeAspect="1"/>
          </p:cNvPicPr>
          <p:nvPr/>
        </p:nvPicPr>
        <p:blipFill>
          <a:blip r:embed="rId3"/>
          <a:stretch>
            <a:fillRect/>
          </a:stretch>
        </p:blipFill>
        <p:spPr>
          <a:xfrm>
            <a:off x="5724525" y="2371724"/>
            <a:ext cx="3954997" cy="4171952"/>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49363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C677-5780-51C3-36F3-D447B6C563A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4650B78-477D-3819-0A52-43A8627C023B}"/>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6B3250EA-7F9E-A119-FA23-9473ABDEF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6176"/>
            <a:ext cx="12192000" cy="76110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3">
            <a:extLst>
              <a:ext uri="{FF2B5EF4-FFF2-40B4-BE49-F238E27FC236}">
                <a16:creationId xmlns:a16="http://schemas.microsoft.com/office/drawing/2014/main" id="{EF98E2ED-C51C-E0A6-C3F5-CC1E72E78F4B}"/>
              </a:ext>
            </a:extLst>
          </p:cNvPr>
          <p:cNvSpPr/>
          <p:nvPr/>
        </p:nvSpPr>
        <p:spPr>
          <a:xfrm>
            <a:off x="201706" y="-336176"/>
            <a:ext cx="3684494" cy="923330"/>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Example-1</a:t>
            </a:r>
          </a:p>
        </p:txBody>
      </p:sp>
    </p:spTree>
    <p:extLst>
      <p:ext uri="{BB962C8B-B14F-4D97-AF65-F5344CB8AC3E}">
        <p14:creationId xmlns:p14="http://schemas.microsoft.com/office/powerpoint/2010/main" val="40631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3B0F5-E334-74A8-6CF4-26ED53FB0AD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4A0B39E-7F1A-9986-F349-2F63135EF8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7355541"/>
          </a:xfrm>
        </p:spPr>
      </p:pic>
      <p:sp>
        <p:nvSpPr>
          <p:cNvPr id="3" name="Rectangle 2">
            <a:extLst>
              <a:ext uri="{FF2B5EF4-FFF2-40B4-BE49-F238E27FC236}">
                <a16:creationId xmlns:a16="http://schemas.microsoft.com/office/drawing/2014/main" id="{06FB17D3-03F1-31FA-C010-5BA415DFC2AC}"/>
              </a:ext>
            </a:extLst>
          </p:cNvPr>
          <p:cNvSpPr/>
          <p:nvPr/>
        </p:nvSpPr>
        <p:spPr>
          <a:xfrm>
            <a:off x="309282" y="0"/>
            <a:ext cx="3576918" cy="923330"/>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Example-2</a:t>
            </a:r>
          </a:p>
        </p:txBody>
      </p:sp>
    </p:spTree>
    <p:extLst>
      <p:ext uri="{BB962C8B-B14F-4D97-AF65-F5344CB8AC3E}">
        <p14:creationId xmlns:p14="http://schemas.microsoft.com/office/powerpoint/2010/main" val="3133752473"/>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452</TotalTime>
  <Words>908</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Amasis MT Pro Black</vt:lpstr>
      <vt:lpstr>-apple-system</vt:lpstr>
      <vt:lpstr>Arial</vt:lpstr>
      <vt:lpstr>Arial Black</vt:lpstr>
      <vt:lpstr>Arial Rounded MT Bold</vt:lpstr>
      <vt:lpstr>Courier New</vt:lpstr>
      <vt:lpstr>Nunito Sans</vt:lpstr>
      <vt:lpstr>Source Sans Pro</vt:lpstr>
      <vt:lpstr>Trebuchet MS</vt:lpstr>
      <vt:lpstr>Wingdings</vt:lpstr>
      <vt:lpstr>Wingdings 3</vt:lpstr>
      <vt:lpstr>Facet</vt:lpstr>
      <vt:lpstr>Creativity And Innovation</vt:lpstr>
      <vt:lpstr>PowerPoint Presentation</vt:lpstr>
      <vt:lpstr>PowerPoint Presentation</vt:lpstr>
      <vt:lpstr>PowerPoint Presentation</vt:lpstr>
      <vt:lpstr>INNOVATION:</vt:lpstr>
      <vt:lpstr>Creativity, Innovation and Learning</vt:lpstr>
      <vt:lpstr>Revised Bloom’s Taxonomy : 2001</vt:lpstr>
      <vt:lpstr>PowerPoint Presentation</vt:lpstr>
      <vt:lpstr>PowerPoint Presentation</vt:lpstr>
      <vt:lpstr>PowerPoint Presentation</vt:lpstr>
      <vt:lpstr>PowerPoint Presentation</vt:lpstr>
      <vt:lpstr>For the overall and proximal development of the student, cultural sensitivity is particularly important. The students need to be guided if they are not used to demonstrating their creative habits. How the creative activity leads to broader learning objectives needs to be well understood by the teacher as well as by the student.</vt:lpstr>
      <vt:lpstr> willingness to take sensible risks or go out of their comfort zone in their work.    </vt:lpstr>
      <vt:lpstr> planning which approach to use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MUSKAN GARG</dc:creator>
  <cp:lastModifiedBy>Ananya</cp:lastModifiedBy>
  <cp:revision>6</cp:revision>
  <dcterms:created xsi:type="dcterms:W3CDTF">2023-01-24T17:02:21Z</dcterms:created>
  <dcterms:modified xsi:type="dcterms:W3CDTF">2023-02-02T06:15:41Z</dcterms:modified>
</cp:coreProperties>
</file>