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54"/>
  </p:notesMasterIdLst>
  <p:sldIdLst>
    <p:sldId id="256" r:id="rId2"/>
    <p:sldId id="448" r:id="rId3"/>
    <p:sldId id="449" r:id="rId4"/>
    <p:sldId id="443" r:id="rId5"/>
    <p:sldId id="441" r:id="rId6"/>
    <p:sldId id="442" r:id="rId7"/>
    <p:sldId id="410" r:id="rId8"/>
    <p:sldId id="411" r:id="rId9"/>
    <p:sldId id="412" r:id="rId10"/>
    <p:sldId id="413" r:id="rId11"/>
    <p:sldId id="414" r:id="rId12"/>
    <p:sldId id="399" r:id="rId13"/>
    <p:sldId id="407" r:id="rId14"/>
    <p:sldId id="409" r:id="rId15"/>
    <p:sldId id="408" r:id="rId16"/>
    <p:sldId id="401" r:id="rId17"/>
    <p:sldId id="402" r:id="rId18"/>
    <p:sldId id="403" r:id="rId19"/>
    <p:sldId id="404" r:id="rId20"/>
    <p:sldId id="405" r:id="rId21"/>
    <p:sldId id="444" r:id="rId22"/>
    <p:sldId id="445" r:id="rId23"/>
    <p:sldId id="446" r:id="rId24"/>
    <p:sldId id="447" r:id="rId25"/>
    <p:sldId id="424" r:id="rId26"/>
    <p:sldId id="406" r:id="rId27"/>
    <p:sldId id="415" r:id="rId28"/>
    <p:sldId id="416" r:id="rId29"/>
    <p:sldId id="417" r:id="rId30"/>
    <p:sldId id="418" r:id="rId31"/>
    <p:sldId id="419" r:id="rId32"/>
    <p:sldId id="420" r:id="rId33"/>
    <p:sldId id="421" r:id="rId34"/>
    <p:sldId id="422" r:id="rId35"/>
    <p:sldId id="423" r:id="rId36"/>
    <p:sldId id="432" r:id="rId37"/>
    <p:sldId id="433" r:id="rId38"/>
    <p:sldId id="425" r:id="rId39"/>
    <p:sldId id="431" r:id="rId40"/>
    <p:sldId id="435" r:id="rId41"/>
    <p:sldId id="426" r:id="rId42"/>
    <p:sldId id="434" r:id="rId43"/>
    <p:sldId id="429" r:id="rId44"/>
    <p:sldId id="430" r:id="rId45"/>
    <p:sldId id="427" r:id="rId46"/>
    <p:sldId id="428" r:id="rId47"/>
    <p:sldId id="436" r:id="rId48"/>
    <p:sldId id="437" r:id="rId49"/>
    <p:sldId id="438" r:id="rId50"/>
    <p:sldId id="439" r:id="rId51"/>
    <p:sldId id="440" r:id="rId52"/>
    <p:sldId id="29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024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79613" autoAdjust="0"/>
  </p:normalViewPr>
  <p:slideViewPr>
    <p:cSldViewPr>
      <p:cViewPr varScale="1">
        <p:scale>
          <a:sx n="53" d="100"/>
          <a:sy n="53" d="100"/>
        </p:scale>
        <p:origin x="-17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AA103-FA6F-4BA7-85DB-ECB7FF89B451}" type="datetimeFigureOut">
              <a:rPr lang="en-US" smtClean="0"/>
              <a:pPr/>
              <a:t>1/22/2023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B9102-ABC0-4B3D-8EF1-04366C9A6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exploratory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analysis (</a:t>
            </a:r>
            <a:r>
              <a:rPr lang="en-US" sz="1200" b="1" i="0" kern="1200" dirty="0" smtClean="0">
                <a:solidFill>
                  <a:schemeClr val="tx1"/>
                </a:solidFill>
                <a:effectLst/>
                <a:latin typeface="+mn-lt"/>
                <a:ea typeface="+mn-ea"/>
                <a:cs typeface="+mn-cs"/>
              </a:rPr>
              <a:t>EDA)</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10</a:t>
            </a:fld>
            <a:endParaRPr lang="en-US"/>
          </a:p>
        </p:txBody>
      </p:sp>
    </p:spTree>
    <p:extLst>
      <p:ext uri="{BB962C8B-B14F-4D97-AF65-F5344CB8AC3E}">
        <p14:creationId xmlns="" xmlns:p14="http://schemas.microsoft.com/office/powerpoint/2010/main" val="1539629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p>
          <a:p>
            <a:r>
              <a:rPr lang="en-US" dirty="0" smtClean="0"/>
              <a:t>Classification</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48</a:t>
            </a:fld>
            <a:endParaRPr lang="en-US"/>
          </a:p>
        </p:txBody>
      </p:sp>
    </p:spTree>
    <p:extLst>
      <p:ext uri="{BB962C8B-B14F-4D97-AF65-F5344CB8AC3E}">
        <p14:creationId xmlns="" xmlns:p14="http://schemas.microsoft.com/office/powerpoint/2010/main" val="1632740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p>
          <a:p>
            <a:r>
              <a:rPr lang="en-US" dirty="0" smtClean="0"/>
              <a:t>Classification</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49</a:t>
            </a:fld>
            <a:endParaRPr lang="en-US"/>
          </a:p>
        </p:txBody>
      </p:sp>
    </p:spTree>
    <p:extLst>
      <p:ext uri="{BB962C8B-B14F-4D97-AF65-F5344CB8AC3E}">
        <p14:creationId xmlns="" xmlns:p14="http://schemas.microsoft.com/office/powerpoint/2010/main" val="4165440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3</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51</a:t>
            </a:fld>
            <a:endParaRPr lang="en-US"/>
          </a:p>
        </p:txBody>
      </p:sp>
    </p:spTree>
    <p:extLst>
      <p:ext uri="{BB962C8B-B14F-4D97-AF65-F5344CB8AC3E}">
        <p14:creationId xmlns="" xmlns:p14="http://schemas.microsoft.com/office/powerpoint/2010/main" val="229044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is machine learning? You probably use it dozens of times a day without even knowing it. Each time you do a web search on Google or Bing, that works so well because their machine learning software has figured out how to rank what pages. When Facebook or Apple's photo application recognizes your friends in your pictures, that's also machine learning. Each time you read your email and a spam filter saves you from having to wade through tons of spam, again, that's because your computer has learned to distinguish spam from non-spam email. So, that's machine learning. There's a science of getting computers to learn without being explicitly programmed. One of the research projects that I'm working on is getting robots to tidy up the house. How do you go about doing that? Well what you can do is have the robot watch you demonstrate the task and learn from that. The robot can then watch what objects you pick up and where to put them and try to do the same thing even when you aren't there. For me, one of the reasons I'm excited about this is the AI, or artificial intelligence problem. Building truly intelligent machines, we can do just about anything that you or I can do. Many scientists think the best way to make progress on this is through learning algorithms called neural networks, which mimic how the human brain works, </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11</a:t>
            </a:fld>
            <a:endParaRPr lang="en-US"/>
          </a:p>
        </p:txBody>
      </p:sp>
    </p:spTree>
    <p:extLst>
      <p:ext uri="{BB962C8B-B14F-4D97-AF65-F5344CB8AC3E}">
        <p14:creationId xmlns="" xmlns:p14="http://schemas.microsoft.com/office/powerpoint/2010/main" val="3644466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12</a:t>
            </a:fld>
            <a:endParaRPr lang="en-US"/>
          </a:p>
        </p:txBody>
      </p:sp>
    </p:spTree>
    <p:extLst>
      <p:ext uri="{BB962C8B-B14F-4D97-AF65-F5344CB8AC3E}">
        <p14:creationId xmlns="" xmlns:p14="http://schemas.microsoft.com/office/powerpoint/2010/main" val="289811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playing checkers.</a:t>
            </a:r>
          </a:p>
          <a:p>
            <a:r>
              <a:rPr lang="en-US" dirty="0" smtClean="0"/>
              <a:t>E = the experience of playing many games of checkers</a:t>
            </a:r>
          </a:p>
          <a:p>
            <a:r>
              <a:rPr lang="en-US" dirty="0" smtClean="0"/>
              <a:t>T = the task of playing checkers.</a:t>
            </a:r>
          </a:p>
          <a:p>
            <a:r>
              <a:rPr lang="en-US" dirty="0" smtClean="0"/>
              <a:t>P = the probability that the program will win the next game.</a:t>
            </a:r>
          </a:p>
          <a:p>
            <a:endParaRPr lang="en-US" dirty="0" smtClean="0"/>
          </a:p>
          <a:p>
            <a:r>
              <a:rPr lang="en-US" dirty="0" smtClean="0"/>
              <a:t>In general, any machine learning problem can be assigned to one of two broad classifications:</a:t>
            </a:r>
          </a:p>
          <a:p>
            <a:r>
              <a:rPr lang="en-US" dirty="0" smtClean="0"/>
              <a:t>supervised learning, OR unsupervised learning.</a:t>
            </a:r>
          </a:p>
          <a:p>
            <a:endParaRPr lang="en-US" dirty="0" smtClean="0"/>
          </a:p>
          <a:p>
            <a:r>
              <a:rPr lang="en-US" dirty="0" smtClean="0"/>
              <a:t>Example: Marks in Exam, diagnostic the patient</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13</a:t>
            </a:fld>
            <a:endParaRPr lang="en-US"/>
          </a:p>
        </p:txBody>
      </p:sp>
    </p:spTree>
    <p:extLst>
      <p:ext uri="{BB962C8B-B14F-4D97-AF65-F5344CB8AC3E}">
        <p14:creationId xmlns="" xmlns:p14="http://schemas.microsoft.com/office/powerpoint/2010/main" val="319918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dirty="0" smtClean="0">
                <a:solidFill>
                  <a:srgbClr val="000000"/>
                </a:solidFill>
                <a:latin typeface="Arial"/>
              </a:rPr>
              <a:t>Classify emails as spam or not spam. - </a:t>
            </a:r>
            <a:r>
              <a:rPr lang="en-US" sz="1200" dirty="0" smtClean="0">
                <a:solidFill>
                  <a:srgbClr val="C00000"/>
                </a:solidFill>
                <a:latin typeface="Arial"/>
              </a:rPr>
              <a:t>T</a:t>
            </a:r>
          </a:p>
          <a:p>
            <a:pPr>
              <a:spcBef>
                <a:spcPts val="0"/>
              </a:spcBef>
            </a:pPr>
            <a:r>
              <a:rPr lang="en-US" sz="1200" dirty="0" smtClean="0">
                <a:solidFill>
                  <a:srgbClr val="000000"/>
                </a:solidFill>
                <a:latin typeface="Arial"/>
              </a:rPr>
              <a:t>Watching you label emails as spam or not spam. </a:t>
            </a:r>
            <a:r>
              <a:rPr lang="en-US" sz="1200" dirty="0" smtClean="0">
                <a:solidFill>
                  <a:srgbClr val="C00000"/>
                </a:solidFill>
                <a:latin typeface="Arial"/>
              </a:rPr>
              <a:t>- E</a:t>
            </a:r>
          </a:p>
          <a:p>
            <a:pPr>
              <a:spcBef>
                <a:spcPts val="0"/>
              </a:spcBef>
            </a:pPr>
            <a:r>
              <a:rPr lang="en-US" sz="1200" dirty="0" smtClean="0">
                <a:solidFill>
                  <a:srgbClr val="000000"/>
                </a:solidFill>
                <a:latin typeface="Arial"/>
              </a:rPr>
              <a:t>The number (or fraction) of emails correctly classified as spam/not spam. </a:t>
            </a:r>
            <a:r>
              <a:rPr lang="en-US" sz="1200" dirty="0" smtClean="0">
                <a:solidFill>
                  <a:srgbClr val="C00000"/>
                </a:solidFill>
                <a:latin typeface="Arial"/>
              </a:rPr>
              <a:t>- P</a:t>
            </a:r>
          </a:p>
          <a:p>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15</a:t>
            </a:fld>
            <a:endParaRPr lang="en-US"/>
          </a:p>
        </p:txBody>
      </p:sp>
    </p:spTree>
    <p:extLst>
      <p:ext uri="{BB962C8B-B14F-4D97-AF65-F5344CB8AC3E}">
        <p14:creationId xmlns="" xmlns:p14="http://schemas.microsoft.com/office/powerpoint/2010/main" val="283727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Problem 1 – </a:t>
            </a:r>
            <a:r>
              <a:rPr lang="en-US" sz="1200" dirty="0" smtClean="0"/>
              <a:t>Regression</a:t>
            </a:r>
          </a:p>
          <a:p>
            <a:r>
              <a:rPr lang="en-US" sz="1200" b="1" dirty="0" smtClean="0"/>
              <a:t>Problem 2 - </a:t>
            </a:r>
            <a:r>
              <a:rPr lang="en-US" sz="1200" dirty="0" smtClean="0"/>
              <a:t>Classification</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36</a:t>
            </a:fld>
            <a:endParaRPr lang="en-US"/>
          </a:p>
        </p:txBody>
      </p:sp>
    </p:spTree>
    <p:extLst>
      <p:ext uri="{BB962C8B-B14F-4D97-AF65-F5344CB8AC3E}">
        <p14:creationId xmlns="" xmlns:p14="http://schemas.microsoft.com/office/powerpoint/2010/main" val="413372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3</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37</a:t>
            </a:fld>
            <a:endParaRPr lang="en-US"/>
          </a:p>
        </p:txBody>
      </p:sp>
    </p:spTree>
    <p:extLst>
      <p:ext uri="{BB962C8B-B14F-4D97-AF65-F5344CB8AC3E}">
        <p14:creationId xmlns="" xmlns:p14="http://schemas.microsoft.com/office/powerpoint/2010/main" val="263251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2, 3</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42</a:t>
            </a:fld>
            <a:endParaRPr lang="en-US"/>
          </a:p>
        </p:txBody>
      </p:sp>
    </p:spTree>
    <p:extLst>
      <p:ext uri="{BB962C8B-B14F-4D97-AF65-F5344CB8AC3E}">
        <p14:creationId xmlns="" xmlns:p14="http://schemas.microsoft.com/office/powerpoint/2010/main" val="15787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4</a:t>
            </a:r>
            <a:endParaRPr lang="en-US" dirty="0"/>
          </a:p>
        </p:txBody>
      </p:sp>
      <p:sp>
        <p:nvSpPr>
          <p:cNvPr id="4" name="Slide Number Placeholder 3"/>
          <p:cNvSpPr>
            <a:spLocks noGrp="1"/>
          </p:cNvSpPr>
          <p:nvPr>
            <p:ph type="sldNum" sz="quarter" idx="10"/>
          </p:nvPr>
        </p:nvSpPr>
        <p:spPr/>
        <p:txBody>
          <a:bodyPr/>
          <a:lstStyle/>
          <a:p>
            <a:fld id="{989B9102-ABC0-4B3D-8EF1-04366C9A6F8A}" type="slidenum">
              <a:rPr lang="en-US" smtClean="0"/>
              <a:pPr/>
              <a:t>47</a:t>
            </a:fld>
            <a:endParaRPr lang="en-US"/>
          </a:p>
        </p:txBody>
      </p:sp>
    </p:spTree>
    <p:extLst>
      <p:ext uri="{BB962C8B-B14F-4D97-AF65-F5344CB8AC3E}">
        <p14:creationId xmlns="" xmlns:p14="http://schemas.microsoft.com/office/powerpoint/2010/main" val="154824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6D326B5-21D9-43FD-9A2C-7A209D1AB87B}" type="datetimeFigureOut">
              <a:rPr lang="en-US" smtClean="0"/>
              <a:pPr/>
              <a:t>1/22/2023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8F304-7EB6-4E9A-93BD-98FE11DF74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6D326B5-21D9-43FD-9A2C-7A209D1AB87B}" type="datetimeFigureOut">
              <a:rPr lang="en-US" smtClean="0"/>
              <a:pPr/>
              <a:t>1/22/2023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A58F304-7EB6-4E9A-93BD-98FE11DF74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D326B5-21D9-43FD-9A2C-7A209D1AB87B}"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6D326B5-21D9-43FD-9A2C-7A209D1AB87B}" type="datetimeFigureOut">
              <a:rPr lang="en-US" smtClean="0"/>
              <a:pPr/>
              <a:t>1/22/2023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6D326B5-21D9-43FD-9A2C-7A209D1AB87B}" type="datetimeFigureOut">
              <a:rPr lang="en-US" smtClean="0"/>
              <a:pPr/>
              <a:t>1/22/2023</a:t>
            </a:fld>
            <a:endParaRPr lang="en-US"/>
          </a:p>
        </p:txBody>
      </p:sp>
      <p:sp>
        <p:nvSpPr>
          <p:cNvPr id="10" name="Slide Number Placeholder 9"/>
          <p:cNvSpPr>
            <a:spLocks noGrp="1"/>
          </p:cNvSpPr>
          <p:nvPr>
            <p:ph type="sldNum" sz="quarter" idx="16"/>
          </p:nvPr>
        </p:nvSpPr>
        <p:spPr/>
        <p:txBody>
          <a:bodyPr rtlCol="0"/>
          <a:lstStyle/>
          <a:p>
            <a:fld id="{9A58F304-7EB6-4E9A-93BD-98FE11DF749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6D326B5-21D9-43FD-9A2C-7A209D1AB87B}" type="datetimeFigureOut">
              <a:rPr lang="en-US" smtClean="0"/>
              <a:pPr/>
              <a:t>1/22/2023</a:t>
            </a:fld>
            <a:endParaRPr lang="en-US"/>
          </a:p>
        </p:txBody>
      </p:sp>
      <p:sp>
        <p:nvSpPr>
          <p:cNvPr id="12" name="Slide Number Placeholder 11"/>
          <p:cNvSpPr>
            <a:spLocks noGrp="1"/>
          </p:cNvSpPr>
          <p:nvPr>
            <p:ph type="sldNum" sz="quarter" idx="16"/>
          </p:nvPr>
        </p:nvSpPr>
        <p:spPr/>
        <p:txBody>
          <a:bodyPr rtlCol="0"/>
          <a:lstStyle/>
          <a:p>
            <a:fld id="{9A58F304-7EB6-4E9A-93BD-98FE11DF749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D326B5-21D9-43FD-9A2C-7A209D1AB87B}"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326B5-21D9-43FD-9A2C-7A209D1AB87B}"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A58F304-7EB6-4E9A-93BD-98FE11DF74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D326B5-21D9-43FD-9A2C-7A209D1AB87B}"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A58F304-7EB6-4E9A-93BD-98FE11DF749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6D326B5-21D9-43FD-9A2C-7A209D1AB87B}" type="datetimeFigureOut">
              <a:rPr lang="en-US" smtClean="0"/>
              <a:pPr/>
              <a:t>1/22/2023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A58F304-7EB6-4E9A-93BD-98FE11DF749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6D326B5-21D9-43FD-9A2C-7A209D1AB87B}" type="datetimeFigureOut">
              <a:rPr lang="en-US" smtClean="0"/>
              <a:pPr/>
              <a:t>1/22/2023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A58F304-7EB6-4E9A-93BD-98FE11DF74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1112" y="297072"/>
            <a:ext cx="7467600" cy="700828"/>
          </a:xfrm>
        </p:spPr>
        <p:txBody>
          <a:bodyPr>
            <a:noAutofit/>
          </a:bodyPr>
          <a:lstStyle/>
          <a:p>
            <a:r>
              <a:rPr lang="en-US" sz="4000" cap="none" smtClean="0">
                <a:solidFill>
                  <a:srgbClr val="00B0F0"/>
                </a:solidFill>
                <a:latin typeface="Algerian" pitchFamily="82" charset="0"/>
                <a:ea typeface="ＭＳ Ｐゴシック"/>
                <a:cs typeface="ＭＳ Ｐゴシック"/>
              </a:rPr>
              <a:t>MCSE0007: </a:t>
            </a:r>
            <a:r>
              <a:rPr lang="en-US" sz="4000" cap="none" dirty="0">
                <a:solidFill>
                  <a:schemeClr val="tx1"/>
                </a:solidFill>
                <a:latin typeface="Berlin Sans FB Demi" pitchFamily="34" charset="0"/>
                <a:ea typeface="ＭＳ Ｐゴシック"/>
                <a:cs typeface="ＭＳ Ｐゴシック"/>
              </a:rPr>
              <a:t>Machine Learning</a:t>
            </a:r>
            <a:endParaRPr lang="en-US" sz="4000" cap="none" dirty="0" smtClean="0">
              <a:solidFill>
                <a:schemeClr val="tx1"/>
              </a:solidFill>
              <a:latin typeface="Berlin Sans FB Demi" pitchFamily="34" charset="0"/>
              <a:ea typeface="ＭＳ Ｐゴシック"/>
              <a:cs typeface="ＭＳ Ｐゴシック"/>
            </a:endParaRPr>
          </a:p>
        </p:txBody>
      </p:sp>
      <p:pic>
        <p:nvPicPr>
          <p:cNvPr id="26" name="Picture 2"/>
          <p:cNvPicPr>
            <a:picLocks noChangeAspect="1" noChangeArrowheads="1"/>
          </p:cNvPicPr>
          <p:nvPr/>
        </p:nvPicPr>
        <p:blipFill>
          <a:blip r:embed="rId2" cstate="print"/>
          <a:srcRect/>
          <a:stretch>
            <a:fillRect/>
          </a:stretch>
        </p:blipFill>
        <p:spPr bwMode="auto">
          <a:xfrm>
            <a:off x="76200" y="75773"/>
            <a:ext cx="1097280" cy="1143427"/>
          </a:xfrm>
          <a:prstGeom prst="rect">
            <a:avLst/>
          </a:prstGeom>
          <a:noFill/>
          <a:ln w="9525">
            <a:noFill/>
            <a:miter lim="800000"/>
            <a:headEnd/>
            <a:tailEnd/>
          </a:ln>
        </p:spPr>
      </p:pic>
      <p:sp>
        <p:nvSpPr>
          <p:cNvPr id="27" name="Rectangle 26"/>
          <p:cNvSpPr/>
          <p:nvPr/>
        </p:nvSpPr>
        <p:spPr>
          <a:xfrm>
            <a:off x="0" y="6183868"/>
            <a:ext cx="9144000" cy="369332"/>
          </a:xfrm>
          <a:prstGeom prst="rect">
            <a:avLst/>
          </a:prstGeom>
        </p:spPr>
        <p:txBody>
          <a:bodyPr wrap="square">
            <a:spAutoFit/>
          </a:bodyPr>
          <a:lstStyle/>
          <a:p>
            <a:r>
              <a:rPr lang="en-US" b="1" dirty="0" smtClean="0">
                <a:solidFill>
                  <a:srgbClr val="002060"/>
                </a:solidFill>
                <a:latin typeface="Cambria" pitchFamily="18" charset="0"/>
              </a:rPr>
              <a:t>Class Presentations on </a:t>
            </a:r>
            <a:r>
              <a:rPr lang="en-US" b="1" dirty="0">
                <a:solidFill>
                  <a:srgbClr val="002060"/>
                </a:solidFill>
                <a:latin typeface="Cambria" pitchFamily="18" charset="0"/>
              </a:rPr>
              <a:t>Machine Learning by </a:t>
            </a:r>
            <a:r>
              <a:rPr lang="en-US" b="1" dirty="0" smtClean="0">
                <a:solidFill>
                  <a:srgbClr val="002060"/>
                </a:solidFill>
                <a:latin typeface="Cambria" pitchFamily="18" charset="0"/>
              </a:rPr>
              <a:t>Prof. </a:t>
            </a:r>
            <a:r>
              <a:rPr lang="en-US" b="1" dirty="0" err="1" smtClean="0">
                <a:solidFill>
                  <a:srgbClr val="002060"/>
                </a:solidFill>
                <a:latin typeface="Cambria" pitchFamily="18" charset="0"/>
              </a:rPr>
              <a:t>Anand</a:t>
            </a:r>
            <a:r>
              <a:rPr lang="en-US" b="1" dirty="0" smtClean="0">
                <a:solidFill>
                  <a:srgbClr val="002060"/>
                </a:solidFill>
                <a:latin typeface="Cambria" pitchFamily="18" charset="0"/>
              </a:rPr>
              <a:t> Singh </a:t>
            </a:r>
            <a:r>
              <a:rPr lang="en-US" b="1" dirty="0" err="1" smtClean="0">
                <a:solidFill>
                  <a:srgbClr val="002060"/>
                </a:solidFill>
                <a:latin typeface="Cambria" pitchFamily="18" charset="0"/>
              </a:rPr>
              <a:t>Jalal</a:t>
            </a:r>
            <a:endParaRPr lang="en-US" b="1" dirty="0">
              <a:solidFill>
                <a:srgbClr val="002060"/>
              </a:solidFill>
              <a:latin typeface="Cambria" pitchFamily="18" charset="0"/>
            </a:endParaRPr>
          </a:p>
        </p:txBody>
      </p:sp>
      <p:pic>
        <p:nvPicPr>
          <p:cNvPr id="109570" name="Picture 2" descr="Image result for applications of machine learning .ppt"/>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5287" y="1447800"/>
            <a:ext cx="8353425" cy="411480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6200" y="1676739"/>
            <a:ext cx="8869680" cy="4979122"/>
          </a:xfrm>
          <a:prstGeom prst="rect">
            <a:avLst/>
          </a:prstGeom>
        </p:spPr>
      </p:pic>
      <p:sp>
        <p:nvSpPr>
          <p:cNvPr id="5"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Data </a:t>
            </a:r>
            <a:r>
              <a:rPr lang="en-US" b="1" dirty="0" smtClean="0">
                <a:solidFill>
                  <a:srgbClr val="333399"/>
                </a:solidFill>
                <a:latin typeface="Arial"/>
              </a:rPr>
              <a:t>Science Process</a:t>
            </a:r>
            <a:endParaRPr lang="en-US" b="1" dirty="0">
              <a:solidFill>
                <a:srgbClr val="333399"/>
              </a:solidFill>
              <a:latin typeface="Arial"/>
            </a:endParaRPr>
          </a:p>
        </p:txBody>
      </p:sp>
    </p:spTree>
    <p:extLst>
      <p:ext uri="{BB962C8B-B14F-4D97-AF65-F5344CB8AC3E}">
        <p14:creationId xmlns="" xmlns:p14="http://schemas.microsoft.com/office/powerpoint/2010/main" val="1419637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a:buClr>
                <a:srgbClr val="0070C0"/>
              </a:buClr>
              <a:buSzPct val="100000"/>
              <a:buFont typeface="Wingdings" panose="05000000000000000000" pitchFamily="2" charset="2"/>
              <a:buChar char="Ø"/>
            </a:pPr>
            <a:r>
              <a:rPr lang="en-US" sz="2800" dirty="0">
                <a:solidFill>
                  <a:srgbClr val="000000"/>
                </a:solidFill>
                <a:latin typeface="Arial"/>
              </a:rPr>
              <a:t>Spam filtering</a:t>
            </a:r>
          </a:p>
          <a:p>
            <a:pPr>
              <a:buClr>
                <a:srgbClr val="0070C0"/>
              </a:buClr>
              <a:buSzPct val="100000"/>
              <a:buFont typeface="Wingdings" panose="05000000000000000000" pitchFamily="2" charset="2"/>
              <a:buChar char="Ø"/>
            </a:pPr>
            <a:r>
              <a:rPr lang="en-US" sz="2800" dirty="0">
                <a:solidFill>
                  <a:srgbClr val="000000"/>
                </a:solidFill>
                <a:latin typeface="Arial"/>
              </a:rPr>
              <a:t>Credit card fraud detection</a:t>
            </a:r>
          </a:p>
          <a:p>
            <a:pPr>
              <a:buClr>
                <a:srgbClr val="0070C0"/>
              </a:buClr>
              <a:buSzPct val="100000"/>
              <a:buFont typeface="Wingdings" panose="05000000000000000000" pitchFamily="2" charset="2"/>
              <a:buChar char="Ø"/>
            </a:pPr>
            <a:r>
              <a:rPr lang="en-US" sz="2800" dirty="0">
                <a:solidFill>
                  <a:srgbClr val="000000"/>
                </a:solidFill>
                <a:latin typeface="Arial"/>
              </a:rPr>
              <a:t>Digit recognition on checks, zip codes</a:t>
            </a:r>
          </a:p>
          <a:p>
            <a:pPr>
              <a:buClr>
                <a:srgbClr val="0070C0"/>
              </a:buClr>
              <a:buSzPct val="100000"/>
              <a:buFont typeface="Wingdings" panose="05000000000000000000" pitchFamily="2" charset="2"/>
              <a:buChar char="Ø"/>
            </a:pPr>
            <a:r>
              <a:rPr lang="en-US" sz="2800" dirty="0">
                <a:solidFill>
                  <a:srgbClr val="000000"/>
                </a:solidFill>
                <a:latin typeface="Arial"/>
              </a:rPr>
              <a:t>Detecting faces in images</a:t>
            </a:r>
          </a:p>
          <a:p>
            <a:pPr>
              <a:buClr>
                <a:srgbClr val="0070C0"/>
              </a:buClr>
              <a:buSzPct val="100000"/>
              <a:buFont typeface="Wingdings" panose="05000000000000000000" pitchFamily="2" charset="2"/>
              <a:buChar char="Ø"/>
            </a:pPr>
            <a:r>
              <a:rPr lang="en-US" sz="2800" dirty="0">
                <a:solidFill>
                  <a:srgbClr val="000000"/>
                </a:solidFill>
                <a:latin typeface="Arial"/>
              </a:rPr>
              <a:t>MRI image analysis</a:t>
            </a:r>
          </a:p>
          <a:p>
            <a:pPr>
              <a:buClr>
                <a:srgbClr val="0070C0"/>
              </a:buClr>
              <a:buSzPct val="100000"/>
              <a:buFont typeface="Wingdings" panose="05000000000000000000" pitchFamily="2" charset="2"/>
              <a:buChar char="Ø"/>
            </a:pPr>
            <a:r>
              <a:rPr lang="en-US" sz="2800" dirty="0">
                <a:solidFill>
                  <a:srgbClr val="000000"/>
                </a:solidFill>
                <a:latin typeface="Arial"/>
              </a:rPr>
              <a:t>Recommendation system</a:t>
            </a:r>
          </a:p>
          <a:p>
            <a:pPr>
              <a:buClr>
                <a:srgbClr val="0070C0"/>
              </a:buClr>
              <a:buSzPct val="100000"/>
              <a:buFont typeface="Wingdings" panose="05000000000000000000" pitchFamily="2" charset="2"/>
              <a:buChar char="Ø"/>
            </a:pPr>
            <a:r>
              <a:rPr lang="en-US" sz="2800" dirty="0">
                <a:solidFill>
                  <a:srgbClr val="000000"/>
                </a:solidFill>
                <a:latin typeface="Arial"/>
              </a:rPr>
              <a:t>Search engines</a:t>
            </a:r>
          </a:p>
          <a:p>
            <a:pPr>
              <a:buClr>
                <a:srgbClr val="0070C0"/>
              </a:buClr>
              <a:buSzPct val="100000"/>
              <a:buFont typeface="Wingdings" panose="05000000000000000000" pitchFamily="2" charset="2"/>
              <a:buChar char="Ø"/>
            </a:pPr>
            <a:r>
              <a:rPr lang="en-US" sz="2800" dirty="0">
                <a:solidFill>
                  <a:srgbClr val="000000"/>
                </a:solidFill>
                <a:latin typeface="Arial"/>
              </a:rPr>
              <a:t>Handwriting recognition</a:t>
            </a:r>
          </a:p>
          <a:p>
            <a:pPr>
              <a:buClr>
                <a:srgbClr val="0070C0"/>
              </a:buClr>
              <a:buSzPct val="100000"/>
              <a:buFont typeface="Wingdings" panose="05000000000000000000" pitchFamily="2" charset="2"/>
              <a:buChar char="Ø"/>
            </a:pPr>
            <a:r>
              <a:rPr lang="en-US" sz="2800" dirty="0">
                <a:solidFill>
                  <a:srgbClr val="000000"/>
                </a:solidFill>
                <a:latin typeface="Arial"/>
              </a:rPr>
              <a:t>Scene classification</a:t>
            </a:r>
          </a:p>
          <a:p>
            <a:pPr>
              <a:buClr>
                <a:srgbClr val="0070C0"/>
              </a:buClr>
              <a:buSzPct val="100000"/>
              <a:buFont typeface="Wingdings" panose="05000000000000000000" pitchFamily="2" charset="2"/>
              <a:buChar char="Ø"/>
            </a:pPr>
            <a:r>
              <a:rPr lang="en-US" sz="2800" dirty="0">
                <a:solidFill>
                  <a:srgbClr val="000000"/>
                </a:solidFill>
                <a:latin typeface="Arial"/>
              </a:rPr>
              <a:t>etc...</a:t>
            </a:r>
          </a:p>
        </p:txBody>
      </p:sp>
      <p:sp>
        <p:nvSpPr>
          <p:cNvPr id="4"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Sample Applications</a:t>
            </a:r>
          </a:p>
        </p:txBody>
      </p:sp>
    </p:spTree>
    <p:extLst>
      <p:ext uri="{BB962C8B-B14F-4D97-AF65-F5344CB8AC3E}">
        <p14:creationId xmlns="" xmlns:p14="http://schemas.microsoft.com/office/powerpoint/2010/main" val="189186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anim calcmode="lin" valueType="num">
                                      <p:cBhvr>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b="1" dirty="0">
                <a:solidFill>
                  <a:srgbClr val="333399"/>
                </a:solidFill>
                <a:latin typeface="Arial"/>
              </a:rPr>
              <a:t>Traditional Programming Vs Machine Learning</a:t>
            </a:r>
            <a:endParaRPr lang="en-US" sz="3600" b="1" dirty="0">
              <a:solidFill>
                <a:srgbClr val="333399"/>
              </a:solidFill>
              <a:latin typeface="Arial"/>
            </a:endParaRPr>
          </a:p>
        </p:txBody>
      </p:sp>
      <p:sp>
        <p:nvSpPr>
          <p:cNvPr id="5" name="Rectangle 4"/>
          <p:cNvSpPr>
            <a:spLocks noChangeArrowheads="1"/>
          </p:cNvSpPr>
          <p:nvPr/>
        </p:nvSpPr>
        <p:spPr bwMode="auto">
          <a:xfrm>
            <a:off x="3429000" y="24384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6" name="Line 6"/>
          <p:cNvSpPr>
            <a:spLocks noChangeShapeType="1"/>
          </p:cNvSpPr>
          <p:nvPr/>
        </p:nvSpPr>
        <p:spPr bwMode="auto">
          <a:xfrm>
            <a:off x="2514600" y="28956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2514600" y="35814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8"/>
          <p:cNvSpPr>
            <a:spLocks noChangeShapeType="1"/>
          </p:cNvSpPr>
          <p:nvPr/>
        </p:nvSpPr>
        <p:spPr bwMode="auto">
          <a:xfrm>
            <a:off x="6096000" y="3124200"/>
            <a:ext cx="7620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10"/>
          <p:cNvSpPr txBox="1">
            <a:spLocks noChangeArrowheads="1"/>
          </p:cNvSpPr>
          <p:nvPr/>
        </p:nvSpPr>
        <p:spPr bwMode="auto">
          <a:xfrm>
            <a:off x="516503" y="2549050"/>
            <a:ext cx="2116285"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t>Input (Data)</a:t>
            </a:r>
            <a:endParaRPr lang="en-US" altLang="en-US" sz="3200" dirty="0"/>
          </a:p>
        </p:txBody>
      </p:sp>
      <p:sp>
        <p:nvSpPr>
          <p:cNvPr id="10" name="Text Box 11"/>
          <p:cNvSpPr txBox="1">
            <a:spLocks noChangeArrowheads="1"/>
          </p:cNvSpPr>
          <p:nvPr/>
        </p:nvSpPr>
        <p:spPr bwMode="auto">
          <a:xfrm>
            <a:off x="762000" y="3200400"/>
            <a:ext cx="17399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Program</a:t>
            </a:r>
          </a:p>
        </p:txBody>
      </p:sp>
      <p:sp>
        <p:nvSpPr>
          <p:cNvPr id="11" name="Text Box 12"/>
          <p:cNvSpPr txBox="1">
            <a:spLocks noChangeArrowheads="1"/>
          </p:cNvSpPr>
          <p:nvPr/>
        </p:nvSpPr>
        <p:spPr bwMode="auto">
          <a:xfrm>
            <a:off x="6858000" y="2819400"/>
            <a:ext cx="1401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Output</a:t>
            </a:r>
          </a:p>
        </p:txBody>
      </p:sp>
      <p:sp>
        <p:nvSpPr>
          <p:cNvPr id="12" name="Rectangle 19"/>
          <p:cNvSpPr>
            <a:spLocks noChangeArrowheads="1"/>
          </p:cNvSpPr>
          <p:nvPr/>
        </p:nvSpPr>
        <p:spPr bwMode="auto">
          <a:xfrm>
            <a:off x="3505200" y="5257800"/>
            <a:ext cx="2667000" cy="1524000"/>
          </a:xfrm>
          <a:prstGeom prst="rect">
            <a:avLst/>
          </a:prstGeom>
          <a:solidFill>
            <a:schemeClr val="accent1"/>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Computer</a:t>
            </a:r>
          </a:p>
        </p:txBody>
      </p:sp>
      <p:sp>
        <p:nvSpPr>
          <p:cNvPr id="13" name="Line 20"/>
          <p:cNvSpPr>
            <a:spLocks noChangeShapeType="1"/>
          </p:cNvSpPr>
          <p:nvPr/>
        </p:nvSpPr>
        <p:spPr bwMode="auto">
          <a:xfrm>
            <a:off x="2590800" y="57150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1"/>
          <p:cNvSpPr>
            <a:spLocks noChangeShapeType="1"/>
          </p:cNvSpPr>
          <p:nvPr/>
        </p:nvSpPr>
        <p:spPr bwMode="auto">
          <a:xfrm>
            <a:off x="2590800" y="6400800"/>
            <a:ext cx="9144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22"/>
          <p:cNvSpPr>
            <a:spLocks noChangeShapeType="1"/>
          </p:cNvSpPr>
          <p:nvPr/>
        </p:nvSpPr>
        <p:spPr bwMode="auto">
          <a:xfrm>
            <a:off x="6172200" y="5943600"/>
            <a:ext cx="762000" cy="0"/>
          </a:xfrm>
          <a:prstGeom prst="line">
            <a:avLst/>
          </a:prstGeom>
          <a:noFill/>
          <a:ln w="25400">
            <a:solidFill>
              <a:schemeClr val="tx1"/>
            </a:solidFill>
            <a:round/>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23"/>
          <p:cNvSpPr txBox="1">
            <a:spLocks noChangeArrowheads="1"/>
          </p:cNvSpPr>
          <p:nvPr/>
        </p:nvSpPr>
        <p:spPr bwMode="auto">
          <a:xfrm>
            <a:off x="762000" y="5348891"/>
            <a:ext cx="189507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t>Input Data</a:t>
            </a:r>
            <a:endParaRPr lang="en-US" altLang="en-US" sz="3200" dirty="0"/>
          </a:p>
        </p:txBody>
      </p:sp>
      <p:sp>
        <p:nvSpPr>
          <p:cNvPr id="17" name="Text Box 24"/>
          <p:cNvSpPr txBox="1">
            <a:spLocks noChangeArrowheads="1"/>
          </p:cNvSpPr>
          <p:nvPr/>
        </p:nvSpPr>
        <p:spPr bwMode="auto">
          <a:xfrm>
            <a:off x="1143000" y="6096000"/>
            <a:ext cx="1401763"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Output</a:t>
            </a:r>
          </a:p>
        </p:txBody>
      </p:sp>
      <p:sp>
        <p:nvSpPr>
          <p:cNvPr id="18" name="Text Box 25"/>
          <p:cNvSpPr txBox="1">
            <a:spLocks noChangeArrowheads="1"/>
          </p:cNvSpPr>
          <p:nvPr/>
        </p:nvSpPr>
        <p:spPr bwMode="auto">
          <a:xfrm>
            <a:off x="6934200" y="5638800"/>
            <a:ext cx="1739900" cy="5794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t>Program</a:t>
            </a:r>
          </a:p>
        </p:txBody>
      </p:sp>
      <p:sp>
        <p:nvSpPr>
          <p:cNvPr id="3" name="Rectangle 2"/>
          <p:cNvSpPr/>
          <p:nvPr/>
        </p:nvSpPr>
        <p:spPr>
          <a:xfrm>
            <a:off x="600207" y="1620332"/>
            <a:ext cx="4453335" cy="584775"/>
          </a:xfrm>
          <a:prstGeom prst="rect">
            <a:avLst/>
          </a:prstGeom>
        </p:spPr>
        <p:txBody>
          <a:bodyPr wrap="none">
            <a:spAutoFit/>
          </a:bodyPr>
          <a:lstStyle/>
          <a:p>
            <a:r>
              <a:rPr lang="en-US" sz="3200" b="1" dirty="0" smtClean="0">
                <a:solidFill>
                  <a:srgbClr val="C00000"/>
                </a:solidFill>
              </a:rPr>
              <a:t>Traditional Programming</a:t>
            </a:r>
            <a:endParaRPr lang="en-US" sz="3200" b="1" dirty="0">
              <a:solidFill>
                <a:srgbClr val="C00000"/>
              </a:solidFill>
            </a:endParaRPr>
          </a:p>
        </p:txBody>
      </p:sp>
      <p:sp>
        <p:nvSpPr>
          <p:cNvPr id="19" name="Rectangle 18"/>
          <p:cNvSpPr/>
          <p:nvPr/>
        </p:nvSpPr>
        <p:spPr>
          <a:xfrm>
            <a:off x="543446" y="4474925"/>
            <a:ext cx="3221588" cy="584775"/>
          </a:xfrm>
          <a:prstGeom prst="rect">
            <a:avLst/>
          </a:prstGeom>
        </p:spPr>
        <p:txBody>
          <a:bodyPr wrap="none">
            <a:spAutoFit/>
          </a:bodyPr>
          <a:lstStyle/>
          <a:p>
            <a:r>
              <a:rPr lang="en-US" sz="3200" b="1" dirty="0">
                <a:solidFill>
                  <a:srgbClr val="C00000"/>
                </a:solidFill>
              </a:rPr>
              <a:t>Machine Learning</a:t>
            </a:r>
          </a:p>
        </p:txBody>
      </p:sp>
    </p:spTree>
    <p:extLst>
      <p:ext uri="{BB962C8B-B14F-4D97-AF65-F5344CB8AC3E}">
        <p14:creationId xmlns="" xmlns:p14="http://schemas.microsoft.com/office/powerpoint/2010/main" val="360615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1000"/>
                                        <p:tgtEl>
                                          <p:spTgt spid="19"/>
                                        </p:tgtEl>
                                      </p:cBhvr>
                                    </p:animEffect>
                                    <p:anim calcmode="lin" valueType="num">
                                      <p:cBhvr>
                                        <p:cTn id="61" dur="1000" fill="hold"/>
                                        <p:tgtEl>
                                          <p:spTgt spid="19"/>
                                        </p:tgtEl>
                                        <p:attrNameLst>
                                          <p:attrName>ppt_x</p:attrName>
                                        </p:attrNameLst>
                                      </p:cBhvr>
                                      <p:tavLst>
                                        <p:tav tm="0">
                                          <p:val>
                                            <p:strVal val="#ppt_x"/>
                                          </p:val>
                                        </p:tav>
                                        <p:tav tm="100000">
                                          <p:val>
                                            <p:strVal val="#ppt_x"/>
                                          </p:val>
                                        </p:tav>
                                      </p:tavLst>
                                    </p:anim>
                                    <p:anim calcmode="lin" valueType="num">
                                      <p:cBhvr>
                                        <p:cTn id="6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2" grpId="0" animBg="1"/>
      <p:bldP spid="13" grpId="0" animBg="1"/>
      <p:bldP spid="14" grpId="0" animBg="1"/>
      <p:bldP spid="15" grpId="0" animBg="1"/>
      <p:bldP spid="16" grpId="0"/>
      <p:bldP spid="17" grpId="0"/>
      <p:bldP spid="18" grpId="0"/>
      <p:bldP spid="3"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buNone/>
            </a:pPr>
            <a:r>
              <a:rPr lang="en-US" sz="2800" dirty="0">
                <a:solidFill>
                  <a:srgbClr val="000000"/>
                </a:solidFill>
                <a:latin typeface="Arial"/>
              </a:rPr>
              <a:t>"the field of study that gives computers the ability to learn without being explicitly programmed." - </a:t>
            </a:r>
            <a:r>
              <a:rPr lang="en-US" sz="2800" dirty="0">
                <a:solidFill>
                  <a:srgbClr val="C00000"/>
                </a:solidFill>
                <a:latin typeface="Arial"/>
              </a:rPr>
              <a:t>Arthur </a:t>
            </a:r>
            <a:r>
              <a:rPr lang="en-US" sz="2800" dirty="0" smtClean="0">
                <a:solidFill>
                  <a:srgbClr val="C00000"/>
                </a:solidFill>
                <a:latin typeface="Arial"/>
              </a:rPr>
              <a:t>Samuel (1959)</a:t>
            </a:r>
            <a:endParaRPr lang="en-US" sz="2800" dirty="0">
              <a:solidFill>
                <a:srgbClr val="C00000"/>
              </a:solidFill>
              <a:latin typeface="Arial"/>
            </a:endParaRPr>
          </a:p>
          <a:p>
            <a:endParaRPr lang="en-US" sz="2800" dirty="0">
              <a:solidFill>
                <a:srgbClr val="000000"/>
              </a:solidFill>
              <a:latin typeface="Arial"/>
            </a:endParaRPr>
          </a:p>
          <a:p>
            <a:pPr marL="0" indent="0">
              <a:buNone/>
            </a:pPr>
            <a:r>
              <a:rPr lang="en-US" sz="2800" dirty="0">
                <a:solidFill>
                  <a:srgbClr val="000000"/>
                </a:solidFill>
                <a:latin typeface="Arial"/>
              </a:rPr>
              <a:t>"A computer program is said to learn from </a:t>
            </a:r>
            <a:r>
              <a:rPr lang="en-US" sz="2800" b="1" dirty="0">
                <a:solidFill>
                  <a:srgbClr val="7030A0"/>
                </a:solidFill>
                <a:latin typeface="Arial"/>
              </a:rPr>
              <a:t>experience E</a:t>
            </a:r>
            <a:r>
              <a:rPr lang="en-US" sz="2800" dirty="0">
                <a:solidFill>
                  <a:srgbClr val="000000"/>
                </a:solidFill>
                <a:latin typeface="Arial"/>
              </a:rPr>
              <a:t> with respect to some class of </a:t>
            </a:r>
            <a:r>
              <a:rPr lang="en-US" sz="2800" b="1" dirty="0">
                <a:solidFill>
                  <a:srgbClr val="0070C0"/>
                </a:solidFill>
                <a:latin typeface="Arial"/>
              </a:rPr>
              <a:t>tasks T</a:t>
            </a:r>
            <a:r>
              <a:rPr lang="en-US" sz="2800" dirty="0">
                <a:solidFill>
                  <a:srgbClr val="000000"/>
                </a:solidFill>
                <a:latin typeface="Arial"/>
              </a:rPr>
              <a:t> and </a:t>
            </a:r>
            <a:r>
              <a:rPr lang="en-US" sz="2800" b="1" dirty="0">
                <a:solidFill>
                  <a:srgbClr val="00B050"/>
                </a:solidFill>
                <a:latin typeface="Arial"/>
              </a:rPr>
              <a:t>performance measure P</a:t>
            </a:r>
            <a:r>
              <a:rPr lang="en-US" sz="2800" dirty="0">
                <a:solidFill>
                  <a:srgbClr val="000000"/>
                </a:solidFill>
                <a:latin typeface="Arial"/>
              </a:rPr>
              <a:t>, if its performance at tasks in T, as measured by P, improves with experience E." - </a:t>
            </a:r>
            <a:r>
              <a:rPr lang="en-US" sz="2800" dirty="0">
                <a:solidFill>
                  <a:srgbClr val="C00000"/>
                </a:solidFill>
                <a:latin typeface="Arial"/>
              </a:rPr>
              <a:t>Tom Mitchell </a:t>
            </a:r>
            <a:r>
              <a:rPr lang="en-US" sz="2800" dirty="0" smtClean="0">
                <a:solidFill>
                  <a:srgbClr val="C00000"/>
                </a:solidFill>
                <a:latin typeface="Arial"/>
              </a:rPr>
              <a:t>(1997)</a:t>
            </a:r>
            <a:endParaRPr lang="en-US" sz="2800" dirty="0">
              <a:solidFill>
                <a:srgbClr val="C00000"/>
              </a:solidFill>
              <a:latin typeface="Arial"/>
            </a:endParaRPr>
          </a:p>
          <a:p>
            <a:endParaRPr lang="en-US" dirty="0"/>
          </a:p>
        </p:txBody>
      </p:sp>
      <p:sp>
        <p:nvSpPr>
          <p:cNvPr id="4" name="Title 1"/>
          <p:cNvSpPr>
            <a:spLocks noGrp="1"/>
          </p:cNvSpPr>
          <p:nvPr>
            <p:ph type="title"/>
          </p:nvPr>
        </p:nvSpPr>
        <p:spPr>
          <a:xfrm>
            <a:off x="612648" y="228600"/>
            <a:ext cx="8153400" cy="990600"/>
          </a:xfrm>
        </p:spPr>
        <p:txBody>
          <a:bodyPr>
            <a:normAutofit/>
          </a:bodyPr>
          <a:lstStyle/>
          <a:p>
            <a:r>
              <a:rPr lang="en-US" altLang="en-US" b="1" dirty="0">
                <a:solidFill>
                  <a:srgbClr val="333399"/>
                </a:solidFill>
                <a:latin typeface="Arial"/>
              </a:rPr>
              <a:t>What Is Machine Learning?</a:t>
            </a:r>
            <a:endParaRPr lang="en-US" b="1" dirty="0">
              <a:solidFill>
                <a:srgbClr val="333399"/>
              </a:solidFill>
              <a:latin typeface="Arial"/>
            </a:endParaRPr>
          </a:p>
        </p:txBody>
      </p:sp>
    </p:spTree>
    <p:extLst>
      <p:ext uri="{BB962C8B-B14F-4D97-AF65-F5344CB8AC3E}">
        <p14:creationId xmlns="" xmlns:p14="http://schemas.microsoft.com/office/powerpoint/2010/main" val="12327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648" y="1732729"/>
            <a:ext cx="8294287" cy="1569660"/>
          </a:xfrm>
          <a:prstGeom prst="rect">
            <a:avLst/>
          </a:prstGeom>
        </p:spPr>
        <p:txBody>
          <a:bodyPr wrap="square">
            <a:spAutoFit/>
          </a:bodyPr>
          <a:lstStyle/>
          <a:p>
            <a:r>
              <a:rPr lang="en-US" sz="3200" dirty="0" smtClean="0"/>
              <a:t>Machine </a:t>
            </a:r>
            <a:r>
              <a:rPr lang="en-US" sz="3200" dirty="0"/>
              <a:t>learning is about predicting the future based on the past</a:t>
            </a:r>
            <a:r>
              <a:rPr lang="en-US" sz="3200" dirty="0" smtClean="0"/>
              <a:t>.</a:t>
            </a:r>
          </a:p>
          <a:p>
            <a:r>
              <a:rPr lang="tr-TR" sz="3200" dirty="0">
                <a:solidFill>
                  <a:schemeClr val="tx2"/>
                </a:solidFill>
              </a:rPr>
              <a:t>					</a:t>
            </a:r>
            <a:r>
              <a:rPr lang="tr-TR" sz="3200" dirty="0">
                <a:solidFill>
                  <a:srgbClr val="C00000"/>
                </a:solidFill>
              </a:rPr>
              <a:t>-- </a:t>
            </a:r>
            <a:r>
              <a:rPr lang="tr-TR" sz="3200" dirty="0" smtClean="0">
                <a:solidFill>
                  <a:srgbClr val="C00000"/>
                </a:solidFill>
              </a:rPr>
              <a:t>Hal </a:t>
            </a:r>
            <a:r>
              <a:rPr lang="tr-TR" sz="3200" dirty="0" err="1" smtClean="0">
                <a:solidFill>
                  <a:srgbClr val="C00000"/>
                </a:solidFill>
              </a:rPr>
              <a:t>Daume</a:t>
            </a:r>
            <a:r>
              <a:rPr lang="tr-TR" sz="3200" dirty="0" smtClean="0">
                <a:solidFill>
                  <a:srgbClr val="C00000"/>
                </a:solidFill>
              </a:rPr>
              <a:t> III</a:t>
            </a:r>
            <a:endParaRPr lang="tr-TR" sz="3200" dirty="0">
              <a:solidFill>
                <a:srgbClr val="C00000"/>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8" name="Oval 7"/>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2723459" y="4706779"/>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0" name="TextBox 9"/>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1" name="Right Arrow 10"/>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14" name="Oval 13"/>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Box 14"/>
          <p:cNvSpPr txBox="1"/>
          <p:nvPr/>
        </p:nvSpPr>
        <p:spPr>
          <a:xfrm>
            <a:off x="6697618" y="4714558"/>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6" name="TextBox 15"/>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17" name="Rectangle 16"/>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19" name="Right Arrow 18"/>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Right Arrow 19"/>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itle 1"/>
          <p:cNvSpPr>
            <a:spLocks noGrp="1"/>
          </p:cNvSpPr>
          <p:nvPr>
            <p:ph type="title"/>
          </p:nvPr>
        </p:nvSpPr>
        <p:spPr>
          <a:xfrm>
            <a:off x="612648" y="228600"/>
            <a:ext cx="8153400" cy="990600"/>
          </a:xfrm>
        </p:spPr>
        <p:txBody>
          <a:bodyPr>
            <a:normAutofit/>
          </a:bodyPr>
          <a:lstStyle/>
          <a:p>
            <a:r>
              <a:rPr lang="en-US" altLang="en-US" b="1" dirty="0">
                <a:solidFill>
                  <a:srgbClr val="333399"/>
                </a:solidFill>
                <a:latin typeface="Arial"/>
              </a:rPr>
              <a:t>What Is Machine Learning?</a:t>
            </a:r>
            <a:endParaRPr lang="en-US" b="1" dirty="0">
              <a:solidFill>
                <a:srgbClr val="333399"/>
              </a:solidFill>
              <a:latin typeface="Arial"/>
            </a:endParaRPr>
          </a:p>
        </p:txBody>
      </p:sp>
    </p:spTree>
    <p:extLst>
      <p:ext uri="{BB962C8B-B14F-4D97-AF65-F5344CB8AC3E}">
        <p14:creationId xmlns="" xmlns:p14="http://schemas.microsoft.com/office/powerpoint/2010/main" val="3718374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105400"/>
          </a:xfrm>
        </p:spPr>
        <p:txBody>
          <a:bodyPr>
            <a:noAutofit/>
          </a:bodyPr>
          <a:lstStyle/>
          <a:p>
            <a:pPr>
              <a:spcBef>
                <a:spcPts val="0"/>
              </a:spcBef>
            </a:pPr>
            <a:r>
              <a:rPr lang="en-US" sz="2800" dirty="0">
                <a:solidFill>
                  <a:srgbClr val="000000"/>
                </a:solidFill>
                <a:latin typeface="Arial"/>
              </a:rPr>
              <a:t>Suppose your email program watches which emails you do or do not mark as spam, and based on that learns how to better filter spam. What is the task T in this setting?</a:t>
            </a:r>
          </a:p>
          <a:p>
            <a:pPr>
              <a:spcBef>
                <a:spcPts val="0"/>
              </a:spcBef>
            </a:pPr>
            <a:endParaRPr lang="en-US" sz="2800" dirty="0">
              <a:solidFill>
                <a:srgbClr val="000000"/>
              </a:solidFill>
              <a:latin typeface="Arial"/>
            </a:endParaRPr>
          </a:p>
          <a:p>
            <a:pPr lvl="1">
              <a:spcBef>
                <a:spcPts val="600"/>
              </a:spcBef>
              <a:buClr>
                <a:srgbClr val="0070C0"/>
              </a:buClr>
              <a:buSzPct val="100000"/>
              <a:buFont typeface="Wingdings" panose="05000000000000000000" pitchFamily="2" charset="2"/>
              <a:buChar char="§"/>
            </a:pPr>
            <a:r>
              <a:rPr lang="en-US" sz="2800" dirty="0">
                <a:solidFill>
                  <a:srgbClr val="002060"/>
                </a:solidFill>
                <a:latin typeface="Arial"/>
              </a:rPr>
              <a:t>Classify emails as spam or not spam</a:t>
            </a:r>
            <a:r>
              <a:rPr lang="en-US" sz="2800" dirty="0" smtClean="0">
                <a:solidFill>
                  <a:srgbClr val="002060"/>
                </a:solidFill>
                <a:latin typeface="Arial"/>
              </a:rPr>
              <a:t>. </a:t>
            </a:r>
            <a:endParaRPr lang="en-US" sz="2800" dirty="0">
              <a:solidFill>
                <a:srgbClr val="002060"/>
              </a:solidFill>
              <a:latin typeface="Arial"/>
            </a:endParaRPr>
          </a:p>
          <a:p>
            <a:pPr lvl="1">
              <a:spcBef>
                <a:spcPts val="600"/>
              </a:spcBef>
              <a:buClr>
                <a:srgbClr val="0070C0"/>
              </a:buClr>
              <a:buSzPct val="100000"/>
              <a:buFont typeface="Wingdings" panose="05000000000000000000" pitchFamily="2" charset="2"/>
              <a:buChar char="§"/>
            </a:pPr>
            <a:r>
              <a:rPr lang="en-US" sz="2800" dirty="0" smtClean="0">
                <a:solidFill>
                  <a:srgbClr val="002060"/>
                </a:solidFill>
                <a:latin typeface="Arial"/>
              </a:rPr>
              <a:t>Watching </a:t>
            </a:r>
            <a:r>
              <a:rPr lang="en-US" sz="2800" dirty="0">
                <a:solidFill>
                  <a:srgbClr val="002060"/>
                </a:solidFill>
                <a:latin typeface="Arial"/>
              </a:rPr>
              <a:t>you label emails as spam or not spam</a:t>
            </a:r>
            <a:r>
              <a:rPr lang="en-US" sz="2800" dirty="0" smtClean="0">
                <a:solidFill>
                  <a:srgbClr val="002060"/>
                </a:solidFill>
                <a:latin typeface="Arial"/>
              </a:rPr>
              <a:t>. </a:t>
            </a:r>
            <a:endParaRPr lang="en-US" sz="2800" dirty="0">
              <a:solidFill>
                <a:srgbClr val="002060"/>
              </a:solidFill>
              <a:latin typeface="Arial"/>
            </a:endParaRPr>
          </a:p>
          <a:p>
            <a:pPr lvl="1">
              <a:spcBef>
                <a:spcPts val="600"/>
              </a:spcBef>
              <a:buClr>
                <a:srgbClr val="0070C0"/>
              </a:buClr>
              <a:buSzPct val="100000"/>
              <a:buFont typeface="Wingdings" panose="05000000000000000000" pitchFamily="2" charset="2"/>
              <a:buChar char="§"/>
            </a:pPr>
            <a:r>
              <a:rPr lang="en-US" sz="2800" dirty="0" smtClean="0">
                <a:solidFill>
                  <a:srgbClr val="002060"/>
                </a:solidFill>
                <a:latin typeface="Arial"/>
              </a:rPr>
              <a:t>The </a:t>
            </a:r>
            <a:r>
              <a:rPr lang="en-US" sz="2800" dirty="0">
                <a:solidFill>
                  <a:srgbClr val="002060"/>
                </a:solidFill>
                <a:latin typeface="Arial"/>
              </a:rPr>
              <a:t>number (or fraction) of emails correctly classified as spam/not spam</a:t>
            </a:r>
            <a:r>
              <a:rPr lang="en-US" sz="2800" dirty="0" smtClean="0">
                <a:solidFill>
                  <a:srgbClr val="002060"/>
                </a:solidFill>
                <a:latin typeface="Arial"/>
              </a:rPr>
              <a:t>. </a:t>
            </a:r>
            <a:endParaRPr lang="en-US" sz="2800" dirty="0">
              <a:solidFill>
                <a:srgbClr val="002060"/>
              </a:solidFill>
              <a:latin typeface="Arial"/>
            </a:endParaRPr>
          </a:p>
        </p:txBody>
      </p:sp>
      <p:pic>
        <p:nvPicPr>
          <p:cNvPr id="2050" name="Picture 2" descr="Image result for Quiz tim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8556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ML in a Nutshell</a:t>
            </a:r>
            <a:endParaRPr lang="en-US" dirty="0"/>
          </a:p>
        </p:txBody>
      </p:sp>
      <p:sp>
        <p:nvSpPr>
          <p:cNvPr id="3" name="Content Placeholder 2"/>
          <p:cNvSpPr>
            <a:spLocks noGrp="1"/>
          </p:cNvSpPr>
          <p:nvPr>
            <p:ph sz="quarter" idx="1"/>
          </p:nvPr>
        </p:nvSpPr>
        <p:spPr/>
        <p:txBody>
          <a:bodyPr/>
          <a:lstStyle/>
          <a:p>
            <a:pPr marL="342900" lvl="0" indent="-342900" fontAlgn="base">
              <a:spcBef>
                <a:spcPct val="20000"/>
              </a:spcBef>
              <a:spcAft>
                <a:spcPct val="0"/>
              </a:spcAft>
              <a:buClrTx/>
              <a:buSzTx/>
              <a:buFontTx/>
              <a:buChar char="•"/>
            </a:pPr>
            <a:r>
              <a:rPr lang="en-US" altLang="en-US" sz="3200" dirty="0">
                <a:solidFill>
                  <a:srgbClr val="000000"/>
                </a:solidFill>
                <a:latin typeface="Arial"/>
              </a:rPr>
              <a:t>Tens of thousands of machine learning algorithms</a:t>
            </a:r>
          </a:p>
          <a:p>
            <a:pPr marL="342900" lvl="0" indent="-342900" fontAlgn="base">
              <a:spcBef>
                <a:spcPct val="20000"/>
              </a:spcBef>
              <a:spcAft>
                <a:spcPct val="0"/>
              </a:spcAft>
              <a:buClrTx/>
              <a:buSzTx/>
              <a:buFontTx/>
              <a:buChar char="•"/>
            </a:pPr>
            <a:r>
              <a:rPr lang="en-US" altLang="en-US" sz="3200" dirty="0">
                <a:solidFill>
                  <a:srgbClr val="000000"/>
                </a:solidFill>
                <a:latin typeface="Arial"/>
              </a:rPr>
              <a:t>Hundreds new every year</a:t>
            </a:r>
          </a:p>
          <a:p>
            <a:pPr marL="342900" lvl="0" indent="-342900" fontAlgn="base">
              <a:spcBef>
                <a:spcPct val="20000"/>
              </a:spcBef>
              <a:spcAft>
                <a:spcPct val="0"/>
              </a:spcAft>
              <a:buClrTx/>
              <a:buSzTx/>
              <a:buFontTx/>
              <a:buChar char="•"/>
            </a:pPr>
            <a:r>
              <a:rPr lang="en-US" altLang="en-US" sz="3200" dirty="0">
                <a:solidFill>
                  <a:srgbClr val="000000"/>
                </a:solidFill>
                <a:latin typeface="Arial"/>
              </a:rPr>
              <a:t>Every machine learning algorithm has three components:</a:t>
            </a:r>
          </a:p>
          <a:p>
            <a:pPr marL="742950" lvl="1" indent="-285750" fontAlgn="base">
              <a:spcBef>
                <a:spcPct val="20000"/>
              </a:spcBef>
              <a:spcAft>
                <a:spcPct val="0"/>
              </a:spcAft>
              <a:buClrTx/>
              <a:buSzTx/>
              <a:buFontTx/>
              <a:buChar char="–"/>
            </a:pPr>
            <a:r>
              <a:rPr lang="en-US" altLang="en-US" sz="2800" b="1" dirty="0">
                <a:solidFill>
                  <a:srgbClr val="000000"/>
                </a:solidFill>
                <a:latin typeface="Arial"/>
              </a:rPr>
              <a:t>Representation</a:t>
            </a:r>
          </a:p>
          <a:p>
            <a:pPr marL="742950" lvl="1" indent="-285750" fontAlgn="base">
              <a:spcBef>
                <a:spcPct val="20000"/>
              </a:spcBef>
              <a:spcAft>
                <a:spcPct val="0"/>
              </a:spcAft>
              <a:buClrTx/>
              <a:buSzTx/>
              <a:buFontTx/>
              <a:buChar char="–"/>
            </a:pPr>
            <a:r>
              <a:rPr lang="en-US" altLang="en-US" sz="2800" b="1" dirty="0">
                <a:solidFill>
                  <a:srgbClr val="000000"/>
                </a:solidFill>
                <a:latin typeface="Arial"/>
              </a:rPr>
              <a:t>Evaluation</a:t>
            </a:r>
          </a:p>
          <a:p>
            <a:pPr marL="742950" lvl="1" indent="-285750" fontAlgn="base">
              <a:spcBef>
                <a:spcPct val="20000"/>
              </a:spcBef>
              <a:spcAft>
                <a:spcPct val="0"/>
              </a:spcAft>
              <a:buClrTx/>
              <a:buSzTx/>
              <a:buFontTx/>
              <a:buChar char="–"/>
            </a:pPr>
            <a:r>
              <a:rPr lang="en-US" altLang="en-US" sz="2800" b="1" dirty="0">
                <a:solidFill>
                  <a:srgbClr val="000000"/>
                </a:solidFill>
                <a:latin typeface="Arial"/>
              </a:rPr>
              <a:t>Optimization</a:t>
            </a:r>
          </a:p>
          <a:p>
            <a:endParaRPr lang="en-US" dirty="0"/>
          </a:p>
        </p:txBody>
      </p:sp>
    </p:spTree>
    <p:extLst>
      <p:ext uri="{BB962C8B-B14F-4D97-AF65-F5344CB8AC3E}">
        <p14:creationId xmlns="" xmlns:p14="http://schemas.microsoft.com/office/powerpoint/2010/main" val="1939533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Representation</a:t>
            </a:r>
            <a:endParaRPr lang="en-US" dirty="0"/>
          </a:p>
        </p:txBody>
      </p:sp>
      <p:sp>
        <p:nvSpPr>
          <p:cNvPr id="3" name="Content Placeholder 2"/>
          <p:cNvSpPr>
            <a:spLocks noGrp="1"/>
          </p:cNvSpPr>
          <p:nvPr>
            <p:ph sz="quarter" idx="1"/>
          </p:nvPr>
        </p:nvSpPr>
        <p:spPr/>
        <p:txBody>
          <a:bodyPr/>
          <a:lstStyle/>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Decision trees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Sets of rules / Logic programs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Instances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Graphical models (Bayes/Markov nets)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Neural networks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Support vector machines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Model ensembles</a:t>
            </a:r>
          </a:p>
          <a:p>
            <a:pPr marL="342900" lvl="0" indent="-342900" fontAlgn="base">
              <a:lnSpc>
                <a:spcPct val="90000"/>
              </a:lnSpc>
              <a:spcBef>
                <a:spcPct val="20000"/>
              </a:spcBef>
              <a:spcAft>
                <a:spcPct val="0"/>
              </a:spcAft>
              <a:buClrTx/>
              <a:buSzTx/>
              <a:buFontTx/>
              <a:buChar char="•"/>
            </a:pPr>
            <a:r>
              <a:rPr lang="en-US" altLang="en-US" sz="3200" dirty="0">
                <a:solidFill>
                  <a:srgbClr val="000000"/>
                </a:solidFill>
                <a:latin typeface="Arial"/>
              </a:rPr>
              <a:t>Etc.</a:t>
            </a:r>
          </a:p>
          <a:p>
            <a:endParaRPr lang="en-US" dirty="0"/>
          </a:p>
        </p:txBody>
      </p:sp>
    </p:spTree>
    <p:extLst>
      <p:ext uri="{BB962C8B-B14F-4D97-AF65-F5344CB8AC3E}">
        <p14:creationId xmlns="" xmlns:p14="http://schemas.microsoft.com/office/powerpoint/2010/main" val="3292619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Evaluation</a:t>
            </a:r>
            <a:endParaRPr lang="en-US" dirty="0"/>
          </a:p>
        </p:txBody>
      </p:sp>
      <p:sp>
        <p:nvSpPr>
          <p:cNvPr id="3" name="Content Placeholder 2"/>
          <p:cNvSpPr>
            <a:spLocks noGrp="1"/>
          </p:cNvSpPr>
          <p:nvPr>
            <p:ph sz="quarter" idx="1"/>
          </p:nvPr>
        </p:nvSpPr>
        <p:spPr/>
        <p:txBody>
          <a:bodyPr/>
          <a:lstStyle/>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Accuracy</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Precision and recall</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Squared error</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Likelihood</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Posterior probability</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Cost / Utility</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Margin</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Entropy</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K-L divergence</a:t>
            </a:r>
          </a:p>
          <a:p>
            <a:pPr marL="342900" lvl="0" indent="-342900" fontAlgn="base">
              <a:lnSpc>
                <a:spcPct val="80000"/>
              </a:lnSpc>
              <a:spcBef>
                <a:spcPct val="20000"/>
              </a:spcBef>
              <a:spcAft>
                <a:spcPct val="0"/>
              </a:spcAft>
              <a:buClrTx/>
              <a:buSzTx/>
              <a:buFontTx/>
              <a:buChar char="•"/>
            </a:pPr>
            <a:r>
              <a:rPr lang="en-US" altLang="en-US" sz="2800" dirty="0">
                <a:solidFill>
                  <a:srgbClr val="000000"/>
                </a:solidFill>
                <a:latin typeface="Arial"/>
              </a:rPr>
              <a:t>Etc.</a:t>
            </a:r>
          </a:p>
          <a:p>
            <a:endParaRPr lang="en-US" dirty="0"/>
          </a:p>
        </p:txBody>
      </p:sp>
    </p:spTree>
    <p:extLst>
      <p:ext uri="{BB962C8B-B14F-4D97-AF65-F5344CB8AC3E}">
        <p14:creationId xmlns="" xmlns:p14="http://schemas.microsoft.com/office/powerpoint/2010/main" val="3664669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Optimization</a:t>
            </a:r>
            <a:endParaRPr lang="en-US" dirty="0"/>
          </a:p>
        </p:txBody>
      </p:sp>
      <p:sp>
        <p:nvSpPr>
          <p:cNvPr id="3" name="Content Placeholder 2"/>
          <p:cNvSpPr>
            <a:spLocks noGrp="1"/>
          </p:cNvSpPr>
          <p:nvPr>
            <p:ph sz="quarter" idx="1"/>
          </p:nvPr>
        </p:nvSpPr>
        <p:spPr/>
        <p:txBody>
          <a:bodyPr/>
          <a:lstStyle/>
          <a:p>
            <a:pPr marL="342900" lvl="0" indent="-342900" fontAlgn="base">
              <a:spcBef>
                <a:spcPct val="20000"/>
              </a:spcBef>
              <a:spcAft>
                <a:spcPct val="0"/>
              </a:spcAft>
              <a:buClrTx/>
              <a:buSzTx/>
              <a:buFontTx/>
              <a:buChar char="•"/>
            </a:pPr>
            <a:r>
              <a:rPr lang="en-US" altLang="en-US" sz="3200" dirty="0">
                <a:solidFill>
                  <a:srgbClr val="000000"/>
                </a:solidFill>
                <a:latin typeface="Arial"/>
              </a:rPr>
              <a:t>Combinatorial optimization</a:t>
            </a:r>
          </a:p>
          <a:p>
            <a:pPr marL="742950" lvl="1" indent="-285750" fontAlgn="base">
              <a:spcBef>
                <a:spcPct val="20000"/>
              </a:spcBef>
              <a:spcAft>
                <a:spcPct val="0"/>
              </a:spcAft>
              <a:buClrTx/>
              <a:buSzTx/>
              <a:buFontTx/>
              <a:buChar char="–"/>
            </a:pPr>
            <a:r>
              <a:rPr lang="en-US" altLang="en-US" sz="2800" dirty="0">
                <a:solidFill>
                  <a:srgbClr val="000000"/>
                </a:solidFill>
                <a:latin typeface="Arial"/>
              </a:rPr>
              <a:t>E.g.: Greedy search</a:t>
            </a:r>
          </a:p>
          <a:p>
            <a:pPr marL="342900" lvl="0" indent="-342900" fontAlgn="base">
              <a:spcBef>
                <a:spcPct val="20000"/>
              </a:spcBef>
              <a:spcAft>
                <a:spcPct val="0"/>
              </a:spcAft>
              <a:buClrTx/>
              <a:buSzTx/>
              <a:buFontTx/>
              <a:buChar char="•"/>
            </a:pPr>
            <a:r>
              <a:rPr lang="en-US" altLang="en-US" sz="3200" dirty="0">
                <a:solidFill>
                  <a:srgbClr val="000000"/>
                </a:solidFill>
                <a:latin typeface="Arial"/>
              </a:rPr>
              <a:t>Convex optimization</a:t>
            </a:r>
          </a:p>
          <a:p>
            <a:pPr marL="742950" lvl="1" indent="-285750" fontAlgn="base">
              <a:spcBef>
                <a:spcPct val="20000"/>
              </a:spcBef>
              <a:spcAft>
                <a:spcPct val="0"/>
              </a:spcAft>
              <a:buClrTx/>
              <a:buSzTx/>
              <a:buFontTx/>
              <a:buChar char="–"/>
            </a:pPr>
            <a:r>
              <a:rPr lang="en-US" altLang="en-US" sz="2800" dirty="0">
                <a:solidFill>
                  <a:srgbClr val="000000"/>
                </a:solidFill>
                <a:latin typeface="Arial"/>
              </a:rPr>
              <a:t>E.g.: Gradient descent</a:t>
            </a:r>
          </a:p>
          <a:p>
            <a:pPr marL="342900" lvl="0" indent="-342900" fontAlgn="base">
              <a:spcBef>
                <a:spcPct val="20000"/>
              </a:spcBef>
              <a:spcAft>
                <a:spcPct val="0"/>
              </a:spcAft>
              <a:buClrTx/>
              <a:buSzTx/>
              <a:buFontTx/>
              <a:buChar char="•"/>
            </a:pPr>
            <a:r>
              <a:rPr lang="en-US" altLang="en-US" sz="3200" dirty="0">
                <a:solidFill>
                  <a:srgbClr val="000000"/>
                </a:solidFill>
                <a:latin typeface="Arial"/>
              </a:rPr>
              <a:t>Constrained optimization</a:t>
            </a:r>
          </a:p>
          <a:p>
            <a:pPr marL="742950" lvl="1" indent="-285750" fontAlgn="base">
              <a:spcBef>
                <a:spcPct val="20000"/>
              </a:spcBef>
              <a:spcAft>
                <a:spcPct val="0"/>
              </a:spcAft>
              <a:buClrTx/>
              <a:buSzTx/>
              <a:buFontTx/>
              <a:buChar char="–"/>
            </a:pPr>
            <a:r>
              <a:rPr lang="en-US" altLang="en-US" sz="2800" dirty="0">
                <a:solidFill>
                  <a:srgbClr val="000000"/>
                </a:solidFill>
                <a:latin typeface="Arial"/>
              </a:rPr>
              <a:t>E.g.: Linear programming</a:t>
            </a:r>
          </a:p>
          <a:p>
            <a:endParaRPr lang="en-US" dirty="0"/>
          </a:p>
        </p:txBody>
      </p:sp>
    </p:spTree>
    <p:extLst>
      <p:ext uri="{BB962C8B-B14F-4D97-AF65-F5344CB8AC3E}">
        <p14:creationId xmlns="" xmlns:p14="http://schemas.microsoft.com/office/powerpoint/2010/main" val="1578720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Module - 1</a:t>
            </a:r>
            <a:endParaRPr lang="en-US" b="1" dirty="0"/>
          </a:p>
        </p:txBody>
      </p:sp>
      <p:sp>
        <p:nvSpPr>
          <p:cNvPr id="3" name="Content Placeholder 2"/>
          <p:cNvSpPr>
            <a:spLocks noGrp="1"/>
          </p:cNvSpPr>
          <p:nvPr>
            <p:ph sz="quarter" idx="1"/>
          </p:nvPr>
        </p:nvSpPr>
        <p:spPr>
          <a:xfrm>
            <a:off x="357158" y="1500174"/>
            <a:ext cx="8501122" cy="4757758"/>
          </a:xfrm>
        </p:spPr>
        <p:txBody>
          <a:bodyPr>
            <a:noAutofit/>
          </a:bodyPr>
          <a:lstStyle/>
          <a:p>
            <a:r>
              <a:rPr lang="en-US" sz="2400" b="1" dirty="0" smtClean="0"/>
              <a:t>Introduction:</a:t>
            </a:r>
            <a:r>
              <a:rPr lang="en-US" sz="2400" dirty="0" smtClean="0"/>
              <a:t> Machine Learning basics, Applications, Type of Learning Algorithm</a:t>
            </a:r>
          </a:p>
          <a:p>
            <a:r>
              <a:rPr lang="en-US" sz="2400" b="1" dirty="0" smtClean="0"/>
              <a:t>Machine Learning :</a:t>
            </a:r>
            <a:r>
              <a:rPr lang="en-US" sz="2400" dirty="0" smtClean="0"/>
              <a:t> Training, Testing, Evaluation: Cross-validation, Confusion Matrix, Precision, Recall, F1-score, ROC curve</a:t>
            </a:r>
            <a:r>
              <a:rPr lang="en-US" sz="2400" smtClean="0"/>
              <a:t>, </a:t>
            </a:r>
            <a:r>
              <a:rPr lang="en-US" sz="2400" smtClean="0"/>
              <a:t>Under fitting</a:t>
            </a:r>
            <a:r>
              <a:rPr lang="en-US" sz="2400" dirty="0" smtClean="0"/>
              <a:t>, Over </a:t>
            </a:r>
            <a:r>
              <a:rPr lang="en-US" sz="2400" dirty="0" smtClean="0"/>
              <a:t>fitting, Bias Variance Trade off</a:t>
            </a:r>
          </a:p>
          <a:p>
            <a:r>
              <a:rPr lang="en-US" sz="2400" b="1" dirty="0" smtClean="0"/>
              <a:t>Supervised Learning:</a:t>
            </a:r>
            <a:r>
              <a:rPr lang="en-US" sz="2400" dirty="0" smtClean="0"/>
              <a:t> Regression- Linear regression, Polynomial regression, Gradient Descent Algorithm</a:t>
            </a:r>
          </a:p>
          <a:p>
            <a:r>
              <a:rPr lang="en-US" sz="2400" b="1" dirty="0" smtClean="0"/>
              <a:t>Data Preprocessing:</a:t>
            </a:r>
            <a:r>
              <a:rPr lang="en-US" sz="2400" dirty="0" smtClean="0"/>
              <a:t> Imputation, Outlier management, One hot encoding, Feature selection, Filter and Wrapper approach</a:t>
            </a:r>
          </a:p>
          <a:p>
            <a:r>
              <a:rPr lang="en-US" sz="2400" b="1" dirty="0" smtClean="0"/>
              <a:t>Dimensionality Reduction: Feature selection </a:t>
            </a:r>
            <a:r>
              <a:rPr lang="en-US" sz="2400" b="1" dirty="0" err="1" smtClean="0"/>
              <a:t>vs</a:t>
            </a:r>
            <a:r>
              <a:rPr lang="en-US" sz="2400" b="1" dirty="0" smtClean="0"/>
              <a:t> feature extraction</a:t>
            </a:r>
            <a:endParaRPr lang="en-US" sz="2400" dirty="0" smtClean="0"/>
          </a:p>
          <a:p>
            <a:r>
              <a:rPr lang="en-US" sz="2400" b="1" dirty="0" smtClean="0"/>
              <a:t>Supervised Learning:</a:t>
            </a:r>
            <a:r>
              <a:rPr lang="en-US" sz="2400" dirty="0" smtClean="0"/>
              <a:t> Classification- Logistic regression, k-nearest neighbor classifier, Decision tree classifier, Naïve </a:t>
            </a:r>
            <a:r>
              <a:rPr lang="en-US" sz="2400" dirty="0" err="1" smtClean="0"/>
              <a:t>Bayes</a:t>
            </a:r>
            <a:r>
              <a:rPr lang="en-US" sz="2400" dirty="0" smtClean="0"/>
              <a:t> classifier</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Types of Learning</a:t>
            </a:r>
            <a:endParaRPr lang="en-US" dirty="0"/>
          </a:p>
        </p:txBody>
      </p:sp>
      <p:sp>
        <p:nvSpPr>
          <p:cNvPr id="3" name="Content Placeholder 2"/>
          <p:cNvSpPr>
            <a:spLocks noGrp="1"/>
          </p:cNvSpPr>
          <p:nvPr>
            <p:ph sz="quarter" idx="1"/>
          </p:nvPr>
        </p:nvSpPr>
        <p:spPr/>
        <p:txBody>
          <a:bodyPr>
            <a:normAutofit lnSpcReduction="10000"/>
          </a:bodyPr>
          <a:lstStyle/>
          <a:p>
            <a:pPr marL="342900" lvl="0" indent="-342900" fontAlgn="base">
              <a:spcBef>
                <a:spcPct val="20000"/>
              </a:spcBef>
              <a:spcAft>
                <a:spcPct val="0"/>
              </a:spcAft>
              <a:buClrTx/>
              <a:buSzTx/>
              <a:buFontTx/>
              <a:buChar char="•"/>
            </a:pPr>
            <a:r>
              <a:rPr lang="en-US" altLang="en-US" sz="3200" b="1" dirty="0">
                <a:solidFill>
                  <a:srgbClr val="000000"/>
                </a:solidFill>
                <a:latin typeface="Arial"/>
              </a:rPr>
              <a:t>Supervised (inductive) learning</a:t>
            </a:r>
          </a:p>
          <a:p>
            <a:pPr marL="742950" lvl="1" indent="-285750" fontAlgn="base">
              <a:spcBef>
                <a:spcPct val="20000"/>
              </a:spcBef>
              <a:spcAft>
                <a:spcPct val="0"/>
              </a:spcAft>
              <a:buClrTx/>
              <a:buSzTx/>
              <a:buFontTx/>
              <a:buChar char="–"/>
            </a:pPr>
            <a:r>
              <a:rPr lang="en-US" altLang="en-US" sz="2800" dirty="0">
                <a:solidFill>
                  <a:srgbClr val="000000"/>
                </a:solidFill>
                <a:latin typeface="Arial"/>
              </a:rPr>
              <a:t>Training data includes desired outputs</a:t>
            </a:r>
          </a:p>
          <a:p>
            <a:pPr marL="342900" lvl="0" indent="-342900" fontAlgn="base">
              <a:spcBef>
                <a:spcPct val="20000"/>
              </a:spcBef>
              <a:spcAft>
                <a:spcPct val="0"/>
              </a:spcAft>
              <a:buClrTx/>
              <a:buSzTx/>
              <a:buFontTx/>
              <a:buChar char="•"/>
            </a:pPr>
            <a:r>
              <a:rPr lang="en-US" altLang="en-US" sz="3200" b="1" dirty="0">
                <a:solidFill>
                  <a:srgbClr val="000000"/>
                </a:solidFill>
                <a:latin typeface="Arial"/>
              </a:rPr>
              <a:t>Unsupervised learning</a:t>
            </a:r>
          </a:p>
          <a:p>
            <a:pPr marL="742950" lvl="1" indent="-285750" fontAlgn="base">
              <a:spcBef>
                <a:spcPct val="20000"/>
              </a:spcBef>
              <a:spcAft>
                <a:spcPct val="0"/>
              </a:spcAft>
              <a:buClrTx/>
              <a:buSzTx/>
              <a:buFontTx/>
              <a:buChar char="–"/>
            </a:pPr>
            <a:r>
              <a:rPr lang="en-US" altLang="en-US" sz="2800" dirty="0">
                <a:solidFill>
                  <a:srgbClr val="000000"/>
                </a:solidFill>
                <a:latin typeface="Arial"/>
              </a:rPr>
              <a:t>Training data does not include desired outputs</a:t>
            </a:r>
          </a:p>
          <a:p>
            <a:pPr marL="342900" lvl="0" indent="-342900" fontAlgn="base">
              <a:spcBef>
                <a:spcPct val="20000"/>
              </a:spcBef>
              <a:spcAft>
                <a:spcPct val="0"/>
              </a:spcAft>
              <a:buClrTx/>
              <a:buSzTx/>
              <a:buFontTx/>
              <a:buChar char="•"/>
            </a:pPr>
            <a:r>
              <a:rPr lang="en-US" altLang="en-US" sz="3200" b="1" dirty="0">
                <a:solidFill>
                  <a:srgbClr val="000000"/>
                </a:solidFill>
                <a:latin typeface="Arial"/>
              </a:rPr>
              <a:t>Semi-supervised learning</a:t>
            </a:r>
          </a:p>
          <a:p>
            <a:pPr marL="742950" lvl="1" indent="-285750" fontAlgn="base">
              <a:spcBef>
                <a:spcPct val="20000"/>
              </a:spcBef>
              <a:spcAft>
                <a:spcPct val="0"/>
              </a:spcAft>
              <a:buClrTx/>
              <a:buSzTx/>
              <a:buFontTx/>
              <a:buChar char="–"/>
            </a:pPr>
            <a:r>
              <a:rPr lang="en-US" altLang="en-US" sz="2800" dirty="0">
                <a:solidFill>
                  <a:srgbClr val="000000"/>
                </a:solidFill>
                <a:latin typeface="Arial"/>
              </a:rPr>
              <a:t>Training data includes a few desired outputs</a:t>
            </a:r>
          </a:p>
          <a:p>
            <a:pPr marL="342900" lvl="0" indent="-342900" fontAlgn="base">
              <a:spcBef>
                <a:spcPct val="20000"/>
              </a:spcBef>
              <a:spcAft>
                <a:spcPct val="0"/>
              </a:spcAft>
              <a:buClrTx/>
              <a:buSzTx/>
              <a:buFontTx/>
              <a:buChar char="•"/>
            </a:pPr>
            <a:r>
              <a:rPr lang="en-US" altLang="en-US" sz="3200" b="1" dirty="0">
                <a:solidFill>
                  <a:srgbClr val="000000"/>
                </a:solidFill>
                <a:latin typeface="Arial"/>
              </a:rPr>
              <a:t>Reinforcement learning</a:t>
            </a:r>
          </a:p>
          <a:p>
            <a:pPr marL="742950" lvl="1" indent="-285750" fontAlgn="base">
              <a:spcBef>
                <a:spcPct val="20000"/>
              </a:spcBef>
              <a:spcAft>
                <a:spcPct val="0"/>
              </a:spcAft>
              <a:buClrTx/>
              <a:buSzTx/>
              <a:buFontTx/>
              <a:buChar char="–"/>
            </a:pPr>
            <a:r>
              <a:rPr lang="en-US" altLang="en-US" sz="2800" dirty="0">
                <a:solidFill>
                  <a:srgbClr val="000000"/>
                </a:solidFill>
                <a:latin typeface="Arial"/>
              </a:rPr>
              <a:t>Rewards from sequence of actions</a:t>
            </a:r>
          </a:p>
          <a:p>
            <a:endParaRPr lang="en-US" dirty="0"/>
          </a:p>
        </p:txBody>
      </p:sp>
    </p:spTree>
    <p:extLst>
      <p:ext uri="{BB962C8B-B14F-4D97-AF65-F5344CB8AC3E}">
        <p14:creationId xmlns="" xmlns:p14="http://schemas.microsoft.com/office/powerpoint/2010/main" val="114820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supervised learning - Ml algorithm"/>
          <p:cNvPicPr>
            <a:picLocks noChangeAspect="1" noChangeArrowheads="1"/>
          </p:cNvPicPr>
          <p:nvPr/>
        </p:nvPicPr>
        <p:blipFill>
          <a:blip r:embed="rId2"/>
          <a:srcRect/>
          <a:stretch>
            <a:fillRect/>
          </a:stretch>
        </p:blipFill>
        <p:spPr bwMode="auto">
          <a:xfrm>
            <a:off x="155575" y="1571613"/>
            <a:ext cx="8702705" cy="485778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4754" name="Picture 2" descr="unsupervised learning - Ml Algorithm"/>
          <p:cNvPicPr>
            <a:picLocks noChangeAspect="1" noChangeArrowheads="1"/>
          </p:cNvPicPr>
          <p:nvPr/>
        </p:nvPicPr>
        <p:blipFill>
          <a:blip r:embed="rId2"/>
          <a:srcRect/>
          <a:stretch>
            <a:fillRect/>
          </a:stretch>
        </p:blipFill>
        <p:spPr bwMode="auto">
          <a:xfrm>
            <a:off x="285720" y="1571612"/>
            <a:ext cx="8501122" cy="4929222"/>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75778" name="Picture 2" descr="machine algorithm - Unsupervised learning"/>
          <p:cNvPicPr>
            <a:picLocks noChangeAspect="1" noChangeArrowheads="1"/>
          </p:cNvPicPr>
          <p:nvPr/>
        </p:nvPicPr>
        <p:blipFill>
          <a:blip r:embed="rId2"/>
          <a:srcRect/>
          <a:stretch>
            <a:fillRect/>
          </a:stretch>
        </p:blipFill>
        <p:spPr bwMode="auto">
          <a:xfrm>
            <a:off x="357158" y="1571612"/>
            <a:ext cx="8429684" cy="478634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a:t>
            </a:r>
            <a:endParaRPr lang="en-US" dirty="0"/>
          </a:p>
        </p:txBody>
      </p:sp>
      <p:sp>
        <p:nvSpPr>
          <p:cNvPr id="3" name="Content Placeholder 2"/>
          <p:cNvSpPr>
            <a:spLocks noGrp="1"/>
          </p:cNvSpPr>
          <p:nvPr>
            <p:ph sz="quarter" idx="1"/>
          </p:nvPr>
        </p:nvSpPr>
        <p:spPr/>
        <p:txBody>
          <a:bodyPr/>
          <a:lstStyle/>
          <a:p>
            <a:endParaRPr lang="en-US"/>
          </a:p>
        </p:txBody>
      </p:sp>
      <p:pic>
        <p:nvPicPr>
          <p:cNvPr id="76802" name="Picture 2" descr="What is Reinforcement Learning"/>
          <p:cNvPicPr>
            <a:picLocks noChangeAspect="1" noChangeArrowheads="1"/>
          </p:cNvPicPr>
          <p:nvPr/>
        </p:nvPicPr>
        <p:blipFill>
          <a:blip r:embed="rId2"/>
          <a:srcRect/>
          <a:stretch>
            <a:fillRect/>
          </a:stretch>
        </p:blipFill>
        <p:spPr bwMode="auto">
          <a:xfrm>
            <a:off x="571472" y="1714488"/>
            <a:ext cx="8358246" cy="450059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57200" y="175811"/>
            <a:ext cx="8229600" cy="738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600" kern="1200">
                <a:solidFill>
                  <a:schemeClr val="bg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a:solidFill>
                  <a:srgbClr val="333399"/>
                </a:solidFill>
                <a:latin typeface="Arial"/>
              </a:rPr>
              <a:t>Learning Approaches</a:t>
            </a:r>
          </a:p>
        </p:txBody>
      </p:sp>
      <p:sp>
        <p:nvSpPr>
          <p:cNvPr id="5" name="Text Placeholder 6"/>
          <p:cNvSpPr txBox="1">
            <a:spLocks/>
          </p:cNvSpPr>
          <p:nvPr/>
        </p:nvSpPr>
        <p:spPr>
          <a:xfrm>
            <a:off x="622133" y="2007163"/>
            <a:ext cx="3767328" cy="962211"/>
          </a:xfrm>
          <a:prstGeom prst="rect">
            <a:avLst/>
          </a:prstGeom>
          <a:solidFill>
            <a:sysClr val="window" lastClr="FFFFFF">
              <a:lumMod val="95000"/>
            </a:sysClr>
          </a:solidFill>
        </p:spPr>
        <p:txBody>
          <a:bodyPr vert="horz" lIns="91440" tIns="45720" rIns="91440" bIns="45720" rtlCol="0" anchor="b">
            <a:noAutofit/>
          </a:bodyPr>
          <a:lstStyle>
            <a:lvl1pPr marL="0" indent="0" algn="ctr" defTabSz="914400" rtl="0" eaLnBrk="1" latinLnBrk="0" hangingPunct="1">
              <a:lnSpc>
                <a:spcPts val="2600"/>
              </a:lnSpc>
              <a:spcBef>
                <a:spcPts val="0"/>
              </a:spcBef>
              <a:buClr>
                <a:schemeClr val="accent1"/>
              </a:buClr>
              <a:buSzPct val="90000"/>
              <a:buFont typeface="Wingdings" charset="2"/>
              <a:buNone/>
              <a:defRPr sz="2400" b="1" kern="1200">
                <a:solidFill>
                  <a:schemeClr val="accent1"/>
                </a:solidFill>
                <a:latin typeface="+mn-lt"/>
                <a:ea typeface="+mn-ea"/>
                <a:cs typeface="+mn-cs"/>
              </a:defRPr>
            </a:lvl1pPr>
            <a:lvl2pPr marL="457200" indent="0" algn="l" defTabSz="914400" rtl="0" eaLnBrk="1" latinLnBrk="0" hangingPunct="1">
              <a:spcBef>
                <a:spcPts val="600"/>
              </a:spcBef>
              <a:buClr>
                <a:schemeClr val="accent1">
                  <a:lumMod val="60000"/>
                  <a:lumOff val="40000"/>
                </a:schemeClr>
              </a:buClr>
              <a:buSzPct val="90000"/>
              <a:buFont typeface="Wingdings"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60000"/>
                  <a:lumOff val="40000"/>
                </a:schemeClr>
              </a:buClr>
              <a:buSzPct val="90000"/>
              <a:buFont typeface="Wingdings"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1">
                  <a:lumMod val="60000"/>
                  <a:lumOff val="40000"/>
                </a:schemeClr>
              </a:buClr>
              <a:buSzPct val="90000"/>
              <a:buFont typeface="Wingdings"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1">
                  <a:lumMod val="60000"/>
                  <a:lumOff val="40000"/>
                </a:schemeClr>
              </a:buClr>
              <a:buSzPct val="90000"/>
              <a:buFont typeface="Wingdings"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charset="2"/>
              <a:buNone/>
              <a:defRPr lang="en-US" sz="1600" b="1" kern="1200">
                <a:solidFill>
                  <a:schemeClr val="tx1">
                    <a:lumMod val="65000"/>
                    <a:lumOff val="35000"/>
                  </a:schemeClr>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
                <a:srgbClr val="94C600"/>
              </a:buClr>
              <a:buSzPct val="90000"/>
              <a:buFont typeface="Wingdings" charset="2"/>
              <a:buNone/>
              <a:tabLst/>
              <a:defRPr/>
            </a:pPr>
            <a:r>
              <a:rPr kumimoji="0" lang="en-US" sz="3200" b="1" i="0" u="none" strike="noStrike" kern="1200" cap="none" spc="0" normalizeH="0" baseline="0" noProof="0" smtClean="0">
                <a:ln>
                  <a:noFill/>
                </a:ln>
                <a:solidFill>
                  <a:srgbClr val="FF0000"/>
                </a:solidFill>
                <a:effectLst/>
                <a:uLnTx/>
                <a:uFillTx/>
                <a:latin typeface="Calisto MT"/>
                <a:ea typeface="+mn-ea"/>
                <a:cs typeface="+mn-cs"/>
              </a:rPr>
              <a:t>Supervised Learning</a:t>
            </a:r>
            <a:endParaRPr kumimoji="0" lang="en-US" sz="3200" b="1" i="0" u="none" strike="noStrike" kern="1200" cap="none" spc="0" normalizeH="0" baseline="0" noProof="0" dirty="0">
              <a:ln>
                <a:noFill/>
              </a:ln>
              <a:solidFill>
                <a:srgbClr val="FF0000"/>
              </a:solidFill>
              <a:effectLst/>
              <a:uLnTx/>
              <a:uFillTx/>
              <a:latin typeface="Calisto MT"/>
              <a:ea typeface="+mn-ea"/>
              <a:cs typeface="+mn-cs"/>
            </a:endParaRPr>
          </a:p>
        </p:txBody>
      </p:sp>
      <p:sp>
        <p:nvSpPr>
          <p:cNvPr id="6" name="Content Placeholder 7"/>
          <p:cNvSpPr txBox="1">
            <a:spLocks/>
          </p:cNvSpPr>
          <p:nvPr/>
        </p:nvSpPr>
        <p:spPr>
          <a:xfrm>
            <a:off x="622133" y="3135223"/>
            <a:ext cx="3767328" cy="2486644"/>
          </a:xfrm>
          <a:prstGeom prst="rect">
            <a:avLst/>
          </a:prstGeom>
          <a:ln>
            <a:solidFill>
              <a:sysClr val="window" lastClr="FFFFFF">
                <a:lumMod val="65000"/>
              </a:sysClr>
            </a:solidFill>
          </a:ln>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1946275" indent="-234950" algn="l" defTabSz="914400" rtl="0" eaLnBrk="1" latinLnBrk="0" hangingPunct="1">
              <a:spcBef>
                <a:spcPct val="20000"/>
              </a:spcBef>
              <a:buClr>
                <a:schemeClr val="accent1">
                  <a:lumMod val="60000"/>
                  <a:lumOff val="40000"/>
                </a:schemeClr>
              </a:buClr>
              <a:buSzPct val="90000"/>
              <a:buFont typeface="Wingdings" charset="2"/>
              <a:buChar char="u"/>
              <a:defRPr lang="en-US" sz="1600" kern="120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Clr>
                <a:schemeClr val="accent1"/>
              </a:buClr>
              <a:buSzPct val="90000"/>
              <a:buFont typeface="Wingdings" charset="2"/>
              <a:buChar char="u"/>
              <a:defRPr lang="en-US" sz="1600" kern="120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Clr>
                <a:schemeClr val="accent1">
                  <a:lumMod val="60000"/>
                  <a:lumOff val="40000"/>
                </a:schemeClr>
              </a:buClr>
              <a:buSzPct val="90000"/>
              <a:buFont typeface="Wingdings" charset="2"/>
              <a:buChar char="u"/>
              <a:defRPr lang="en-US" sz="1600" kern="120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Clr>
                <a:schemeClr val="accent1"/>
              </a:buClr>
              <a:buSzPct val="90000"/>
              <a:buFont typeface="Wingdings" charset="2"/>
              <a:buChar char="u"/>
              <a:defRPr lang="en-US" sz="1600" kern="1200">
                <a:solidFill>
                  <a:schemeClr val="tx1">
                    <a:lumMod val="65000"/>
                    <a:lumOff val="35000"/>
                  </a:schemeClr>
                </a:solidFill>
                <a:latin typeface="+mn-lt"/>
                <a:ea typeface="+mn-ea"/>
                <a:cs typeface="+mn-cs"/>
              </a:defRPr>
            </a:lvl9pPr>
          </a:lstStyle>
          <a:p>
            <a:pPr marL="342900" marR="0" lvl="0" indent="-342900" algn="l" defTabSz="914400" rtl="0" eaLnBrk="1" fontAlgn="auto" latinLnBrk="0" hangingPunct="1">
              <a:lnSpc>
                <a:spcPct val="100000"/>
              </a:lnSpc>
              <a:spcBef>
                <a:spcPts val="2000"/>
              </a:spcBef>
              <a:spcAft>
                <a:spcPts val="0"/>
              </a:spcAft>
              <a:buClr>
                <a:srgbClr val="94C600"/>
              </a:buClr>
              <a:buSzPct val="90000"/>
              <a:buFont typeface="Wingdings" charset="2"/>
              <a:buChar char="u"/>
              <a:tabLst/>
              <a:defRPr/>
            </a:pPr>
            <a:r>
              <a:rPr kumimoji="0" lang="en-US" sz="2800" b="0" i="0" u="none" strike="noStrike" kern="1200" cap="none" spc="0" normalizeH="0" baseline="0" noProof="0" dirty="0" smtClean="0">
                <a:ln>
                  <a:noFill/>
                </a:ln>
                <a:solidFill>
                  <a:schemeClr val="tx1"/>
                </a:solidFill>
                <a:effectLst/>
                <a:uLnTx/>
                <a:uFillTx/>
                <a:latin typeface="Calisto MT"/>
                <a:ea typeface="+mn-ea"/>
                <a:cs typeface="+mn-cs"/>
              </a:rPr>
              <a:t>The training data is annotated with information to help the learning system</a:t>
            </a:r>
          </a:p>
        </p:txBody>
      </p:sp>
      <p:sp>
        <p:nvSpPr>
          <p:cNvPr id="7" name="Text Placeholder 8"/>
          <p:cNvSpPr txBox="1">
            <a:spLocks/>
          </p:cNvSpPr>
          <p:nvPr/>
        </p:nvSpPr>
        <p:spPr>
          <a:xfrm>
            <a:off x="4800908" y="2024096"/>
            <a:ext cx="3767328" cy="962211"/>
          </a:xfrm>
          <a:prstGeom prst="rect">
            <a:avLst/>
          </a:prstGeom>
          <a:solidFill>
            <a:sysClr val="window" lastClr="FFFFFF">
              <a:lumMod val="95000"/>
            </a:sysClr>
          </a:solidFill>
        </p:spPr>
        <p:txBody>
          <a:bodyPr vert="horz" lIns="91440" tIns="45720" rIns="91440" bIns="45720" rtlCol="0" anchor="b">
            <a:noAutofit/>
          </a:bodyPr>
          <a:lstStyle>
            <a:lvl1pPr marL="0" indent="0" algn="ctr" defTabSz="914400" rtl="0" eaLnBrk="1" latinLnBrk="0" hangingPunct="1">
              <a:lnSpc>
                <a:spcPts val="2600"/>
              </a:lnSpc>
              <a:spcBef>
                <a:spcPts val="0"/>
              </a:spcBef>
              <a:buClr>
                <a:schemeClr val="accent1"/>
              </a:buClr>
              <a:buSzPct val="90000"/>
              <a:buFont typeface="Wingdings" charset="2"/>
              <a:buNone/>
              <a:defRPr sz="2400" b="1" kern="1200">
                <a:solidFill>
                  <a:schemeClr val="accent1"/>
                </a:solidFill>
                <a:latin typeface="+mn-lt"/>
                <a:ea typeface="+mn-ea"/>
                <a:cs typeface="+mn-cs"/>
              </a:defRPr>
            </a:lvl1pPr>
            <a:lvl2pPr marL="457200" indent="0" algn="l" defTabSz="914400" rtl="0" eaLnBrk="1" latinLnBrk="0" hangingPunct="1">
              <a:spcBef>
                <a:spcPts val="600"/>
              </a:spcBef>
              <a:buClr>
                <a:schemeClr val="accent1">
                  <a:lumMod val="60000"/>
                  <a:lumOff val="40000"/>
                </a:schemeClr>
              </a:buClr>
              <a:buSzPct val="90000"/>
              <a:buFont typeface="Wingdings"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buClr>
              <a:buSzPct val="90000"/>
              <a:buFont typeface="Wingdings"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60000"/>
                  <a:lumOff val="40000"/>
                </a:schemeClr>
              </a:buClr>
              <a:buSzPct val="90000"/>
              <a:buFont typeface="Wingdings"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buClr>
              <a:buSzPct val="90000"/>
              <a:buFont typeface="Wingdings"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1">
                  <a:lumMod val="60000"/>
                  <a:lumOff val="40000"/>
                </a:schemeClr>
              </a:buClr>
              <a:buSzPct val="90000"/>
              <a:buFont typeface="Wingdings"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buClr>
              <a:buSzPct val="90000"/>
              <a:buFont typeface="Wingdings"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1">
                  <a:lumMod val="60000"/>
                  <a:lumOff val="40000"/>
                </a:schemeClr>
              </a:buClr>
              <a:buSzPct val="90000"/>
              <a:buFont typeface="Wingdings"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buClr>
              <a:buSzPct val="90000"/>
              <a:buFont typeface="Wingdings" charset="2"/>
              <a:buNone/>
              <a:defRPr lang="en-US" sz="1600" b="1" kern="1200">
                <a:solidFill>
                  <a:schemeClr val="tx1">
                    <a:lumMod val="65000"/>
                    <a:lumOff val="35000"/>
                  </a:schemeClr>
                </a:solidFill>
                <a:latin typeface="+mn-lt"/>
                <a:ea typeface="+mn-ea"/>
                <a:cs typeface="+mn-cs"/>
              </a:defRPr>
            </a:lvl9pPr>
          </a:lstStyle>
          <a:p>
            <a:pPr marL="0" marR="0" lvl="0" indent="0" algn="ctr" defTabSz="914400" rtl="0" eaLnBrk="1" fontAlgn="auto" latinLnBrk="0" hangingPunct="1">
              <a:lnSpc>
                <a:spcPct val="80000"/>
              </a:lnSpc>
              <a:spcBef>
                <a:spcPts val="0"/>
              </a:spcBef>
              <a:spcAft>
                <a:spcPts val="0"/>
              </a:spcAft>
              <a:buClr>
                <a:srgbClr val="94C600"/>
              </a:buClr>
              <a:buSzPct val="90000"/>
              <a:buFont typeface="Wingdings" charset="2"/>
              <a:buNone/>
              <a:tabLst/>
              <a:defRPr/>
            </a:pPr>
            <a:r>
              <a:rPr kumimoji="0" lang="en-US" sz="3200" b="1" i="0" u="none" strike="noStrike" kern="1200" cap="none" spc="0" normalizeH="0" baseline="0" noProof="0" dirty="0" smtClean="0">
                <a:ln>
                  <a:noFill/>
                </a:ln>
                <a:solidFill>
                  <a:srgbClr val="FF0000"/>
                </a:solidFill>
                <a:effectLst/>
                <a:uLnTx/>
                <a:uFillTx/>
                <a:latin typeface="Calisto MT"/>
                <a:ea typeface="+mn-ea"/>
                <a:cs typeface="+mn-cs"/>
              </a:rPr>
              <a:t>Unsupervised Learning</a:t>
            </a:r>
            <a:endParaRPr kumimoji="0" lang="en-US" sz="3200" b="1" i="0" u="none" strike="noStrike" kern="1200" cap="none" spc="0" normalizeH="0" baseline="0" noProof="0" dirty="0">
              <a:ln>
                <a:noFill/>
              </a:ln>
              <a:solidFill>
                <a:srgbClr val="FF0000"/>
              </a:solidFill>
              <a:effectLst/>
              <a:uLnTx/>
              <a:uFillTx/>
              <a:latin typeface="Calisto MT"/>
              <a:ea typeface="+mn-ea"/>
              <a:cs typeface="+mn-cs"/>
            </a:endParaRPr>
          </a:p>
        </p:txBody>
      </p:sp>
      <p:sp>
        <p:nvSpPr>
          <p:cNvPr id="8" name="Content Placeholder 9"/>
          <p:cNvSpPr txBox="1">
            <a:spLocks/>
          </p:cNvSpPr>
          <p:nvPr/>
        </p:nvSpPr>
        <p:spPr>
          <a:xfrm>
            <a:off x="4800908" y="3152156"/>
            <a:ext cx="3767328" cy="2486644"/>
          </a:xfrm>
          <a:prstGeom prst="rect">
            <a:avLst/>
          </a:prstGeom>
          <a:ln>
            <a:solidFill>
              <a:sysClr val="window" lastClr="FFFFFF">
                <a:lumMod val="65000"/>
              </a:sysClr>
            </a:solidFill>
          </a:ln>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charset="2"/>
              <a:buChar char="u"/>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charset="2"/>
              <a:buChar char="u"/>
              <a:defRPr sz="1800" kern="1200">
                <a:solidFill>
                  <a:schemeClr val="tx1">
                    <a:lumMod val="65000"/>
                    <a:lumOff val="35000"/>
                  </a:schemeClr>
                </a:solidFill>
                <a:latin typeface="+mn-lt"/>
                <a:ea typeface="+mn-ea"/>
                <a:cs typeface="+mn-cs"/>
              </a:defRPr>
            </a:lvl5pPr>
            <a:lvl6pPr marL="1946275" indent="-234950" algn="l" defTabSz="914400" rtl="0" eaLnBrk="1" latinLnBrk="0" hangingPunct="1">
              <a:spcBef>
                <a:spcPct val="20000"/>
              </a:spcBef>
              <a:buClr>
                <a:schemeClr val="accent1">
                  <a:lumMod val="60000"/>
                  <a:lumOff val="40000"/>
                </a:schemeClr>
              </a:buClr>
              <a:buSzPct val="90000"/>
              <a:buFont typeface="Wingdings" charset="2"/>
              <a:buChar char="u"/>
              <a:defRPr lang="en-US" sz="1600" kern="120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Clr>
                <a:schemeClr val="accent1"/>
              </a:buClr>
              <a:buSzPct val="90000"/>
              <a:buFont typeface="Wingdings" charset="2"/>
              <a:buChar char="u"/>
              <a:defRPr lang="en-US" sz="1600" kern="120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Clr>
                <a:schemeClr val="accent1">
                  <a:lumMod val="60000"/>
                  <a:lumOff val="40000"/>
                </a:schemeClr>
              </a:buClr>
              <a:buSzPct val="90000"/>
              <a:buFont typeface="Wingdings" charset="2"/>
              <a:buChar char="u"/>
              <a:defRPr lang="en-US" sz="1600" kern="120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Clr>
                <a:schemeClr val="accent1"/>
              </a:buClr>
              <a:buSzPct val="90000"/>
              <a:buFont typeface="Wingdings" charset="2"/>
              <a:buChar char="u"/>
              <a:defRPr lang="en-US" sz="1600" kern="1200">
                <a:solidFill>
                  <a:schemeClr val="tx1">
                    <a:lumMod val="65000"/>
                    <a:lumOff val="35000"/>
                  </a:schemeClr>
                </a:solidFill>
                <a:latin typeface="+mn-lt"/>
                <a:ea typeface="+mn-ea"/>
                <a:cs typeface="+mn-cs"/>
              </a:defRPr>
            </a:lvl9pPr>
          </a:lstStyle>
          <a:p>
            <a:pPr marL="342900" marR="0" lvl="0" indent="-342900" algn="l" defTabSz="914400" rtl="0" eaLnBrk="1" fontAlgn="auto" latinLnBrk="0" hangingPunct="1">
              <a:lnSpc>
                <a:spcPct val="100000"/>
              </a:lnSpc>
              <a:spcBef>
                <a:spcPts val="2000"/>
              </a:spcBef>
              <a:spcAft>
                <a:spcPts val="0"/>
              </a:spcAft>
              <a:buClr>
                <a:srgbClr val="94C600"/>
              </a:buClr>
              <a:buSzPct val="90000"/>
              <a:buFont typeface="Wingdings" charset="2"/>
              <a:buChar char="u"/>
              <a:tabLst/>
              <a:defRPr/>
            </a:pPr>
            <a:r>
              <a:rPr kumimoji="0" lang="en-US" sz="2800" b="0" i="0" u="none" strike="noStrike" kern="1200" cap="none" spc="0" normalizeH="0" baseline="0" noProof="0" dirty="0" smtClean="0">
                <a:ln>
                  <a:noFill/>
                </a:ln>
                <a:solidFill>
                  <a:schemeClr val="tx1"/>
                </a:solidFill>
                <a:effectLst/>
                <a:uLnTx/>
                <a:uFillTx/>
                <a:latin typeface="Calisto MT"/>
                <a:ea typeface="+mn-ea"/>
                <a:cs typeface="+mn-cs"/>
              </a:rPr>
              <a:t>The training data is not annotated with any extra information to help the learning system</a:t>
            </a:r>
          </a:p>
        </p:txBody>
      </p:sp>
    </p:spTree>
    <p:extLst>
      <p:ext uri="{BB962C8B-B14F-4D97-AF65-F5344CB8AC3E}">
        <p14:creationId xmlns="" xmlns:p14="http://schemas.microsoft.com/office/powerpoint/2010/main" val="155153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333399"/>
                </a:solidFill>
                <a:latin typeface="Arial"/>
              </a:rPr>
              <a:t>Inductive Learning</a:t>
            </a:r>
            <a:endParaRPr lang="en-US" dirty="0"/>
          </a:p>
        </p:txBody>
      </p:sp>
      <p:sp>
        <p:nvSpPr>
          <p:cNvPr id="3" name="Content Placeholder 2"/>
          <p:cNvSpPr>
            <a:spLocks noGrp="1"/>
          </p:cNvSpPr>
          <p:nvPr>
            <p:ph sz="quarter" idx="1"/>
          </p:nvPr>
        </p:nvSpPr>
        <p:spPr/>
        <p:txBody>
          <a:bodyPr/>
          <a:lstStyle/>
          <a:p>
            <a:pPr marL="342900" lvl="0" indent="-342900" fontAlgn="base">
              <a:spcBef>
                <a:spcPct val="20000"/>
              </a:spcBef>
              <a:spcAft>
                <a:spcPct val="0"/>
              </a:spcAft>
              <a:buClrTx/>
              <a:buSzTx/>
              <a:buFontTx/>
              <a:buChar char="•"/>
            </a:pPr>
            <a:r>
              <a:rPr lang="en-US" altLang="en-US" sz="3200" b="1" dirty="0">
                <a:solidFill>
                  <a:srgbClr val="000000"/>
                </a:solidFill>
                <a:latin typeface="Arial"/>
              </a:rPr>
              <a:t>Given</a:t>
            </a:r>
            <a:r>
              <a:rPr lang="en-US" altLang="en-US" sz="3200" dirty="0">
                <a:solidFill>
                  <a:srgbClr val="000000"/>
                </a:solidFill>
                <a:latin typeface="Arial"/>
              </a:rPr>
              <a:t> examples of a function </a:t>
            </a:r>
            <a:r>
              <a:rPr lang="en-US" altLang="en-US" sz="3200" i="1" dirty="0">
                <a:solidFill>
                  <a:srgbClr val="000000"/>
                </a:solidFill>
                <a:latin typeface="Arial"/>
              </a:rPr>
              <a:t>(X, F(X))</a:t>
            </a:r>
          </a:p>
          <a:p>
            <a:pPr marL="342900" lvl="0" indent="-342900" fontAlgn="base">
              <a:spcBef>
                <a:spcPct val="20000"/>
              </a:spcBef>
              <a:spcAft>
                <a:spcPct val="0"/>
              </a:spcAft>
              <a:buClrTx/>
              <a:buSzTx/>
              <a:buFontTx/>
              <a:buChar char="•"/>
            </a:pPr>
            <a:r>
              <a:rPr lang="en-US" altLang="en-US" sz="3200" b="1" dirty="0">
                <a:solidFill>
                  <a:srgbClr val="000000"/>
                </a:solidFill>
                <a:latin typeface="Arial"/>
              </a:rPr>
              <a:t>Predict</a:t>
            </a:r>
            <a:r>
              <a:rPr lang="en-US" altLang="en-US" sz="3200" dirty="0">
                <a:solidFill>
                  <a:srgbClr val="000000"/>
                </a:solidFill>
                <a:latin typeface="Arial"/>
              </a:rPr>
              <a:t> function</a:t>
            </a:r>
            <a:r>
              <a:rPr lang="en-US" altLang="en-US" sz="3200" i="1" dirty="0">
                <a:solidFill>
                  <a:srgbClr val="000000"/>
                </a:solidFill>
                <a:latin typeface="Arial"/>
              </a:rPr>
              <a:t> F(X) </a:t>
            </a:r>
            <a:r>
              <a:rPr lang="en-US" altLang="en-US" sz="3200" dirty="0">
                <a:solidFill>
                  <a:srgbClr val="000000"/>
                </a:solidFill>
                <a:latin typeface="Arial"/>
              </a:rPr>
              <a:t>for new examples</a:t>
            </a:r>
            <a:r>
              <a:rPr lang="en-US" altLang="en-US" sz="3200" i="1" dirty="0">
                <a:solidFill>
                  <a:srgbClr val="000000"/>
                </a:solidFill>
                <a:latin typeface="Arial"/>
              </a:rPr>
              <a:t> X</a:t>
            </a:r>
          </a:p>
          <a:p>
            <a:pPr marL="742950" lvl="1" indent="-285750" fontAlgn="base">
              <a:spcBef>
                <a:spcPct val="20000"/>
              </a:spcBef>
              <a:spcAft>
                <a:spcPct val="0"/>
              </a:spcAft>
              <a:buClrTx/>
              <a:buSzTx/>
              <a:buFontTx/>
              <a:buChar char="–"/>
            </a:pPr>
            <a:r>
              <a:rPr lang="en-US" altLang="en-US" sz="2800" dirty="0">
                <a:solidFill>
                  <a:srgbClr val="000000"/>
                </a:solidFill>
                <a:latin typeface="Arial"/>
              </a:rPr>
              <a:t>Discrete </a:t>
            </a:r>
            <a:r>
              <a:rPr lang="en-US" altLang="en-US" sz="2800" i="1" dirty="0">
                <a:solidFill>
                  <a:srgbClr val="000000"/>
                </a:solidFill>
                <a:latin typeface="Arial"/>
              </a:rPr>
              <a:t>F(X)</a:t>
            </a:r>
            <a:r>
              <a:rPr lang="en-US" altLang="en-US" sz="2800" dirty="0">
                <a:solidFill>
                  <a:srgbClr val="000000"/>
                </a:solidFill>
                <a:latin typeface="Arial"/>
              </a:rPr>
              <a:t>: Classification</a:t>
            </a:r>
          </a:p>
          <a:p>
            <a:pPr marL="742950" lvl="1" indent="-285750" fontAlgn="base">
              <a:spcBef>
                <a:spcPct val="20000"/>
              </a:spcBef>
              <a:spcAft>
                <a:spcPct val="0"/>
              </a:spcAft>
              <a:buClrTx/>
              <a:buSzTx/>
              <a:buFontTx/>
              <a:buChar char="–"/>
            </a:pPr>
            <a:r>
              <a:rPr lang="en-US" altLang="en-US" sz="2800" dirty="0">
                <a:solidFill>
                  <a:srgbClr val="000000"/>
                </a:solidFill>
                <a:latin typeface="Arial"/>
              </a:rPr>
              <a:t>Continuous </a:t>
            </a:r>
            <a:r>
              <a:rPr lang="en-US" altLang="en-US" sz="2800" i="1" dirty="0">
                <a:solidFill>
                  <a:srgbClr val="000000"/>
                </a:solidFill>
                <a:latin typeface="Arial"/>
              </a:rPr>
              <a:t>F(X)</a:t>
            </a:r>
            <a:r>
              <a:rPr lang="en-US" altLang="en-US" sz="2800" dirty="0">
                <a:solidFill>
                  <a:srgbClr val="000000"/>
                </a:solidFill>
                <a:latin typeface="Arial"/>
              </a:rPr>
              <a:t>: Regression</a:t>
            </a:r>
          </a:p>
          <a:p>
            <a:pPr marL="742950" lvl="1" indent="-285750" fontAlgn="base">
              <a:spcBef>
                <a:spcPct val="20000"/>
              </a:spcBef>
              <a:spcAft>
                <a:spcPct val="0"/>
              </a:spcAft>
              <a:buClrTx/>
              <a:buSzTx/>
              <a:buFontTx/>
              <a:buChar char="–"/>
            </a:pPr>
            <a:r>
              <a:rPr lang="en-US" altLang="en-US" sz="2800" i="1" dirty="0">
                <a:solidFill>
                  <a:srgbClr val="000000"/>
                </a:solidFill>
                <a:latin typeface="Arial"/>
              </a:rPr>
              <a:t>F(X)</a:t>
            </a:r>
            <a:r>
              <a:rPr lang="en-US" altLang="en-US" sz="2800" dirty="0">
                <a:solidFill>
                  <a:srgbClr val="000000"/>
                </a:solidFill>
                <a:latin typeface="Arial"/>
              </a:rPr>
              <a:t> = Probability(</a:t>
            </a:r>
            <a:r>
              <a:rPr lang="en-US" altLang="en-US" sz="2800" i="1" dirty="0">
                <a:solidFill>
                  <a:srgbClr val="000000"/>
                </a:solidFill>
                <a:latin typeface="Arial"/>
              </a:rPr>
              <a:t>X</a:t>
            </a:r>
            <a:r>
              <a:rPr lang="en-US" altLang="en-US" sz="2800" dirty="0">
                <a:solidFill>
                  <a:srgbClr val="000000"/>
                </a:solidFill>
                <a:latin typeface="Arial"/>
              </a:rPr>
              <a:t>): Probability estimation</a:t>
            </a:r>
          </a:p>
          <a:p>
            <a:pPr marL="342900" lvl="0" indent="-342900" fontAlgn="base">
              <a:spcBef>
                <a:spcPct val="20000"/>
              </a:spcBef>
              <a:spcAft>
                <a:spcPct val="0"/>
              </a:spcAft>
              <a:buClrTx/>
              <a:buSzTx/>
              <a:buFontTx/>
              <a:buChar char="•"/>
            </a:pPr>
            <a:endParaRPr lang="en-US" altLang="en-US" sz="3200" dirty="0">
              <a:solidFill>
                <a:srgbClr val="000000"/>
              </a:solidFill>
              <a:latin typeface="Arial"/>
            </a:endParaRPr>
          </a:p>
          <a:p>
            <a:endParaRPr lang="en-US" dirty="0"/>
          </a:p>
        </p:txBody>
      </p:sp>
    </p:spTree>
    <p:extLst>
      <p:ext uri="{BB962C8B-B14F-4D97-AF65-F5344CB8AC3E}">
        <p14:creationId xmlns="" xmlns:p14="http://schemas.microsoft.com/office/powerpoint/2010/main" val="5735408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b="1" dirty="0">
                <a:solidFill>
                  <a:srgbClr val="333399"/>
                </a:solidFill>
                <a:latin typeface="Arial"/>
              </a:rPr>
              <a:t>Data</a:t>
            </a:r>
          </a:p>
        </p:txBody>
      </p:sp>
      <p:pic>
        <p:nvPicPr>
          <p:cNvPr id="16" name="Picture 15"/>
          <p:cNvPicPr>
            <a:picLocks noChangeAspect="1"/>
          </p:cNvPicPr>
          <p:nvPr/>
        </p:nvPicPr>
        <p:blipFill>
          <a:blip r:embed="rId2"/>
          <a:stretch>
            <a:fillRect/>
          </a:stretch>
        </p:blipFill>
        <p:spPr>
          <a:xfrm>
            <a:off x="4384114" y="2681102"/>
            <a:ext cx="1146630" cy="1124147"/>
          </a:xfrm>
          <a:prstGeom prst="rect">
            <a:avLst/>
          </a:prstGeom>
        </p:spPr>
      </p:pic>
      <p:pic>
        <p:nvPicPr>
          <p:cNvPr id="17" name="Picture 16"/>
          <p:cNvPicPr>
            <a:picLocks noChangeAspect="1"/>
          </p:cNvPicPr>
          <p:nvPr/>
        </p:nvPicPr>
        <p:blipFill>
          <a:blip r:embed="rId3"/>
          <a:stretch>
            <a:fillRect/>
          </a:stretch>
        </p:blipFill>
        <p:spPr>
          <a:xfrm>
            <a:off x="4470001" y="3939242"/>
            <a:ext cx="887704" cy="894429"/>
          </a:xfrm>
          <a:prstGeom prst="rect">
            <a:avLst/>
          </a:prstGeom>
        </p:spPr>
      </p:pic>
      <p:pic>
        <p:nvPicPr>
          <p:cNvPr id="18" name="Picture 17"/>
          <p:cNvPicPr>
            <a:picLocks noChangeAspect="1"/>
          </p:cNvPicPr>
          <p:nvPr/>
        </p:nvPicPr>
        <p:blipFill>
          <a:blip r:embed="rId4"/>
          <a:stretch>
            <a:fillRect/>
          </a:stretch>
        </p:blipFill>
        <p:spPr>
          <a:xfrm>
            <a:off x="4377770" y="4929593"/>
            <a:ext cx="1103502" cy="649119"/>
          </a:xfrm>
          <a:prstGeom prst="rect">
            <a:avLst/>
          </a:prstGeom>
        </p:spPr>
      </p:pic>
      <p:pic>
        <p:nvPicPr>
          <p:cNvPr id="19" name="Picture 18"/>
          <p:cNvPicPr>
            <a:picLocks noChangeAspect="1"/>
          </p:cNvPicPr>
          <p:nvPr/>
        </p:nvPicPr>
        <p:blipFill>
          <a:blip r:embed="rId5"/>
          <a:stretch>
            <a:fillRect/>
          </a:stretch>
        </p:blipFill>
        <p:spPr>
          <a:xfrm>
            <a:off x="4261264" y="5753744"/>
            <a:ext cx="1220008" cy="696376"/>
          </a:xfrm>
          <a:prstGeom prst="rect">
            <a:avLst/>
          </a:prstGeom>
        </p:spPr>
      </p:pic>
      <p:sp>
        <p:nvSpPr>
          <p:cNvPr id="20" name="Right Brace 19"/>
          <p:cNvSpPr/>
          <p:nvPr/>
        </p:nvSpPr>
        <p:spPr>
          <a:xfrm rot="16200000">
            <a:off x="4803938" y="2003768"/>
            <a:ext cx="381000" cy="973667"/>
          </a:xfrm>
          <a:prstGeom prst="rightBrace">
            <a:avLst/>
          </a:prstGeom>
          <a:noFill/>
          <a:ln w="19050" cap="flat" cmpd="sng" algn="ctr">
            <a:solidFill>
              <a:srgbClr val="94B6D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Tw Cen MT"/>
              <a:ea typeface="+mn-ea"/>
              <a:cs typeface="+mn-cs"/>
            </a:endParaRPr>
          </a:p>
        </p:txBody>
      </p:sp>
      <p:sp>
        <p:nvSpPr>
          <p:cNvPr id="21" name="TextBox 20"/>
          <p:cNvSpPr txBox="1"/>
          <p:nvPr/>
        </p:nvSpPr>
        <p:spPr>
          <a:xfrm>
            <a:off x="4377478" y="1722197"/>
            <a:ext cx="154661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8000"/>
                </a:solidFill>
                <a:effectLst/>
                <a:uLnTx/>
                <a:uFillTx/>
              </a:rPr>
              <a:t>examples</a:t>
            </a:r>
          </a:p>
        </p:txBody>
      </p:sp>
      <p:sp>
        <p:nvSpPr>
          <p:cNvPr id="22" name="Rectangle 21"/>
          <p:cNvSpPr/>
          <p:nvPr/>
        </p:nvSpPr>
        <p:spPr>
          <a:xfrm>
            <a:off x="1298228" y="3512543"/>
            <a:ext cx="1297640" cy="2074333"/>
          </a:xfrm>
          <a:prstGeom prst="rect">
            <a:avLst/>
          </a:prstGeom>
          <a:noFill/>
          <a:ln w="38100" cap="flat" cmpd="sng" algn="ctr">
            <a:solidFill>
              <a:srgbClr val="94B6D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Tw Cen MT"/>
              <a:ea typeface="+mn-ea"/>
              <a:cs typeface="+mn-cs"/>
            </a:endParaRPr>
          </a:p>
        </p:txBody>
      </p:sp>
      <p:sp>
        <p:nvSpPr>
          <p:cNvPr id="23" name="TextBox 22"/>
          <p:cNvSpPr txBox="1"/>
          <p:nvPr/>
        </p:nvSpPr>
        <p:spPr>
          <a:xfrm>
            <a:off x="1481667" y="4111156"/>
            <a:ext cx="89509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prstClr val="black"/>
                </a:solidFill>
                <a:effectLst/>
                <a:uLnTx/>
                <a:uFillTx/>
              </a:rPr>
              <a:t>Data</a:t>
            </a:r>
          </a:p>
        </p:txBody>
      </p:sp>
      <p:cxnSp>
        <p:nvCxnSpPr>
          <p:cNvPr id="24" name="Straight Connector 23"/>
          <p:cNvCxnSpPr/>
          <p:nvPr/>
        </p:nvCxnSpPr>
        <p:spPr>
          <a:xfrm flipV="1">
            <a:off x="2723444" y="2949222"/>
            <a:ext cx="1537820" cy="563321"/>
          </a:xfrm>
          <a:prstGeom prst="line">
            <a:avLst/>
          </a:prstGeom>
          <a:noFill/>
          <a:ln w="19050" cap="flat" cmpd="sng" algn="ctr">
            <a:solidFill>
              <a:srgbClr val="94B6D2"/>
            </a:solidFill>
            <a:prstDash val="solid"/>
          </a:ln>
          <a:effectLst/>
        </p:spPr>
      </p:cxnSp>
      <p:cxnSp>
        <p:nvCxnSpPr>
          <p:cNvPr id="25" name="Straight Connector 24"/>
          <p:cNvCxnSpPr/>
          <p:nvPr/>
        </p:nvCxnSpPr>
        <p:spPr>
          <a:xfrm>
            <a:off x="2723444" y="5578713"/>
            <a:ext cx="1537820" cy="871407"/>
          </a:xfrm>
          <a:prstGeom prst="line">
            <a:avLst/>
          </a:prstGeom>
          <a:noFill/>
          <a:ln w="19050" cap="flat" cmpd="sng" algn="ctr">
            <a:solidFill>
              <a:srgbClr val="94B6D2"/>
            </a:solidFill>
            <a:prstDash val="solid"/>
          </a:ln>
          <a:effectLst/>
        </p:spPr>
      </p:cxnSp>
    </p:spTree>
    <p:extLst>
      <p:ext uri="{BB962C8B-B14F-4D97-AF65-F5344CB8AC3E}">
        <p14:creationId xmlns="" xmlns:p14="http://schemas.microsoft.com/office/powerpoint/2010/main" val="1768066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b="1" dirty="0" smtClean="0">
                <a:solidFill>
                  <a:srgbClr val="333399"/>
                </a:solidFill>
                <a:latin typeface="Arial"/>
              </a:rPr>
              <a:t>Data…</a:t>
            </a:r>
            <a:endParaRPr lang="en-US" b="1" dirty="0">
              <a:solidFill>
                <a:srgbClr val="333399"/>
              </a:solidFill>
              <a:latin typeface="Arial"/>
            </a:endParaRPr>
          </a:p>
        </p:txBody>
      </p:sp>
      <p:sp>
        <p:nvSpPr>
          <p:cNvPr id="5" name="Right Brace 4"/>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7" name="Rectangle 6"/>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9" name="Straight Connector 8"/>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4377478" y="2949222"/>
            <a:ext cx="2185895" cy="749013"/>
          </a:xfrm>
          <a:prstGeom prst="rect">
            <a:avLst/>
          </a:prstGeom>
        </p:spPr>
      </p:pic>
      <p:pic>
        <p:nvPicPr>
          <p:cNvPr id="12" name="Picture 11"/>
          <p:cNvPicPr>
            <a:picLocks noChangeAspect="1"/>
          </p:cNvPicPr>
          <p:nvPr/>
        </p:nvPicPr>
        <p:blipFill>
          <a:blip r:embed="rId2"/>
          <a:stretch>
            <a:fillRect/>
          </a:stretch>
        </p:blipFill>
        <p:spPr>
          <a:xfrm>
            <a:off x="4377480" y="3736649"/>
            <a:ext cx="2185895" cy="749013"/>
          </a:xfrm>
          <a:prstGeom prst="rect">
            <a:avLst/>
          </a:prstGeom>
        </p:spPr>
      </p:pic>
      <p:pic>
        <p:nvPicPr>
          <p:cNvPr id="13" name="Picture 12"/>
          <p:cNvPicPr>
            <a:picLocks noChangeAspect="1"/>
          </p:cNvPicPr>
          <p:nvPr/>
        </p:nvPicPr>
        <p:blipFill>
          <a:blip r:embed="rId2"/>
          <a:stretch>
            <a:fillRect/>
          </a:stretch>
        </p:blipFill>
        <p:spPr>
          <a:xfrm>
            <a:off x="4377478" y="4638062"/>
            <a:ext cx="2185895" cy="749013"/>
          </a:xfrm>
          <a:prstGeom prst="rect">
            <a:avLst/>
          </a:prstGeom>
        </p:spPr>
      </p:pic>
      <p:pic>
        <p:nvPicPr>
          <p:cNvPr id="14" name="Picture 13"/>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 xmlns:p14="http://schemas.microsoft.com/office/powerpoint/2010/main" val="2709855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Supervised learning</a:t>
            </a:r>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6649967"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0" name="TextBox 9"/>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1" name="TextBox 10"/>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2" name="TextBox 11"/>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3" name="TextBox 12"/>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4" name="TextBox 13"/>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5" name="Right Brace 14"/>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7" name="Right Brace 16"/>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 xmlns:p14="http://schemas.microsoft.com/office/powerpoint/2010/main" val="997211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Module - 2</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smtClean="0"/>
              <a:t>Supervised Learning: </a:t>
            </a:r>
            <a:r>
              <a:rPr lang="en-US" dirty="0" smtClean="0"/>
              <a:t>Support vector machine classifier</a:t>
            </a:r>
          </a:p>
          <a:p>
            <a:r>
              <a:rPr lang="en-US" b="1" dirty="0" smtClean="0"/>
              <a:t>Feature Extraction:</a:t>
            </a:r>
            <a:r>
              <a:rPr lang="en-US" dirty="0" smtClean="0"/>
              <a:t> Principal Component Analysis (PCA)</a:t>
            </a:r>
          </a:p>
          <a:p>
            <a:r>
              <a:rPr lang="en-US" b="1" dirty="0" smtClean="0"/>
              <a:t>Unsupervised Learning:</a:t>
            </a:r>
            <a:r>
              <a:rPr lang="en-US" dirty="0" smtClean="0"/>
              <a:t> k-means clustering, Hierarchical clustering</a:t>
            </a:r>
          </a:p>
          <a:p>
            <a:r>
              <a:rPr lang="en-US" b="1" dirty="0" smtClean="0"/>
              <a:t>Ensemble methods:</a:t>
            </a:r>
            <a:r>
              <a:rPr lang="en-US" dirty="0" smtClean="0"/>
              <a:t> Bagging, Boosting, Improving classification with Random forest, </a:t>
            </a:r>
            <a:r>
              <a:rPr lang="en-US" dirty="0" err="1" smtClean="0"/>
              <a:t>Ada</a:t>
            </a:r>
            <a:r>
              <a:rPr lang="en-US" dirty="0" smtClean="0"/>
              <a:t>-Boost algorithm.</a:t>
            </a:r>
          </a:p>
          <a:p>
            <a:r>
              <a:rPr lang="en-US" b="1" dirty="0" smtClean="0"/>
              <a:t>Artificial Neural Network :</a:t>
            </a:r>
            <a:r>
              <a:rPr lang="en-US" dirty="0" smtClean="0"/>
              <a:t> - Introduction, Model Representation, Gradient Descent, Stochastic Gradient Descent, Multilayer </a:t>
            </a:r>
            <a:r>
              <a:rPr lang="en-US" dirty="0" err="1" smtClean="0"/>
              <a:t>Perceptron</a:t>
            </a:r>
            <a:r>
              <a:rPr lang="en-US" dirty="0" smtClean="0"/>
              <a:t>, Multiclass Representation, Back propagation Algorithm.</a:t>
            </a:r>
          </a:p>
          <a:p>
            <a:r>
              <a:rPr lang="en-US" b="1" dirty="0" smtClean="0"/>
              <a:t>Deep Learning:</a:t>
            </a:r>
            <a:r>
              <a:rPr lang="en-US" dirty="0" smtClean="0"/>
              <a:t> Introduction, </a:t>
            </a:r>
            <a:r>
              <a:rPr lang="en-US" dirty="0" err="1" smtClean="0"/>
              <a:t>Convolutional</a:t>
            </a:r>
            <a:r>
              <a:rPr lang="en-US" dirty="0" smtClean="0"/>
              <a:t> neural network</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Supervised </a:t>
            </a:r>
            <a:r>
              <a:rPr lang="en-US" b="1" dirty="0" smtClean="0">
                <a:solidFill>
                  <a:srgbClr val="333399"/>
                </a:solidFill>
                <a:latin typeface="Arial"/>
              </a:rPr>
              <a:t>learning …</a:t>
            </a:r>
            <a:endParaRPr lang="en-US" b="1" dirty="0">
              <a:solidFill>
                <a:srgbClr val="333399"/>
              </a:solidFill>
              <a:latin typeface="Arial"/>
            </a:endParaRPr>
          </a:p>
        </p:txBody>
      </p:sp>
      <p:sp>
        <p:nvSpPr>
          <p:cNvPr id="5" name="TextBox 4"/>
          <p:cNvSpPr txBox="1"/>
          <p:nvPr/>
        </p:nvSpPr>
        <p:spPr>
          <a:xfrm>
            <a:off x="2341633" y="613833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6" name="Oval 5"/>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4416792"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8" name="Right Arrow 7"/>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 name="Picture 8"/>
          <p:cNvPicPr>
            <a:picLocks noChangeAspect="1"/>
          </p:cNvPicPr>
          <p:nvPr/>
        </p:nvPicPr>
        <p:blipFill>
          <a:blip r:embed="rId2"/>
          <a:stretch>
            <a:fillRect/>
          </a:stretch>
        </p:blipFill>
        <p:spPr>
          <a:xfrm>
            <a:off x="799891" y="2384769"/>
            <a:ext cx="1146630" cy="1124147"/>
          </a:xfrm>
          <a:prstGeom prst="rect">
            <a:avLst/>
          </a:prstGeom>
        </p:spPr>
      </p:pic>
      <p:pic>
        <p:nvPicPr>
          <p:cNvPr id="10" name="Picture 9"/>
          <p:cNvPicPr>
            <a:picLocks noChangeAspect="1"/>
          </p:cNvPicPr>
          <p:nvPr/>
        </p:nvPicPr>
        <p:blipFill>
          <a:blip r:embed="rId3"/>
          <a:stretch>
            <a:fillRect/>
          </a:stretch>
        </p:blipFill>
        <p:spPr>
          <a:xfrm>
            <a:off x="885778" y="3642909"/>
            <a:ext cx="887704" cy="894429"/>
          </a:xfrm>
          <a:prstGeom prst="rect">
            <a:avLst/>
          </a:prstGeom>
        </p:spPr>
      </p:pic>
      <p:pic>
        <p:nvPicPr>
          <p:cNvPr id="11" name="Picture 10"/>
          <p:cNvPicPr>
            <a:picLocks noChangeAspect="1"/>
          </p:cNvPicPr>
          <p:nvPr/>
        </p:nvPicPr>
        <p:blipFill>
          <a:blip r:embed="rId4"/>
          <a:stretch>
            <a:fillRect/>
          </a:stretch>
        </p:blipFill>
        <p:spPr>
          <a:xfrm>
            <a:off x="793547" y="4633260"/>
            <a:ext cx="1103502" cy="649119"/>
          </a:xfrm>
          <a:prstGeom prst="rect">
            <a:avLst/>
          </a:prstGeom>
        </p:spPr>
      </p:pic>
      <p:pic>
        <p:nvPicPr>
          <p:cNvPr id="12" name="Picture 11"/>
          <p:cNvPicPr>
            <a:picLocks noChangeAspect="1"/>
          </p:cNvPicPr>
          <p:nvPr/>
        </p:nvPicPr>
        <p:blipFill>
          <a:blip r:embed="rId5"/>
          <a:stretch>
            <a:fillRect/>
          </a:stretch>
        </p:blipFill>
        <p:spPr>
          <a:xfrm>
            <a:off x="677041" y="5457411"/>
            <a:ext cx="1220008" cy="696376"/>
          </a:xfrm>
          <a:prstGeom prst="rect">
            <a:avLst/>
          </a:prstGeom>
        </p:spPr>
      </p:pic>
      <p:sp>
        <p:nvSpPr>
          <p:cNvPr id="13" name="TextBox 1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4" name="TextBox 13"/>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5" name="TextBox 14"/>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6" name="TextBox 15"/>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7" name="TextBox 16"/>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 xmlns:p14="http://schemas.microsoft.com/office/powerpoint/2010/main" val="38648619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Supervised </a:t>
            </a:r>
            <a:r>
              <a:rPr lang="en-US" b="1" dirty="0" smtClean="0">
                <a:solidFill>
                  <a:srgbClr val="333399"/>
                </a:solidFill>
                <a:latin typeface="Arial"/>
              </a:rPr>
              <a:t>learning …</a:t>
            </a:r>
            <a:endParaRPr lang="en-US" b="1" dirty="0">
              <a:solidFill>
                <a:srgbClr val="333399"/>
              </a:solidFill>
              <a:latin typeface="Arial"/>
            </a:endParaRPr>
          </a:p>
        </p:txBody>
      </p:sp>
      <p:sp>
        <p:nvSpPr>
          <p:cNvPr id="5" name="Oval 4"/>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4416792"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7" name="Right Arrow 6"/>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p:nvSpPr>
        <p:spPr>
          <a:xfrm>
            <a:off x="1183775" y="5458480"/>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9" name="Picture 8"/>
          <p:cNvPicPr>
            <a:picLocks noChangeAspect="1"/>
          </p:cNvPicPr>
          <p:nvPr/>
        </p:nvPicPr>
        <p:blipFill>
          <a:blip r:embed="rId2"/>
          <a:stretch>
            <a:fillRect/>
          </a:stretch>
        </p:blipFill>
        <p:spPr>
          <a:xfrm>
            <a:off x="1066800" y="2590800"/>
            <a:ext cx="1816100" cy="2019300"/>
          </a:xfrm>
          <a:prstGeom prst="rect">
            <a:avLst/>
          </a:prstGeom>
        </p:spPr>
      </p:pic>
      <p:sp>
        <p:nvSpPr>
          <p:cNvPr id="10" name="Right Arrow 9"/>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 xmlns:p14="http://schemas.microsoft.com/office/powerpoint/2010/main" val="1556173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228600"/>
            <a:ext cx="8596716" cy="990600"/>
          </a:xfrm>
        </p:spPr>
        <p:txBody>
          <a:bodyPr>
            <a:noAutofit/>
          </a:bodyPr>
          <a:lstStyle/>
          <a:p>
            <a:r>
              <a:rPr lang="en-US" sz="4000" b="1" dirty="0">
                <a:solidFill>
                  <a:srgbClr val="333399"/>
                </a:solidFill>
                <a:latin typeface="Arial"/>
              </a:rPr>
              <a:t>Supervised learning: classification</a:t>
            </a:r>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1600200" y="6059527"/>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0" name="TextBox 9"/>
          <p:cNvSpPr txBox="1"/>
          <p:nvPr/>
        </p:nvSpPr>
        <p:spPr>
          <a:xfrm>
            <a:off x="2322718" y="1585652"/>
            <a:ext cx="813143" cy="461665"/>
          </a:xfrm>
          <a:prstGeom prst="rect">
            <a:avLst/>
          </a:prstGeom>
          <a:noFill/>
        </p:spPr>
        <p:txBody>
          <a:bodyPr wrap="none" rtlCol="0">
            <a:spAutoFit/>
          </a:bodyPr>
          <a:lstStyle/>
          <a:p>
            <a:r>
              <a:rPr lang="en-US" sz="2400" b="1" dirty="0" smtClean="0"/>
              <a:t>label</a:t>
            </a:r>
            <a:endParaRPr lang="en-US" sz="2400" b="1" dirty="0"/>
          </a:p>
        </p:txBody>
      </p:sp>
      <p:sp>
        <p:nvSpPr>
          <p:cNvPr id="11" name="TextBox 10"/>
          <p:cNvSpPr txBox="1"/>
          <p:nvPr/>
        </p:nvSpPr>
        <p:spPr>
          <a:xfrm>
            <a:off x="2321653" y="2349729"/>
            <a:ext cx="732780" cy="369332"/>
          </a:xfrm>
          <a:prstGeom prst="rect">
            <a:avLst/>
          </a:prstGeom>
          <a:noFill/>
        </p:spPr>
        <p:txBody>
          <a:bodyPr wrap="none" rtlCol="0">
            <a:spAutoFit/>
          </a:bodyPr>
          <a:lstStyle/>
          <a:p>
            <a:r>
              <a:rPr lang="en-US" dirty="0" smtClean="0"/>
              <a:t>apple</a:t>
            </a:r>
            <a:endParaRPr lang="en-US" baseline="-25000" dirty="0"/>
          </a:p>
        </p:txBody>
      </p:sp>
      <p:sp>
        <p:nvSpPr>
          <p:cNvPr id="12" name="TextBox 11"/>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3" name="TextBox 12"/>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4" name="TextBox 13"/>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5" name="TextBox 14"/>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 xmlns:p14="http://schemas.microsoft.com/office/powerpoint/2010/main" val="1664774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2648" y="228600"/>
            <a:ext cx="8153400" cy="990600"/>
          </a:xfrm>
        </p:spPr>
        <p:txBody>
          <a:bodyPr>
            <a:normAutofit/>
          </a:bodyPr>
          <a:lstStyle/>
          <a:p>
            <a:r>
              <a:rPr lang="tr-TR" b="1" dirty="0">
                <a:solidFill>
                  <a:srgbClr val="333399"/>
                </a:solidFill>
                <a:latin typeface="Arial"/>
              </a:rPr>
              <a:t>Classification Example</a:t>
            </a:r>
          </a:p>
        </p:txBody>
      </p:sp>
      <p:pic>
        <p:nvPicPr>
          <p:cNvPr id="5"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6" name="Rectangle 3"/>
          <p:cNvSpPr txBox="1">
            <a:spLocks noChangeArrowheads="1"/>
          </p:cNvSpPr>
          <p:nvPr/>
        </p:nvSpPr>
        <p:spPr>
          <a:xfrm>
            <a:off x="623887" y="2818342"/>
            <a:ext cx="3322638" cy="31686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tr-TR" dirty="0" smtClean="0"/>
              <a:t>Differentiate between </a:t>
            </a:r>
            <a:r>
              <a:rPr lang="tr-TR" dirty="0" smtClean="0">
                <a:solidFill>
                  <a:srgbClr val="FF33CC"/>
                </a:solidFill>
              </a:rPr>
              <a:t>low-risk</a:t>
            </a:r>
            <a:r>
              <a:rPr lang="tr-TR" dirty="0" smtClean="0"/>
              <a:t> and </a:t>
            </a:r>
            <a:r>
              <a:rPr lang="tr-TR" dirty="0" smtClean="0">
                <a:solidFill>
                  <a:srgbClr val="FF0000"/>
                </a:solidFill>
              </a:rPr>
              <a:t>high-risk</a:t>
            </a:r>
            <a:r>
              <a:rPr lang="tr-TR" dirty="0" smtClean="0"/>
              <a:t> customers from their </a:t>
            </a:r>
            <a:r>
              <a:rPr lang="tr-TR" i="1" dirty="0" smtClean="0"/>
              <a:t>income</a:t>
            </a:r>
            <a:r>
              <a:rPr lang="tr-TR" dirty="0" smtClean="0"/>
              <a:t> and </a:t>
            </a:r>
            <a:r>
              <a:rPr lang="tr-TR" i="1" dirty="0" smtClean="0"/>
              <a:t>savings</a:t>
            </a:r>
            <a:endParaRPr lang="tr-TR" i="1" dirty="0"/>
          </a:p>
        </p:txBody>
      </p:sp>
    </p:spTree>
    <p:extLst>
      <p:ext uri="{BB962C8B-B14F-4D97-AF65-F5344CB8AC3E}">
        <p14:creationId xmlns="" xmlns:p14="http://schemas.microsoft.com/office/powerpoint/2010/main" val="32381204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12648" y="228600"/>
            <a:ext cx="8153400" cy="990600"/>
          </a:xfrm>
        </p:spPr>
        <p:txBody>
          <a:bodyPr>
            <a:normAutofit/>
          </a:bodyPr>
          <a:lstStyle/>
          <a:p>
            <a:r>
              <a:rPr lang="tr-TR" b="1" dirty="0">
                <a:solidFill>
                  <a:srgbClr val="333399"/>
                </a:solidFill>
                <a:latin typeface="Arial"/>
              </a:rPr>
              <a:t>Classification Applications</a:t>
            </a:r>
          </a:p>
        </p:txBody>
      </p:sp>
      <p:sp>
        <p:nvSpPr>
          <p:cNvPr id="5" name="Rectangle 3"/>
          <p:cNvSpPr>
            <a:spLocks noGrp="1" noChangeArrowheads="1"/>
          </p:cNvSpPr>
          <p:nvPr>
            <p:ph idx="1"/>
          </p:nvPr>
        </p:nvSpPr>
        <p:spPr>
          <a:xfrm>
            <a:off x="598537" y="1741310"/>
            <a:ext cx="8153400" cy="4933244"/>
          </a:xfrm>
        </p:spPr>
        <p:txBody>
          <a:bodyPr>
            <a:normAutofit fontScale="92500" lnSpcReduction="10000"/>
          </a:bodyPr>
          <a:lstStyle/>
          <a:p>
            <a:pPr marL="0" indent="0">
              <a:lnSpc>
                <a:spcPct val="90000"/>
              </a:lnSpc>
              <a:buNone/>
            </a:pPr>
            <a:r>
              <a:rPr lang="tr-TR" dirty="0" err="1" smtClean="0">
                <a:solidFill>
                  <a:srgbClr val="C00000"/>
                </a:solidFill>
              </a:rPr>
              <a:t>Face</a:t>
            </a:r>
            <a:r>
              <a:rPr lang="tr-TR" dirty="0" smtClean="0">
                <a:solidFill>
                  <a:srgbClr val="C00000"/>
                </a:solidFill>
              </a:rPr>
              <a:t> </a:t>
            </a:r>
            <a:r>
              <a:rPr lang="tr-TR" dirty="0" err="1" smtClean="0">
                <a:solidFill>
                  <a:srgbClr val="C00000"/>
                </a:solidFill>
              </a:rPr>
              <a:t>recognition</a:t>
            </a:r>
            <a:endParaRPr lang="tr-TR" dirty="0">
              <a:solidFill>
                <a:srgbClr val="C00000"/>
              </a:solidFill>
            </a:endParaRPr>
          </a:p>
          <a:p>
            <a:pPr marL="0" indent="0">
              <a:lnSpc>
                <a:spcPct val="90000"/>
              </a:lnSpc>
              <a:buNone/>
            </a:pPr>
            <a:endParaRPr lang="tr-TR" dirty="0" smtClean="0">
              <a:solidFill>
                <a:srgbClr val="C00000"/>
              </a:solidFill>
            </a:endParaRPr>
          </a:p>
          <a:p>
            <a:pPr marL="0" indent="0">
              <a:lnSpc>
                <a:spcPct val="90000"/>
              </a:lnSpc>
              <a:buNone/>
            </a:pPr>
            <a:r>
              <a:rPr lang="tr-TR" dirty="0" err="1" smtClean="0">
                <a:solidFill>
                  <a:srgbClr val="C00000"/>
                </a:solidFill>
              </a:rPr>
              <a:t>Character</a:t>
            </a:r>
            <a:r>
              <a:rPr lang="tr-TR" dirty="0" smtClean="0">
                <a:solidFill>
                  <a:srgbClr val="C00000"/>
                </a:solidFill>
              </a:rPr>
              <a:t> </a:t>
            </a:r>
            <a:r>
              <a:rPr lang="tr-TR" dirty="0" err="1" smtClean="0">
                <a:solidFill>
                  <a:srgbClr val="C00000"/>
                </a:solidFill>
              </a:rPr>
              <a:t>recognition</a:t>
            </a:r>
            <a:endParaRPr lang="tr-TR" dirty="0" smtClean="0">
              <a:solidFill>
                <a:srgbClr val="C00000"/>
              </a:solidFill>
            </a:endParaRPr>
          </a:p>
          <a:p>
            <a:pPr marL="0" indent="0">
              <a:lnSpc>
                <a:spcPct val="90000"/>
              </a:lnSpc>
              <a:buNone/>
            </a:pPr>
            <a:endParaRPr lang="tr-TR" dirty="0" smtClean="0">
              <a:solidFill>
                <a:srgbClr val="C00000"/>
              </a:solidFill>
            </a:endParaRPr>
          </a:p>
          <a:p>
            <a:pPr marL="0" indent="0">
              <a:lnSpc>
                <a:spcPct val="90000"/>
              </a:lnSpc>
              <a:buNone/>
            </a:pPr>
            <a:r>
              <a:rPr lang="tr-TR" dirty="0" err="1" smtClean="0">
                <a:solidFill>
                  <a:srgbClr val="C00000"/>
                </a:solidFill>
              </a:rPr>
              <a:t>Spam</a:t>
            </a:r>
            <a:r>
              <a:rPr lang="tr-TR" dirty="0" smtClean="0">
                <a:solidFill>
                  <a:srgbClr val="C00000"/>
                </a:solidFill>
              </a:rPr>
              <a:t> </a:t>
            </a:r>
            <a:r>
              <a:rPr lang="tr-TR" dirty="0" err="1" smtClean="0">
                <a:solidFill>
                  <a:srgbClr val="C00000"/>
                </a:solidFill>
              </a:rPr>
              <a:t>detection</a:t>
            </a:r>
            <a:endParaRPr lang="tr-TR" dirty="0" smtClean="0">
              <a:solidFill>
                <a:srgbClr val="C00000"/>
              </a:solidFill>
            </a:endParaRPr>
          </a:p>
          <a:p>
            <a:pPr marL="0" indent="0">
              <a:lnSpc>
                <a:spcPct val="90000"/>
              </a:lnSpc>
              <a:buNone/>
            </a:pPr>
            <a:endParaRPr lang="tr-TR" dirty="0" smtClean="0">
              <a:solidFill>
                <a:srgbClr val="C00000"/>
              </a:solidFill>
            </a:endParaRPr>
          </a:p>
          <a:p>
            <a:pPr marL="0" indent="0">
              <a:lnSpc>
                <a:spcPct val="90000"/>
              </a:lnSpc>
              <a:buNone/>
            </a:pPr>
            <a:r>
              <a:rPr lang="tr-TR" dirty="0" err="1" smtClean="0">
                <a:solidFill>
                  <a:srgbClr val="C00000"/>
                </a:solidFill>
              </a:rPr>
              <a:t>Medical</a:t>
            </a:r>
            <a:r>
              <a:rPr lang="tr-TR" dirty="0" smtClean="0">
                <a:solidFill>
                  <a:srgbClr val="C00000"/>
                </a:solidFill>
              </a:rPr>
              <a:t> </a:t>
            </a:r>
            <a:r>
              <a:rPr lang="tr-TR" dirty="0">
                <a:solidFill>
                  <a:srgbClr val="C00000"/>
                </a:solidFill>
              </a:rPr>
              <a:t>diagnosis: </a:t>
            </a:r>
            <a:r>
              <a:rPr lang="tr-TR" dirty="0"/>
              <a:t>From symptoms to </a:t>
            </a:r>
            <a:r>
              <a:rPr lang="tr-TR" dirty="0" smtClean="0"/>
              <a:t>illnesses</a:t>
            </a:r>
          </a:p>
          <a:p>
            <a:pPr marL="0" indent="0">
              <a:lnSpc>
                <a:spcPct val="90000"/>
              </a:lnSpc>
              <a:buNone/>
            </a:pPr>
            <a:endParaRPr lang="tr-TR" dirty="0" smtClean="0">
              <a:solidFill>
                <a:srgbClr val="C00000"/>
              </a:solidFill>
            </a:endParaRPr>
          </a:p>
          <a:p>
            <a:pPr marL="0" indent="0">
              <a:lnSpc>
                <a:spcPct val="90000"/>
              </a:lnSpc>
              <a:buNone/>
            </a:pPr>
            <a:r>
              <a:rPr lang="tr-TR" dirty="0" err="1" smtClean="0">
                <a:solidFill>
                  <a:srgbClr val="C00000"/>
                </a:solidFill>
              </a:rPr>
              <a:t>Biometrics</a:t>
            </a:r>
            <a:r>
              <a:rPr lang="tr-TR" dirty="0" smtClean="0">
                <a:solidFill>
                  <a:srgbClr val="C00000"/>
                </a:solidFill>
              </a:rPr>
              <a:t>:</a:t>
            </a:r>
            <a:r>
              <a:rPr lang="tr-TR" dirty="0" smtClean="0">
                <a:solidFill>
                  <a:schemeClr val="accent1"/>
                </a:solidFill>
              </a:rPr>
              <a:t> </a:t>
            </a:r>
            <a:r>
              <a:rPr lang="tr-TR" dirty="0" smtClean="0"/>
              <a:t>Recognition/authentication using physical and/or behavioral characteristics: Face, iris, signature, </a:t>
            </a:r>
            <a:r>
              <a:rPr lang="tr-TR" dirty="0" err="1" smtClean="0"/>
              <a:t>etc</a:t>
            </a:r>
            <a:endParaRPr lang="tr-TR" dirty="0" smtClean="0"/>
          </a:p>
          <a:p>
            <a:pPr marL="0" indent="0">
              <a:lnSpc>
                <a:spcPct val="90000"/>
              </a:lnSpc>
              <a:buNone/>
            </a:pPr>
            <a:endParaRPr lang="tr-TR" dirty="0"/>
          </a:p>
          <a:p>
            <a:pPr marL="0" indent="0">
              <a:lnSpc>
                <a:spcPct val="90000"/>
              </a:lnSpc>
              <a:buNone/>
            </a:pPr>
            <a:r>
              <a:rPr lang="tr-TR" dirty="0" smtClean="0"/>
              <a:t>...</a:t>
            </a:r>
            <a:endParaRPr lang="tr-TR" dirty="0"/>
          </a:p>
        </p:txBody>
      </p:sp>
    </p:spTree>
    <p:extLst>
      <p:ext uri="{BB962C8B-B14F-4D97-AF65-F5344CB8AC3E}">
        <p14:creationId xmlns="" xmlns:p14="http://schemas.microsoft.com/office/powerpoint/2010/main" val="286220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457200" y="0"/>
            <a:ext cx="8382000" cy="1371600"/>
          </a:xfrm>
          <a:prstGeom prst="rect">
            <a:avLst/>
          </a:prstGeom>
        </p:spPr>
        <p:txBody>
          <a:bodyPr vert="horz" anchor="ctr">
            <a:no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lvl="0"/>
            <a:r>
              <a:rPr lang="en-US" sz="4000" b="1" dirty="0">
                <a:solidFill>
                  <a:srgbClr val="333399"/>
                </a:solidFill>
                <a:latin typeface="Arial"/>
              </a:rPr>
              <a:t>Supervised </a:t>
            </a:r>
            <a:r>
              <a:rPr lang="en-US" sz="4000" b="1" dirty="0" smtClean="0">
                <a:solidFill>
                  <a:srgbClr val="333399"/>
                </a:solidFill>
                <a:latin typeface="Arial"/>
              </a:rPr>
              <a:t>Learning</a:t>
            </a:r>
            <a:r>
              <a:rPr lang="en-US" sz="4000" b="1" dirty="0">
                <a:solidFill>
                  <a:srgbClr val="333399"/>
                </a:solidFill>
                <a:latin typeface="Arial"/>
              </a:rPr>
              <a:t>: </a:t>
            </a:r>
            <a:r>
              <a:rPr lang="en-US" sz="4000" b="1" dirty="0" smtClean="0">
                <a:solidFill>
                  <a:srgbClr val="333399"/>
                </a:solidFill>
                <a:latin typeface="Arial"/>
              </a:rPr>
              <a:t>Regression</a:t>
            </a:r>
            <a:endParaRPr lang="tr-TR" sz="4000" b="1" dirty="0">
              <a:solidFill>
                <a:srgbClr val="333399"/>
              </a:solidFill>
              <a:latin typeface="Arial"/>
            </a:endParaRPr>
          </a:p>
        </p:txBody>
      </p:sp>
      <p:sp>
        <p:nvSpPr>
          <p:cNvPr id="5" name="Rectangle 5"/>
          <p:cNvSpPr txBox="1">
            <a:spLocks noChangeArrowheads="1"/>
          </p:cNvSpPr>
          <p:nvPr/>
        </p:nvSpPr>
        <p:spPr>
          <a:xfrm>
            <a:off x="457200" y="1981200"/>
            <a:ext cx="4038600" cy="38862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r>
              <a:rPr kumimoji="0" lang="tr-TR" sz="2900" b="0" i="0" u="none" strike="noStrike" kern="1200" cap="none" spc="0" normalizeH="0" baseline="0" noProof="0" dirty="0" smtClean="0">
                <a:ln>
                  <a:noFill/>
                </a:ln>
                <a:solidFill>
                  <a:sysClr val="windowText" lastClr="000000"/>
                </a:solidFill>
                <a:effectLst/>
                <a:uLnTx/>
                <a:uFillTx/>
                <a:latin typeface="Tw Cen MT"/>
                <a:ea typeface="+mn-ea"/>
                <a:cs typeface="+mn-cs"/>
              </a:rPr>
              <a:t>Price of a used car</a:t>
            </a:r>
          </a:p>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endParaRPr kumimoji="0" lang="tr-TR" sz="2900" b="0" i="1" u="none" strike="noStrike" kern="1200" cap="none" spc="0" normalizeH="0" baseline="0" noProof="0" dirty="0" smtClean="0">
              <a:ln>
                <a:noFill/>
              </a:ln>
              <a:solidFill>
                <a:sysClr val="windowText" lastClr="000000"/>
              </a:solidFill>
              <a:effectLst/>
              <a:uLnTx/>
              <a:uFillTx/>
              <a:latin typeface="Tw Cen MT"/>
              <a:ea typeface="+mn-ea"/>
              <a:cs typeface="+mn-cs"/>
            </a:endParaRPr>
          </a:p>
          <a:p>
            <a:pPr marL="0" marR="0" lvl="0" indent="0" algn="l" defTabSz="914400" rtl="0" eaLnBrk="1" fontAlgn="auto" latinLnBrk="0" hangingPunct="1">
              <a:lnSpc>
                <a:spcPct val="100000"/>
              </a:lnSpc>
              <a:spcBef>
                <a:spcPts val="700"/>
              </a:spcBef>
              <a:spcAft>
                <a:spcPts val="0"/>
              </a:spcAft>
              <a:buClr>
                <a:srgbClr val="DD8047"/>
              </a:buClr>
              <a:buSzPct val="60000"/>
              <a:buFont typeface="Wingdings"/>
              <a:buNone/>
              <a:tabLst/>
              <a:defRPr/>
            </a:pPr>
            <a:r>
              <a:rPr kumimoji="0" lang="tr-TR" sz="2900" b="0" i="1" u="none" strike="noStrike" kern="1200" cap="none" spc="0" normalizeH="0" baseline="0" noProof="0" dirty="0" smtClean="0">
                <a:ln>
                  <a:noFill/>
                </a:ln>
                <a:solidFill>
                  <a:sysClr val="windowText" lastClr="000000"/>
                </a:solidFill>
                <a:effectLst/>
                <a:uLnTx/>
                <a:uFillTx/>
                <a:latin typeface="Tw Cen MT"/>
                <a:ea typeface="+mn-ea"/>
                <a:cs typeface="+mn-cs"/>
              </a:rPr>
              <a:t>x </a:t>
            </a:r>
            <a:r>
              <a:rPr kumimoji="0" lang="tr-TR" sz="2900" b="0" i="0" u="none" strike="noStrike" kern="1200" cap="none" spc="0" normalizeH="0" baseline="0" noProof="0" dirty="0" smtClean="0">
                <a:ln>
                  <a:noFill/>
                </a:ln>
                <a:solidFill>
                  <a:sysClr val="windowText" lastClr="000000"/>
                </a:solidFill>
                <a:effectLst/>
                <a:uLnTx/>
                <a:uFillTx/>
                <a:latin typeface="Tw Cen MT"/>
                <a:ea typeface="+mn-ea"/>
                <a:cs typeface="+mn-cs"/>
              </a:rPr>
              <a:t>: car attributes</a:t>
            </a:r>
            <a:br>
              <a:rPr kumimoji="0" lang="tr-TR" sz="2900" b="0" i="0" u="none" strike="noStrike" kern="1200" cap="none" spc="0" normalizeH="0" baseline="0" noProof="0" dirty="0" smtClean="0">
                <a:ln>
                  <a:noFill/>
                </a:ln>
                <a:solidFill>
                  <a:sysClr val="windowText" lastClr="000000"/>
                </a:solidFill>
                <a:effectLst/>
                <a:uLnTx/>
                <a:uFillTx/>
                <a:latin typeface="Tw Cen MT"/>
                <a:ea typeface="+mn-ea"/>
                <a:cs typeface="+mn-cs"/>
              </a:rPr>
            </a:br>
            <a:r>
              <a:rPr kumimoji="0" lang="tr-TR" sz="2900" b="0" i="0" u="none" strike="noStrike" kern="1200" cap="none" spc="0" normalizeH="0" baseline="0" noProof="0" dirty="0" smtClean="0">
                <a:ln>
                  <a:noFill/>
                </a:ln>
                <a:solidFill>
                  <a:sysClr val="windowText" lastClr="000000"/>
                </a:solidFill>
                <a:effectLst/>
                <a:uLnTx/>
                <a:uFillTx/>
                <a:latin typeface="Tw Cen MT"/>
                <a:ea typeface="+mn-ea"/>
                <a:cs typeface="+mn-cs"/>
              </a:rPr>
              <a:t>     (e.g. mileage)</a:t>
            </a:r>
          </a:p>
          <a:p>
            <a:pPr marL="320040" marR="0" lvl="0" indent="-320040" algn="l" defTabSz="914400" rtl="0" eaLnBrk="1" fontAlgn="auto" latinLnBrk="0" hangingPunct="1">
              <a:lnSpc>
                <a:spcPct val="100000"/>
              </a:lnSpc>
              <a:spcBef>
                <a:spcPts val="700"/>
              </a:spcBef>
              <a:spcAft>
                <a:spcPts val="0"/>
              </a:spcAft>
              <a:buClr>
                <a:srgbClr val="DD8047"/>
              </a:buClr>
              <a:buSzPct val="60000"/>
              <a:buFont typeface="Wingdings" pitchFamily="2" charset="2"/>
              <a:buNone/>
              <a:tabLst/>
              <a:defRPr/>
            </a:pPr>
            <a:r>
              <a:rPr kumimoji="0" lang="tr-TR" sz="2900" b="0" i="1" u="none" strike="noStrike" kern="1200" cap="none" spc="0" normalizeH="0" baseline="0" noProof="0" dirty="0" smtClean="0">
                <a:ln>
                  <a:noFill/>
                </a:ln>
                <a:solidFill>
                  <a:sysClr val="windowText" lastClr="000000"/>
                </a:solidFill>
                <a:effectLst/>
                <a:uLnTx/>
                <a:uFillTx/>
                <a:latin typeface="Tw Cen MT"/>
                <a:ea typeface="+mn-ea"/>
                <a:cs typeface="+mn-cs"/>
              </a:rPr>
              <a:t>y </a:t>
            </a:r>
            <a:r>
              <a:rPr kumimoji="0" lang="tr-TR" sz="2900" b="0" i="0" u="none" strike="noStrike" kern="1200" cap="none" spc="0" normalizeH="0" baseline="0" noProof="0" dirty="0" smtClean="0">
                <a:ln>
                  <a:noFill/>
                </a:ln>
                <a:solidFill>
                  <a:sysClr val="windowText" lastClr="000000"/>
                </a:solidFill>
                <a:effectLst/>
                <a:uLnTx/>
                <a:uFillTx/>
                <a:latin typeface="Tw Cen MT"/>
                <a:ea typeface="+mn-ea"/>
                <a:cs typeface="+mn-cs"/>
              </a:rPr>
              <a:t>: price</a:t>
            </a:r>
          </a:p>
          <a:p>
            <a:pPr marL="320040" marR="0" lvl="0" indent="-320040" algn="l" defTabSz="914400" rtl="0" eaLnBrk="1" fontAlgn="auto" latinLnBrk="0" hangingPunct="1">
              <a:lnSpc>
                <a:spcPct val="100000"/>
              </a:lnSpc>
              <a:spcBef>
                <a:spcPts val="700"/>
              </a:spcBef>
              <a:spcAft>
                <a:spcPts val="0"/>
              </a:spcAft>
              <a:buClr>
                <a:srgbClr val="DD8047"/>
              </a:buClr>
              <a:buSzPct val="60000"/>
              <a:buFont typeface="Wingdings" pitchFamily="2" charset="2"/>
              <a:buNone/>
              <a:tabLst/>
              <a:defRPr/>
            </a:pPr>
            <a:endParaRPr kumimoji="0" lang="tr-TR" sz="2900" b="0" i="0" u="none" strike="noStrike" kern="1200" cap="none" spc="0" normalizeH="0" baseline="0" noProof="0" dirty="0">
              <a:ln>
                <a:noFill/>
              </a:ln>
              <a:solidFill>
                <a:sysClr val="windowText" lastClr="000000"/>
              </a:solidFill>
              <a:effectLst/>
              <a:uLnTx/>
              <a:uFillTx/>
              <a:latin typeface="Tw Cen MT"/>
              <a:ea typeface="+mn-ea"/>
              <a:cs typeface="+mn-cs"/>
            </a:endParaRPr>
          </a:p>
        </p:txBody>
      </p:sp>
      <p:pic>
        <p:nvPicPr>
          <p:cNvPr id="6" name="Picture 6"/>
          <p:cNvPicPr>
            <a:picLocks noChangeAspect="1" noChangeArrowheads="1"/>
          </p:cNvPicPr>
          <p:nvPr/>
        </p:nvPicPr>
        <p:blipFill>
          <a:blip r:embed="rId2" cstate="print"/>
          <a:srcRect/>
          <a:stretch>
            <a:fillRect/>
          </a:stretch>
        </p:blipFill>
        <p:spPr>
          <a:xfrm>
            <a:off x="4140200" y="1492250"/>
            <a:ext cx="4546600" cy="4375150"/>
          </a:xfrm>
          <a:prstGeom prst="rect">
            <a:avLst/>
          </a:prstGeom>
        </p:spPr>
      </p:pic>
      <p:sp>
        <p:nvSpPr>
          <p:cNvPr id="7"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tr-TR" sz="2400" b="0" i="1" u="none" strike="noStrike" kern="0" cap="none" spc="0" normalizeH="0" baseline="0" noProof="0" dirty="0" smtClean="0">
                <a:ln>
                  <a:noFill/>
                </a:ln>
                <a:solidFill>
                  <a:srgbClr val="94B6D2"/>
                </a:solidFill>
                <a:effectLst/>
                <a:uLnTx/>
                <a:uFillTx/>
              </a:rPr>
              <a:t>y </a:t>
            </a:r>
            <a:r>
              <a:rPr kumimoji="0" lang="tr-TR" sz="2400" b="0" i="0" u="none" strike="noStrike" kern="0" cap="none" spc="0" normalizeH="0" baseline="0" noProof="0" dirty="0" smtClean="0">
                <a:ln>
                  <a:noFill/>
                </a:ln>
                <a:solidFill>
                  <a:srgbClr val="94B6D2"/>
                </a:solidFill>
                <a:effectLst/>
                <a:uLnTx/>
                <a:uFillTx/>
              </a:rPr>
              <a:t>= </a:t>
            </a:r>
            <a:r>
              <a:rPr kumimoji="0" lang="tr-TR" sz="2400" b="0" i="1" u="none" strike="noStrike" kern="0" cap="none" spc="0" normalizeH="0" baseline="0" noProof="0" dirty="0" smtClean="0">
                <a:ln>
                  <a:noFill/>
                </a:ln>
                <a:solidFill>
                  <a:srgbClr val="94B6D2"/>
                </a:solidFill>
                <a:effectLst/>
                <a:uLnTx/>
                <a:uFillTx/>
              </a:rPr>
              <a:t>wx</a:t>
            </a:r>
            <a:r>
              <a:rPr kumimoji="0" lang="tr-TR" sz="2400" b="0" i="0" u="none" strike="noStrike" kern="0" cap="none" spc="0" normalizeH="0" baseline="0" noProof="0" dirty="0" smtClean="0">
                <a:ln>
                  <a:noFill/>
                </a:ln>
                <a:solidFill>
                  <a:srgbClr val="94B6D2"/>
                </a:solidFill>
                <a:effectLst/>
                <a:uLnTx/>
                <a:uFillTx/>
              </a:rPr>
              <a:t>+</a:t>
            </a:r>
            <a:r>
              <a:rPr kumimoji="0" lang="tr-TR" sz="2400" b="0" i="1" u="none" strike="noStrike" kern="0" cap="none" spc="0" normalizeH="0" baseline="0" noProof="0" dirty="0" smtClean="0">
                <a:ln>
                  <a:noFill/>
                </a:ln>
                <a:solidFill>
                  <a:srgbClr val="94B6D2"/>
                </a:solidFill>
                <a:effectLst/>
                <a:uLnTx/>
                <a:uFillTx/>
              </a:rPr>
              <a:t>w</a:t>
            </a:r>
            <a:r>
              <a:rPr kumimoji="0" lang="tr-TR" sz="2400" b="0" i="0" u="none" strike="noStrike" kern="0" cap="none" spc="0" normalizeH="0" baseline="-25000" noProof="0" dirty="0" smtClean="0">
                <a:ln>
                  <a:noFill/>
                </a:ln>
                <a:solidFill>
                  <a:srgbClr val="94B6D2"/>
                </a:solidFill>
                <a:effectLst/>
                <a:uLnTx/>
                <a:uFillTx/>
              </a:rPr>
              <a:t>0</a:t>
            </a:r>
            <a:endParaRPr kumimoji="0" lang="en-GB" sz="2400" b="0" i="0" u="none" strike="noStrike" kern="0" cap="none" spc="0" normalizeH="0" baseline="-25000" noProof="0" dirty="0" smtClean="0">
              <a:ln>
                <a:noFill/>
              </a:ln>
              <a:solidFill>
                <a:srgbClr val="94B6D2"/>
              </a:solidFill>
              <a:effectLst/>
              <a:uLnTx/>
              <a:uFillTx/>
            </a:endParaRPr>
          </a:p>
        </p:txBody>
      </p:sp>
      <p:sp>
        <p:nvSpPr>
          <p:cNvPr id="8" name="TextBox 7"/>
          <p:cNvSpPr txBox="1"/>
          <p:nvPr/>
        </p:nvSpPr>
        <p:spPr>
          <a:xfrm>
            <a:off x="990600" y="5953780"/>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 xmlns:p14="http://schemas.microsoft.com/office/powerpoint/2010/main" val="28554832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524000"/>
            <a:ext cx="8229600" cy="5262979"/>
          </a:xfrm>
          <a:prstGeom prst="rect">
            <a:avLst/>
          </a:prstGeom>
        </p:spPr>
        <p:txBody>
          <a:bodyPr wrap="square">
            <a:spAutoFit/>
          </a:bodyPr>
          <a:lstStyle/>
          <a:p>
            <a:r>
              <a:rPr lang="en-US" sz="2800" dirty="0"/>
              <a:t>You’re running a company, and you want to develop learning algorithms to address each of two problems.</a:t>
            </a:r>
          </a:p>
          <a:p>
            <a:endParaRPr lang="en-US" sz="2800" b="1" dirty="0" smtClean="0"/>
          </a:p>
          <a:p>
            <a:r>
              <a:rPr lang="en-US" sz="2800" b="1" dirty="0" smtClean="0"/>
              <a:t>Problem </a:t>
            </a:r>
            <a:r>
              <a:rPr lang="en-US" sz="2800" b="1" dirty="0"/>
              <a:t>1: </a:t>
            </a:r>
            <a:r>
              <a:rPr lang="en-US" sz="2800" dirty="0"/>
              <a:t>You have a large inventory of identical items. You want to predict how many of these items will sell over the next 3 months.</a:t>
            </a:r>
          </a:p>
          <a:p>
            <a:r>
              <a:rPr lang="en-US" sz="2800" b="1" dirty="0"/>
              <a:t>Problem 2:</a:t>
            </a:r>
            <a:r>
              <a:rPr lang="en-US" sz="2800" dirty="0"/>
              <a:t> You’d like software to examine individual customer accounts, and for each account decide if it has been hacked/compromised.</a:t>
            </a:r>
          </a:p>
          <a:p>
            <a:endParaRPr lang="en-US" sz="2800" dirty="0"/>
          </a:p>
          <a:p>
            <a:r>
              <a:rPr lang="en-US" sz="2800" dirty="0"/>
              <a:t>Should you treat these as classification or as regression problems</a:t>
            </a:r>
            <a:r>
              <a:rPr lang="en-US" sz="2800" dirty="0" smtClean="0"/>
              <a:t>?</a:t>
            </a:r>
            <a:endParaRPr lang="en-US" sz="2400" dirty="0"/>
          </a:p>
        </p:txBody>
      </p:sp>
      <p:pic>
        <p:nvPicPr>
          <p:cNvPr id="1026" name="Picture 2" descr="Image result for Quiz time"/>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22052"/>
          <a:stretch/>
        </p:blipFill>
        <p:spPr bwMode="auto">
          <a:xfrm>
            <a:off x="626705" y="18661"/>
            <a:ext cx="5720054"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818686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676400"/>
            <a:ext cx="8229600" cy="4524315"/>
          </a:xfrm>
          <a:prstGeom prst="rect">
            <a:avLst/>
          </a:prstGeom>
        </p:spPr>
        <p:txBody>
          <a:bodyPr wrap="square">
            <a:spAutoFit/>
          </a:bodyPr>
          <a:lstStyle/>
          <a:p>
            <a:endParaRPr lang="en-US" sz="2400" dirty="0" smtClean="0"/>
          </a:p>
          <a:p>
            <a:r>
              <a:rPr lang="en-US" sz="3200" dirty="0" smtClean="0"/>
              <a:t>Should you treat these as classification or as regression problems?</a:t>
            </a:r>
          </a:p>
          <a:p>
            <a:endParaRPr lang="en-US" sz="3200" dirty="0"/>
          </a:p>
          <a:p>
            <a:pPr marL="457200" indent="-457200">
              <a:buFont typeface="+mj-lt"/>
              <a:buAutoNum type="arabicPeriod"/>
            </a:pPr>
            <a:r>
              <a:rPr lang="en-US" sz="2800" dirty="0"/>
              <a:t>Treat both as classification problems.</a:t>
            </a:r>
          </a:p>
          <a:p>
            <a:pPr marL="457200" indent="-457200">
              <a:buFont typeface="+mj-lt"/>
              <a:buAutoNum type="arabicPeriod"/>
            </a:pPr>
            <a:r>
              <a:rPr lang="en-US" sz="2800" dirty="0"/>
              <a:t>Treat problem 1 as a classification problem, problem 2 as a regression problem.</a:t>
            </a:r>
          </a:p>
          <a:p>
            <a:pPr marL="457200" indent="-457200">
              <a:buFont typeface="+mj-lt"/>
              <a:buAutoNum type="arabicPeriod"/>
            </a:pPr>
            <a:r>
              <a:rPr lang="en-US" sz="2800" dirty="0"/>
              <a:t>Treat problem 1 as a regression problem, problem 2 as a classification problem.</a:t>
            </a:r>
          </a:p>
          <a:p>
            <a:pPr marL="457200" indent="-457200">
              <a:buFont typeface="+mj-lt"/>
              <a:buAutoNum type="arabicPeriod"/>
            </a:pPr>
            <a:r>
              <a:rPr lang="en-US" sz="2800" dirty="0"/>
              <a:t>Treat both as regression problems</a:t>
            </a:r>
          </a:p>
        </p:txBody>
      </p:sp>
      <p:pic>
        <p:nvPicPr>
          <p:cNvPr id="5" name="Picture 2" descr="Image result for Quiz time"/>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22052"/>
          <a:stretch/>
        </p:blipFill>
        <p:spPr bwMode="auto">
          <a:xfrm>
            <a:off x="626705" y="18661"/>
            <a:ext cx="5720054"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19557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a:solidFill>
                  <a:srgbClr val="333399"/>
                </a:solidFill>
                <a:latin typeface="Arial"/>
              </a:rPr>
              <a:t>Unsupervised learning</a:t>
            </a:r>
          </a:p>
        </p:txBody>
      </p:sp>
      <p:pic>
        <p:nvPicPr>
          <p:cNvPr id="5" name="Picture 4"/>
          <p:cNvPicPr>
            <a:picLocks noChangeAspect="1"/>
          </p:cNvPicPr>
          <p:nvPr/>
        </p:nvPicPr>
        <p:blipFill>
          <a:blip r:embed="rId2"/>
          <a:stretch>
            <a:fillRect/>
          </a:stretch>
        </p:blipFill>
        <p:spPr>
          <a:xfrm>
            <a:off x="5495798" y="3431117"/>
            <a:ext cx="1993900" cy="1917700"/>
          </a:xfrm>
          <a:prstGeom prst="rect">
            <a:avLst/>
          </a:prstGeom>
        </p:spPr>
      </p:pic>
      <p:pic>
        <p:nvPicPr>
          <p:cNvPr id="6" name="Picture 5"/>
          <p:cNvPicPr>
            <a:picLocks noChangeAspect="1"/>
          </p:cNvPicPr>
          <p:nvPr/>
        </p:nvPicPr>
        <p:blipFill>
          <a:blip r:embed="rId3"/>
          <a:stretch>
            <a:fillRect/>
          </a:stretch>
        </p:blipFill>
        <p:spPr>
          <a:xfrm>
            <a:off x="1425448" y="1526117"/>
            <a:ext cx="1943100" cy="1905000"/>
          </a:xfrm>
          <a:prstGeom prst="rect">
            <a:avLst/>
          </a:prstGeom>
        </p:spPr>
      </p:pic>
      <p:pic>
        <p:nvPicPr>
          <p:cNvPr id="7" name="Picture 6"/>
          <p:cNvPicPr>
            <a:picLocks noChangeAspect="1"/>
          </p:cNvPicPr>
          <p:nvPr/>
        </p:nvPicPr>
        <p:blipFill>
          <a:blip r:embed="rId4"/>
          <a:stretch>
            <a:fillRect/>
          </a:stretch>
        </p:blipFill>
        <p:spPr>
          <a:xfrm>
            <a:off x="4010200" y="1526117"/>
            <a:ext cx="1676400" cy="1689100"/>
          </a:xfrm>
          <a:prstGeom prst="rect">
            <a:avLst/>
          </a:prstGeom>
        </p:spPr>
      </p:pic>
      <p:pic>
        <p:nvPicPr>
          <p:cNvPr id="8" name="Picture 7"/>
          <p:cNvPicPr>
            <a:picLocks noChangeAspect="1"/>
          </p:cNvPicPr>
          <p:nvPr/>
        </p:nvPicPr>
        <p:blipFill>
          <a:blip r:embed="rId5"/>
          <a:stretch>
            <a:fillRect/>
          </a:stretch>
        </p:blipFill>
        <p:spPr>
          <a:xfrm>
            <a:off x="6175248" y="1691217"/>
            <a:ext cx="2590800" cy="1524000"/>
          </a:xfrm>
          <a:prstGeom prst="rect">
            <a:avLst/>
          </a:prstGeom>
        </p:spPr>
      </p:pic>
      <p:pic>
        <p:nvPicPr>
          <p:cNvPr id="9" name="Picture 8"/>
          <p:cNvPicPr>
            <a:picLocks noChangeAspect="1"/>
          </p:cNvPicPr>
          <p:nvPr/>
        </p:nvPicPr>
        <p:blipFill>
          <a:blip r:embed="rId6"/>
          <a:stretch>
            <a:fillRect/>
          </a:stretch>
        </p:blipFill>
        <p:spPr>
          <a:xfrm>
            <a:off x="1679448" y="3575050"/>
            <a:ext cx="2870200" cy="1638300"/>
          </a:xfrm>
          <a:prstGeom prst="rect">
            <a:avLst/>
          </a:prstGeom>
        </p:spPr>
      </p:pic>
      <p:sp>
        <p:nvSpPr>
          <p:cNvPr id="10" name="Rectangle 9"/>
          <p:cNvSpPr/>
          <p:nvPr/>
        </p:nvSpPr>
        <p:spPr>
          <a:xfrm>
            <a:off x="94824" y="5708650"/>
            <a:ext cx="904606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err="1" smtClean="0">
                <a:ln>
                  <a:noFill/>
                </a:ln>
                <a:solidFill>
                  <a:srgbClr val="0000FF"/>
                </a:solidFill>
                <a:effectLst/>
                <a:uLnTx/>
                <a:uFillTx/>
              </a:rPr>
              <a:t>Unupervised</a:t>
            </a:r>
            <a:r>
              <a:rPr kumimoji="0" lang="en-US" sz="2800" b="0" i="0" u="none" strike="noStrike" kern="0" cap="none" spc="0" normalizeH="0" baseline="0" noProof="0" dirty="0" smtClean="0">
                <a:ln>
                  <a:noFill/>
                </a:ln>
                <a:solidFill>
                  <a:srgbClr val="0000FF"/>
                </a:solidFill>
                <a:effectLst/>
                <a:uLnTx/>
                <a:uFillTx/>
              </a:rPr>
              <a:t> learning: given data, i.e. examples, but no labels</a:t>
            </a:r>
          </a:p>
        </p:txBody>
      </p:sp>
    </p:spTree>
    <p:extLst>
      <p:ext uri="{BB962C8B-B14F-4D97-AF65-F5344CB8AC3E}">
        <p14:creationId xmlns="" xmlns:p14="http://schemas.microsoft.com/office/powerpoint/2010/main" val="3959077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524000"/>
            <a:ext cx="5303520" cy="4145027"/>
          </a:xfrm>
          <a:prstGeom prst="rect">
            <a:avLst/>
          </a:prstGeom>
        </p:spPr>
      </p:pic>
      <p:sp>
        <p:nvSpPr>
          <p:cNvPr id="5"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a:solidFill>
                  <a:srgbClr val="333399"/>
                </a:solidFill>
                <a:latin typeface="Arial"/>
              </a:rPr>
              <a:t>Unsupervised </a:t>
            </a:r>
            <a:r>
              <a:rPr lang="en-US" sz="4000" b="1" dirty="0" smtClean="0">
                <a:solidFill>
                  <a:srgbClr val="333399"/>
                </a:solidFill>
                <a:latin typeface="Arial"/>
              </a:rPr>
              <a:t>learning …</a:t>
            </a:r>
            <a:endParaRPr lang="en-US" sz="4000" b="1" dirty="0">
              <a:solidFill>
                <a:srgbClr val="333399"/>
              </a:solidFill>
              <a:latin typeface="Arial"/>
            </a:endParaRPr>
          </a:p>
        </p:txBody>
      </p:sp>
      <p:sp>
        <p:nvSpPr>
          <p:cNvPr id="6" name="Rectangle 5"/>
          <p:cNvSpPr/>
          <p:nvPr/>
        </p:nvSpPr>
        <p:spPr>
          <a:xfrm>
            <a:off x="117348" y="5638800"/>
            <a:ext cx="8798052" cy="1200329"/>
          </a:xfrm>
          <a:prstGeom prst="rect">
            <a:avLst/>
          </a:prstGeom>
        </p:spPr>
        <p:txBody>
          <a:bodyPr wrap="square">
            <a:spAutoFit/>
          </a:bodyPr>
          <a:lstStyle/>
          <a:p>
            <a:r>
              <a:rPr lang="en-US" sz="3600" dirty="0">
                <a:solidFill>
                  <a:srgbClr val="0070C0"/>
                </a:solidFill>
              </a:rPr>
              <a:t>Methods: </a:t>
            </a:r>
            <a:r>
              <a:rPr lang="en-US" sz="3600" dirty="0"/>
              <a:t>K-means, </a:t>
            </a:r>
            <a:r>
              <a:rPr lang="en-US" sz="3600" dirty="0" err="1"/>
              <a:t>gaussian</a:t>
            </a:r>
            <a:r>
              <a:rPr lang="en-US" sz="3600" dirty="0"/>
              <a:t> mixtures, hierarchical clustering</a:t>
            </a:r>
            <a:r>
              <a:rPr lang="en-US" sz="3600" dirty="0" smtClean="0"/>
              <a:t>, spectral </a:t>
            </a:r>
            <a:r>
              <a:rPr lang="en-US" sz="3600" dirty="0"/>
              <a:t>clustering, etc.</a:t>
            </a:r>
          </a:p>
        </p:txBody>
      </p:sp>
    </p:spTree>
    <p:extLst>
      <p:ext uri="{BB962C8B-B14F-4D97-AF65-F5344CB8AC3E}">
        <p14:creationId xmlns="" xmlns:p14="http://schemas.microsoft.com/office/powerpoint/2010/main" val="281143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ACHINE LEARNING Quot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 y="1828800"/>
            <a:ext cx="8229600" cy="4572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Few </a:t>
            </a:r>
            <a:r>
              <a:rPr lang="en-US" b="1" dirty="0">
                <a:solidFill>
                  <a:srgbClr val="003399"/>
                </a:solidFill>
              </a:rPr>
              <a:t>Quotes</a:t>
            </a:r>
          </a:p>
        </p:txBody>
      </p:sp>
    </p:spTree>
    <p:extLst>
      <p:ext uri="{BB962C8B-B14F-4D97-AF65-F5344CB8AC3E}">
        <p14:creationId xmlns="" xmlns:p14="http://schemas.microsoft.com/office/powerpoint/2010/main" val="22657284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42996" y="1828801"/>
            <a:ext cx="4663440" cy="2391643"/>
          </a:xfrm>
          <a:prstGeom prst="rect">
            <a:avLst/>
          </a:prstGeom>
        </p:spPr>
      </p:pic>
      <p:pic>
        <p:nvPicPr>
          <p:cNvPr id="6" name="Picture 5"/>
          <p:cNvPicPr>
            <a:picLocks noChangeAspect="1"/>
          </p:cNvPicPr>
          <p:nvPr/>
        </p:nvPicPr>
        <p:blipFill>
          <a:blip r:embed="rId3"/>
          <a:stretch>
            <a:fillRect/>
          </a:stretch>
        </p:blipFill>
        <p:spPr>
          <a:xfrm>
            <a:off x="304800" y="1632191"/>
            <a:ext cx="3200400" cy="2588253"/>
          </a:xfrm>
          <a:prstGeom prst="rect">
            <a:avLst/>
          </a:prstGeom>
        </p:spPr>
      </p:pic>
      <p:pic>
        <p:nvPicPr>
          <p:cNvPr id="7" name="Picture 6"/>
          <p:cNvPicPr>
            <a:picLocks noChangeAspect="1"/>
          </p:cNvPicPr>
          <p:nvPr/>
        </p:nvPicPr>
        <p:blipFill>
          <a:blip r:embed="rId4"/>
          <a:stretch>
            <a:fillRect/>
          </a:stretch>
        </p:blipFill>
        <p:spPr>
          <a:xfrm>
            <a:off x="3398576" y="4280889"/>
            <a:ext cx="2286000" cy="2371195"/>
          </a:xfrm>
          <a:prstGeom prst="rect">
            <a:avLst/>
          </a:prstGeom>
        </p:spPr>
      </p:pic>
      <p:sp>
        <p:nvSpPr>
          <p:cNvPr id="8" name="Rectangle 7"/>
          <p:cNvSpPr/>
          <p:nvPr/>
        </p:nvSpPr>
        <p:spPr>
          <a:xfrm>
            <a:off x="5543740" y="4009610"/>
            <a:ext cx="3220753" cy="461665"/>
          </a:xfrm>
          <a:prstGeom prst="rect">
            <a:avLst/>
          </a:prstGeom>
        </p:spPr>
        <p:txBody>
          <a:bodyPr wrap="none">
            <a:spAutoFit/>
          </a:bodyPr>
          <a:lstStyle/>
          <a:p>
            <a:r>
              <a:rPr lang="en-US" sz="2400" b="1" dirty="0">
                <a:solidFill>
                  <a:srgbClr val="0070C0"/>
                </a:solidFill>
              </a:rPr>
              <a:t>Social network analysis</a:t>
            </a:r>
          </a:p>
        </p:txBody>
      </p:sp>
      <p:sp>
        <p:nvSpPr>
          <p:cNvPr id="9" name="Rectangle 8"/>
          <p:cNvSpPr/>
          <p:nvPr/>
        </p:nvSpPr>
        <p:spPr>
          <a:xfrm>
            <a:off x="5725579" y="5426040"/>
            <a:ext cx="2885021" cy="461665"/>
          </a:xfrm>
          <a:prstGeom prst="rect">
            <a:avLst/>
          </a:prstGeom>
        </p:spPr>
        <p:txBody>
          <a:bodyPr wrap="none">
            <a:spAutoFit/>
          </a:bodyPr>
          <a:lstStyle/>
          <a:p>
            <a:r>
              <a:rPr lang="en-US" sz="2400" b="1" dirty="0">
                <a:solidFill>
                  <a:srgbClr val="0070C0"/>
                </a:solidFill>
              </a:rPr>
              <a:t>Market segmentation</a:t>
            </a:r>
          </a:p>
        </p:txBody>
      </p:sp>
      <p:sp>
        <p:nvSpPr>
          <p:cNvPr id="10" name="Rectangle 9"/>
          <p:cNvSpPr/>
          <p:nvPr/>
        </p:nvSpPr>
        <p:spPr>
          <a:xfrm>
            <a:off x="0" y="4276518"/>
            <a:ext cx="3696589" cy="461665"/>
          </a:xfrm>
          <a:prstGeom prst="rect">
            <a:avLst/>
          </a:prstGeom>
        </p:spPr>
        <p:txBody>
          <a:bodyPr wrap="none">
            <a:spAutoFit/>
          </a:bodyPr>
          <a:lstStyle/>
          <a:p>
            <a:r>
              <a:rPr lang="en-US" sz="2400" b="1" dirty="0">
                <a:solidFill>
                  <a:srgbClr val="0070C0"/>
                </a:solidFill>
              </a:rPr>
              <a:t>Astronomical data analysis</a:t>
            </a:r>
          </a:p>
        </p:txBody>
      </p:sp>
      <p:sp>
        <p:nvSpPr>
          <p:cNvPr id="11"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a:solidFill>
                  <a:srgbClr val="333399"/>
                </a:solidFill>
                <a:latin typeface="Arial"/>
              </a:rPr>
              <a:t>Unsupervised </a:t>
            </a:r>
            <a:r>
              <a:rPr lang="en-US" sz="4000" b="1" dirty="0" smtClean="0">
                <a:solidFill>
                  <a:srgbClr val="333399"/>
                </a:solidFill>
                <a:latin typeface="Arial"/>
              </a:rPr>
              <a:t>learning …</a:t>
            </a:r>
            <a:endParaRPr lang="en-US" sz="4000" b="1" dirty="0">
              <a:solidFill>
                <a:srgbClr val="333399"/>
              </a:solidFill>
              <a:latin typeface="Arial"/>
            </a:endParaRPr>
          </a:p>
        </p:txBody>
      </p:sp>
    </p:spTree>
    <p:extLst>
      <p:ext uri="{BB962C8B-B14F-4D97-AF65-F5344CB8AC3E}">
        <p14:creationId xmlns="" xmlns:p14="http://schemas.microsoft.com/office/powerpoint/2010/main" val="814022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527117" y="1752600"/>
            <a:ext cx="82296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FF9900"/>
              </a:buClr>
              <a:buSzPct val="75000"/>
              <a:buFont typeface="Wingdings" panose="05000000000000000000" pitchFamily="2" charset="2"/>
              <a:buChar char="n"/>
              <a:tabLst/>
              <a:defRPr/>
            </a:pPr>
            <a:r>
              <a:rPr kumimoji="0" lang="tr-TR" altLang="en-US" sz="2400" b="0" i="0" u="none" strike="noStrike" kern="0" cap="none" spc="0" normalizeH="0" baseline="0" noProof="0" dirty="0" smtClean="0">
                <a:ln>
                  <a:noFill/>
                </a:ln>
                <a:solidFill>
                  <a:srgbClr val="000000"/>
                </a:solidFill>
                <a:effectLst/>
                <a:uLnTx/>
                <a:uFillTx/>
                <a:latin typeface="Lucida Bright"/>
                <a:ea typeface="+mn-ea"/>
                <a:cs typeface="+mn-cs"/>
              </a:rPr>
              <a:t>Learning “what normally happens”</a:t>
            </a:r>
          </a:p>
          <a:p>
            <a:pPr marL="342900" marR="0" lvl="0" indent="-342900" algn="l" defTabSz="914400" rtl="0" eaLnBrk="1" fontAlgn="base" latinLnBrk="0" hangingPunct="1">
              <a:lnSpc>
                <a:spcPct val="100000"/>
              </a:lnSpc>
              <a:spcBef>
                <a:spcPct val="20000"/>
              </a:spcBef>
              <a:spcAft>
                <a:spcPct val="0"/>
              </a:spcAft>
              <a:buClr>
                <a:srgbClr val="FF9900"/>
              </a:buClr>
              <a:buSzPct val="75000"/>
              <a:buFont typeface="Wingdings" panose="05000000000000000000" pitchFamily="2" charset="2"/>
              <a:buChar char="n"/>
              <a:tabLst/>
              <a:defRPr/>
            </a:pPr>
            <a:r>
              <a:rPr kumimoji="0" lang="tr-TR" altLang="en-US" sz="2400" b="0" i="0" u="none" strike="noStrike" kern="0" cap="none" spc="0" normalizeH="0" baseline="0" noProof="0" dirty="0" smtClean="0">
                <a:ln>
                  <a:noFill/>
                </a:ln>
                <a:solidFill>
                  <a:srgbClr val="000000"/>
                </a:solidFill>
                <a:effectLst/>
                <a:uLnTx/>
                <a:uFillTx/>
                <a:latin typeface="Lucida Bright"/>
                <a:ea typeface="+mn-ea"/>
                <a:cs typeface="+mn-cs"/>
              </a:rPr>
              <a:t>No output</a:t>
            </a:r>
          </a:p>
          <a:p>
            <a:pPr marL="342900" marR="0" lvl="0" indent="-342900" algn="l" defTabSz="914400" rtl="0" eaLnBrk="1" fontAlgn="base" latinLnBrk="0" hangingPunct="1">
              <a:lnSpc>
                <a:spcPct val="100000"/>
              </a:lnSpc>
              <a:spcBef>
                <a:spcPct val="20000"/>
              </a:spcBef>
              <a:spcAft>
                <a:spcPct val="0"/>
              </a:spcAft>
              <a:buClr>
                <a:srgbClr val="FF9900"/>
              </a:buClr>
              <a:buSzPct val="75000"/>
              <a:buFont typeface="Wingdings" panose="05000000000000000000" pitchFamily="2" charset="2"/>
              <a:buChar char="n"/>
              <a:tabLst/>
              <a:defRPr/>
            </a:pPr>
            <a:r>
              <a:rPr kumimoji="0" lang="tr-TR" altLang="en-US" sz="2400" b="0" i="0" u="none" strike="noStrike" kern="0" cap="none" spc="0" normalizeH="0" baseline="0" noProof="0" dirty="0" smtClean="0">
                <a:ln>
                  <a:noFill/>
                </a:ln>
                <a:solidFill>
                  <a:srgbClr val="000000"/>
                </a:solidFill>
                <a:effectLst/>
                <a:uLnTx/>
                <a:uFillTx/>
                <a:latin typeface="Lucida Bright"/>
                <a:ea typeface="+mn-ea"/>
                <a:cs typeface="+mn-cs"/>
              </a:rPr>
              <a:t>Clustering: Grouping similar instances</a:t>
            </a:r>
            <a:endParaRPr kumimoji="0" lang="en-US" altLang="en-US" sz="2400" b="0" i="0" u="none" strike="noStrike" kern="0" cap="none" spc="0" normalizeH="0" baseline="0" noProof="0" dirty="0" smtClean="0">
              <a:ln>
                <a:noFill/>
              </a:ln>
              <a:solidFill>
                <a:srgbClr val="000000"/>
              </a:solidFill>
              <a:effectLst/>
              <a:uLnTx/>
              <a:uFillTx/>
              <a:latin typeface="Lucida Brigh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9900"/>
              </a:buClr>
              <a:buSzPct val="75000"/>
              <a:buFont typeface="Wingdings" panose="05000000000000000000" pitchFamily="2" charset="2"/>
              <a:buChar char="n"/>
              <a:tabLst/>
              <a:defRPr/>
            </a:pPr>
            <a:r>
              <a:rPr kumimoji="0" lang="en-US" altLang="en-US" sz="2400" b="0" i="0" u="none" strike="noStrike" kern="0" cap="none" spc="0" normalizeH="0" baseline="0" noProof="0" dirty="0" smtClean="0">
                <a:ln>
                  <a:noFill/>
                </a:ln>
                <a:solidFill>
                  <a:srgbClr val="000000"/>
                </a:solidFill>
                <a:effectLst/>
                <a:uLnTx/>
                <a:uFillTx/>
                <a:latin typeface="Lucida Bright"/>
                <a:ea typeface="+mn-ea"/>
                <a:cs typeface="+mn-cs"/>
              </a:rPr>
              <a:t>Other applications: Summarization, Association Analysis</a:t>
            </a:r>
            <a:endParaRPr kumimoji="0" lang="tr-TR" altLang="en-US" sz="2400" b="0" i="0" u="none" strike="noStrike" kern="0" cap="none" spc="0" normalizeH="0" baseline="0" noProof="0" dirty="0" smtClean="0">
              <a:ln>
                <a:noFill/>
              </a:ln>
              <a:solidFill>
                <a:srgbClr val="000000"/>
              </a:solidFill>
              <a:effectLst/>
              <a:uLnTx/>
              <a:uFillTx/>
              <a:latin typeface="Lucida Brigh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9900"/>
              </a:buClr>
              <a:buSzPct val="75000"/>
              <a:buFont typeface="Wingdings" panose="05000000000000000000" pitchFamily="2" charset="2"/>
              <a:buChar char="n"/>
              <a:tabLst/>
              <a:defRPr/>
            </a:pPr>
            <a:r>
              <a:rPr kumimoji="0" lang="tr-TR" altLang="en-US" sz="2400" b="0" i="0" u="none" strike="noStrike" kern="0" cap="none" spc="0" normalizeH="0" baseline="0" noProof="0" dirty="0" smtClean="0">
                <a:ln>
                  <a:noFill/>
                </a:ln>
                <a:solidFill>
                  <a:srgbClr val="000000"/>
                </a:solidFill>
                <a:effectLst/>
                <a:uLnTx/>
                <a:uFillTx/>
                <a:latin typeface="Lucida Bright"/>
                <a:ea typeface="+mn-ea"/>
                <a:cs typeface="+mn-cs"/>
              </a:rPr>
              <a:t>Example applications</a:t>
            </a:r>
          </a:p>
          <a:p>
            <a:pPr marL="742950" marR="0" lvl="1" indent="-285750" algn="l" defTabSz="914400" rtl="0" eaLnBrk="1" fontAlgn="base" latinLnBrk="0" hangingPunct="1">
              <a:lnSpc>
                <a:spcPct val="100000"/>
              </a:lnSpc>
              <a:spcBef>
                <a:spcPct val="20000"/>
              </a:spcBef>
              <a:spcAft>
                <a:spcPct val="0"/>
              </a:spcAft>
              <a:buClr>
                <a:srgbClr val="FBA313"/>
              </a:buClr>
              <a:buSzPct val="80000"/>
              <a:buFont typeface="Wingdings" panose="05000000000000000000" pitchFamily="2" charset="2"/>
              <a:buChar char="¨"/>
              <a:tabLst/>
              <a:defRPr/>
            </a:pPr>
            <a:r>
              <a:rPr kumimoji="0" lang="tr-TR" altLang="en-US" sz="2400" b="0" i="0" u="none" strike="noStrike" kern="0" cap="none" spc="0" normalizeH="0" baseline="0" noProof="0" dirty="0" smtClean="0">
                <a:ln>
                  <a:noFill/>
                </a:ln>
                <a:solidFill>
                  <a:srgbClr val="000000"/>
                </a:solidFill>
                <a:effectLst/>
                <a:uLnTx/>
                <a:uFillTx/>
                <a:latin typeface="Lucida Bright"/>
              </a:rPr>
              <a:t>Customer segmentation in CRM</a:t>
            </a:r>
          </a:p>
          <a:p>
            <a:pPr marL="742950" marR="0" lvl="1" indent="-285750" algn="l" defTabSz="914400" rtl="0" eaLnBrk="1" fontAlgn="base" latinLnBrk="0" hangingPunct="1">
              <a:lnSpc>
                <a:spcPct val="100000"/>
              </a:lnSpc>
              <a:spcBef>
                <a:spcPct val="20000"/>
              </a:spcBef>
              <a:spcAft>
                <a:spcPct val="0"/>
              </a:spcAft>
              <a:buClr>
                <a:srgbClr val="FBA313"/>
              </a:buClr>
              <a:buSzPct val="80000"/>
              <a:buFont typeface="Wingdings" panose="05000000000000000000" pitchFamily="2" charset="2"/>
              <a:buChar char="¨"/>
              <a:tabLst/>
              <a:defRPr/>
            </a:pPr>
            <a:r>
              <a:rPr kumimoji="0" lang="tr-TR" altLang="en-US" sz="2400" b="0" i="0" u="none" strike="noStrike" kern="0" cap="none" spc="0" normalizeH="0" baseline="0" noProof="0" dirty="0" smtClean="0">
                <a:ln>
                  <a:noFill/>
                </a:ln>
                <a:solidFill>
                  <a:srgbClr val="000000"/>
                </a:solidFill>
                <a:effectLst/>
                <a:uLnTx/>
                <a:uFillTx/>
                <a:latin typeface="Lucida Bright"/>
              </a:rPr>
              <a:t>Image compression: Color quantization</a:t>
            </a:r>
          </a:p>
          <a:p>
            <a:pPr marL="742950" marR="0" lvl="1" indent="-285750" algn="l" defTabSz="914400" rtl="0" eaLnBrk="1" fontAlgn="base" latinLnBrk="0" hangingPunct="1">
              <a:lnSpc>
                <a:spcPct val="100000"/>
              </a:lnSpc>
              <a:spcBef>
                <a:spcPct val="20000"/>
              </a:spcBef>
              <a:spcAft>
                <a:spcPct val="0"/>
              </a:spcAft>
              <a:buClr>
                <a:srgbClr val="FBA313"/>
              </a:buClr>
              <a:buSzPct val="80000"/>
              <a:buFont typeface="Wingdings" panose="05000000000000000000" pitchFamily="2" charset="2"/>
              <a:buChar char="¨"/>
              <a:tabLst/>
              <a:defRPr/>
            </a:pPr>
            <a:r>
              <a:rPr kumimoji="0" lang="tr-TR" altLang="en-US" sz="2400" b="0" i="0" u="none" strike="noStrike" kern="0" cap="none" spc="0" normalizeH="0" baseline="0" noProof="0" dirty="0" smtClean="0">
                <a:ln>
                  <a:noFill/>
                </a:ln>
                <a:solidFill>
                  <a:srgbClr val="000000"/>
                </a:solidFill>
                <a:effectLst/>
                <a:uLnTx/>
                <a:uFillTx/>
                <a:latin typeface="Lucida Bright"/>
              </a:rPr>
              <a:t>Bioinformatics: Learning motifs</a:t>
            </a:r>
          </a:p>
        </p:txBody>
      </p:sp>
      <p:sp>
        <p:nvSpPr>
          <p:cNvPr id="8"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b="1" dirty="0">
                <a:solidFill>
                  <a:srgbClr val="333399"/>
                </a:solidFill>
                <a:latin typeface="Arial"/>
              </a:rPr>
              <a:t>Unsupervised </a:t>
            </a:r>
            <a:r>
              <a:rPr lang="en-US" sz="4000" b="1" dirty="0" smtClean="0">
                <a:solidFill>
                  <a:srgbClr val="333399"/>
                </a:solidFill>
                <a:latin typeface="Arial"/>
              </a:rPr>
              <a:t>learning …</a:t>
            </a:r>
            <a:endParaRPr lang="en-US" sz="4000" b="1" dirty="0">
              <a:solidFill>
                <a:srgbClr val="333399"/>
              </a:solidFill>
              <a:latin typeface="Arial"/>
            </a:endParaRPr>
          </a:p>
        </p:txBody>
      </p:sp>
    </p:spTree>
    <p:extLst>
      <p:ext uri="{BB962C8B-B14F-4D97-AF65-F5344CB8AC3E}">
        <p14:creationId xmlns="" xmlns:p14="http://schemas.microsoft.com/office/powerpoint/2010/main" val="4228040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105400"/>
          </a:xfrm>
        </p:spPr>
        <p:txBody>
          <a:bodyPr>
            <a:normAutofit fontScale="55000" lnSpcReduction="20000"/>
          </a:bodyPr>
          <a:lstStyle/>
          <a:p>
            <a:r>
              <a:rPr lang="en-US" sz="4400" b="1" dirty="0"/>
              <a:t>Of the following examples, which would you address using an unsupervised learning algorithm? </a:t>
            </a:r>
            <a:r>
              <a:rPr lang="en-US" sz="4400" b="1" dirty="0" smtClean="0"/>
              <a:t>(Mark </a:t>
            </a:r>
            <a:r>
              <a:rPr lang="en-US" sz="4400" b="1" dirty="0"/>
              <a:t>all that apply.)</a:t>
            </a:r>
          </a:p>
          <a:p>
            <a:endParaRPr lang="en-US" sz="3300" dirty="0"/>
          </a:p>
          <a:p>
            <a:pPr>
              <a:lnSpc>
                <a:spcPct val="120000"/>
              </a:lnSpc>
              <a:spcBef>
                <a:spcPts val="1200"/>
              </a:spcBef>
              <a:buClr>
                <a:srgbClr val="0070C0"/>
              </a:buClr>
              <a:buSzPct val="100000"/>
              <a:buFont typeface="Wingdings" panose="05000000000000000000" pitchFamily="2" charset="2"/>
              <a:buChar char="q"/>
            </a:pPr>
            <a:r>
              <a:rPr lang="en-US" sz="4000" dirty="0">
                <a:solidFill>
                  <a:srgbClr val="0070C0"/>
                </a:solidFill>
                <a:latin typeface="Arial" panose="020B0604020202020204" pitchFamily="34" charset="0"/>
                <a:cs typeface="Arial" panose="020B0604020202020204" pitchFamily="34" charset="0"/>
              </a:rPr>
              <a:t>Given email labeled as spam/not spam, learn a spam filter</a:t>
            </a:r>
            <a:r>
              <a:rPr lang="en-US" sz="4000" dirty="0" smtClean="0">
                <a:solidFill>
                  <a:srgbClr val="0070C0"/>
                </a:solidFill>
                <a:latin typeface="Arial" panose="020B0604020202020204" pitchFamily="34" charset="0"/>
                <a:cs typeface="Arial" panose="020B0604020202020204" pitchFamily="34" charset="0"/>
              </a:rPr>
              <a:t>.</a:t>
            </a:r>
          </a:p>
          <a:p>
            <a:pPr>
              <a:lnSpc>
                <a:spcPct val="120000"/>
              </a:lnSpc>
              <a:spcBef>
                <a:spcPts val="1200"/>
              </a:spcBef>
              <a:buClr>
                <a:srgbClr val="0070C0"/>
              </a:buClr>
              <a:buSzPct val="100000"/>
              <a:buFont typeface="Wingdings" panose="05000000000000000000" pitchFamily="2" charset="2"/>
              <a:buChar char="q"/>
            </a:pPr>
            <a:r>
              <a:rPr lang="en-US" sz="4000" dirty="0">
                <a:solidFill>
                  <a:srgbClr val="0070C0"/>
                </a:solidFill>
                <a:latin typeface="Arial" panose="020B0604020202020204" pitchFamily="34" charset="0"/>
                <a:cs typeface="Arial" panose="020B0604020202020204" pitchFamily="34" charset="0"/>
              </a:rPr>
              <a:t>Given a set of news articles found on the web, group them into set of articles about the same story.</a:t>
            </a:r>
          </a:p>
          <a:p>
            <a:pPr>
              <a:lnSpc>
                <a:spcPct val="120000"/>
              </a:lnSpc>
              <a:spcBef>
                <a:spcPts val="1200"/>
              </a:spcBef>
              <a:buClr>
                <a:srgbClr val="0070C0"/>
              </a:buClr>
              <a:buSzPct val="100000"/>
              <a:buFont typeface="Wingdings" panose="05000000000000000000" pitchFamily="2" charset="2"/>
              <a:buChar char="q"/>
            </a:pPr>
            <a:r>
              <a:rPr lang="en-US" sz="4000" dirty="0" smtClean="0">
                <a:solidFill>
                  <a:srgbClr val="0070C0"/>
                </a:solidFill>
                <a:latin typeface="Arial" panose="020B0604020202020204" pitchFamily="34" charset="0"/>
                <a:cs typeface="Arial" panose="020B0604020202020204" pitchFamily="34" charset="0"/>
              </a:rPr>
              <a:t>Given </a:t>
            </a:r>
            <a:r>
              <a:rPr lang="en-US" sz="4000" dirty="0">
                <a:solidFill>
                  <a:srgbClr val="0070C0"/>
                </a:solidFill>
                <a:latin typeface="Arial" panose="020B0604020202020204" pitchFamily="34" charset="0"/>
                <a:cs typeface="Arial" panose="020B0604020202020204" pitchFamily="34" charset="0"/>
              </a:rPr>
              <a:t>a database of customer data, automatically discover market segments and group customers into different market segments.</a:t>
            </a:r>
          </a:p>
          <a:p>
            <a:pPr>
              <a:lnSpc>
                <a:spcPct val="120000"/>
              </a:lnSpc>
              <a:spcBef>
                <a:spcPts val="1200"/>
              </a:spcBef>
              <a:buClr>
                <a:srgbClr val="0070C0"/>
              </a:buClr>
              <a:buSzPct val="100000"/>
              <a:buFont typeface="Wingdings" panose="05000000000000000000" pitchFamily="2" charset="2"/>
              <a:buChar char="q"/>
            </a:pPr>
            <a:r>
              <a:rPr lang="en-US" sz="4000" dirty="0" smtClean="0">
                <a:solidFill>
                  <a:srgbClr val="0070C0"/>
                </a:solidFill>
                <a:latin typeface="Arial" panose="020B0604020202020204" pitchFamily="34" charset="0"/>
                <a:cs typeface="Arial" panose="020B0604020202020204" pitchFamily="34" charset="0"/>
              </a:rPr>
              <a:t>Given </a:t>
            </a:r>
            <a:r>
              <a:rPr lang="en-US" sz="4000" dirty="0">
                <a:solidFill>
                  <a:srgbClr val="0070C0"/>
                </a:solidFill>
                <a:latin typeface="Arial" panose="020B0604020202020204" pitchFamily="34" charset="0"/>
                <a:cs typeface="Arial" panose="020B0604020202020204" pitchFamily="34" charset="0"/>
              </a:rPr>
              <a:t>a dataset of patients diagnosed as either having diabetes </a:t>
            </a:r>
            <a:r>
              <a:rPr lang="en-US" sz="4000" dirty="0" smtClean="0">
                <a:solidFill>
                  <a:srgbClr val="0070C0"/>
                </a:solidFill>
                <a:latin typeface="Arial" panose="020B0604020202020204" pitchFamily="34" charset="0"/>
                <a:cs typeface="Arial" panose="020B0604020202020204" pitchFamily="34" charset="0"/>
              </a:rPr>
              <a:t>or not</a:t>
            </a:r>
            <a:r>
              <a:rPr lang="en-US" sz="4000" dirty="0">
                <a:solidFill>
                  <a:srgbClr val="0070C0"/>
                </a:solidFill>
                <a:latin typeface="Arial" panose="020B0604020202020204" pitchFamily="34" charset="0"/>
                <a:cs typeface="Arial" panose="020B0604020202020204" pitchFamily="34" charset="0"/>
              </a:rPr>
              <a:t>, learn to classify new patients as having diabetes </a:t>
            </a:r>
            <a:r>
              <a:rPr lang="en-US" sz="3300" dirty="0">
                <a:solidFill>
                  <a:srgbClr val="0070C0"/>
                </a:solidFill>
                <a:latin typeface="Arial" panose="020B0604020202020204" pitchFamily="34" charset="0"/>
                <a:cs typeface="Arial" panose="020B0604020202020204" pitchFamily="34" charset="0"/>
              </a:rPr>
              <a:t>or not.</a:t>
            </a:r>
          </a:p>
        </p:txBody>
      </p:sp>
      <p:pic>
        <p:nvPicPr>
          <p:cNvPr id="5" name="Picture 2" descr="Image result for Quiz time"/>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22052"/>
          <a:stretch/>
        </p:blipFill>
        <p:spPr bwMode="auto">
          <a:xfrm>
            <a:off x="626705" y="18661"/>
            <a:ext cx="5720054" cy="1447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18207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4800" y="2057400"/>
            <a:ext cx="8595360" cy="2756150"/>
          </a:xfrm>
          <a:prstGeom prst="rect">
            <a:avLst/>
          </a:prstGeom>
        </p:spPr>
      </p:pic>
      <p:sp>
        <p:nvSpPr>
          <p:cNvPr id="5"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lvl="0">
              <a:defRPr/>
            </a:pPr>
            <a:r>
              <a:rPr lang="en-US" sz="4000" b="1" dirty="0" smtClean="0">
                <a:solidFill>
                  <a:srgbClr val="333399"/>
                </a:solidFill>
                <a:latin typeface="Arial"/>
              </a:rPr>
              <a:t>Supervised Vs Unsupervised </a:t>
            </a:r>
            <a:endParaRPr lang="en-US" sz="4000" b="1" dirty="0">
              <a:solidFill>
                <a:srgbClr val="333399"/>
              </a:solidFill>
              <a:latin typeface="Arial"/>
            </a:endParaRPr>
          </a:p>
        </p:txBody>
      </p:sp>
    </p:spTree>
    <p:extLst>
      <p:ext uri="{BB962C8B-B14F-4D97-AF65-F5344CB8AC3E}">
        <p14:creationId xmlns="" xmlns:p14="http://schemas.microsoft.com/office/powerpoint/2010/main" val="42078633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96" y="1828800"/>
            <a:ext cx="8961120" cy="3429014"/>
          </a:xfrm>
          <a:prstGeom prst="rect">
            <a:avLst/>
          </a:prstGeom>
        </p:spPr>
      </p:pic>
      <p:sp>
        <p:nvSpPr>
          <p:cNvPr id="5" name="Title 1"/>
          <p:cNvSpPr txBox="1">
            <a:spLocks/>
          </p:cNvSpPr>
          <p:nvPr/>
        </p:nvSpPr>
        <p:spPr>
          <a:xfrm>
            <a:off x="612648" y="228600"/>
            <a:ext cx="8153400"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pPr lvl="0">
              <a:defRPr/>
            </a:pPr>
            <a:r>
              <a:rPr lang="en-US" sz="4000" b="1" dirty="0" smtClean="0">
                <a:solidFill>
                  <a:srgbClr val="333399"/>
                </a:solidFill>
                <a:latin typeface="Arial"/>
              </a:rPr>
              <a:t>Supervised Vs Unsupervised </a:t>
            </a:r>
            <a:endParaRPr lang="en-US" sz="4000" b="1" dirty="0">
              <a:solidFill>
                <a:srgbClr val="333399"/>
              </a:solidFill>
              <a:latin typeface="Arial"/>
            </a:endParaRPr>
          </a:p>
        </p:txBody>
      </p:sp>
    </p:spTree>
    <p:extLst>
      <p:ext uri="{BB962C8B-B14F-4D97-AF65-F5344CB8AC3E}">
        <p14:creationId xmlns="" xmlns:p14="http://schemas.microsoft.com/office/powerpoint/2010/main" val="580935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12648" y="228600"/>
            <a:ext cx="8153400" cy="990600"/>
          </a:xfrm>
        </p:spPr>
        <p:txBody>
          <a:bodyPr>
            <a:normAutofit/>
          </a:bodyPr>
          <a:lstStyle/>
          <a:p>
            <a:r>
              <a:rPr lang="en-US" sz="4000" b="1" dirty="0">
                <a:solidFill>
                  <a:srgbClr val="333399"/>
                </a:solidFill>
                <a:latin typeface="Arial"/>
              </a:rPr>
              <a:t>Reinforcement learning</a:t>
            </a:r>
          </a:p>
        </p:txBody>
      </p:sp>
      <p:sp>
        <p:nvSpPr>
          <p:cNvPr id="5" name="TextBox 4"/>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6" name="TextBox 5"/>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7" name="TextBox 6"/>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8" name="TextBox 7"/>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9" name="TextBox 8"/>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10" name="TextBox 9"/>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1" name="TextBox 10"/>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2" name="TextBox 11"/>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384995"/>
          </a:xfrm>
          <a:prstGeom prst="rect">
            <a:avLst/>
          </a:prstGeom>
          <a:noFill/>
        </p:spPr>
        <p:txBody>
          <a:bodyPr wrap="square" rtlCol="0">
            <a:spAutoFit/>
          </a:bodyPr>
          <a:lstStyle/>
          <a:p>
            <a:r>
              <a:rPr lang="en-US" sz="2800" dirty="0" smtClean="0"/>
              <a:t>Given a </a:t>
            </a:r>
            <a:r>
              <a:rPr lang="en-US" sz="2800" b="1" i="1" dirty="0" smtClean="0">
                <a:solidFill>
                  <a:srgbClr val="FF6600"/>
                </a:solidFill>
              </a:rPr>
              <a:t>sequence</a:t>
            </a:r>
            <a:r>
              <a:rPr lang="en-US" sz="2800" b="1" dirty="0" smtClean="0"/>
              <a:t> </a:t>
            </a:r>
            <a:r>
              <a:rPr lang="en-US" sz="2800" dirty="0" smtClean="0"/>
              <a:t>of examples/states and a </a:t>
            </a:r>
            <a:r>
              <a:rPr lang="en-US" sz="2800" b="1" i="1" dirty="0" smtClean="0">
                <a:solidFill>
                  <a:srgbClr val="FF6600"/>
                </a:solidFill>
              </a:rPr>
              <a:t>reward</a:t>
            </a:r>
            <a:r>
              <a:rPr lang="en-US" sz="2800" dirty="0" smtClean="0"/>
              <a:t> after completing that sequence, learn to predict the action to take in for an individual example/state</a:t>
            </a:r>
            <a:endParaRPr lang="en-US" sz="2800" dirty="0"/>
          </a:p>
        </p:txBody>
      </p:sp>
    </p:spTree>
    <p:extLst>
      <p:ext uri="{BB962C8B-B14F-4D97-AF65-F5344CB8AC3E}">
        <p14:creationId xmlns="" xmlns:p14="http://schemas.microsoft.com/office/powerpoint/2010/main" val="1615909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536448" y="1447800"/>
            <a:ext cx="8229600" cy="38862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spcBef>
                <a:spcPts val="0"/>
              </a:spcBef>
            </a:pPr>
            <a:r>
              <a:rPr lang="en-US" altLang="en-US" sz="2800" dirty="0" smtClean="0"/>
              <a:t>Topics:</a:t>
            </a:r>
          </a:p>
          <a:p>
            <a:pPr lvl="1">
              <a:spcBef>
                <a:spcPts val="0"/>
              </a:spcBef>
            </a:pPr>
            <a:r>
              <a:rPr lang="en-US" altLang="en-US" sz="2800" dirty="0" smtClean="0"/>
              <a:t>Policies</a:t>
            </a:r>
            <a:r>
              <a:rPr lang="tr-TR" altLang="en-US" sz="2800" dirty="0" smtClean="0"/>
              <a:t>: </a:t>
            </a:r>
            <a:r>
              <a:rPr lang="en-US" altLang="en-US" sz="2800" dirty="0" smtClean="0"/>
              <a:t>what actions should an agent take in a particular situation</a:t>
            </a:r>
          </a:p>
          <a:p>
            <a:pPr lvl="1">
              <a:spcBef>
                <a:spcPts val="0"/>
              </a:spcBef>
            </a:pPr>
            <a:r>
              <a:rPr lang="en-US" altLang="en-US" sz="2800" dirty="0" smtClean="0"/>
              <a:t>Utility estimation: how good is a state (</a:t>
            </a:r>
            <a:r>
              <a:rPr lang="en-US" altLang="en-US" sz="2800" dirty="0" smtClean="0">
                <a:sym typeface="Wingdings" panose="05000000000000000000" pitchFamily="2" charset="2"/>
              </a:rPr>
              <a:t>used by policy)</a:t>
            </a:r>
            <a:endParaRPr lang="tr-TR" altLang="en-US" sz="2800" dirty="0" smtClean="0"/>
          </a:p>
          <a:p>
            <a:pPr>
              <a:spcBef>
                <a:spcPts val="0"/>
              </a:spcBef>
            </a:pPr>
            <a:r>
              <a:rPr lang="tr-TR" altLang="en-US" sz="2800" dirty="0" smtClean="0"/>
              <a:t>No supervised output but delayed reward</a:t>
            </a:r>
          </a:p>
          <a:p>
            <a:pPr>
              <a:spcBef>
                <a:spcPts val="0"/>
              </a:spcBef>
            </a:pPr>
            <a:r>
              <a:rPr lang="tr-TR" altLang="en-US" sz="2800" dirty="0" smtClean="0"/>
              <a:t>Credit assignment problem</a:t>
            </a:r>
            <a:r>
              <a:rPr lang="en-US" altLang="en-US" sz="2800" dirty="0" smtClean="0"/>
              <a:t> (what was responsible for the outcome) </a:t>
            </a:r>
          </a:p>
          <a:p>
            <a:pPr>
              <a:spcBef>
                <a:spcPts val="0"/>
              </a:spcBef>
            </a:pPr>
            <a:r>
              <a:rPr lang="en-US" altLang="en-US" sz="2800" dirty="0" smtClean="0"/>
              <a:t>Applications: </a:t>
            </a:r>
            <a:endParaRPr lang="tr-TR" altLang="en-US" sz="2800" dirty="0" smtClean="0"/>
          </a:p>
          <a:p>
            <a:pPr lvl="1">
              <a:spcBef>
                <a:spcPts val="0"/>
              </a:spcBef>
            </a:pPr>
            <a:r>
              <a:rPr lang="tr-TR" altLang="en-US" sz="2800" dirty="0" smtClean="0"/>
              <a:t>Game playing</a:t>
            </a:r>
          </a:p>
          <a:p>
            <a:pPr lvl="1">
              <a:spcBef>
                <a:spcPts val="0"/>
              </a:spcBef>
            </a:pPr>
            <a:r>
              <a:rPr lang="tr-TR" altLang="en-US" sz="2800" dirty="0" smtClean="0"/>
              <a:t>Robot in a maze</a:t>
            </a:r>
          </a:p>
          <a:p>
            <a:pPr lvl="1">
              <a:spcBef>
                <a:spcPts val="0"/>
              </a:spcBef>
            </a:pPr>
            <a:r>
              <a:rPr lang="tr-TR" altLang="en-US" sz="2800" dirty="0" smtClean="0"/>
              <a:t>Multiple agents, partial observability, ...</a:t>
            </a:r>
          </a:p>
        </p:txBody>
      </p:sp>
      <p:sp>
        <p:nvSpPr>
          <p:cNvPr id="7" name="Title 1"/>
          <p:cNvSpPr>
            <a:spLocks noGrp="1"/>
          </p:cNvSpPr>
          <p:nvPr>
            <p:ph type="title"/>
          </p:nvPr>
        </p:nvSpPr>
        <p:spPr>
          <a:xfrm>
            <a:off x="612648" y="228600"/>
            <a:ext cx="8153400" cy="990600"/>
          </a:xfrm>
        </p:spPr>
        <p:txBody>
          <a:bodyPr>
            <a:normAutofit/>
          </a:bodyPr>
          <a:lstStyle/>
          <a:p>
            <a:r>
              <a:rPr lang="en-US" sz="4000" b="1" dirty="0">
                <a:solidFill>
                  <a:srgbClr val="333399"/>
                </a:solidFill>
                <a:latin typeface="Arial"/>
              </a:rPr>
              <a:t>Reinforcement </a:t>
            </a:r>
            <a:r>
              <a:rPr lang="en-US" sz="4000" b="1" dirty="0" smtClean="0">
                <a:solidFill>
                  <a:srgbClr val="333399"/>
                </a:solidFill>
                <a:latin typeface="Arial"/>
              </a:rPr>
              <a:t>learning …</a:t>
            </a:r>
            <a:endParaRPr lang="en-US" sz="4000" b="1" dirty="0">
              <a:solidFill>
                <a:srgbClr val="333399"/>
              </a:solidFill>
              <a:latin typeface="Arial"/>
            </a:endParaRPr>
          </a:p>
        </p:txBody>
      </p:sp>
    </p:spTree>
    <p:extLst>
      <p:ext uri="{BB962C8B-B14F-4D97-AF65-F5344CB8AC3E}">
        <p14:creationId xmlns="" xmlns:p14="http://schemas.microsoft.com/office/powerpoint/2010/main" val="42051300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29200"/>
          </a:xfrm>
        </p:spPr>
        <p:txBody>
          <a:bodyPr>
            <a:noAutofit/>
          </a:bodyPr>
          <a:lstStyle/>
          <a:p>
            <a:pPr marL="0" indent="0">
              <a:spcBef>
                <a:spcPts val="0"/>
              </a:spcBef>
              <a:buNone/>
            </a:pPr>
            <a:r>
              <a:rPr lang="en-US" sz="2400" dirty="0"/>
              <a:t>A computer program is said to learn from experience E with respect to some task T and some performance measure P if its performance on T, as measured by P, improves with experience E. Suppose we feed a learning algorithm a lot of historical weather data, and have it learn to predict weather. In this setting, what is T?</a:t>
            </a:r>
          </a:p>
          <a:p>
            <a:pPr>
              <a:spcBef>
                <a:spcPts val="0"/>
              </a:spcBef>
            </a:pPr>
            <a:endParaRPr lang="en-US" sz="2400" dirty="0"/>
          </a:p>
          <a:p>
            <a:pPr marL="514350" indent="-514350">
              <a:spcBef>
                <a:spcPts val="0"/>
              </a:spcBef>
              <a:buClr>
                <a:srgbClr val="0070C0"/>
              </a:buClr>
              <a:buSzPct val="100000"/>
              <a:buFont typeface="+mj-lt"/>
              <a:buAutoNum type="arabicPeriod"/>
            </a:pPr>
            <a:r>
              <a:rPr lang="en-US" sz="2400" dirty="0"/>
              <a:t>None of these.</a:t>
            </a:r>
          </a:p>
          <a:p>
            <a:pPr marL="514350" indent="-514350">
              <a:spcBef>
                <a:spcPts val="0"/>
              </a:spcBef>
              <a:buClr>
                <a:srgbClr val="0070C0"/>
              </a:buClr>
              <a:buSzPct val="100000"/>
              <a:buFont typeface="+mj-lt"/>
              <a:buAutoNum type="arabicPeriod"/>
            </a:pPr>
            <a:r>
              <a:rPr lang="en-US" sz="2400" dirty="0"/>
              <a:t>The process of the algorithm examining a large amount of historical weather data.</a:t>
            </a:r>
          </a:p>
          <a:p>
            <a:pPr marL="514350" indent="-514350">
              <a:spcBef>
                <a:spcPts val="0"/>
              </a:spcBef>
              <a:buClr>
                <a:srgbClr val="0070C0"/>
              </a:buClr>
              <a:buSzPct val="100000"/>
              <a:buFont typeface="+mj-lt"/>
              <a:buAutoNum type="arabicPeriod"/>
            </a:pPr>
            <a:r>
              <a:rPr lang="en-US" sz="2400" dirty="0"/>
              <a:t>The probability of it correctly predicting a future date's weather.</a:t>
            </a:r>
          </a:p>
          <a:p>
            <a:pPr marL="514350" indent="-514350">
              <a:spcBef>
                <a:spcPts val="0"/>
              </a:spcBef>
              <a:buClr>
                <a:srgbClr val="0070C0"/>
              </a:buClr>
              <a:buSzPct val="100000"/>
              <a:buFont typeface="+mj-lt"/>
              <a:buAutoNum type="arabicPeriod"/>
            </a:pPr>
            <a:r>
              <a:rPr lang="en-US" sz="2400" dirty="0"/>
              <a:t>The weather prediction task.</a:t>
            </a:r>
          </a:p>
        </p:txBody>
      </p:sp>
      <p:pic>
        <p:nvPicPr>
          <p:cNvPr id="5" name="Picture 2" descr="Image result for Quiz tim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06077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pPr marL="0" indent="0">
              <a:buNone/>
            </a:pPr>
            <a:r>
              <a:rPr lang="en-US" dirty="0"/>
              <a:t>Suppose you are working on weather prediction, and you would like to predict whether or not it will be raining at 5pm tomorrow. You want to use a learning algorithm for this.</a:t>
            </a:r>
          </a:p>
          <a:p>
            <a:endParaRPr lang="en-US" dirty="0"/>
          </a:p>
          <a:p>
            <a:pPr marL="0" indent="0">
              <a:buNone/>
            </a:pPr>
            <a:r>
              <a:rPr lang="en-US" dirty="0"/>
              <a:t>Would you treat this as a classification or a regression problem?</a:t>
            </a:r>
          </a:p>
          <a:p>
            <a:endParaRPr lang="en-US" dirty="0"/>
          </a:p>
          <a:p>
            <a:pPr marL="514350" indent="-514350">
              <a:buClr>
                <a:srgbClr val="0070C0"/>
              </a:buClr>
              <a:buSzPct val="100000"/>
              <a:buFont typeface="+mj-lt"/>
              <a:buAutoNum type="arabicPeriod"/>
            </a:pPr>
            <a:r>
              <a:rPr lang="en-US" dirty="0"/>
              <a:t>Regression</a:t>
            </a:r>
          </a:p>
          <a:p>
            <a:pPr marL="514350" indent="-514350">
              <a:buClr>
                <a:srgbClr val="0070C0"/>
              </a:buClr>
              <a:buSzPct val="100000"/>
              <a:buFont typeface="+mj-lt"/>
              <a:buAutoNum type="arabicPeriod"/>
            </a:pPr>
            <a:r>
              <a:rPr lang="en-US" dirty="0"/>
              <a:t>Classification</a:t>
            </a:r>
          </a:p>
        </p:txBody>
      </p:sp>
      <p:pic>
        <p:nvPicPr>
          <p:cNvPr id="6" name="Picture 2" descr="Image result for Quiz tim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128836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marL="0" indent="0">
              <a:buNone/>
            </a:pPr>
            <a:r>
              <a:rPr lang="en-US" dirty="0"/>
              <a:t>Suppose you are working on stock market prediction. You would like to predict whether or not a certain company will declare bankruptcy within the next 7 days (by training on data of similar companies that had previously been at risk of bankruptcy). Would you treat this as a classification or a regression problem?</a:t>
            </a:r>
          </a:p>
          <a:p>
            <a:endParaRPr lang="en-US" dirty="0"/>
          </a:p>
          <a:p>
            <a:pPr marL="514350" indent="-514350">
              <a:buClr>
                <a:srgbClr val="0070C0"/>
              </a:buClr>
              <a:buSzPct val="100000"/>
              <a:buFont typeface="+mj-lt"/>
              <a:buAutoNum type="arabicPeriod"/>
            </a:pPr>
            <a:r>
              <a:rPr lang="en-US" dirty="0"/>
              <a:t>Classification</a:t>
            </a:r>
          </a:p>
          <a:p>
            <a:pPr marL="514350" indent="-514350">
              <a:buClr>
                <a:srgbClr val="0070C0"/>
              </a:buClr>
              <a:buSzPct val="100000"/>
              <a:buFont typeface="+mj-lt"/>
              <a:buAutoNum type="arabicPeriod"/>
            </a:pPr>
            <a:r>
              <a:rPr lang="en-US" dirty="0"/>
              <a:t>Regression</a:t>
            </a:r>
          </a:p>
        </p:txBody>
      </p:sp>
      <p:pic>
        <p:nvPicPr>
          <p:cNvPr id="5" name="Picture 2" descr="Image result for Quiz tim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31515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CHINE LEARNING Quot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 y="2286000"/>
            <a:ext cx="8096250" cy="3810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Few Quotes …</a:t>
            </a:r>
            <a:endParaRPr lang="en-US" b="1" dirty="0">
              <a:solidFill>
                <a:srgbClr val="003399"/>
              </a:solidFill>
            </a:endParaRPr>
          </a:p>
        </p:txBody>
      </p:sp>
    </p:spTree>
    <p:extLst>
      <p:ext uri="{BB962C8B-B14F-4D97-AF65-F5344CB8AC3E}">
        <p14:creationId xmlns="" xmlns:p14="http://schemas.microsoft.com/office/powerpoint/2010/main" val="10168416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pPr marL="0" indent="0">
              <a:buNone/>
            </a:pPr>
            <a:r>
              <a:rPr lang="en-US" dirty="0"/>
              <a:t>Some of the problems below are best addressed using a supervised learning algorithm, and the others with an unsupervised learning algorithm. Which of the following would you apply supervised learning to? (Select all that apply.) In each case, assume some appropriate dataset is available for your algorithm to learn from.</a:t>
            </a:r>
          </a:p>
          <a:p>
            <a:endParaRPr lang="en-US" dirty="0"/>
          </a:p>
          <a:p>
            <a:pPr marL="514350" indent="-514350">
              <a:buClr>
                <a:srgbClr val="0070C0"/>
              </a:buClr>
              <a:buSzPct val="100000"/>
              <a:buFont typeface="+mj-lt"/>
              <a:buAutoNum type="arabicPeriod"/>
            </a:pPr>
            <a:r>
              <a:rPr lang="en-US" dirty="0"/>
              <a:t>Take a collection of 1000 essays written on the US Economy, and find a way to automatically group these essays into a small number of groups of essays that are somehow "similar" or "related".</a:t>
            </a:r>
          </a:p>
          <a:p>
            <a:pPr marL="514350" indent="-514350">
              <a:buClr>
                <a:srgbClr val="0070C0"/>
              </a:buClr>
              <a:buSzPct val="100000"/>
              <a:buFont typeface="+mj-lt"/>
              <a:buAutoNum type="arabicPeriod"/>
            </a:pPr>
            <a:r>
              <a:rPr lang="en-US" dirty="0"/>
              <a:t>Examine a large collection of emails that are known to be spam email, to discover if there are sub-types of spam mail.</a:t>
            </a:r>
          </a:p>
          <a:p>
            <a:pPr marL="514350" indent="-514350">
              <a:buClr>
                <a:srgbClr val="0070C0"/>
              </a:buClr>
              <a:buSzPct val="100000"/>
              <a:buFont typeface="+mj-lt"/>
              <a:buAutoNum type="arabicPeriod"/>
            </a:pPr>
            <a:r>
              <a:rPr lang="en-US" dirty="0"/>
              <a:t>Examine the statistics of two football teams, and predict which team will win tomorrow's match (given historical data of teams' wins/losses to learn from).</a:t>
            </a:r>
          </a:p>
          <a:p>
            <a:pPr marL="514350" indent="-514350">
              <a:buClr>
                <a:srgbClr val="0070C0"/>
              </a:buClr>
              <a:buSzPct val="100000"/>
              <a:buFont typeface="+mj-lt"/>
              <a:buAutoNum type="arabicPeriod"/>
            </a:pPr>
            <a:r>
              <a:rPr lang="en-US" dirty="0"/>
              <a:t>Given genetic (DNA) data from a person, predict the odds of him/her developing diabetes over the next 10 years.</a:t>
            </a:r>
          </a:p>
        </p:txBody>
      </p:sp>
      <p:pic>
        <p:nvPicPr>
          <p:cNvPr id="5" name="Picture 2" descr="Image result for Quiz time"/>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39858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marL="0" indent="0">
              <a:buNone/>
            </a:pPr>
            <a:r>
              <a:rPr lang="en-US" dirty="0"/>
              <a:t>Which of these is a reasonable definition of machine learning?</a:t>
            </a:r>
          </a:p>
          <a:p>
            <a:pPr marL="0" indent="0">
              <a:buNone/>
            </a:pPr>
            <a:endParaRPr lang="en-US" dirty="0"/>
          </a:p>
          <a:p>
            <a:pPr marL="514350" indent="-514350">
              <a:buClr>
                <a:srgbClr val="0070C0"/>
              </a:buClr>
              <a:buSzPct val="100000"/>
              <a:buFont typeface="+mj-lt"/>
              <a:buAutoNum type="arabicPeriod"/>
            </a:pPr>
            <a:r>
              <a:rPr lang="en-US" dirty="0"/>
              <a:t>Machine learning is the field of allowing robots to act intelligently.</a:t>
            </a:r>
          </a:p>
          <a:p>
            <a:pPr marL="514350" indent="-514350">
              <a:buClr>
                <a:srgbClr val="0070C0"/>
              </a:buClr>
              <a:buSzPct val="100000"/>
              <a:buFont typeface="+mj-lt"/>
              <a:buAutoNum type="arabicPeriod"/>
            </a:pPr>
            <a:r>
              <a:rPr lang="en-US" dirty="0"/>
              <a:t>Machine learning is the science of programming computers.</a:t>
            </a:r>
          </a:p>
          <a:p>
            <a:pPr marL="514350" indent="-514350">
              <a:buClr>
                <a:srgbClr val="0070C0"/>
              </a:buClr>
              <a:buSzPct val="100000"/>
              <a:buFont typeface="+mj-lt"/>
              <a:buAutoNum type="arabicPeriod"/>
            </a:pPr>
            <a:r>
              <a:rPr lang="en-US" dirty="0"/>
              <a:t>Machine learning is the field of study that gives computers the ability to learn without being explicitly programmed.</a:t>
            </a:r>
          </a:p>
          <a:p>
            <a:pPr marL="514350" indent="-514350">
              <a:buClr>
                <a:srgbClr val="0070C0"/>
              </a:buClr>
              <a:buSzPct val="100000"/>
              <a:buFont typeface="+mj-lt"/>
              <a:buAutoNum type="arabicPeriod"/>
            </a:pPr>
            <a:r>
              <a:rPr lang="en-US" dirty="0"/>
              <a:t>Machine learning learns from labeled data.</a:t>
            </a:r>
          </a:p>
          <a:p>
            <a:pPr marL="514350" indent="-514350">
              <a:buClr>
                <a:srgbClr val="0070C0"/>
              </a:buClr>
              <a:buSzPct val="100000"/>
              <a:buFont typeface="+mj-lt"/>
              <a:buAutoNum type="arabicPeriod"/>
            </a:pPr>
            <a:endParaRPr lang="en-US" dirty="0"/>
          </a:p>
        </p:txBody>
      </p:sp>
      <p:pic>
        <p:nvPicPr>
          <p:cNvPr id="5" name="Picture 2" descr="Image result for Quiz time"/>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t="15552" b="17052"/>
          <a:stretch/>
        </p:blipFill>
        <p:spPr bwMode="auto">
          <a:xfrm>
            <a:off x="612648" y="31102"/>
            <a:ext cx="7315200" cy="13431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21753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Sample\Thank you\p3.jpg"/>
          <p:cNvPicPr>
            <a:picLocks noChangeAspect="1" noChangeArrowheads="1"/>
          </p:cNvPicPr>
          <p:nvPr/>
        </p:nvPicPr>
        <p:blipFill>
          <a:blip r:embed="rId2" cstate="print"/>
          <a:srcRect/>
          <a:stretch>
            <a:fillRect/>
          </a:stretch>
        </p:blipFill>
        <p:spPr bwMode="auto">
          <a:xfrm>
            <a:off x="2209800" y="1752600"/>
            <a:ext cx="4932506" cy="2971800"/>
          </a:xfrm>
          <a:prstGeom prst="rect">
            <a:avLst/>
          </a:prstGeom>
          <a:noFill/>
          <a:ln w="9525">
            <a:noFill/>
            <a:miter lim="800000"/>
            <a:headEnd/>
            <a:tailEnd/>
          </a:ln>
        </p:spPr>
      </p:pic>
      <p:sp>
        <p:nvSpPr>
          <p:cNvPr id="5" name="TextBox 9"/>
          <p:cNvSpPr txBox="1">
            <a:spLocks noChangeArrowheads="1"/>
          </p:cNvSpPr>
          <p:nvPr/>
        </p:nvSpPr>
        <p:spPr bwMode="auto">
          <a:xfrm>
            <a:off x="1524000" y="4953000"/>
            <a:ext cx="6357938" cy="830997"/>
          </a:xfrm>
          <a:prstGeom prst="rect">
            <a:avLst/>
          </a:prstGeom>
          <a:noFill/>
          <a:ln w="9525">
            <a:noFill/>
            <a:miter lim="800000"/>
            <a:headEnd/>
            <a:tailEnd/>
          </a:ln>
        </p:spPr>
        <p:txBody>
          <a:bodyPr>
            <a:spAutoFit/>
          </a:bodyPr>
          <a:lstStyle/>
          <a:p>
            <a:pPr algn="ctr"/>
            <a:r>
              <a:rPr lang="en-US" sz="4800" b="1" dirty="0">
                <a:solidFill>
                  <a:srgbClr val="002060"/>
                </a:solidFill>
                <a:latin typeface="Script MT Bold" pitchFamily="66" charset="0"/>
              </a:rPr>
              <a:t>Any </a:t>
            </a:r>
            <a:r>
              <a:rPr lang="en-US" sz="4800" b="1" dirty="0" smtClean="0">
                <a:solidFill>
                  <a:srgbClr val="002060"/>
                </a:solidFill>
                <a:latin typeface="Script MT Bold" pitchFamily="66" charset="0"/>
              </a:rPr>
              <a:t>Questions ?</a:t>
            </a:r>
            <a:endParaRPr lang="en-US" sz="4800" b="1" dirty="0">
              <a:solidFill>
                <a:srgbClr val="002060"/>
              </a:solidFill>
              <a:latin typeface="Script MT Bold" pitchFamily="6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lated image"/>
          <p:cNvPicPr>
            <a:picLocks noChangeAspect="1" noChangeArrowheads="1"/>
          </p:cNvPicPr>
          <p:nvPr/>
        </p:nvPicPr>
        <p:blipFill rotWithShape="1">
          <a:blip r:embed="rId2">
            <a:extLst>
              <a:ext uri="{28A0092B-C50C-407E-A947-70E740481C1C}">
                <a14:useLocalDpi xmlns="" xmlns:a14="http://schemas.microsoft.com/office/drawing/2010/main" val="0"/>
              </a:ext>
            </a:extLst>
          </a:blip>
          <a:srcRect t="20042" b="9812"/>
          <a:stretch/>
        </p:blipFill>
        <p:spPr bwMode="auto">
          <a:xfrm>
            <a:off x="10886" y="1828800"/>
            <a:ext cx="9144000" cy="4815633"/>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1"/>
          <p:cNvSpPr>
            <a:spLocks noGrp="1"/>
          </p:cNvSpPr>
          <p:nvPr>
            <p:ph type="title"/>
          </p:nvPr>
        </p:nvSpPr>
        <p:spPr>
          <a:xfrm>
            <a:off x="612648" y="228600"/>
            <a:ext cx="8153400" cy="990600"/>
          </a:xfrm>
        </p:spPr>
        <p:txBody>
          <a:bodyPr>
            <a:normAutofit/>
          </a:bodyPr>
          <a:lstStyle/>
          <a:p>
            <a:r>
              <a:rPr lang="en-US" b="1" dirty="0" smtClean="0">
                <a:solidFill>
                  <a:srgbClr val="003399"/>
                </a:solidFill>
              </a:rPr>
              <a:t>Few Quotes …</a:t>
            </a:r>
            <a:endParaRPr lang="en-US" b="1" dirty="0">
              <a:solidFill>
                <a:srgbClr val="003399"/>
              </a:solidFill>
            </a:endParaRPr>
          </a:p>
        </p:txBody>
      </p:sp>
    </p:spTree>
    <p:extLst>
      <p:ext uri="{BB962C8B-B14F-4D97-AF65-F5344CB8AC3E}">
        <p14:creationId xmlns="" xmlns:p14="http://schemas.microsoft.com/office/powerpoint/2010/main" val="3032464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33399"/>
                </a:solidFill>
                <a:latin typeface="Arial"/>
              </a:rPr>
              <a:t>Data </a:t>
            </a:r>
            <a:r>
              <a:rPr lang="en-US" b="1" dirty="0" smtClean="0">
                <a:solidFill>
                  <a:srgbClr val="333399"/>
                </a:solidFill>
                <a:latin typeface="Arial"/>
              </a:rPr>
              <a:t>Everywhere!</a:t>
            </a:r>
            <a:endParaRPr lang="en-US" b="1" dirty="0">
              <a:solidFill>
                <a:srgbClr val="333399"/>
              </a:solidFill>
              <a:latin typeface="Arial"/>
            </a:endParaRPr>
          </a:p>
        </p:txBody>
      </p:sp>
      <p:pic>
        <p:nvPicPr>
          <p:cNvPr id="5" name="Picture 4"/>
          <p:cNvPicPr>
            <a:picLocks noChangeAspect="1"/>
          </p:cNvPicPr>
          <p:nvPr/>
        </p:nvPicPr>
        <p:blipFill>
          <a:blip r:embed="rId2"/>
          <a:stretch>
            <a:fillRect/>
          </a:stretch>
        </p:blipFill>
        <p:spPr>
          <a:xfrm>
            <a:off x="612648" y="1600200"/>
            <a:ext cx="8046720" cy="4858222"/>
          </a:xfrm>
          <a:prstGeom prst="rect">
            <a:avLst/>
          </a:prstGeom>
        </p:spPr>
      </p:pic>
    </p:spTree>
    <p:extLst>
      <p:ext uri="{BB962C8B-B14F-4D97-AF65-F5344CB8AC3E}">
        <p14:creationId xmlns="" xmlns:p14="http://schemas.microsoft.com/office/powerpoint/2010/main" val="4254793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2647" y="1523989"/>
            <a:ext cx="7589520" cy="5246351"/>
          </a:xfrm>
          <a:prstGeom prst="rect">
            <a:avLst/>
          </a:prstGeom>
        </p:spPr>
      </p:pic>
      <p:sp>
        <p:nvSpPr>
          <p:cNvPr id="5" name="Title 1"/>
          <p:cNvSpPr>
            <a:spLocks noGrp="1"/>
          </p:cNvSpPr>
          <p:nvPr>
            <p:ph type="title"/>
          </p:nvPr>
        </p:nvSpPr>
        <p:spPr>
          <a:xfrm>
            <a:off x="612648" y="228600"/>
            <a:ext cx="8153400" cy="990600"/>
          </a:xfrm>
        </p:spPr>
        <p:txBody>
          <a:bodyPr>
            <a:normAutofit/>
          </a:bodyPr>
          <a:lstStyle/>
          <a:p>
            <a:r>
              <a:rPr lang="en-US" b="1" dirty="0">
                <a:solidFill>
                  <a:srgbClr val="333399"/>
                </a:solidFill>
                <a:latin typeface="Arial"/>
              </a:rPr>
              <a:t>Data </a:t>
            </a:r>
            <a:r>
              <a:rPr lang="en-US" b="1" dirty="0" smtClean="0">
                <a:solidFill>
                  <a:srgbClr val="333399"/>
                </a:solidFill>
                <a:latin typeface="Arial"/>
              </a:rPr>
              <a:t>Types</a:t>
            </a:r>
            <a:endParaRPr lang="en-US" b="1" dirty="0">
              <a:solidFill>
                <a:srgbClr val="333399"/>
              </a:solidFill>
              <a:latin typeface="Arial"/>
            </a:endParaRPr>
          </a:p>
        </p:txBody>
      </p:sp>
    </p:spTree>
    <p:extLst>
      <p:ext uri="{BB962C8B-B14F-4D97-AF65-F5344CB8AC3E}">
        <p14:creationId xmlns="" xmlns:p14="http://schemas.microsoft.com/office/powerpoint/2010/main" val="3219577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00200"/>
            <a:ext cx="8686800" cy="3696169"/>
          </a:xfrm>
          <a:prstGeom prst="rect">
            <a:avLst/>
          </a:prstGeom>
        </p:spPr>
      </p:pic>
      <p:sp>
        <p:nvSpPr>
          <p:cNvPr id="5" name="Title 1"/>
          <p:cNvSpPr>
            <a:spLocks noGrp="1"/>
          </p:cNvSpPr>
          <p:nvPr>
            <p:ph type="title"/>
          </p:nvPr>
        </p:nvSpPr>
        <p:spPr>
          <a:xfrm>
            <a:off x="612648" y="228600"/>
            <a:ext cx="8153400" cy="990600"/>
          </a:xfrm>
        </p:spPr>
        <p:txBody>
          <a:bodyPr>
            <a:normAutofit/>
          </a:bodyPr>
          <a:lstStyle/>
          <a:p>
            <a:r>
              <a:rPr lang="en-US" b="1" dirty="0" smtClean="0">
                <a:solidFill>
                  <a:srgbClr val="333399"/>
                </a:solidFill>
                <a:latin typeface="Arial"/>
              </a:rPr>
              <a:t>We are </a:t>
            </a:r>
            <a:r>
              <a:rPr lang="en-US" b="1" dirty="0" smtClean="0">
                <a:solidFill>
                  <a:srgbClr val="C00000"/>
                </a:solidFill>
                <a:latin typeface="Arial"/>
              </a:rPr>
              <a:t>“DATAFIED”</a:t>
            </a:r>
            <a:endParaRPr lang="en-US" b="1" dirty="0">
              <a:solidFill>
                <a:srgbClr val="C00000"/>
              </a:solidFill>
              <a:latin typeface="Arial"/>
            </a:endParaRPr>
          </a:p>
        </p:txBody>
      </p:sp>
    </p:spTree>
    <p:extLst>
      <p:ext uri="{BB962C8B-B14F-4D97-AF65-F5344CB8AC3E}">
        <p14:creationId xmlns="" xmlns:p14="http://schemas.microsoft.com/office/powerpoint/2010/main" val="36707926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4887</TotalTime>
  <Words>2105</Words>
  <Application>Microsoft Office PowerPoint</Application>
  <PresentationFormat>On-screen Show (4:3)</PresentationFormat>
  <Paragraphs>305</Paragraphs>
  <Slides>52</Slides>
  <Notes>12</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Median</vt:lpstr>
      <vt:lpstr>MCSE0007: Machine Learning</vt:lpstr>
      <vt:lpstr>Syllabus: Module - 1</vt:lpstr>
      <vt:lpstr>Syllabus: Module - 2</vt:lpstr>
      <vt:lpstr>Few Quotes</vt:lpstr>
      <vt:lpstr>Few Quotes …</vt:lpstr>
      <vt:lpstr>Few Quotes …</vt:lpstr>
      <vt:lpstr>Data Everywhere!</vt:lpstr>
      <vt:lpstr>Data Types</vt:lpstr>
      <vt:lpstr>We are “DATAFIED”</vt:lpstr>
      <vt:lpstr>Data Science Process</vt:lpstr>
      <vt:lpstr>Sample Applications</vt:lpstr>
      <vt:lpstr>Traditional Programming Vs Machine Learning</vt:lpstr>
      <vt:lpstr>What Is Machine Learning?</vt:lpstr>
      <vt:lpstr>What Is Machine Learning?</vt:lpstr>
      <vt:lpstr>Slide 15</vt:lpstr>
      <vt:lpstr>ML in a Nutshell</vt:lpstr>
      <vt:lpstr>Representation</vt:lpstr>
      <vt:lpstr>Evaluation</vt:lpstr>
      <vt:lpstr>Optimization</vt:lpstr>
      <vt:lpstr>Types of Learning</vt:lpstr>
      <vt:lpstr>Slide 21</vt:lpstr>
      <vt:lpstr>Slide 22</vt:lpstr>
      <vt:lpstr>Slide 23</vt:lpstr>
      <vt:lpstr>Reinforcement learning </vt:lpstr>
      <vt:lpstr>Slide 25</vt:lpstr>
      <vt:lpstr>Inductive Learning</vt:lpstr>
      <vt:lpstr>Slide 27</vt:lpstr>
      <vt:lpstr>Data…</vt:lpstr>
      <vt:lpstr>Supervised learning</vt:lpstr>
      <vt:lpstr>Supervised learning …</vt:lpstr>
      <vt:lpstr>Supervised learning …</vt:lpstr>
      <vt:lpstr>Supervised learning: classification</vt:lpstr>
      <vt:lpstr>Classification Example</vt:lpstr>
      <vt:lpstr>Classification Applications</vt:lpstr>
      <vt:lpstr>Slide 35</vt:lpstr>
      <vt:lpstr>Slide 36</vt:lpstr>
      <vt:lpstr>Slide 37</vt:lpstr>
      <vt:lpstr>Slide 38</vt:lpstr>
      <vt:lpstr>Slide 39</vt:lpstr>
      <vt:lpstr>Slide 40</vt:lpstr>
      <vt:lpstr>Slide 41</vt:lpstr>
      <vt:lpstr>Slide 42</vt:lpstr>
      <vt:lpstr>Slide 43</vt:lpstr>
      <vt:lpstr>Slide 44</vt:lpstr>
      <vt:lpstr>Reinforcement learning</vt:lpstr>
      <vt:lpstr>Reinforcement learning …</vt:lpstr>
      <vt:lpstr>Slide 47</vt:lpstr>
      <vt:lpstr>Slide 48</vt:lpstr>
      <vt:lpstr>Slide 49</vt:lpstr>
      <vt:lpstr>Slide 50</vt:lpstr>
      <vt:lpstr>Slide 51</vt:lpstr>
      <vt:lpstr>Slide 52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TANUJ</dc:creator>
  <cp:lastModifiedBy>DELL</cp:lastModifiedBy>
  <cp:revision>323</cp:revision>
  <dcterms:created xsi:type="dcterms:W3CDTF">2011-06-11T07:20:39Z</dcterms:created>
  <dcterms:modified xsi:type="dcterms:W3CDTF">2023-01-22T17:05:19Z</dcterms:modified>
</cp:coreProperties>
</file>