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charts/chart7.xml" ContentType="application/vnd.openxmlformats-officedocument.drawingml.chart+xml"/>
  <Override PartName="/ppt/tags/tag34.xml" ContentType="application/vnd.openxmlformats-officedocument.presentationml.tags+xml"/>
  <Override PartName="/ppt/tags/tag52.xml" ContentType="application/vnd.openxmlformats-officedocument.presentationml.tags+xml"/>
  <Override PartName="/ppt/charts/chart3.xml" ContentType="application/vnd.openxmlformats-officedocument.drawingml.chart+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heme/themeOverride2.xml" ContentType="application/vnd.openxmlformats-officedocument.themeOverride+xml"/>
  <Override PartName="/ppt/tags/tag2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charts/chart8.xml" ContentType="application/vnd.openxmlformats-officedocument.drawingml.chart+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charts/chart10.xml" ContentType="application/vnd.openxmlformats-officedocument.drawingml.char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charts/chart4.xml" ContentType="application/vnd.openxmlformats-officedocument.drawingml.char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charts/chart2.xml" ContentType="application/vnd.openxmlformats-officedocument.drawingml.chart+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Override PartName="/ppt/theme/themeOverride3.xml" ContentType="application/vnd.openxmlformats-officedocument.themeOverride+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charts/chart9.xml" ContentType="application/vnd.openxmlformats-officedocument.drawingml.char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charts/chart5.xml" ContentType="application/vnd.openxmlformats-officedocument.drawingml.chart+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heme/themeOverride4.xml" ContentType="application/vnd.openxmlformats-officedocument.themeOverride+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2"/>
  </p:notesMasterIdLst>
  <p:sldIdLst>
    <p:sldId id="256" r:id="rId2"/>
    <p:sldId id="457" r:id="rId3"/>
    <p:sldId id="458" r:id="rId4"/>
    <p:sldId id="398" r:id="rId5"/>
    <p:sldId id="462" r:id="rId6"/>
    <p:sldId id="463" r:id="rId7"/>
    <p:sldId id="464" r:id="rId8"/>
    <p:sldId id="459" r:id="rId9"/>
    <p:sldId id="460" r:id="rId10"/>
    <p:sldId id="466" r:id="rId11"/>
    <p:sldId id="468" r:id="rId12"/>
    <p:sldId id="469" r:id="rId13"/>
    <p:sldId id="470" r:id="rId14"/>
    <p:sldId id="472" r:id="rId15"/>
    <p:sldId id="471" r:id="rId16"/>
    <p:sldId id="473" r:id="rId17"/>
    <p:sldId id="474" r:id="rId18"/>
    <p:sldId id="475" r:id="rId19"/>
    <p:sldId id="476" r:id="rId20"/>
    <p:sldId id="477" r:id="rId21"/>
    <p:sldId id="467" r:id="rId22"/>
    <p:sldId id="478" r:id="rId23"/>
    <p:sldId id="481" r:id="rId24"/>
    <p:sldId id="482" r:id="rId25"/>
    <p:sldId id="484" r:id="rId26"/>
    <p:sldId id="485" r:id="rId27"/>
    <p:sldId id="486" r:id="rId28"/>
    <p:sldId id="487" r:id="rId29"/>
    <p:sldId id="488" r:id="rId30"/>
    <p:sldId id="497" r:id="rId31"/>
    <p:sldId id="499" r:id="rId32"/>
    <p:sldId id="498" r:id="rId33"/>
    <p:sldId id="500" r:id="rId34"/>
    <p:sldId id="483" r:id="rId35"/>
    <p:sldId id="489" r:id="rId36"/>
    <p:sldId id="490" r:id="rId37"/>
    <p:sldId id="491" r:id="rId38"/>
    <p:sldId id="492" r:id="rId39"/>
    <p:sldId id="493" r:id="rId40"/>
    <p:sldId id="504" r:id="rId41"/>
    <p:sldId id="496" r:id="rId42"/>
    <p:sldId id="501" r:id="rId43"/>
    <p:sldId id="502" r:id="rId44"/>
    <p:sldId id="503" r:id="rId45"/>
    <p:sldId id="505" r:id="rId46"/>
    <p:sldId id="506" r:id="rId47"/>
    <p:sldId id="507" r:id="rId48"/>
    <p:sldId id="508" r:id="rId49"/>
    <p:sldId id="509" r:id="rId50"/>
    <p:sldId id="29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24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6416" autoAdjust="0"/>
  </p:normalViewPr>
  <p:slideViewPr>
    <p:cSldViewPr>
      <p:cViewPr>
        <p:scale>
          <a:sx n="80" d="100"/>
          <a:sy n="80" d="100"/>
        </p:scale>
        <p:origin x="-1002"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10.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7.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4.xml"/></Relationships>
</file>

<file path=ppt/charts/_rels/chart8.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5.xml"/></Relationships>
</file>

<file path=ppt/charts/_rels/chart9.xml.rels><?xml version="1.0" encoding="UTF-8" standalone="yes"?>
<Relationships xmlns="http://schemas.openxmlformats.org/package/2006/relationships"><Relationship Id="rId2" Type="http://schemas.openxmlformats.org/officeDocument/2006/relationships/oleObject" Target="file:///C:\Users\Public\Documents\ml-class\lectures-slides\assets\2.2.xlsx"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EDA2-4473-95ED-666461C09536}"/>
            </c:ext>
          </c:extLst>
        </c:ser>
        <c:dLbls/>
        <c:axId val="104193024"/>
        <c:axId val="104186624"/>
      </c:scatterChart>
      <c:valAx>
        <c:axId val="104193024"/>
        <c:scaling>
          <c:orientation val="minMax"/>
        </c:scaling>
        <c:axPos val="b"/>
        <c:numFmt formatCode="General" sourceLinked="1"/>
        <c:majorTickMark val="cross"/>
        <c:tickLblPos val="nextTo"/>
        <c:spPr>
          <a:ln w="38100"/>
        </c:spPr>
        <c:crossAx val="104186624"/>
        <c:crosses val="autoZero"/>
        <c:crossBetween val="midCat"/>
        <c:majorUnit val="1"/>
      </c:valAx>
      <c:valAx>
        <c:axId val="104186624"/>
        <c:scaling>
          <c:orientation val="minMax"/>
        </c:scaling>
        <c:axPos val="l"/>
        <c:majorGridlines>
          <c:spPr>
            <a:ln>
              <a:noFill/>
            </a:ln>
          </c:spPr>
        </c:majorGridlines>
        <c:numFmt formatCode="General" sourceLinked="1"/>
        <c:majorTickMark val="cross"/>
        <c:tickLblPos val="nextTo"/>
        <c:spPr>
          <a:ln w="38100"/>
        </c:spPr>
        <c:crossAx val="104193024"/>
        <c:crosses val="autoZero"/>
        <c:crossBetween val="midCat"/>
        <c:majorUnit val="1"/>
      </c:valAx>
      <c:spPr>
        <a:ln w="12700">
          <a:noFill/>
        </a:ln>
      </c:spPr>
    </c:plotArea>
    <c:plotVisOnly val="1"/>
    <c:dispBlanksAs val="gap"/>
  </c:chart>
  <c:txPr>
    <a:bodyPr/>
    <a:lstStyle/>
    <a:p>
      <a:pPr>
        <a:defRPr sz="20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0-A776-48B9-B72F-9BBA44CAD87C}"/>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1-A776-48B9-B72F-9BBA44CAD87C}"/>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2-A776-48B9-B72F-9BBA44CAD87C}"/>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3-A776-48B9-B72F-9BBA44CAD87C}"/>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4-A776-48B9-B72F-9BBA44CAD87C}"/>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5-A776-48B9-B72F-9BBA44CAD87C}"/>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6-A776-48B9-B72F-9BBA44CAD87C}"/>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7-A776-48B9-B72F-9BBA44CAD87C}"/>
            </c:ext>
          </c:extLst>
        </c:ser>
        <c:dLbls/>
        <c:axId val="107544576"/>
        <c:axId val="107546112"/>
      </c:scatterChart>
      <c:valAx>
        <c:axId val="107544576"/>
        <c:scaling>
          <c:orientation val="minMax"/>
          <c:max val="3"/>
        </c:scaling>
        <c:axPos val="b"/>
        <c:numFmt formatCode="General" sourceLinked="1"/>
        <c:majorTickMark val="cross"/>
        <c:tickLblPos val="nextTo"/>
        <c:spPr>
          <a:ln w="38100"/>
        </c:spPr>
        <c:crossAx val="107546112"/>
        <c:crosses val="autoZero"/>
        <c:crossBetween val="midCat"/>
        <c:majorUnit val="1"/>
      </c:valAx>
      <c:valAx>
        <c:axId val="107546112"/>
        <c:scaling>
          <c:orientation val="minMax"/>
          <c:max val="3"/>
        </c:scaling>
        <c:axPos val="l"/>
        <c:majorGridlines>
          <c:spPr>
            <a:ln>
              <a:noFill/>
            </a:ln>
          </c:spPr>
        </c:majorGridlines>
        <c:numFmt formatCode="General" sourceLinked="1"/>
        <c:majorTickMark val="cross"/>
        <c:tickLblPos val="nextTo"/>
        <c:spPr>
          <a:ln w="38100"/>
        </c:spPr>
        <c:crossAx val="107544576"/>
        <c:crosses val="autoZero"/>
        <c:crossBetween val="midCat"/>
        <c:majorUnit val="1"/>
      </c:valAx>
    </c:plotArea>
    <c:plotVisOnly val="1"/>
    <c:dispBlanksAs val="gap"/>
  </c:chart>
  <c:txPr>
    <a:bodyPr/>
    <a:lstStyle/>
    <a:p>
      <a:pPr>
        <a:defRPr sz="20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8466-46A9-9A98-3918CC74A051}"/>
            </c:ext>
          </c:extLst>
        </c:ser>
        <c:dLbls/>
        <c:axId val="105250816"/>
        <c:axId val="105252352"/>
      </c:scatterChart>
      <c:valAx>
        <c:axId val="105250816"/>
        <c:scaling>
          <c:orientation val="minMax"/>
        </c:scaling>
        <c:axPos val="b"/>
        <c:numFmt formatCode="General" sourceLinked="1"/>
        <c:majorTickMark val="cross"/>
        <c:tickLblPos val="nextTo"/>
        <c:spPr>
          <a:ln w="38100"/>
        </c:spPr>
        <c:crossAx val="105252352"/>
        <c:crosses val="autoZero"/>
        <c:crossBetween val="midCat"/>
        <c:majorUnit val="1"/>
      </c:valAx>
      <c:valAx>
        <c:axId val="105252352"/>
        <c:scaling>
          <c:orientation val="minMax"/>
        </c:scaling>
        <c:axPos val="l"/>
        <c:majorGridlines>
          <c:spPr>
            <a:ln>
              <a:noFill/>
            </a:ln>
          </c:spPr>
        </c:majorGridlines>
        <c:numFmt formatCode="General" sourceLinked="1"/>
        <c:majorTickMark val="cross"/>
        <c:tickLblPos val="nextTo"/>
        <c:spPr>
          <a:ln w="38100"/>
        </c:spPr>
        <c:crossAx val="105250816"/>
        <c:crosses val="autoZero"/>
        <c:crossBetween val="midCat"/>
        <c:majorUnit val="1"/>
      </c:valAx>
      <c:spPr>
        <a:ln w="12700">
          <a:noFill/>
        </a:ln>
      </c:spPr>
    </c:plotArea>
    <c:plotVisOnly val="1"/>
    <c:dispBlanksAs val="gap"/>
  </c:chart>
  <c:txPr>
    <a:bodyPr/>
    <a:lstStyle/>
    <a:p>
      <a:pPr>
        <a:defRPr sz="20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1A6E-43BE-B9F0-D46396604EA3}"/>
            </c:ext>
          </c:extLst>
        </c:ser>
        <c:dLbls/>
        <c:axId val="105272064"/>
        <c:axId val="105273600"/>
      </c:scatterChart>
      <c:valAx>
        <c:axId val="105272064"/>
        <c:scaling>
          <c:orientation val="minMax"/>
        </c:scaling>
        <c:axPos val="b"/>
        <c:numFmt formatCode="General" sourceLinked="1"/>
        <c:majorTickMark val="cross"/>
        <c:tickLblPos val="nextTo"/>
        <c:spPr>
          <a:ln w="38100"/>
        </c:spPr>
        <c:crossAx val="105273600"/>
        <c:crosses val="autoZero"/>
        <c:crossBetween val="midCat"/>
        <c:majorUnit val="1"/>
      </c:valAx>
      <c:valAx>
        <c:axId val="105273600"/>
        <c:scaling>
          <c:orientation val="minMax"/>
        </c:scaling>
        <c:axPos val="l"/>
        <c:majorGridlines>
          <c:spPr>
            <a:ln>
              <a:noFill/>
            </a:ln>
          </c:spPr>
        </c:majorGridlines>
        <c:numFmt formatCode="General" sourceLinked="1"/>
        <c:majorTickMark val="cross"/>
        <c:tickLblPos val="nextTo"/>
        <c:spPr>
          <a:ln w="38100"/>
        </c:spPr>
        <c:crossAx val="105272064"/>
        <c:crosses val="autoZero"/>
        <c:crossBetween val="midCat"/>
        <c:majorUnit val="1"/>
      </c:valAx>
      <c:spPr>
        <a:ln w="12700">
          <a:noFill/>
        </a:ln>
      </c:spPr>
    </c:plotArea>
    <c:plotVisOnly val="1"/>
    <c:dispBlanksAs val="gap"/>
  </c:chart>
  <c:txPr>
    <a:bodyPr/>
    <a:lstStyle/>
    <a:p>
      <a:pPr>
        <a:defRPr sz="20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B273-4654-9D98-DD2FF586802A}"/>
            </c:ext>
          </c:extLst>
        </c:ser>
        <c:dLbls/>
        <c:axId val="105319808"/>
        <c:axId val="105362560"/>
      </c:scatterChart>
      <c:valAx>
        <c:axId val="105319808"/>
        <c:scaling>
          <c:orientation val="minMax"/>
        </c:scaling>
        <c:axPos val="b"/>
        <c:numFmt formatCode="General" sourceLinked="1"/>
        <c:majorTickMark val="cross"/>
        <c:tickLblPos val="nextTo"/>
        <c:spPr>
          <a:ln w="38100"/>
        </c:spPr>
        <c:crossAx val="105362560"/>
        <c:crosses val="autoZero"/>
        <c:crossBetween val="midCat"/>
        <c:majorUnit val="1"/>
      </c:valAx>
      <c:valAx>
        <c:axId val="105362560"/>
        <c:scaling>
          <c:orientation val="minMax"/>
        </c:scaling>
        <c:axPos val="l"/>
        <c:majorGridlines>
          <c:spPr>
            <a:ln>
              <a:noFill/>
            </a:ln>
          </c:spPr>
        </c:majorGridlines>
        <c:numFmt formatCode="General" sourceLinked="1"/>
        <c:majorTickMark val="cross"/>
        <c:tickLblPos val="nextTo"/>
        <c:spPr>
          <a:ln w="38100"/>
        </c:spPr>
        <c:crossAx val="105319808"/>
        <c:crosses val="autoZero"/>
        <c:crossBetween val="midCat"/>
        <c:majorUnit val="1"/>
      </c:valAx>
      <c:spPr>
        <a:ln w="12700">
          <a:noFill/>
        </a:ln>
      </c:spPr>
    </c:plotArea>
    <c:plotVisOnly val="1"/>
    <c:dispBlanksAs val="gap"/>
  </c:chart>
  <c:txPr>
    <a:bodyPr/>
    <a:lstStyle/>
    <a:p>
      <a:pPr>
        <a:defRPr sz="2000"/>
      </a:pPr>
      <a:endParaRPr lang="en-US"/>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9F7F-4DB4-96EF-3FCFA1F91AA9}"/>
            </c:ext>
          </c:extLst>
        </c:ser>
        <c:dLbls/>
        <c:axId val="106541440"/>
        <c:axId val="106542976"/>
      </c:scatterChart>
      <c:valAx>
        <c:axId val="106541440"/>
        <c:scaling>
          <c:orientation val="minMax"/>
        </c:scaling>
        <c:axPos val="b"/>
        <c:numFmt formatCode="General" sourceLinked="1"/>
        <c:majorTickMark val="cross"/>
        <c:tickLblPos val="nextTo"/>
        <c:spPr>
          <a:ln w="38100"/>
        </c:spPr>
        <c:crossAx val="106542976"/>
        <c:crosses val="autoZero"/>
        <c:crossBetween val="midCat"/>
        <c:majorUnit val="1"/>
      </c:valAx>
      <c:valAx>
        <c:axId val="106542976"/>
        <c:scaling>
          <c:orientation val="minMax"/>
        </c:scaling>
        <c:axPos val="l"/>
        <c:majorGridlines>
          <c:spPr>
            <a:ln>
              <a:noFill/>
            </a:ln>
          </c:spPr>
        </c:majorGridlines>
        <c:numFmt formatCode="General" sourceLinked="1"/>
        <c:majorTickMark val="cross"/>
        <c:tickLblPos val="nextTo"/>
        <c:spPr>
          <a:ln w="38100"/>
        </c:spPr>
        <c:crossAx val="106541440"/>
        <c:crosses val="autoZero"/>
        <c:crossBetween val="midCat"/>
        <c:majorUnit val="1"/>
      </c:valAx>
      <c:spPr>
        <a:ln w="12700">
          <a:noFill/>
        </a:ln>
      </c:spPr>
    </c:plotArea>
    <c:plotVisOnly val="1"/>
    <c:dispBlanksAs val="gap"/>
  </c:chart>
  <c:txPr>
    <a:bodyPr/>
    <a:lstStyle/>
    <a:p>
      <a:pPr>
        <a:defRPr sz="2000"/>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extLst xmlns:c16r2="http://schemas.microsoft.com/office/drawing/2015/06/chart">
            <c:ext xmlns:c16="http://schemas.microsoft.com/office/drawing/2014/chart" uri="{C3380CC4-5D6E-409C-BE32-E72D297353CC}">
              <c16:uniqueId val="{00000000-FD57-43EA-B124-5645838BDB92}"/>
            </c:ext>
          </c:extLst>
        </c:ser>
        <c:dLbls/>
        <c:axId val="106701952"/>
        <c:axId val="106703488"/>
      </c:scatterChart>
      <c:valAx>
        <c:axId val="106701952"/>
        <c:scaling>
          <c:orientation val="minMax"/>
        </c:scaling>
        <c:axPos val="b"/>
        <c:numFmt formatCode="General" sourceLinked="1"/>
        <c:majorTickMark val="cross"/>
        <c:tickLblPos val="nextTo"/>
        <c:spPr>
          <a:ln w="38100"/>
        </c:spPr>
        <c:crossAx val="106703488"/>
        <c:crosses val="autoZero"/>
        <c:crossBetween val="midCat"/>
        <c:majorUnit val="1"/>
      </c:valAx>
      <c:valAx>
        <c:axId val="106703488"/>
        <c:scaling>
          <c:orientation val="minMax"/>
        </c:scaling>
        <c:axPos val="l"/>
        <c:majorGridlines>
          <c:spPr>
            <a:ln>
              <a:noFill/>
            </a:ln>
          </c:spPr>
        </c:majorGridlines>
        <c:numFmt formatCode="General" sourceLinked="1"/>
        <c:majorTickMark val="cross"/>
        <c:tickLblPos val="nextTo"/>
        <c:spPr>
          <a:ln w="38100"/>
        </c:spPr>
        <c:crossAx val="106701952"/>
        <c:crosses val="autoZero"/>
        <c:crossBetween val="midCat"/>
        <c:majorUnit val="1"/>
      </c:valAx>
      <c:spPr>
        <a:ln w="12700">
          <a:noFill/>
        </a:ln>
      </c:spPr>
    </c:plotArea>
    <c:plotVisOnly val="1"/>
    <c:dispBlanksAs val="gap"/>
  </c:chart>
  <c:txPr>
    <a:bodyPr/>
    <a:lstStyle/>
    <a:p>
      <a:pPr>
        <a:defRPr sz="2000"/>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0-71ED-4A9A-9A2D-B3E14201A378}"/>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1-71ED-4A9A-9A2D-B3E14201A378}"/>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2-71ED-4A9A-9A2D-B3E14201A378}"/>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3-71ED-4A9A-9A2D-B3E14201A378}"/>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4-71ED-4A9A-9A2D-B3E14201A378}"/>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5-71ED-4A9A-9A2D-B3E14201A378}"/>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6-71ED-4A9A-9A2D-B3E14201A378}"/>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7-71ED-4A9A-9A2D-B3E14201A378}"/>
            </c:ext>
          </c:extLst>
        </c:ser>
        <c:dLbls/>
        <c:axId val="106938752"/>
        <c:axId val="106940288"/>
      </c:scatterChart>
      <c:valAx>
        <c:axId val="106938752"/>
        <c:scaling>
          <c:orientation val="minMax"/>
          <c:max val="3"/>
        </c:scaling>
        <c:axPos val="b"/>
        <c:numFmt formatCode="General" sourceLinked="1"/>
        <c:majorTickMark val="cross"/>
        <c:tickLblPos val="nextTo"/>
        <c:spPr>
          <a:ln w="38100"/>
        </c:spPr>
        <c:crossAx val="106940288"/>
        <c:crosses val="autoZero"/>
        <c:crossBetween val="midCat"/>
        <c:majorUnit val="1"/>
      </c:valAx>
      <c:valAx>
        <c:axId val="106940288"/>
        <c:scaling>
          <c:orientation val="minMax"/>
          <c:max val="3"/>
        </c:scaling>
        <c:axPos val="l"/>
        <c:majorGridlines>
          <c:spPr>
            <a:ln>
              <a:noFill/>
            </a:ln>
          </c:spPr>
        </c:majorGridlines>
        <c:numFmt formatCode="General" sourceLinked="1"/>
        <c:majorTickMark val="cross"/>
        <c:tickLblPos val="nextTo"/>
        <c:spPr>
          <a:ln w="38100"/>
        </c:spPr>
        <c:crossAx val="106938752"/>
        <c:crosses val="autoZero"/>
        <c:crossBetween val="midCat"/>
        <c:majorUnit val="1"/>
      </c:valAx>
    </c:plotArea>
    <c:plotVisOnly val="1"/>
    <c:dispBlanksAs val="gap"/>
  </c:chart>
  <c:txPr>
    <a:bodyPr/>
    <a:lstStyle/>
    <a:p>
      <a:pPr>
        <a:defRPr sz="2000"/>
      </a:pPr>
      <a:endParaRPr lang="en-US"/>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0-E4AE-4ADF-8EC1-922F977DCE6E}"/>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1-E4AE-4ADF-8EC1-922F977DCE6E}"/>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2-E4AE-4ADF-8EC1-922F977DCE6E}"/>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3-E4AE-4ADF-8EC1-922F977DCE6E}"/>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4-E4AE-4ADF-8EC1-922F977DCE6E}"/>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5-E4AE-4ADF-8EC1-922F977DCE6E}"/>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6-E4AE-4ADF-8EC1-922F977DCE6E}"/>
            </c:ext>
          </c:extLst>
        </c:ser>
        <c:ser>
          <c:idx val="0"/>
          <c:order val="0"/>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7-E4AE-4ADF-8EC1-922F977DCE6E}"/>
            </c:ext>
          </c:extLst>
        </c:ser>
        <c:dLbls/>
        <c:axId val="107162624"/>
        <c:axId val="107188992"/>
      </c:scatterChart>
      <c:valAx>
        <c:axId val="107162624"/>
        <c:scaling>
          <c:orientation val="minMax"/>
          <c:max val="2.5"/>
          <c:min val="-0.5"/>
        </c:scaling>
        <c:axPos val="b"/>
        <c:numFmt formatCode="General" sourceLinked="1"/>
        <c:majorTickMark val="cross"/>
        <c:tickLblPos val="nextTo"/>
        <c:spPr>
          <a:ln w="38100"/>
        </c:spPr>
        <c:crossAx val="107188992"/>
        <c:crosses val="autoZero"/>
        <c:crossBetween val="midCat"/>
        <c:majorUnit val="0.5"/>
      </c:valAx>
      <c:valAx>
        <c:axId val="107188992"/>
        <c:scaling>
          <c:orientation val="minMax"/>
          <c:max val="3"/>
          <c:min val="0"/>
        </c:scaling>
        <c:axPos val="l"/>
        <c:majorGridlines>
          <c:spPr>
            <a:ln>
              <a:noFill/>
            </a:ln>
          </c:spPr>
        </c:majorGridlines>
        <c:numFmt formatCode="General" sourceLinked="1"/>
        <c:majorTickMark val="cross"/>
        <c:tickLblPos val="nextTo"/>
        <c:spPr>
          <a:ln w="38100"/>
        </c:spPr>
        <c:crossAx val="107162624"/>
        <c:crosses val="autoZero"/>
        <c:crossBetween val="midCat"/>
        <c:majorUnit val="1"/>
      </c:valAx>
    </c:plotArea>
    <c:plotVisOnly val="1"/>
    <c:dispBlanksAs val="gap"/>
  </c:chart>
  <c:txPr>
    <a:bodyPr/>
    <a:lstStyle/>
    <a:p>
      <a:pPr>
        <a:defRPr sz="2000"/>
      </a:pPr>
      <a:endParaRPr lang="en-US"/>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scatterChart>
        <c:scatterStyle val="lineMarker"/>
        <c:ser>
          <c:idx val="4"/>
          <c:order val="4"/>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0-4A73-4F18-AF1B-0814511F5D08}"/>
            </c:ext>
          </c:extLst>
        </c:ser>
        <c:ser>
          <c:idx val="5"/>
          <c:order val="5"/>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1-4A73-4F18-AF1B-0814511F5D08}"/>
            </c:ext>
          </c:extLst>
        </c:ser>
        <c:ser>
          <c:idx val="6"/>
          <c:order val="6"/>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2-4A73-4F18-AF1B-0814511F5D08}"/>
            </c:ext>
          </c:extLst>
        </c:ser>
        <c:ser>
          <c:idx val="7"/>
          <c:order val="7"/>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3-4A73-4F18-AF1B-0814511F5D08}"/>
            </c:ext>
          </c:extLst>
        </c:ser>
        <c:ser>
          <c:idx val="2"/>
          <c:order val="2"/>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4-4A73-4F18-AF1B-0814511F5D08}"/>
            </c:ext>
          </c:extLst>
        </c:ser>
        <c:ser>
          <c:idx val="3"/>
          <c:order val="3"/>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5-4A73-4F18-AF1B-0814511F5D08}"/>
            </c:ext>
          </c:extLst>
        </c:ser>
        <c:ser>
          <c:idx val="1"/>
          <c:order val="1"/>
          <c:spPr>
            <a:ln w="28575">
              <a:noFill/>
            </a:ln>
          </c:spPr>
          <c:marker>
            <c:symbol val="none"/>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6-4A73-4F18-AF1B-0814511F5D08}"/>
            </c:ext>
          </c:extLst>
        </c:ser>
        <c:ser>
          <c:idx val="0"/>
          <c:order val="0"/>
          <c:spPr>
            <a:ln w="0">
              <a:noFill/>
            </a:ln>
          </c:spPr>
          <c:marker>
            <c:symbol val="x"/>
            <c:size val="13"/>
            <c:spPr>
              <a:ln w="19050">
                <a:solidFill>
                  <a:schemeClr val="accent2"/>
                </a:solidFill>
              </a:ln>
            </c:spPr>
          </c:marker>
          <c:xVal>
            <c:numRef>
              <c:f>Sheet1!$A$2:$A$5</c:f>
              <c:numCache>
                <c:formatCode>General</c:formatCode>
                <c:ptCount val="4"/>
                <c:pt idx="0">
                  <c:v>1</c:v>
                </c:pt>
                <c:pt idx="1">
                  <c:v>2</c:v>
                </c:pt>
                <c:pt idx="2">
                  <c:v>3</c:v>
                </c:pt>
              </c:numCache>
            </c:numRef>
          </c:xVal>
          <c:yVal>
            <c:numRef>
              <c:f>Sheet1!$B$2:$B$5</c:f>
              <c:numCache>
                <c:formatCode>General</c:formatCode>
                <c:ptCount val="4"/>
                <c:pt idx="0">
                  <c:v>1</c:v>
                </c:pt>
                <c:pt idx="1">
                  <c:v>2</c:v>
                </c:pt>
                <c:pt idx="2">
                  <c:v>3</c:v>
                </c:pt>
              </c:numCache>
            </c:numRef>
          </c:yVal>
          <c:extLst xmlns:c16r2="http://schemas.microsoft.com/office/drawing/2015/06/chart">
            <c:ext xmlns:c16="http://schemas.microsoft.com/office/drawing/2014/chart" uri="{C3380CC4-5D6E-409C-BE32-E72D297353CC}">
              <c16:uniqueId val="{00000007-4A73-4F18-AF1B-0814511F5D08}"/>
            </c:ext>
          </c:extLst>
        </c:ser>
        <c:dLbls/>
        <c:axId val="107305216"/>
        <c:axId val="107315200"/>
      </c:scatterChart>
      <c:valAx>
        <c:axId val="107305216"/>
        <c:scaling>
          <c:orientation val="minMax"/>
          <c:max val="3"/>
        </c:scaling>
        <c:axPos val="b"/>
        <c:numFmt formatCode="General" sourceLinked="1"/>
        <c:majorTickMark val="cross"/>
        <c:tickLblPos val="nextTo"/>
        <c:spPr>
          <a:ln w="38100"/>
        </c:spPr>
        <c:crossAx val="107315200"/>
        <c:crosses val="autoZero"/>
        <c:crossBetween val="midCat"/>
        <c:majorUnit val="1"/>
      </c:valAx>
      <c:valAx>
        <c:axId val="107315200"/>
        <c:scaling>
          <c:orientation val="minMax"/>
          <c:max val="3"/>
        </c:scaling>
        <c:axPos val="l"/>
        <c:majorGridlines>
          <c:spPr>
            <a:ln>
              <a:noFill/>
            </a:ln>
          </c:spPr>
        </c:majorGridlines>
        <c:numFmt formatCode="General" sourceLinked="1"/>
        <c:majorTickMark val="cross"/>
        <c:tickLblPos val="nextTo"/>
        <c:spPr>
          <a:ln w="38100"/>
        </c:spPr>
        <c:crossAx val="107305216"/>
        <c:crosses val="autoZero"/>
        <c:crossBetween val="midCat"/>
        <c:majorUnit val="1"/>
      </c:valAx>
    </c:plotArea>
    <c:plotVisOnly val="1"/>
    <c:dispBlanksAs val="gap"/>
  </c:chart>
  <c:txPr>
    <a:bodyPr/>
    <a:lstStyle/>
    <a:p>
      <a:pPr>
        <a:defRPr sz="2000"/>
      </a:pPr>
      <a:endParaRPr lang="en-US"/>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AA103-FA6F-4BA7-85DB-ECB7FF89B451}" type="datetimeFigureOut">
              <a:rPr lang="en-US" smtClean="0"/>
              <a:pPr/>
              <a:t>9/12/2022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B9102-ABC0-4B3D-8EF1-04366C9A6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 is a statistical measurement that attempts to determine the strength of the relationship between one dependent variable (usually denoted by Y) and a series of other changing variables (known as independent variables).</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2</a:t>
            </a:fld>
            <a:endParaRPr lang="en-US"/>
          </a:p>
        </p:txBody>
      </p:sp>
    </p:spTree>
    <p:extLst>
      <p:ext uri="{BB962C8B-B14F-4D97-AF65-F5344CB8AC3E}">
        <p14:creationId xmlns:p14="http://schemas.microsoft.com/office/powerpoint/2010/main" xmlns="" val="364822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FFFFFF"/>
                </a:solidFill>
                <a:effectLst>
                  <a:outerShdw blurRad="38100" dist="38100" dir="2700000" algn="tl">
                    <a:srgbClr val="000000">
                      <a:alpha val="43137"/>
                    </a:srgbClr>
                  </a:outerShdw>
                </a:effectLst>
                <a:latin typeface="MS Reference Serif" pitchFamily="18" charset="0"/>
              </a:rPr>
              <a:t>Value of  y decreases  as value of x increases</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4</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45</a:t>
            </a:fld>
            <a:endParaRPr lang="en-US"/>
          </a:p>
        </p:txBody>
      </p:sp>
    </p:spTree>
    <p:extLst>
      <p:ext uri="{BB962C8B-B14F-4D97-AF65-F5344CB8AC3E}">
        <p14:creationId xmlns:p14="http://schemas.microsoft.com/office/powerpoint/2010/main" xmlns="" val="28509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p>
          <a:p>
            <a:r>
              <a:rPr lang="en-US" dirty="0" smtClean="0"/>
              <a:t>θ0=0,θ1=0.5 </a:t>
            </a:r>
          </a:p>
          <a:p>
            <a:endParaRPr lang="en-US" dirty="0" smtClean="0"/>
          </a:p>
          <a:p>
            <a:r>
              <a:rPr lang="en-US" dirty="0" smtClean="0"/>
              <a:t>As J(θ0,θ1)=0, y = </a:t>
            </a:r>
            <a:r>
              <a:rPr lang="en-US" dirty="0" err="1" smtClean="0"/>
              <a:t>hθ</a:t>
            </a:r>
            <a:r>
              <a:rPr lang="en-US" dirty="0" smtClean="0"/>
              <a:t>(x) = θ0 + θ1x. Using any two values in the table, solve for θ0, θ1.</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46</a:t>
            </a:fld>
            <a:endParaRPr lang="en-US"/>
          </a:p>
        </p:txBody>
      </p:sp>
    </p:spTree>
    <p:extLst>
      <p:ext uri="{BB962C8B-B14F-4D97-AF65-F5344CB8AC3E}">
        <p14:creationId xmlns:p14="http://schemas.microsoft.com/office/powerpoint/2010/main" xmlns="" val="45852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Answer: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Setting x = 4, we have </a:t>
            </a:r>
            <a:r>
              <a:rPr lang="en-US" sz="1200" b="0" i="0" kern="1200" dirty="0" err="1" smtClean="0">
                <a:solidFill>
                  <a:schemeClr val="tx1"/>
                </a:solidFill>
                <a:effectLst/>
                <a:latin typeface="+mn-lt"/>
                <a:ea typeface="+mn-ea"/>
                <a:cs typeface="+mn-cs"/>
              </a:rPr>
              <a:t>h</a:t>
            </a:r>
            <a:r>
              <a:rPr lang="en-US" sz="1200" b="0" i="0" kern="1200" baseline="-25000" dirty="0" err="1" smtClean="0">
                <a:solidFill>
                  <a:schemeClr val="tx1"/>
                </a:solidFill>
                <a:effectLst/>
                <a:latin typeface="+mn-lt"/>
                <a:ea typeface="+mn-ea"/>
                <a:cs typeface="+mn-cs"/>
              </a:rPr>
              <a:t>θ</a:t>
            </a:r>
            <a:r>
              <a:rPr lang="en-US" sz="1200" b="0" i="0" kern="1200" dirty="0" smtClean="0">
                <a:solidFill>
                  <a:schemeClr val="tx1"/>
                </a:solidFill>
                <a:effectLst/>
                <a:latin typeface="+mn-lt"/>
                <a:ea typeface="+mn-ea"/>
                <a:cs typeface="+mn-cs"/>
              </a:rPr>
              <a:t>(x)=θ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x = -1 + (0.5)(4) = </a:t>
            </a:r>
            <a:r>
              <a:rPr lang="en-US" sz="1200" b="1" i="0"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47</a:t>
            </a:fld>
            <a:endParaRPr lang="en-US"/>
          </a:p>
        </p:txBody>
      </p:sp>
    </p:spTree>
    <p:extLst>
      <p:ext uri="{BB962C8B-B14F-4D97-AF65-F5344CB8AC3E}">
        <p14:creationId xmlns:p14="http://schemas.microsoft.com/office/powerpoint/2010/main" xmlns="" val="241434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True - If the learning rate is too small, then gradient descent may take a very long time to converge. (If the learning rate is small, gradient descent ends up taking an extremely small step on each iteration, and therefor can take a long time to converge)</a:t>
            </a:r>
          </a:p>
          <a:p>
            <a:r>
              <a:rPr lang="en-US" sz="1200" b="0" i="0" kern="1200" dirty="0" smtClean="0">
                <a:solidFill>
                  <a:schemeClr val="tx1"/>
                </a:solidFill>
                <a:effectLst/>
                <a:latin typeface="+mn-lt"/>
                <a:ea typeface="+mn-ea"/>
                <a:cs typeface="+mn-cs"/>
              </a:rPr>
              <a:t>True - If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are initialized at a local minimum, then one iteration will not change their values. (At a local minimum, the derivative (gradient) is zero, so gradient descent will not change the parameters.)</a:t>
            </a:r>
          </a:p>
          <a:p>
            <a:r>
              <a:rPr lang="en-US" sz="1200" b="0" i="0" kern="1200" dirty="0" smtClean="0">
                <a:solidFill>
                  <a:schemeClr val="tx1"/>
                </a:solidFill>
                <a:effectLst/>
                <a:latin typeface="+mn-lt"/>
                <a:ea typeface="+mn-ea"/>
                <a:cs typeface="+mn-cs"/>
              </a:rPr>
              <a:t>False - Even if the learning rate α is very large, every iteration of gradient descent will decrease the value of f(θ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(If the learning rate is too large, one step of gradient descent can actually vastly "overshoot" and actually increase the value of f(θ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False - If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are initialized so that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then by symmetry (because we do simultaneous updates to the two parameters), after one iteration of gradient descent, we will still have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(The updates to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are different (even though we're doing </a:t>
            </a:r>
            <a:r>
              <a:rPr lang="en-US" sz="1200" b="0" i="0" kern="1200" dirty="0" err="1" smtClean="0">
                <a:solidFill>
                  <a:schemeClr val="tx1"/>
                </a:solidFill>
                <a:effectLst/>
                <a:latin typeface="+mn-lt"/>
                <a:ea typeface="+mn-ea"/>
                <a:cs typeface="+mn-cs"/>
              </a:rPr>
              <a:t>simulaneous</a:t>
            </a:r>
            <a:r>
              <a:rPr lang="en-US" sz="1200" b="0" i="0" kern="1200" dirty="0" smtClean="0">
                <a:solidFill>
                  <a:schemeClr val="tx1"/>
                </a:solidFill>
                <a:effectLst/>
                <a:latin typeface="+mn-lt"/>
                <a:ea typeface="+mn-ea"/>
                <a:cs typeface="+mn-cs"/>
              </a:rPr>
              <a:t> updates), so there's no particular reason to update them to be same after one iteration of gradient descent.)</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48</a:t>
            </a:fld>
            <a:endParaRPr lang="en-US"/>
          </a:p>
        </p:txBody>
      </p:sp>
    </p:spTree>
    <p:extLst>
      <p:ext uri="{BB962C8B-B14F-4D97-AF65-F5344CB8AC3E}">
        <p14:creationId xmlns:p14="http://schemas.microsoft.com/office/powerpoint/2010/main" xmlns="" val="322168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False - For this to be true, we must have y</a:t>
            </a:r>
            <a:r>
              <a:rPr lang="en-US" sz="1200" b="0" i="0" kern="1200" baseline="30000" dirty="0" smtClean="0">
                <a:solidFill>
                  <a:schemeClr val="tx1"/>
                </a:solidFill>
                <a:effectLst/>
                <a:latin typeface="+mn-lt"/>
                <a:ea typeface="+mn-ea"/>
                <a:cs typeface="+mn-cs"/>
              </a:rPr>
              <a:t>(</a:t>
            </a:r>
            <a:r>
              <a:rPr lang="en-US" sz="1200" b="0" i="0" kern="1200" baseline="30000" dirty="0" err="1" smtClean="0">
                <a:solidFill>
                  <a:schemeClr val="tx1"/>
                </a:solidFill>
                <a:effectLst/>
                <a:latin typeface="+mn-lt"/>
                <a:ea typeface="+mn-ea"/>
                <a:cs typeface="+mn-cs"/>
              </a:rPr>
              <a:t>i</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=0 for every value of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=1,2,…,m. (So long as all of our training examples lie on a straight line, we will be able to find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so that J(θ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)=0. It is not necessary that y</a:t>
            </a:r>
            <a:r>
              <a:rPr lang="en-US" sz="1200" b="0" i="0" kern="1200" baseline="30000" dirty="0" smtClean="0">
                <a:solidFill>
                  <a:schemeClr val="tx1"/>
                </a:solidFill>
                <a:effectLst/>
                <a:latin typeface="+mn-lt"/>
                <a:ea typeface="+mn-ea"/>
                <a:cs typeface="+mn-cs"/>
              </a:rPr>
              <a:t>(</a:t>
            </a:r>
            <a:r>
              <a:rPr lang="en-US" sz="1200" b="0" i="0" kern="1200" baseline="30000" dirty="0" err="1" smtClean="0">
                <a:solidFill>
                  <a:schemeClr val="tx1"/>
                </a:solidFill>
                <a:effectLst/>
                <a:latin typeface="+mn-lt"/>
                <a:ea typeface="+mn-ea"/>
                <a:cs typeface="+mn-cs"/>
              </a:rPr>
              <a:t>i</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for all our examples.)</a:t>
            </a:r>
          </a:p>
          <a:p>
            <a:r>
              <a:rPr lang="en-US" sz="1200" b="0" i="0" kern="1200" dirty="0" smtClean="0">
                <a:solidFill>
                  <a:schemeClr val="tx1"/>
                </a:solidFill>
                <a:effectLst/>
                <a:latin typeface="+mn-lt"/>
                <a:ea typeface="+mn-ea"/>
                <a:cs typeface="+mn-cs"/>
              </a:rPr>
              <a:t>False - Gradient descent is likely to get stuck at a local minimum and fail to find the global minimum. (none)</a:t>
            </a:r>
          </a:p>
          <a:p>
            <a:r>
              <a:rPr lang="en-US" sz="1200" b="0" i="0" kern="1200" dirty="0" smtClean="0">
                <a:solidFill>
                  <a:schemeClr val="tx1"/>
                </a:solidFill>
                <a:effectLst/>
                <a:latin typeface="+mn-lt"/>
                <a:ea typeface="+mn-ea"/>
                <a:cs typeface="+mn-cs"/>
              </a:rPr>
              <a:t>False - For this to be true, we must have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=0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=0 so that </a:t>
            </a:r>
            <a:r>
              <a:rPr lang="en-US" sz="1200" b="0" i="0" kern="1200" dirty="0" err="1" smtClean="0">
                <a:solidFill>
                  <a:schemeClr val="tx1"/>
                </a:solidFill>
                <a:effectLst/>
                <a:latin typeface="+mn-lt"/>
                <a:ea typeface="+mn-ea"/>
                <a:cs typeface="+mn-cs"/>
              </a:rPr>
              <a:t>h</a:t>
            </a:r>
            <a:r>
              <a:rPr lang="en-US" sz="1200" b="0" i="0" kern="1200" baseline="-25000" dirty="0" err="1" smtClean="0">
                <a:solidFill>
                  <a:schemeClr val="tx1"/>
                </a:solidFill>
                <a:effectLst/>
                <a:latin typeface="+mn-lt"/>
                <a:ea typeface="+mn-ea"/>
                <a:cs typeface="+mn-cs"/>
              </a:rPr>
              <a:t>θ</a:t>
            </a:r>
            <a:r>
              <a:rPr lang="en-US" sz="1200" b="0" i="0" kern="1200" dirty="0" smtClean="0">
                <a:solidFill>
                  <a:schemeClr val="tx1"/>
                </a:solidFill>
                <a:effectLst/>
                <a:latin typeface="+mn-lt"/>
                <a:ea typeface="+mn-ea"/>
                <a:cs typeface="+mn-cs"/>
              </a:rPr>
              <a:t>(x)=0 –( If J(θ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)=0 that means the line defined by the equation "y =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x" perfectly fits all of our data. There's no particular reason to expect that the values of θ</a:t>
            </a:r>
            <a:r>
              <a:rPr lang="en-US" sz="1200" b="0" i="0" kern="1200" baseline="-250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and θ</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that achieve this are both 0 (unless y</a:t>
            </a:r>
            <a:r>
              <a:rPr lang="en-US" sz="1200" b="0" i="0" kern="1200" baseline="30000" dirty="0" smtClean="0">
                <a:solidFill>
                  <a:schemeClr val="tx1"/>
                </a:solidFill>
                <a:effectLst/>
                <a:latin typeface="+mn-lt"/>
                <a:ea typeface="+mn-ea"/>
                <a:cs typeface="+mn-cs"/>
              </a:rPr>
              <a:t>(</a:t>
            </a:r>
            <a:r>
              <a:rPr lang="en-US" sz="1200" b="0" i="0" kern="1200" baseline="30000" dirty="0" err="1" smtClean="0">
                <a:solidFill>
                  <a:schemeClr val="tx1"/>
                </a:solidFill>
                <a:effectLst/>
                <a:latin typeface="+mn-lt"/>
                <a:ea typeface="+mn-ea"/>
                <a:cs typeface="+mn-cs"/>
              </a:rPr>
              <a:t>i</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=0 for all of our training examples).</a:t>
            </a:r>
          </a:p>
          <a:p>
            <a:r>
              <a:rPr lang="en-US" sz="1200" b="0" i="0" kern="1200" dirty="0" smtClean="0">
                <a:solidFill>
                  <a:schemeClr val="tx1"/>
                </a:solidFill>
                <a:effectLst/>
                <a:latin typeface="+mn-lt"/>
                <a:ea typeface="+mn-ea"/>
                <a:cs typeface="+mn-cs"/>
              </a:rPr>
              <a:t>True - Our training set can be fit perfectly by a straight line, i.e., all of our training examples lie perfectly on some straight line. </a:t>
            </a:r>
            <a:r>
              <a:rPr lang="en-US" sz="1200" b="0" i="0" kern="1200" smtClean="0">
                <a:solidFill>
                  <a:schemeClr val="tx1"/>
                </a:solidFill>
                <a:effectLst/>
                <a:latin typeface="+mn-lt"/>
                <a:ea typeface="+mn-ea"/>
                <a:cs typeface="+mn-cs"/>
              </a:rPr>
              <a:t>(None)</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49</a:t>
            </a:fld>
            <a:endParaRPr lang="en-US"/>
          </a:p>
        </p:txBody>
      </p:sp>
    </p:spTree>
    <p:extLst>
      <p:ext uri="{BB962C8B-B14F-4D97-AF65-F5344CB8AC3E}">
        <p14:creationId xmlns:p14="http://schemas.microsoft.com/office/powerpoint/2010/main" xmlns="" val="118254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D326B5-21D9-43FD-9A2C-7A209D1AB87B}" type="datetimeFigureOut">
              <a:rPr lang="en-US" smtClean="0"/>
              <a:pPr/>
              <a:t>9/12/2022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8F304-7EB6-4E9A-93BD-98FE11DF7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D326B5-21D9-43FD-9A2C-7A209D1AB87B}" type="datetimeFigureOut">
              <a:rPr lang="en-US" smtClean="0"/>
              <a:pPr/>
              <a:t>9/12/2022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58F304-7EB6-4E9A-93BD-98FE11DF74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D326B5-21D9-43FD-9A2C-7A209D1AB87B}" type="datetimeFigureOut">
              <a:rPr lang="en-US" smtClean="0"/>
              <a:pPr/>
              <a:t>9/12/2022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D326B5-21D9-43FD-9A2C-7A209D1AB87B}" type="datetimeFigureOut">
              <a:rPr lang="en-US" smtClean="0"/>
              <a:pPr/>
              <a:t>9/12/2022</a:t>
            </a:fld>
            <a:endParaRPr lang="en-US"/>
          </a:p>
        </p:txBody>
      </p:sp>
      <p:sp>
        <p:nvSpPr>
          <p:cNvPr id="10" name="Slide Number Placeholder 9"/>
          <p:cNvSpPr>
            <a:spLocks noGrp="1"/>
          </p:cNvSpPr>
          <p:nvPr>
            <p:ph type="sldNum" sz="quarter" idx="16"/>
          </p:nvPr>
        </p:nvSpPr>
        <p:spPr/>
        <p:txBody>
          <a:bodyPr rtlCol="0"/>
          <a:lstStyle/>
          <a:p>
            <a:fld id="{9A58F304-7EB6-4E9A-93BD-98FE11DF749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D326B5-21D9-43FD-9A2C-7A209D1AB87B}" type="datetimeFigureOut">
              <a:rPr lang="en-US" smtClean="0"/>
              <a:pPr/>
              <a:t>9/12/2022</a:t>
            </a:fld>
            <a:endParaRPr lang="en-US"/>
          </a:p>
        </p:txBody>
      </p:sp>
      <p:sp>
        <p:nvSpPr>
          <p:cNvPr id="12" name="Slide Number Placeholder 11"/>
          <p:cNvSpPr>
            <a:spLocks noGrp="1"/>
          </p:cNvSpPr>
          <p:nvPr>
            <p:ph type="sldNum" sz="quarter" idx="16"/>
          </p:nvPr>
        </p:nvSpPr>
        <p:spPr/>
        <p:txBody>
          <a:bodyPr rtlCol="0"/>
          <a:lstStyle/>
          <a:p>
            <a:fld id="{9A58F304-7EB6-4E9A-93BD-98FE11DF749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D326B5-21D9-43FD-9A2C-7A209D1AB87B}"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326B5-21D9-43FD-9A2C-7A209D1AB87B}"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D326B5-21D9-43FD-9A2C-7A209D1AB87B}"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D326B5-21D9-43FD-9A2C-7A209D1AB87B}" type="datetimeFigureOut">
              <a:rPr lang="en-US" smtClean="0"/>
              <a:pPr/>
              <a:t>9/12/2022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D326B5-21D9-43FD-9A2C-7A209D1AB87B}" type="datetimeFigureOut">
              <a:rPr lang="en-US" smtClean="0"/>
              <a:pPr/>
              <a:t>9/12/2022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58F304-7EB6-4E9A-93BD-98FE11DF7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7.xml"/><Relationship Id="rId7" Type="http://schemas.openxmlformats.org/officeDocument/2006/relationships/chart" Target="../charts/chart1.xml"/><Relationship Id="rId12" Type="http://schemas.openxmlformats.org/officeDocument/2006/relationships/chart" Target="../charts/chart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2.png"/><Relationship Id="rId11" Type="http://schemas.openxmlformats.org/officeDocument/2006/relationships/chart" Target="../charts/chart2.xml"/><Relationship Id="rId5" Type="http://schemas.openxmlformats.org/officeDocument/2006/relationships/slideLayout" Target="../slideLayouts/slideLayout2.xml"/><Relationship Id="rId10" Type="http://schemas.openxmlformats.org/officeDocument/2006/relationships/image" Target="../media/image26.png"/><Relationship Id="rId4" Type="http://schemas.openxmlformats.org/officeDocument/2006/relationships/tags" Target="../tags/tag8.xml"/><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1.xml"/><Relationship Id="rId7" Type="http://schemas.openxmlformats.org/officeDocument/2006/relationships/chart" Target="../charts/chart4.xml"/><Relationship Id="rId12" Type="http://schemas.openxmlformats.org/officeDocument/2006/relationships/chart" Target="../charts/chart6.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2.png"/><Relationship Id="rId11" Type="http://schemas.openxmlformats.org/officeDocument/2006/relationships/chart" Target="../charts/chart5.xml"/><Relationship Id="rId5" Type="http://schemas.openxmlformats.org/officeDocument/2006/relationships/slideLayout" Target="../slideLayouts/slideLayout2.xml"/><Relationship Id="rId10" Type="http://schemas.openxmlformats.org/officeDocument/2006/relationships/image" Target="../media/image26.png"/><Relationship Id="rId4" Type="http://schemas.openxmlformats.org/officeDocument/2006/relationships/tags" Target="../tags/tag12.xml"/><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5.xml"/><Relationship Id="rId7" Type="http://schemas.openxmlformats.org/officeDocument/2006/relationships/image" Target="../media/image2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9.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tags" Target="../tags/tag18.xml"/><Relationship Id="rId16" Type="http://schemas.openxmlformats.org/officeDocument/2006/relationships/image" Target="../media/image32.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7.png"/><Relationship Id="rId5" Type="http://schemas.openxmlformats.org/officeDocument/2006/relationships/tags" Target="../tags/tag21.xml"/><Relationship Id="rId15" Type="http://schemas.openxmlformats.org/officeDocument/2006/relationships/image" Target="../media/image31.png"/><Relationship Id="rId10" Type="http://schemas.openxmlformats.org/officeDocument/2006/relationships/image" Target="../media/image22.png"/><Relationship Id="rId4" Type="http://schemas.openxmlformats.org/officeDocument/2006/relationships/tags" Target="../tags/tag20.xml"/><Relationship Id="rId9" Type="http://schemas.openxmlformats.org/officeDocument/2006/relationships/slideLayout" Target="../slideLayouts/slideLayout2.xml"/><Relationship Id="rId14"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8.xml"/><Relationship Id="rId3" Type="http://schemas.openxmlformats.org/officeDocument/2006/relationships/tags" Target="../tags/tag27.xml"/><Relationship Id="rId7" Type="http://schemas.openxmlformats.org/officeDocument/2006/relationships/slideLayout" Target="../slideLayouts/slideLayout2.xml"/><Relationship Id="rId12" Type="http://schemas.openxmlformats.org/officeDocument/2006/relationships/image" Target="../media/image3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36.png"/><Relationship Id="rId5" Type="http://schemas.openxmlformats.org/officeDocument/2006/relationships/tags" Target="../tags/tag29.xml"/><Relationship Id="rId15" Type="http://schemas.openxmlformats.org/officeDocument/2006/relationships/image" Target="../media/image39.png"/><Relationship Id="rId10" Type="http://schemas.openxmlformats.org/officeDocument/2006/relationships/image" Target="../media/image35.png"/><Relationship Id="rId4" Type="http://schemas.openxmlformats.org/officeDocument/2006/relationships/tags" Target="../tags/tag28.xml"/><Relationship Id="rId9" Type="http://schemas.openxmlformats.org/officeDocument/2006/relationships/image" Target="../media/image34.png"/><Relationship Id="rId14"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slideLayout" Target="../slideLayouts/slideLayout2.xml"/><Relationship Id="rId10" Type="http://schemas.openxmlformats.org/officeDocument/2006/relationships/image" Target="../media/image37.png"/><Relationship Id="rId4" Type="http://schemas.openxmlformats.org/officeDocument/2006/relationships/tags" Target="../tags/tag34.xml"/><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37.xml"/><Relationship Id="rId7" Type="http://schemas.openxmlformats.org/officeDocument/2006/relationships/chart" Target="../charts/chart10.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1.png"/><Relationship Id="rId5" Type="http://schemas.openxmlformats.org/officeDocument/2006/relationships/slideLayout" Target="../slideLayouts/slideLayout2.xml"/><Relationship Id="rId10" Type="http://schemas.openxmlformats.org/officeDocument/2006/relationships/image" Target="../media/image37.png"/><Relationship Id="rId4" Type="http://schemas.openxmlformats.org/officeDocument/2006/relationships/tags" Target="../tags/tag38.xml"/><Relationship Id="rId9"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1.xml"/><Relationship Id="rId7" Type="http://schemas.openxmlformats.org/officeDocument/2006/relationships/image" Target="../media/image4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slideLayout" Target="../slideLayouts/slideLayout2.xml"/><Relationship Id="rId10" Type="http://schemas.openxmlformats.org/officeDocument/2006/relationships/image" Target="../media/image46.png"/><Relationship Id="rId4" Type="http://schemas.openxmlformats.org/officeDocument/2006/relationships/tags" Target="../tags/tag42.xml"/><Relationship Id="rId9" Type="http://schemas.openxmlformats.org/officeDocument/2006/relationships/image" Target="../media/image45.png"/></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5.xml"/><Relationship Id="rId7" Type="http://schemas.openxmlformats.org/officeDocument/2006/relationships/image" Target="../media/image49.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8.png"/><Relationship Id="rId11" Type="http://schemas.openxmlformats.org/officeDocument/2006/relationships/image" Target="../media/image47.png"/><Relationship Id="rId5" Type="http://schemas.openxmlformats.org/officeDocument/2006/relationships/slideLayout" Target="../slideLayouts/slideLayout2.xml"/><Relationship Id="rId10" Type="http://schemas.openxmlformats.org/officeDocument/2006/relationships/image" Target="../media/image46.png"/><Relationship Id="rId4" Type="http://schemas.openxmlformats.org/officeDocument/2006/relationships/tags" Target="../tags/tag46.xml"/><Relationship Id="rId9"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9.xml"/><Relationship Id="rId7" Type="http://schemas.openxmlformats.org/officeDocument/2006/relationships/image" Target="../media/image51.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50.png"/><Relationship Id="rId11" Type="http://schemas.openxmlformats.org/officeDocument/2006/relationships/image" Target="../media/image47.png"/><Relationship Id="rId5" Type="http://schemas.openxmlformats.org/officeDocument/2006/relationships/slideLayout" Target="../slideLayouts/slideLayout2.xml"/><Relationship Id="rId10" Type="http://schemas.openxmlformats.org/officeDocument/2006/relationships/image" Target="../media/image46.png"/><Relationship Id="rId4" Type="http://schemas.openxmlformats.org/officeDocument/2006/relationships/tags" Target="../tags/tag50.xml"/><Relationship Id="rId9" Type="http://schemas.openxmlformats.org/officeDocument/2006/relationships/image" Target="../media/image45.png"/></Relationships>
</file>

<file path=ppt/slides/_rels/slide3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53.xml"/><Relationship Id="rId7" Type="http://schemas.openxmlformats.org/officeDocument/2006/relationships/image" Target="../media/image53.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52.png"/><Relationship Id="rId11" Type="http://schemas.openxmlformats.org/officeDocument/2006/relationships/image" Target="../media/image47.png"/><Relationship Id="rId5" Type="http://schemas.openxmlformats.org/officeDocument/2006/relationships/slideLayout" Target="../slideLayouts/slideLayout2.xml"/><Relationship Id="rId10" Type="http://schemas.openxmlformats.org/officeDocument/2006/relationships/image" Target="../media/image46.png"/><Relationship Id="rId4" Type="http://schemas.openxmlformats.org/officeDocument/2006/relationships/tags" Target="../tags/tag54.xml"/><Relationship Id="rId9" Type="http://schemas.openxmlformats.org/officeDocument/2006/relationships/image" Target="../media/image45.png"/></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7.xml"/><Relationship Id="rId7" Type="http://schemas.openxmlformats.org/officeDocument/2006/relationships/image" Target="../media/image4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2.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56.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2.png"/><Relationship Id="rId5" Type="http://schemas.openxmlformats.org/officeDocument/2006/relationships/image" Target="../media/image55.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39.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9.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1112" y="297072"/>
            <a:ext cx="7467600" cy="700828"/>
          </a:xfrm>
        </p:spPr>
        <p:txBody>
          <a:bodyPr>
            <a:noAutofit/>
          </a:bodyPr>
          <a:lstStyle/>
          <a:p>
            <a:r>
              <a:rPr lang="en-US" sz="4000" cap="none" smtClean="0">
                <a:solidFill>
                  <a:srgbClr val="00B0F0"/>
                </a:solidFill>
                <a:latin typeface="Algerian" pitchFamily="82" charset="0"/>
                <a:ea typeface="ＭＳ Ｐゴシック"/>
                <a:cs typeface="ＭＳ Ｐゴシック"/>
              </a:rPr>
              <a:t>MCSE0007: </a:t>
            </a:r>
            <a:r>
              <a:rPr lang="en-US" sz="4000" cap="none" dirty="0">
                <a:solidFill>
                  <a:schemeClr val="tx1"/>
                </a:solidFill>
                <a:latin typeface="Berlin Sans FB Demi" pitchFamily="34" charset="0"/>
                <a:ea typeface="ＭＳ Ｐゴシック"/>
                <a:cs typeface="ＭＳ Ｐゴシック"/>
              </a:rPr>
              <a:t>Machine Learning</a:t>
            </a:r>
            <a:endParaRPr lang="en-US" sz="4000" cap="none" dirty="0" smtClean="0">
              <a:solidFill>
                <a:schemeClr val="tx1"/>
              </a:solidFill>
              <a:latin typeface="Berlin Sans FB Demi" pitchFamily="34" charset="0"/>
              <a:ea typeface="ＭＳ Ｐゴシック"/>
              <a:cs typeface="ＭＳ Ｐゴシック"/>
            </a:endParaRPr>
          </a:p>
        </p:txBody>
      </p:sp>
      <p:pic>
        <p:nvPicPr>
          <p:cNvPr id="26"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
        <p:nvSpPr>
          <p:cNvPr id="27" name="Rectangle 26"/>
          <p:cNvSpPr/>
          <p:nvPr/>
        </p:nvSpPr>
        <p:spPr>
          <a:xfrm>
            <a:off x="0" y="6183868"/>
            <a:ext cx="9144000" cy="369332"/>
          </a:xfrm>
          <a:prstGeom prst="rect">
            <a:avLst/>
          </a:prstGeom>
        </p:spPr>
        <p:txBody>
          <a:bodyPr wrap="square">
            <a:spAutoFit/>
          </a:bodyPr>
          <a:lstStyle/>
          <a:p>
            <a:r>
              <a:rPr lang="en-US" b="1" dirty="0" smtClean="0">
                <a:solidFill>
                  <a:srgbClr val="002060"/>
                </a:solidFill>
                <a:latin typeface="Cambria" pitchFamily="18" charset="0"/>
              </a:rPr>
              <a:t>Class Presentations on </a:t>
            </a:r>
            <a:r>
              <a:rPr lang="en-US" b="1" dirty="0">
                <a:solidFill>
                  <a:srgbClr val="002060"/>
                </a:solidFill>
                <a:latin typeface="Cambria" pitchFamily="18" charset="0"/>
              </a:rPr>
              <a:t>Machine Learning by </a:t>
            </a:r>
            <a:r>
              <a:rPr lang="en-US" b="1" dirty="0" smtClean="0">
                <a:solidFill>
                  <a:srgbClr val="002060"/>
                </a:solidFill>
                <a:latin typeface="Cambria" pitchFamily="18" charset="0"/>
              </a:rPr>
              <a:t>Prof. </a:t>
            </a:r>
            <a:r>
              <a:rPr lang="en-US" b="1" dirty="0" err="1" smtClean="0">
                <a:solidFill>
                  <a:srgbClr val="002060"/>
                </a:solidFill>
                <a:latin typeface="Cambria" pitchFamily="18" charset="0"/>
              </a:rPr>
              <a:t>Anand</a:t>
            </a:r>
            <a:r>
              <a:rPr lang="en-US" b="1" dirty="0" smtClean="0">
                <a:solidFill>
                  <a:srgbClr val="002060"/>
                </a:solidFill>
                <a:latin typeface="Cambria" pitchFamily="18" charset="0"/>
              </a:rPr>
              <a:t> Singh </a:t>
            </a:r>
            <a:r>
              <a:rPr lang="en-US" b="1" dirty="0" err="1" smtClean="0">
                <a:solidFill>
                  <a:srgbClr val="002060"/>
                </a:solidFill>
                <a:latin typeface="Cambria" pitchFamily="18" charset="0"/>
              </a:rPr>
              <a:t>Jalal</a:t>
            </a:r>
            <a:endParaRPr lang="en-US" b="1" dirty="0">
              <a:solidFill>
                <a:srgbClr val="002060"/>
              </a:solidFill>
              <a:latin typeface="Cambria" pitchFamily="18" charset="0"/>
            </a:endParaRPr>
          </a:p>
        </p:txBody>
      </p:sp>
      <p:sp>
        <p:nvSpPr>
          <p:cNvPr id="3" name="Rectangle 2"/>
          <p:cNvSpPr/>
          <p:nvPr/>
        </p:nvSpPr>
        <p:spPr>
          <a:xfrm>
            <a:off x="1268671" y="4615143"/>
            <a:ext cx="6420989" cy="1107996"/>
          </a:xfrm>
          <a:prstGeom prst="rect">
            <a:avLst/>
          </a:prstGeom>
        </p:spPr>
        <p:txBody>
          <a:bodyPr wrap="none">
            <a:spAutoFit/>
          </a:bodyPr>
          <a:lstStyle/>
          <a:p>
            <a:r>
              <a:rPr lang="en-US" sz="6600" b="1" dirty="0" smtClean="0">
                <a:solidFill>
                  <a:srgbClr val="FFC000"/>
                </a:solidFill>
              </a:rPr>
              <a:t>Linear Regression</a:t>
            </a:r>
            <a:endParaRPr lang="en-US" sz="6600" b="1" dirty="0">
              <a:solidFill>
                <a:srgbClr val="FFC000"/>
              </a:solidFill>
            </a:endParaRPr>
          </a:p>
        </p:txBody>
      </p:sp>
      <p:pic>
        <p:nvPicPr>
          <p:cNvPr id="6148" name="Picture 4" descr="Related imag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60320" y="1632035"/>
            <a:ext cx="4023360" cy="30175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3"/>
          <p:cNvSpPr>
            <a:spLocks noChangeArrowheads="1"/>
          </p:cNvSpPr>
          <p:nvPr/>
        </p:nvSpPr>
        <p:spPr bwMode="auto">
          <a:xfrm>
            <a:off x="762000" y="1562100"/>
            <a:ext cx="3543300" cy="2324100"/>
          </a:xfrm>
          <a:prstGeom prst="ellipse">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lnSpc>
                <a:spcPct val="90000"/>
              </a:lnSpc>
              <a:spcBef>
                <a:spcPct val="0"/>
              </a:spcBef>
              <a:spcAft>
                <a:spcPct val="0"/>
              </a:spcAft>
            </a:pPr>
            <a:endParaRPr lang="en-US" sz="600">
              <a:solidFill>
                <a:srgbClr val="FFFFFF"/>
              </a:solidFill>
              <a:effectLst>
                <a:outerShdw blurRad="38100" dist="38100" dir="2700000" algn="tl">
                  <a:srgbClr val="000000"/>
                </a:outerShdw>
              </a:effectLst>
              <a:latin typeface="Book Antiqua" pitchFamily="18" charset="0"/>
            </a:endParaRPr>
          </a:p>
          <a:p>
            <a:pPr algn="ctr" eaLnBrk="0" fontAlgn="base" hangingPunct="0">
              <a:lnSpc>
                <a:spcPct val="90000"/>
              </a:lnSpc>
              <a:spcBef>
                <a:spcPct val="0"/>
              </a:spcBef>
              <a:spcAft>
                <a:spcPct val="0"/>
              </a:spcAft>
            </a:pPr>
            <a:r>
              <a:rPr lang="en-US" sz="2200">
                <a:solidFill>
                  <a:srgbClr val="FFFFFF"/>
                </a:solidFill>
                <a:effectLst>
                  <a:outerShdw blurRad="38100" dist="38100" dir="2700000" algn="tl">
                    <a:srgbClr val="000000"/>
                  </a:outerShdw>
                </a:effectLst>
                <a:latin typeface="Book Antiqua" pitchFamily="18" charset="0"/>
              </a:rPr>
              <a:t>Regression Model</a:t>
            </a:r>
          </a:p>
          <a:p>
            <a:pPr algn="ctr" eaLnBrk="0" fontAlgn="base" hangingPunct="0">
              <a:lnSpc>
                <a:spcPct val="90000"/>
              </a:lnSpc>
              <a:spcBef>
                <a:spcPct val="0"/>
              </a:spcBef>
              <a:spcAft>
                <a:spcPct val="0"/>
              </a:spcAft>
            </a:pPr>
            <a:r>
              <a:rPr lang="en-US" sz="2200" i="1">
                <a:solidFill>
                  <a:srgbClr val="FFFFFF"/>
                </a:solidFill>
                <a:effectLst>
                  <a:outerShdw blurRad="38100" dist="38100" dir="2700000" algn="tl">
                    <a:srgbClr val="000000"/>
                  </a:outerShdw>
                </a:effectLst>
                <a:latin typeface="Book Antiqua" pitchFamily="18" charset="0"/>
              </a:rPr>
              <a:t>y</a:t>
            </a:r>
            <a:r>
              <a:rPr lang="en-US" sz="2200">
                <a:solidFill>
                  <a:srgbClr val="FFFFFF"/>
                </a:solidFill>
                <a:effectLst>
                  <a:outerShdw blurRad="38100" dist="38100" dir="2700000" algn="tl">
                    <a:srgbClr val="000000"/>
                  </a:outerShdw>
                </a:effectLst>
                <a:latin typeface="Book Antiqua" pitchFamily="18" charset="0"/>
              </a:rPr>
              <a:t> =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0</a:t>
            </a:r>
            <a:r>
              <a:rPr lang="en-US" sz="2200">
                <a:solidFill>
                  <a:srgbClr val="FFFFFF"/>
                </a:solidFill>
                <a:effectLst>
                  <a:outerShdw blurRad="38100" dist="38100" dir="2700000" algn="tl">
                    <a:srgbClr val="000000"/>
                  </a:outerShdw>
                </a:effectLst>
                <a:latin typeface="Book Antiqua" pitchFamily="18" charset="0"/>
              </a:rPr>
              <a:t> +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1</a:t>
            </a:r>
            <a:r>
              <a:rPr lang="en-US" sz="2200" i="1">
                <a:solidFill>
                  <a:srgbClr val="FFFFFF"/>
                </a:solidFill>
                <a:effectLst>
                  <a:outerShdw blurRad="38100" dist="38100" dir="2700000" algn="tl">
                    <a:srgbClr val="000000"/>
                  </a:outerShdw>
                </a:effectLst>
                <a:latin typeface="Book Antiqua" pitchFamily="18" charset="0"/>
              </a:rPr>
              <a:t>x</a:t>
            </a:r>
            <a:r>
              <a:rPr lang="en-US" sz="2200">
                <a:solidFill>
                  <a:srgbClr val="FFFFFF"/>
                </a:solidFill>
                <a:effectLst>
                  <a:outerShdw blurRad="38100" dist="38100" dir="2700000" algn="tl">
                    <a:srgbClr val="000000"/>
                  </a:outerShdw>
                </a:effectLst>
                <a:latin typeface="Book Antiqua" pitchFamily="18" charset="0"/>
              </a:rPr>
              <a:t> +</a:t>
            </a:r>
            <a:r>
              <a:rPr lang="en-US" sz="2200" i="1">
                <a:solidFill>
                  <a:srgbClr val="FFFFFF"/>
                </a:solidFill>
                <a:effectLst>
                  <a:outerShdw blurRad="38100" dist="38100" dir="2700000" algn="tl">
                    <a:srgbClr val="000000"/>
                  </a:outerShdw>
                </a:effectLst>
                <a:latin typeface="Symbol" pitchFamily="18" charset="2"/>
              </a:rPr>
              <a:t>e</a:t>
            </a:r>
          </a:p>
          <a:p>
            <a:pPr algn="ctr" eaLnBrk="0" fontAlgn="base" hangingPunct="0">
              <a:lnSpc>
                <a:spcPct val="90000"/>
              </a:lnSpc>
              <a:spcBef>
                <a:spcPct val="0"/>
              </a:spcBef>
              <a:spcAft>
                <a:spcPct val="0"/>
              </a:spcAft>
            </a:pPr>
            <a:r>
              <a:rPr lang="en-US" sz="2200">
                <a:solidFill>
                  <a:srgbClr val="FFFFFF"/>
                </a:solidFill>
                <a:effectLst>
                  <a:outerShdw blurRad="38100" dist="38100" dir="2700000" algn="tl">
                    <a:srgbClr val="000000"/>
                  </a:outerShdw>
                </a:effectLst>
                <a:latin typeface="Book Antiqua" pitchFamily="18" charset="0"/>
              </a:rPr>
              <a:t>Regression Equation</a:t>
            </a:r>
          </a:p>
          <a:p>
            <a:pPr algn="ctr" eaLnBrk="0" fontAlgn="base" hangingPunct="0">
              <a:lnSpc>
                <a:spcPct val="90000"/>
              </a:lnSpc>
              <a:spcBef>
                <a:spcPct val="0"/>
              </a:spcBef>
              <a:spcAft>
                <a:spcPct val="0"/>
              </a:spcAft>
            </a:pPr>
            <a:r>
              <a:rPr lang="en-US" sz="2200" i="1">
                <a:solidFill>
                  <a:srgbClr val="FFFFFF"/>
                </a:solidFill>
                <a:effectLst>
                  <a:outerShdw blurRad="38100" dist="38100" dir="2700000" algn="tl">
                    <a:srgbClr val="000000"/>
                  </a:outerShdw>
                </a:effectLst>
                <a:latin typeface="Book Antiqua" pitchFamily="18" charset="0"/>
              </a:rPr>
              <a:t>E</a:t>
            </a:r>
            <a:r>
              <a:rPr lang="en-US" sz="2200">
                <a:solidFill>
                  <a:srgbClr val="FFFFFF"/>
                </a:solidFill>
                <a:effectLst>
                  <a:outerShdw blurRad="38100" dist="38100" dir="2700000" algn="tl">
                    <a:srgbClr val="000000"/>
                  </a:outerShdw>
                </a:effectLst>
                <a:latin typeface="Book Antiqua" pitchFamily="18" charset="0"/>
              </a:rPr>
              <a:t>(</a:t>
            </a:r>
            <a:r>
              <a:rPr lang="en-US" sz="2200" i="1">
                <a:solidFill>
                  <a:srgbClr val="FFFFFF"/>
                </a:solidFill>
                <a:effectLst>
                  <a:outerShdw blurRad="38100" dist="38100" dir="2700000" algn="tl">
                    <a:srgbClr val="000000"/>
                  </a:outerShdw>
                </a:effectLst>
                <a:latin typeface="Book Antiqua" pitchFamily="18" charset="0"/>
              </a:rPr>
              <a:t>y</a:t>
            </a:r>
            <a:r>
              <a:rPr lang="en-US" sz="2200">
                <a:solidFill>
                  <a:srgbClr val="FFFFFF"/>
                </a:solidFill>
                <a:effectLst>
                  <a:outerShdw blurRad="38100" dist="38100" dir="2700000" algn="tl">
                    <a:srgbClr val="000000"/>
                  </a:outerShdw>
                </a:effectLst>
                <a:latin typeface="Book Antiqua" pitchFamily="18" charset="0"/>
              </a:rPr>
              <a:t>) =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0</a:t>
            </a:r>
            <a:r>
              <a:rPr lang="en-US" sz="2200">
                <a:solidFill>
                  <a:srgbClr val="FFFFFF"/>
                </a:solidFill>
                <a:effectLst>
                  <a:outerShdw blurRad="38100" dist="38100" dir="2700000" algn="tl">
                    <a:srgbClr val="000000"/>
                  </a:outerShdw>
                </a:effectLst>
                <a:latin typeface="Book Antiqua" pitchFamily="18" charset="0"/>
              </a:rPr>
              <a:t> +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1</a:t>
            </a:r>
            <a:r>
              <a:rPr lang="en-US" sz="2200" i="1">
                <a:solidFill>
                  <a:srgbClr val="FFFFFF"/>
                </a:solidFill>
                <a:effectLst>
                  <a:outerShdw blurRad="38100" dist="38100" dir="2700000" algn="tl">
                    <a:srgbClr val="000000"/>
                  </a:outerShdw>
                </a:effectLst>
                <a:latin typeface="Book Antiqua" pitchFamily="18" charset="0"/>
              </a:rPr>
              <a:t>x</a:t>
            </a:r>
            <a:endParaRPr lang="en-US" sz="2200">
              <a:solidFill>
                <a:srgbClr val="FFFFFF"/>
              </a:solidFill>
              <a:effectLst>
                <a:outerShdw blurRad="38100" dist="38100" dir="2700000" algn="tl">
                  <a:srgbClr val="000000"/>
                </a:outerShdw>
              </a:effectLst>
              <a:latin typeface="Book Antiqua" pitchFamily="18" charset="0"/>
            </a:endParaRPr>
          </a:p>
          <a:p>
            <a:pPr algn="ctr" eaLnBrk="0" fontAlgn="base" hangingPunct="0">
              <a:lnSpc>
                <a:spcPct val="90000"/>
              </a:lnSpc>
              <a:spcBef>
                <a:spcPct val="0"/>
              </a:spcBef>
              <a:spcAft>
                <a:spcPct val="0"/>
              </a:spcAft>
            </a:pPr>
            <a:r>
              <a:rPr lang="en-US" sz="2200">
                <a:solidFill>
                  <a:srgbClr val="FFFFFF"/>
                </a:solidFill>
                <a:effectLst>
                  <a:outerShdw blurRad="38100" dist="38100" dir="2700000" algn="tl">
                    <a:srgbClr val="000000"/>
                  </a:outerShdw>
                </a:effectLst>
                <a:latin typeface="Book Antiqua" pitchFamily="18" charset="0"/>
              </a:rPr>
              <a:t>Unknown Parameters</a:t>
            </a:r>
          </a:p>
          <a:p>
            <a:pPr algn="ctr" eaLnBrk="0" fontAlgn="base" hangingPunct="0">
              <a:lnSpc>
                <a:spcPct val="90000"/>
              </a:lnSpc>
              <a:spcBef>
                <a:spcPct val="0"/>
              </a:spcBef>
              <a:spcAft>
                <a:spcPct val="0"/>
              </a:spcAft>
            </a:pP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0</a:t>
            </a:r>
            <a:r>
              <a:rPr lang="en-US" sz="2200">
                <a:solidFill>
                  <a:srgbClr val="FFFFFF"/>
                </a:solidFill>
                <a:effectLst>
                  <a:outerShdw blurRad="38100" dist="38100" dir="2700000" algn="tl">
                    <a:srgbClr val="000000"/>
                  </a:outerShdw>
                </a:effectLst>
                <a:latin typeface="Book Antiqua" pitchFamily="18" charset="0"/>
              </a:rPr>
              <a:t>,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1</a:t>
            </a:r>
            <a:endParaRPr lang="en-US" sz="2200" i="1">
              <a:solidFill>
                <a:srgbClr val="FFFFFF"/>
              </a:solidFill>
              <a:effectLst>
                <a:outerShdw blurRad="38100" dist="38100" dir="2700000" algn="tl">
                  <a:srgbClr val="000000"/>
                </a:outerShdw>
              </a:effectLst>
              <a:latin typeface="Book Antiqua" pitchFamily="18" charset="0"/>
            </a:endParaRPr>
          </a:p>
        </p:txBody>
      </p:sp>
      <p:grpSp>
        <p:nvGrpSpPr>
          <p:cNvPr id="21" name="Group 20"/>
          <p:cNvGrpSpPr>
            <a:grpSpLocks/>
          </p:cNvGrpSpPr>
          <p:nvPr/>
        </p:nvGrpSpPr>
        <p:grpSpPr bwMode="auto">
          <a:xfrm>
            <a:off x="4857750" y="1524000"/>
            <a:ext cx="3486150" cy="2400300"/>
            <a:chOff x="3060" y="600"/>
            <a:chExt cx="2196" cy="1512"/>
          </a:xfrm>
          <a:scene3d>
            <a:camera prst="orthographicFront">
              <a:rot lat="0" lon="0" rev="0"/>
            </a:camera>
            <a:lightRig rig="balanced" dir="t">
              <a:rot lat="0" lon="0" rev="8700000"/>
            </a:lightRig>
          </a:scene3d>
        </p:grpSpPr>
        <p:sp>
          <p:nvSpPr>
            <p:cNvPr id="22" name="Oval 4"/>
            <p:cNvSpPr>
              <a:spLocks noChangeArrowheads="1"/>
            </p:cNvSpPr>
            <p:nvPr/>
          </p:nvSpPr>
          <p:spPr bwMode="auto">
            <a:xfrm>
              <a:off x="3060" y="600"/>
              <a:ext cx="2196" cy="1512"/>
            </a:xfrm>
            <a:prstGeom prst="ellipse">
              <a:avLst/>
            </a:prstGeom>
            <a:gradFill rotWithShape="0">
              <a:gsLst>
                <a:gs pos="0">
                  <a:srgbClr val="919191">
                    <a:gamma/>
                    <a:shade val="46275"/>
                    <a:invGamma/>
                  </a:srgbClr>
                </a:gs>
                <a:gs pos="50000">
                  <a:srgbClr val="919191"/>
                </a:gs>
                <a:gs pos="100000">
                  <a:srgbClr val="919191">
                    <a:gamma/>
                    <a:shade val="46275"/>
                    <a:invGamma/>
                  </a:srgbClr>
                </a:gs>
              </a:gsLst>
              <a:lin ang="5400000" scaled="1"/>
            </a:gradFill>
            <a:ln w="12700">
              <a:noFill/>
              <a:round/>
              <a:headEnd/>
              <a:tailEnd/>
            </a:ln>
            <a:effectLst>
              <a:outerShdw blurRad="44450" dist="27940" dir="5400000" algn="ctr">
                <a:srgbClr val="000000">
                  <a:alpha val="32000"/>
                </a:srgbClr>
              </a:outerShdw>
            </a:effectLst>
            <a:sp3d>
              <a:bevelT w="190500" h="38100"/>
            </a:sp3d>
          </p:spPr>
          <p:txBody>
            <a:bodyPr wrap="none" anchor="ct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Sample Data:</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x        y</a:t>
              </a:r>
            </a:p>
            <a:p>
              <a:pPr marL="0" marR="0" lvl="0" indent="0" algn="ctr" defTabSz="914400" eaLnBrk="0" fontAlgn="base" latinLnBrk="0" hangingPunct="0">
                <a:lnSpc>
                  <a:spcPct val="90000"/>
                </a:lnSpc>
                <a:spcBef>
                  <a:spcPct val="0"/>
                </a:spcBef>
                <a:spcAft>
                  <a:spcPct val="0"/>
                </a:spcAft>
                <a:buClrTx/>
                <a:buSzTx/>
                <a:buFontTx/>
                <a:buNone/>
                <a:tabLst/>
                <a:defRPr/>
              </a:pPr>
              <a:endParaRPr kumimoji="0" lang="en-US" sz="6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x</a:t>
              </a:r>
              <a:r>
                <a:rPr kumimoji="0" lang="en-US" sz="2200" b="0" i="0"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1</a:t>
              </a: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y</a:t>
              </a:r>
              <a:r>
                <a:rPr kumimoji="0" lang="en-US" sz="2200" b="0" i="0"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1</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1"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1"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       .</a:t>
              </a: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endPar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Symbol" pitchFamily="18" charset="2"/>
              </a:endParaRP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x</a:t>
              </a:r>
              <a:r>
                <a:rPr kumimoji="0" lang="en-US" sz="2200" b="0" i="1"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n</a:t>
              </a: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y</a:t>
              </a:r>
              <a:r>
                <a:rPr kumimoji="0" lang="en-US" sz="2200" b="0" i="1"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n</a:t>
              </a:r>
              <a:endPar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p:txBody>
        </p:sp>
        <p:sp>
          <p:nvSpPr>
            <p:cNvPr id="23" name="Line 5"/>
            <p:cNvSpPr>
              <a:spLocks noChangeShapeType="1"/>
            </p:cNvSpPr>
            <p:nvPr/>
          </p:nvSpPr>
          <p:spPr bwMode="auto">
            <a:xfrm>
              <a:off x="3828" y="1188"/>
              <a:ext cx="684" cy="0"/>
            </a:xfrm>
            <a:prstGeom prst="line">
              <a:avLst/>
            </a:prstGeom>
            <a:noFill/>
            <a:ln w="12700">
              <a:noFill/>
              <a:round/>
              <a:headEnd/>
              <a:tailEnd/>
            </a:ln>
            <a:effectLst>
              <a:outerShdw blurRad="44450" dist="27940" dir="5400000" algn="ctr">
                <a:srgbClr val="000000">
                  <a:alpha val="32000"/>
                </a:srgbClr>
              </a:outerShdw>
            </a:effectLst>
            <a:sp3d>
              <a:bevelT w="190500" h="38100"/>
            </a:sp3d>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grpSp>
      <p:sp>
        <p:nvSpPr>
          <p:cNvPr id="24" name="Oval 7"/>
          <p:cNvSpPr>
            <a:spLocks noChangeArrowheads="1"/>
          </p:cNvSpPr>
          <p:nvPr/>
        </p:nvSpPr>
        <p:spPr bwMode="auto">
          <a:xfrm>
            <a:off x="762000" y="4400550"/>
            <a:ext cx="3543300" cy="2324100"/>
          </a:xfrm>
          <a:prstGeom prst="ellipse">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spcBef>
                <a:spcPct val="0"/>
              </a:spcBef>
              <a:spcAft>
                <a:spcPct val="0"/>
              </a:spcAft>
            </a:pPr>
            <a:r>
              <a:rPr lang="en-US" sz="2200" i="1">
                <a:solidFill>
                  <a:srgbClr val="FFFFFF"/>
                </a:solidFill>
                <a:effectLst>
                  <a:outerShdw blurRad="38100" dist="38100" dir="2700000" algn="tl">
                    <a:srgbClr val="000000"/>
                  </a:outerShdw>
                </a:effectLst>
                <a:latin typeface="Book Antiqua" pitchFamily="18" charset="0"/>
              </a:rPr>
              <a:t>b</a:t>
            </a:r>
            <a:r>
              <a:rPr lang="en-US" sz="2200" baseline="-25000">
                <a:solidFill>
                  <a:srgbClr val="FFFFFF"/>
                </a:solidFill>
                <a:effectLst>
                  <a:outerShdw blurRad="38100" dist="38100" dir="2700000" algn="tl">
                    <a:srgbClr val="000000"/>
                  </a:outerShdw>
                </a:effectLst>
                <a:latin typeface="Book Antiqua" pitchFamily="18" charset="0"/>
              </a:rPr>
              <a:t>0</a:t>
            </a:r>
            <a:r>
              <a:rPr lang="en-US" sz="2200">
                <a:solidFill>
                  <a:srgbClr val="FFFFFF"/>
                </a:solidFill>
                <a:effectLst>
                  <a:outerShdw blurRad="38100" dist="38100" dir="2700000" algn="tl">
                    <a:srgbClr val="000000"/>
                  </a:outerShdw>
                </a:effectLst>
                <a:latin typeface="Book Antiqua" pitchFamily="18" charset="0"/>
              </a:rPr>
              <a:t> and </a:t>
            </a:r>
            <a:r>
              <a:rPr lang="en-US" sz="2200" i="1">
                <a:solidFill>
                  <a:srgbClr val="FFFFFF"/>
                </a:solidFill>
                <a:effectLst>
                  <a:outerShdw blurRad="38100" dist="38100" dir="2700000" algn="tl">
                    <a:srgbClr val="000000"/>
                  </a:outerShdw>
                </a:effectLst>
                <a:latin typeface="Book Antiqua" pitchFamily="18" charset="0"/>
              </a:rPr>
              <a:t>b</a:t>
            </a:r>
            <a:r>
              <a:rPr lang="en-US" sz="2200" baseline="-25000">
                <a:solidFill>
                  <a:srgbClr val="FFFFFF"/>
                </a:solidFill>
                <a:effectLst>
                  <a:outerShdw blurRad="38100" dist="38100" dir="2700000" algn="tl">
                    <a:srgbClr val="000000"/>
                  </a:outerShdw>
                </a:effectLst>
                <a:latin typeface="Book Antiqua" pitchFamily="18" charset="0"/>
              </a:rPr>
              <a:t>1</a:t>
            </a:r>
            <a:endParaRPr lang="en-US" sz="2200">
              <a:solidFill>
                <a:srgbClr val="FFFFFF"/>
              </a:solidFill>
              <a:effectLst>
                <a:outerShdw blurRad="38100" dist="38100" dir="2700000" algn="tl">
                  <a:srgbClr val="000000"/>
                </a:outerShdw>
              </a:effectLst>
              <a:latin typeface="Book Antiqua" pitchFamily="18" charset="0"/>
            </a:endParaRPr>
          </a:p>
          <a:p>
            <a:pPr algn="ctr" eaLnBrk="0" fontAlgn="base" hangingPunct="0">
              <a:spcBef>
                <a:spcPct val="0"/>
              </a:spcBef>
              <a:spcAft>
                <a:spcPct val="0"/>
              </a:spcAft>
            </a:pPr>
            <a:r>
              <a:rPr lang="en-US" sz="2200">
                <a:solidFill>
                  <a:srgbClr val="FFFFFF"/>
                </a:solidFill>
                <a:effectLst>
                  <a:outerShdw blurRad="38100" dist="38100" dir="2700000" algn="tl">
                    <a:srgbClr val="000000"/>
                  </a:outerShdw>
                </a:effectLst>
                <a:latin typeface="Book Antiqua" pitchFamily="18" charset="0"/>
              </a:rPr>
              <a:t>provide estimates of</a:t>
            </a:r>
          </a:p>
          <a:p>
            <a:pPr algn="ctr" eaLnBrk="0" fontAlgn="base" hangingPunct="0">
              <a:spcBef>
                <a:spcPct val="0"/>
              </a:spcBef>
              <a:spcAft>
                <a:spcPct val="0"/>
              </a:spcAft>
            </a:pP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0</a:t>
            </a:r>
            <a:r>
              <a:rPr lang="en-US" sz="2200">
                <a:solidFill>
                  <a:srgbClr val="FFFFFF"/>
                </a:solidFill>
                <a:effectLst>
                  <a:outerShdw blurRad="38100" dist="38100" dir="2700000" algn="tl">
                    <a:srgbClr val="000000"/>
                  </a:outerShdw>
                </a:effectLst>
                <a:latin typeface="Book Antiqua" pitchFamily="18" charset="0"/>
              </a:rPr>
              <a:t> and </a:t>
            </a:r>
            <a:r>
              <a:rPr lang="en-US" sz="2200" i="1">
                <a:solidFill>
                  <a:srgbClr val="FFFFFF"/>
                </a:solidFill>
                <a:effectLst>
                  <a:outerShdw blurRad="38100" dist="38100" dir="2700000" algn="tl">
                    <a:srgbClr val="000000"/>
                  </a:outerShdw>
                </a:effectLst>
                <a:latin typeface="Symbol" pitchFamily="18" charset="2"/>
              </a:rPr>
              <a:t>b</a:t>
            </a:r>
            <a:r>
              <a:rPr lang="en-US" sz="2200" baseline="-25000">
                <a:solidFill>
                  <a:srgbClr val="FFFFFF"/>
                </a:solidFill>
                <a:effectLst>
                  <a:outerShdw blurRad="38100" dist="38100" dir="2700000" algn="tl">
                    <a:srgbClr val="000000"/>
                  </a:outerShdw>
                </a:effectLst>
                <a:latin typeface="Book Antiqua" pitchFamily="18" charset="0"/>
              </a:rPr>
              <a:t>1</a:t>
            </a:r>
          </a:p>
        </p:txBody>
      </p:sp>
      <p:cxnSp>
        <p:nvCxnSpPr>
          <p:cNvPr id="25" name="AutoShape 10"/>
          <p:cNvCxnSpPr>
            <a:cxnSpLocks noChangeShapeType="1"/>
            <a:stCxn id="20" idx="6"/>
            <a:endCxn id="22" idx="2"/>
          </p:cNvCxnSpPr>
          <p:nvPr/>
        </p:nvCxnSpPr>
        <p:spPr bwMode="auto">
          <a:xfrm>
            <a:off x="4305300" y="2724150"/>
            <a:ext cx="552450" cy="0"/>
          </a:xfrm>
          <a:prstGeom prst="straightConnector1">
            <a:avLst/>
          </a:prstGeom>
          <a:noFill/>
          <a:ln w="19050">
            <a:solidFill>
              <a:srgbClr val="FFFFFF"/>
            </a:solidFill>
            <a:round/>
            <a:headEnd/>
            <a:tailEnd type="triangle" w="med" len="med"/>
          </a:ln>
          <a:effectLst>
            <a:outerShdw dist="17961" dir="2700000" algn="ctr" rotWithShape="0">
              <a:srgbClr val="3C0023"/>
            </a:outerShdw>
          </a:effectLst>
        </p:spPr>
      </p:cxnSp>
      <p:cxnSp>
        <p:nvCxnSpPr>
          <p:cNvPr id="26" name="AutoShape 11"/>
          <p:cNvCxnSpPr>
            <a:cxnSpLocks noChangeShapeType="1"/>
            <a:stCxn id="34" idx="2"/>
            <a:endCxn id="24" idx="6"/>
          </p:cNvCxnSpPr>
          <p:nvPr/>
        </p:nvCxnSpPr>
        <p:spPr bwMode="auto">
          <a:xfrm flipH="1">
            <a:off x="4305300" y="5562600"/>
            <a:ext cx="552450" cy="0"/>
          </a:xfrm>
          <a:prstGeom prst="straightConnector1">
            <a:avLst/>
          </a:prstGeom>
          <a:noFill/>
          <a:ln w="19050">
            <a:solidFill>
              <a:srgbClr val="FFFFFF"/>
            </a:solidFill>
            <a:round/>
            <a:headEnd/>
            <a:tailEnd type="triangle" w="med" len="med"/>
          </a:ln>
          <a:effectLst>
            <a:outerShdw dist="17961" dir="2700000" algn="ctr" rotWithShape="0">
              <a:srgbClr val="3C0023"/>
            </a:outerShdw>
          </a:effectLst>
        </p:spPr>
      </p:cxnSp>
      <p:cxnSp>
        <p:nvCxnSpPr>
          <p:cNvPr id="27" name="AutoShape 12"/>
          <p:cNvCxnSpPr>
            <a:cxnSpLocks noChangeShapeType="1"/>
            <a:stCxn id="22" idx="4"/>
            <a:endCxn id="34" idx="0"/>
          </p:cNvCxnSpPr>
          <p:nvPr/>
        </p:nvCxnSpPr>
        <p:spPr bwMode="auto">
          <a:xfrm>
            <a:off x="6600825" y="3924300"/>
            <a:ext cx="0" cy="476250"/>
          </a:xfrm>
          <a:prstGeom prst="straightConnector1">
            <a:avLst/>
          </a:prstGeom>
          <a:noFill/>
          <a:ln w="19050">
            <a:solidFill>
              <a:srgbClr val="FFFFFF"/>
            </a:solidFill>
            <a:round/>
            <a:headEnd/>
            <a:tailEnd type="triangle" w="med" len="med"/>
          </a:ln>
          <a:effectLst>
            <a:outerShdw dist="17961" dir="2700000" algn="ctr" rotWithShape="0">
              <a:srgbClr val="3C0023"/>
            </a:outerShdw>
          </a:effectLst>
        </p:spPr>
      </p:cxnSp>
      <p:cxnSp>
        <p:nvCxnSpPr>
          <p:cNvPr id="28" name="AutoShape 13"/>
          <p:cNvCxnSpPr>
            <a:cxnSpLocks noChangeShapeType="1"/>
            <a:stCxn id="24" idx="0"/>
            <a:endCxn id="20" idx="4"/>
          </p:cNvCxnSpPr>
          <p:nvPr/>
        </p:nvCxnSpPr>
        <p:spPr bwMode="auto">
          <a:xfrm flipV="1">
            <a:off x="2533650" y="3886200"/>
            <a:ext cx="0" cy="514350"/>
          </a:xfrm>
          <a:prstGeom prst="straightConnector1">
            <a:avLst/>
          </a:prstGeom>
          <a:noFill/>
          <a:ln w="19050">
            <a:solidFill>
              <a:srgbClr val="FFFFFF"/>
            </a:solidFill>
            <a:round/>
            <a:headEnd/>
            <a:tailEnd type="triangle" w="med" len="med"/>
          </a:ln>
          <a:effectLst>
            <a:outerShdw dist="17961" dir="2700000" algn="ctr" rotWithShape="0">
              <a:srgbClr val="3C0023"/>
            </a:outerShdw>
          </a:effectLst>
        </p:spPr>
      </p:cxnSp>
      <p:sp>
        <p:nvSpPr>
          <p:cNvPr id="29" name="AutoShape 16"/>
          <p:cNvSpPr>
            <a:spLocks noChangeArrowheads="1"/>
          </p:cNvSpPr>
          <p:nvPr/>
        </p:nvSpPr>
        <p:spPr bwMode="auto">
          <a:xfrm rot="5400000">
            <a:off x="485775" y="26416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30" name="AutoShape 17"/>
          <p:cNvSpPr>
            <a:spLocks noChangeArrowheads="1"/>
          </p:cNvSpPr>
          <p:nvPr/>
        </p:nvSpPr>
        <p:spPr bwMode="auto">
          <a:xfrm rot="16200000" flipH="1">
            <a:off x="8353425" y="26416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31" name="AutoShape 18"/>
          <p:cNvSpPr>
            <a:spLocks noChangeArrowheads="1"/>
          </p:cNvSpPr>
          <p:nvPr/>
        </p:nvSpPr>
        <p:spPr bwMode="auto">
          <a:xfrm rot="16200000" flipH="1">
            <a:off x="8372475" y="5499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32" name="AutoShape 19"/>
          <p:cNvSpPr>
            <a:spLocks noChangeArrowheads="1"/>
          </p:cNvSpPr>
          <p:nvPr/>
        </p:nvSpPr>
        <p:spPr bwMode="auto">
          <a:xfrm rot="5400000">
            <a:off x="485775" y="5518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grpSp>
        <p:nvGrpSpPr>
          <p:cNvPr id="33" name="Group 32"/>
          <p:cNvGrpSpPr/>
          <p:nvPr/>
        </p:nvGrpSpPr>
        <p:grpSpPr>
          <a:xfrm>
            <a:off x="4857750" y="4400550"/>
            <a:ext cx="3486150" cy="2324100"/>
            <a:chOff x="4857750" y="3829050"/>
            <a:chExt cx="3486150" cy="2324100"/>
          </a:xfrm>
        </p:grpSpPr>
        <p:sp>
          <p:nvSpPr>
            <p:cNvPr id="34" name="Oval 6"/>
            <p:cNvSpPr>
              <a:spLocks noChangeArrowheads="1"/>
            </p:cNvSpPr>
            <p:nvPr/>
          </p:nvSpPr>
          <p:spPr bwMode="auto">
            <a:xfrm>
              <a:off x="4857750" y="3829050"/>
              <a:ext cx="3486150" cy="2324100"/>
            </a:xfrm>
            <a:prstGeom prst="ellipse">
              <a:avLst/>
            </a:prstGeom>
            <a:gradFill rotWithShape="0">
              <a:gsLst>
                <a:gs pos="0">
                  <a:srgbClr val="0099CC">
                    <a:gamma/>
                    <a:shade val="46275"/>
                    <a:invGamma/>
                  </a:srgbClr>
                </a:gs>
                <a:gs pos="50000">
                  <a:srgbClr val="0099CC"/>
                </a:gs>
                <a:gs pos="100000">
                  <a:srgbClr val="0099CC">
                    <a:gamma/>
                    <a:shade val="46275"/>
                    <a:invGamma/>
                  </a:srgbClr>
                </a:gs>
              </a:gsLst>
              <a:lin ang="5400000" scaled="1"/>
            </a:gra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Estimated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Regression Equation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endPar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Sample Statistics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b</a:t>
              </a:r>
              <a:r>
                <a:rPr kumimoji="0" lang="en-US" sz="2200" b="0" i="0"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0</a:t>
              </a:r>
              <a:r>
                <a:rPr kumimoji="0" lang="en-US" sz="22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 </a:t>
              </a:r>
              <a:r>
                <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b</a:t>
              </a:r>
              <a:r>
                <a:rPr kumimoji="0" lang="en-US" sz="2200" b="0" i="0" u="none" strike="noStrike" kern="0" cap="none" spc="0" normalizeH="0" baseline="-25000" noProof="0" smtClean="0">
                  <a:ln>
                    <a:noFill/>
                  </a:ln>
                  <a:solidFill>
                    <a:srgbClr val="FFFFFF"/>
                  </a:solidFill>
                  <a:effectLst>
                    <a:outerShdw blurRad="38100" dist="38100" dir="2700000" algn="tl">
                      <a:srgbClr val="000000"/>
                    </a:outerShdw>
                  </a:effectLst>
                  <a:uLnTx/>
                  <a:uFillTx/>
                  <a:latin typeface="Book Antiqua" pitchFamily="18" charset="0"/>
                </a:rPr>
                <a:t>1</a:t>
              </a:r>
              <a:endParaRPr kumimoji="0" lang="en-US" sz="22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p:txBody>
        </p:sp>
        <p:graphicFrame>
          <p:nvGraphicFramePr>
            <p:cNvPr id="35" name="Object 8"/>
            <p:cNvGraphicFramePr>
              <a:graphicFrameLocks noChangeAspect="1"/>
            </p:cNvGraphicFramePr>
            <p:nvPr>
              <p:extLst>
                <p:ext uri="{D42A27DB-BD31-4B8C-83A1-F6EECF244321}">
                  <p14:modId xmlns:p14="http://schemas.microsoft.com/office/powerpoint/2010/main" xmlns="" val="4227607965"/>
                </p:ext>
              </p:extLst>
            </p:nvPr>
          </p:nvGraphicFramePr>
          <p:xfrm>
            <a:off x="5867400" y="4775200"/>
            <a:ext cx="1554163" cy="457200"/>
          </p:xfrm>
          <a:graphic>
            <a:graphicData uri="http://schemas.openxmlformats.org/presentationml/2006/ole">
              <p:oleObj spid="_x0000_s9240" name="Equation" r:id="rId3" imgW="850320" imgH="241200" progId="">
                <p:embed/>
              </p:oleObj>
            </a:graphicData>
          </a:graphic>
        </p:graphicFrame>
      </p:grpSp>
      <p:sp>
        <p:nvSpPr>
          <p:cNvPr id="36"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Estimation </a:t>
            </a:r>
            <a:r>
              <a:rPr lang="en-US" sz="3200" b="1" dirty="0" smtClean="0">
                <a:solidFill>
                  <a:srgbClr val="0070C0"/>
                </a:solidFill>
                <a:latin typeface="Arial"/>
              </a:rPr>
              <a:t>Process)</a:t>
            </a:r>
            <a:endParaRPr lang="en-US" sz="3200" b="1" dirty="0">
              <a:solidFill>
                <a:srgbClr val="0070C0"/>
              </a:solidFill>
              <a:latin typeface="Arial"/>
            </a:endParaRPr>
          </a:p>
        </p:txBody>
      </p:sp>
    </p:spTree>
    <p:extLst>
      <p:ext uri="{BB962C8B-B14F-4D97-AF65-F5344CB8AC3E}">
        <p14:creationId xmlns:p14="http://schemas.microsoft.com/office/powerpoint/2010/main" xmlns="" val="208514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slide(fromLeft)">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par>
                          <p:cTn id="13" fill="hold">
                            <p:stCondLst>
                              <p:cond delay="500"/>
                            </p:stCondLst>
                            <p:childTnLst>
                              <p:par>
                                <p:cTn id="14" presetID="12" presetClass="entr" presetSubtype="2" fill="hold" grpId="0" nodeType="afterEffect">
                                  <p:stCondLst>
                                    <p:cond delay="2000"/>
                                  </p:stCondLst>
                                  <p:childTnLst>
                                    <p:set>
                                      <p:cBhvr>
                                        <p:cTn id="15" dur="1" fill="hold">
                                          <p:stCondLst>
                                            <p:cond delay="0"/>
                                          </p:stCondLst>
                                        </p:cTn>
                                        <p:tgtEl>
                                          <p:spTgt spid="30"/>
                                        </p:tgtEl>
                                        <p:attrNameLst>
                                          <p:attrName>style.visibility</p:attrName>
                                        </p:attrNameLst>
                                      </p:cBhvr>
                                      <p:to>
                                        <p:strVal val="visible"/>
                                      </p:to>
                                    </p:set>
                                    <p:animEffect transition="in" filter="slide(fromRight)">
                                      <p:cBhvr>
                                        <p:cTn id="16"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Left)">
                                      <p:cBhvr>
                                        <p:cTn id="21" dur="500"/>
                                        <p:tgtEl>
                                          <p:spTgt spid="25"/>
                                        </p:tgtEl>
                                      </p:cBhvr>
                                    </p:animEffect>
                                  </p:childTnLst>
                                </p:cTn>
                              </p:par>
                            </p:childTnLst>
                          </p:cTn>
                        </p:par>
                        <p:par>
                          <p:cTn id="22" fill="hold">
                            <p:stCondLst>
                              <p:cond delay="500"/>
                            </p:stCondLst>
                            <p:childTnLst>
                              <p:par>
                                <p:cTn id="23" presetID="9" presetClass="entr" presetSubtype="0" fill="hold" nodeType="afterEffect">
                                  <p:stCondLst>
                                    <p:cond delay="100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par>
                          <p:cTn id="26" fill="hold">
                            <p:stCondLst>
                              <p:cond delay="2000"/>
                            </p:stCondLst>
                            <p:childTnLst>
                              <p:par>
                                <p:cTn id="27" presetID="12" presetClass="entr" presetSubtype="2" fill="hold" grpId="0" nodeType="afterEffect">
                                  <p:stCondLst>
                                    <p:cond delay="2000"/>
                                  </p:stCondLst>
                                  <p:childTnLst>
                                    <p:set>
                                      <p:cBhvr>
                                        <p:cTn id="28" dur="1" fill="hold">
                                          <p:stCondLst>
                                            <p:cond delay="0"/>
                                          </p:stCondLst>
                                        </p:cTn>
                                        <p:tgtEl>
                                          <p:spTgt spid="31"/>
                                        </p:tgtEl>
                                        <p:attrNameLst>
                                          <p:attrName>style.visibility</p:attrName>
                                        </p:attrNameLst>
                                      </p:cBhvr>
                                      <p:to>
                                        <p:strVal val="visible"/>
                                      </p:to>
                                    </p:set>
                                    <p:animEffect transition="in" filter="slide(fromRight)">
                                      <p:cBhvr>
                                        <p:cTn id="29"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2" presetClass="entr" presetSubtype="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slide(fromTop)">
                                      <p:cBhvr>
                                        <p:cTn id="34" dur="500"/>
                                        <p:tgtEl>
                                          <p:spTgt spid="27"/>
                                        </p:tgtEl>
                                      </p:cBhvr>
                                    </p:animEffect>
                                  </p:childTnLst>
                                </p:cTn>
                              </p:par>
                            </p:childTnLst>
                          </p:cTn>
                        </p:par>
                        <p:par>
                          <p:cTn id="35" fill="hold">
                            <p:stCondLst>
                              <p:cond delay="500"/>
                            </p:stCondLst>
                            <p:childTnLst>
                              <p:par>
                                <p:cTn id="36" presetID="10" presetClass="entr" presetSubtype="0" fill="hold" nodeType="afterEffect">
                                  <p:stCondLst>
                                    <p:cond delay="5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1250"/>
                                        <p:tgtEl>
                                          <p:spTgt spid="33"/>
                                        </p:tgtEl>
                                      </p:cBhvr>
                                    </p:animEffect>
                                  </p:childTnLst>
                                </p:cTn>
                              </p:par>
                            </p:childTnLst>
                          </p:cTn>
                        </p:par>
                        <p:par>
                          <p:cTn id="39" fill="hold">
                            <p:stCondLst>
                              <p:cond delay="2250"/>
                            </p:stCondLst>
                            <p:childTnLst>
                              <p:par>
                                <p:cTn id="40" presetID="12" presetClass="entr" presetSubtype="8" fill="hold" grpId="0" nodeType="afterEffect">
                                  <p:stCondLst>
                                    <p:cond delay="2000"/>
                                  </p:stCondLst>
                                  <p:childTnLst>
                                    <p:set>
                                      <p:cBhvr>
                                        <p:cTn id="41" dur="1" fill="hold">
                                          <p:stCondLst>
                                            <p:cond delay="0"/>
                                          </p:stCondLst>
                                        </p:cTn>
                                        <p:tgtEl>
                                          <p:spTgt spid="32"/>
                                        </p:tgtEl>
                                        <p:attrNameLst>
                                          <p:attrName>style.visibility</p:attrName>
                                        </p:attrNameLst>
                                      </p:cBhvr>
                                      <p:to>
                                        <p:strVal val="visible"/>
                                      </p:to>
                                    </p:set>
                                    <p:animEffect transition="in" filter="slide(fromLeft)">
                                      <p:cBhvr>
                                        <p:cTn id="4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slide(fromRight)">
                                      <p:cBhvr>
                                        <p:cTn id="47" dur="500"/>
                                        <p:tgtEl>
                                          <p:spTgt spid="26"/>
                                        </p:tgtEl>
                                      </p:cBhvr>
                                    </p:animEffect>
                                  </p:childTnLst>
                                </p:cTn>
                              </p:par>
                            </p:childTnLst>
                          </p:cTn>
                        </p:par>
                        <p:par>
                          <p:cTn id="48" fill="hold">
                            <p:stCondLst>
                              <p:cond delay="500"/>
                            </p:stCondLst>
                            <p:childTnLst>
                              <p:par>
                                <p:cTn id="49" presetID="9" presetClass="entr" presetSubtype="0" fill="hold" grpId="0" nodeType="afterEffect">
                                  <p:stCondLst>
                                    <p:cond delay="100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childTnLst>
                          </p:cTn>
                        </p:par>
                        <p:par>
                          <p:cTn id="52" fill="hold">
                            <p:stCondLst>
                              <p:cond delay="2000"/>
                            </p:stCondLst>
                            <p:childTnLst>
                              <p:par>
                                <p:cTn id="53" presetID="12" presetClass="entr" presetSubtype="4" fill="hold" nodeType="afterEffect">
                                  <p:stCondLst>
                                    <p:cond delay="1000"/>
                                  </p:stCondLst>
                                  <p:childTnLst>
                                    <p:set>
                                      <p:cBhvr>
                                        <p:cTn id="54" dur="1" fill="hold">
                                          <p:stCondLst>
                                            <p:cond delay="0"/>
                                          </p:stCondLst>
                                        </p:cTn>
                                        <p:tgtEl>
                                          <p:spTgt spid="28"/>
                                        </p:tgtEl>
                                        <p:attrNameLst>
                                          <p:attrName>style.visibility</p:attrName>
                                        </p:attrNameLst>
                                      </p:cBhvr>
                                      <p:to>
                                        <p:strVal val="visible"/>
                                      </p:to>
                                    </p:set>
                                    <p:animEffect transition="in" filter="slide(fromBottom)">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4" grpId="0" animBg="1" autoUpdateAnimBg="0"/>
      <p:bldP spid="29" grpId="0" animBg="1"/>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2"/>
          <p:cNvSpPr>
            <a:spLocks/>
          </p:cNvSpPr>
          <p:nvPr/>
        </p:nvSpPr>
        <p:spPr bwMode="auto">
          <a:xfrm>
            <a:off x="763588" y="2743200"/>
            <a:ext cx="3810000" cy="3417888"/>
          </a:xfrm>
          <a:custGeom>
            <a:avLst/>
            <a:gdLst>
              <a:gd name="T0" fmla="*/ 597 w 2400"/>
              <a:gd name="T1" fmla="*/ 117 h 2153"/>
              <a:gd name="T2" fmla="*/ 440 w 2400"/>
              <a:gd name="T3" fmla="*/ 184 h 2153"/>
              <a:gd name="T4" fmla="*/ 299 w 2400"/>
              <a:gd name="T5" fmla="*/ 269 h 2153"/>
              <a:gd name="T6" fmla="*/ 183 w 2400"/>
              <a:gd name="T7" fmla="*/ 372 h 2153"/>
              <a:gd name="T8" fmla="*/ 91 w 2400"/>
              <a:gd name="T9" fmla="*/ 490 h 2153"/>
              <a:gd name="T10" fmla="*/ 29 w 2400"/>
              <a:gd name="T11" fmla="*/ 619 h 2153"/>
              <a:gd name="T12" fmla="*/ 0 w 2400"/>
              <a:gd name="T13" fmla="*/ 752 h 2153"/>
              <a:gd name="T14" fmla="*/ 4 w 2400"/>
              <a:gd name="T15" fmla="*/ 885 h 2153"/>
              <a:gd name="T16" fmla="*/ 44 w 2400"/>
              <a:gd name="T17" fmla="*/ 1018 h 2153"/>
              <a:gd name="T18" fmla="*/ 103 w 2400"/>
              <a:gd name="T19" fmla="*/ 1168 h 2153"/>
              <a:gd name="T20" fmla="*/ 163 w 2400"/>
              <a:gd name="T21" fmla="*/ 1311 h 2153"/>
              <a:gd name="T22" fmla="*/ 217 w 2400"/>
              <a:gd name="T23" fmla="*/ 1444 h 2153"/>
              <a:gd name="T24" fmla="*/ 260 w 2400"/>
              <a:gd name="T25" fmla="*/ 1564 h 2153"/>
              <a:gd name="T26" fmla="*/ 295 w 2400"/>
              <a:gd name="T27" fmla="*/ 1659 h 2153"/>
              <a:gd name="T28" fmla="*/ 317 w 2400"/>
              <a:gd name="T29" fmla="*/ 1732 h 2153"/>
              <a:gd name="T30" fmla="*/ 329 w 2400"/>
              <a:gd name="T31" fmla="*/ 1778 h 2153"/>
              <a:gd name="T32" fmla="*/ 328 w 2400"/>
              <a:gd name="T33" fmla="*/ 1796 h 2153"/>
              <a:gd name="T34" fmla="*/ 383 w 2400"/>
              <a:gd name="T35" fmla="*/ 1890 h 2153"/>
              <a:gd name="T36" fmla="*/ 467 w 2400"/>
              <a:gd name="T37" fmla="*/ 1971 h 2153"/>
              <a:gd name="T38" fmla="*/ 581 w 2400"/>
              <a:gd name="T39" fmla="*/ 2045 h 2153"/>
              <a:gd name="T40" fmla="*/ 710 w 2400"/>
              <a:gd name="T41" fmla="*/ 2096 h 2153"/>
              <a:gd name="T42" fmla="*/ 860 w 2400"/>
              <a:gd name="T43" fmla="*/ 2135 h 2153"/>
              <a:gd name="T44" fmla="*/ 1022 w 2400"/>
              <a:gd name="T45" fmla="*/ 2152 h 2153"/>
              <a:gd name="T46" fmla="*/ 1191 w 2400"/>
              <a:gd name="T47" fmla="*/ 2149 h 2153"/>
              <a:gd name="T48" fmla="*/ 1358 w 2400"/>
              <a:gd name="T49" fmla="*/ 2127 h 2153"/>
              <a:gd name="T50" fmla="*/ 1527 w 2400"/>
              <a:gd name="T51" fmla="*/ 2084 h 2153"/>
              <a:gd name="T52" fmla="*/ 1693 w 2400"/>
              <a:gd name="T53" fmla="*/ 2026 h 2153"/>
              <a:gd name="T54" fmla="*/ 1848 w 2400"/>
              <a:gd name="T55" fmla="*/ 1960 h 2153"/>
              <a:gd name="T56" fmla="*/ 1984 w 2400"/>
              <a:gd name="T57" fmla="*/ 1880 h 2153"/>
              <a:gd name="T58" fmla="*/ 2099 w 2400"/>
              <a:gd name="T59" fmla="*/ 1794 h 2153"/>
              <a:gd name="T60" fmla="*/ 2185 w 2400"/>
              <a:gd name="T61" fmla="*/ 1705 h 2153"/>
              <a:gd name="T62" fmla="*/ 2241 w 2400"/>
              <a:gd name="T63" fmla="*/ 1613 h 2153"/>
              <a:gd name="T64" fmla="*/ 2268 w 2400"/>
              <a:gd name="T65" fmla="*/ 1522 h 2153"/>
              <a:gd name="T66" fmla="*/ 2267 w 2400"/>
              <a:gd name="T67" fmla="*/ 1437 h 2153"/>
              <a:gd name="T68" fmla="*/ 2229 w 2400"/>
              <a:gd name="T69" fmla="*/ 1329 h 2153"/>
              <a:gd name="T70" fmla="*/ 2193 w 2400"/>
              <a:gd name="T71" fmla="*/ 1199 h 2153"/>
              <a:gd name="T72" fmla="*/ 2180 w 2400"/>
              <a:gd name="T73" fmla="*/ 1076 h 2153"/>
              <a:gd name="T74" fmla="*/ 2188 w 2400"/>
              <a:gd name="T75" fmla="*/ 968 h 2153"/>
              <a:gd name="T76" fmla="*/ 2221 w 2400"/>
              <a:gd name="T77" fmla="*/ 879 h 2153"/>
              <a:gd name="T78" fmla="*/ 2270 w 2400"/>
              <a:gd name="T79" fmla="*/ 813 h 2153"/>
              <a:gd name="T80" fmla="*/ 2337 w 2400"/>
              <a:gd name="T81" fmla="*/ 780 h 2153"/>
              <a:gd name="T82" fmla="*/ 2375 w 2400"/>
              <a:gd name="T83" fmla="*/ 754 h 2153"/>
              <a:gd name="T84" fmla="*/ 2395 w 2400"/>
              <a:gd name="T85" fmla="*/ 699 h 2153"/>
              <a:gd name="T86" fmla="*/ 2399 w 2400"/>
              <a:gd name="T87" fmla="*/ 618 h 2153"/>
              <a:gd name="T88" fmla="*/ 2384 w 2400"/>
              <a:gd name="T89" fmla="*/ 521 h 2153"/>
              <a:gd name="T90" fmla="*/ 2351 w 2400"/>
              <a:gd name="T91" fmla="*/ 413 h 2153"/>
              <a:gd name="T92" fmla="*/ 2307 w 2400"/>
              <a:gd name="T93" fmla="*/ 313 h 2153"/>
              <a:gd name="T94" fmla="*/ 2236 w 2400"/>
              <a:gd name="T95" fmla="*/ 229 h 2153"/>
              <a:gd name="T96" fmla="*/ 2140 w 2400"/>
              <a:gd name="T97" fmla="*/ 156 h 2153"/>
              <a:gd name="T98" fmla="*/ 2016 w 2400"/>
              <a:gd name="T99" fmla="*/ 97 h 2153"/>
              <a:gd name="T100" fmla="*/ 1865 w 2400"/>
              <a:gd name="T101" fmla="*/ 50 h 2153"/>
              <a:gd name="T102" fmla="*/ 1696 w 2400"/>
              <a:gd name="T103" fmla="*/ 20 h 2153"/>
              <a:gd name="T104" fmla="*/ 1507 w 2400"/>
              <a:gd name="T105" fmla="*/ 2 h 2153"/>
              <a:gd name="T106" fmla="*/ 1310 w 2400"/>
              <a:gd name="T107" fmla="*/ 4 h 2153"/>
              <a:gd name="T108" fmla="*/ 1104 w 2400"/>
              <a:gd name="T109" fmla="*/ 17 h 2153"/>
              <a:gd name="T110" fmla="*/ 890 w 2400"/>
              <a:gd name="T111" fmla="*/ 48 h 2153"/>
              <a:gd name="T112" fmla="*/ 681 w 2400"/>
              <a:gd name="T113" fmla="*/ 9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00" h="2153">
                <a:moveTo>
                  <a:pt x="681" y="93"/>
                </a:moveTo>
                <a:lnTo>
                  <a:pt x="597" y="117"/>
                </a:lnTo>
                <a:lnTo>
                  <a:pt x="516" y="147"/>
                </a:lnTo>
                <a:lnTo>
                  <a:pt x="440" y="184"/>
                </a:lnTo>
                <a:lnTo>
                  <a:pt x="365" y="224"/>
                </a:lnTo>
                <a:lnTo>
                  <a:pt x="299" y="269"/>
                </a:lnTo>
                <a:lnTo>
                  <a:pt x="237" y="319"/>
                </a:lnTo>
                <a:lnTo>
                  <a:pt x="183" y="372"/>
                </a:lnTo>
                <a:lnTo>
                  <a:pt x="132" y="431"/>
                </a:lnTo>
                <a:lnTo>
                  <a:pt x="91" y="490"/>
                </a:lnTo>
                <a:lnTo>
                  <a:pt x="55" y="553"/>
                </a:lnTo>
                <a:lnTo>
                  <a:pt x="29" y="619"/>
                </a:lnTo>
                <a:lnTo>
                  <a:pt x="10" y="685"/>
                </a:lnTo>
                <a:lnTo>
                  <a:pt x="0" y="752"/>
                </a:lnTo>
                <a:lnTo>
                  <a:pt x="0" y="820"/>
                </a:lnTo>
                <a:lnTo>
                  <a:pt x="4" y="885"/>
                </a:lnTo>
                <a:lnTo>
                  <a:pt x="19" y="951"/>
                </a:lnTo>
                <a:lnTo>
                  <a:pt x="44" y="1018"/>
                </a:lnTo>
                <a:lnTo>
                  <a:pt x="76" y="1091"/>
                </a:lnTo>
                <a:lnTo>
                  <a:pt x="103" y="1168"/>
                </a:lnTo>
                <a:lnTo>
                  <a:pt x="135" y="1240"/>
                </a:lnTo>
                <a:lnTo>
                  <a:pt x="163" y="1311"/>
                </a:lnTo>
                <a:lnTo>
                  <a:pt x="190" y="1379"/>
                </a:lnTo>
                <a:lnTo>
                  <a:pt x="217" y="1444"/>
                </a:lnTo>
                <a:lnTo>
                  <a:pt x="237" y="1506"/>
                </a:lnTo>
                <a:lnTo>
                  <a:pt x="260" y="1564"/>
                </a:lnTo>
                <a:lnTo>
                  <a:pt x="277" y="1613"/>
                </a:lnTo>
                <a:lnTo>
                  <a:pt x="295" y="1659"/>
                </a:lnTo>
                <a:lnTo>
                  <a:pt x="308" y="1697"/>
                </a:lnTo>
                <a:lnTo>
                  <a:pt x="317" y="1732"/>
                </a:lnTo>
                <a:lnTo>
                  <a:pt x="324" y="1757"/>
                </a:lnTo>
                <a:lnTo>
                  <a:pt x="329" y="1778"/>
                </a:lnTo>
                <a:lnTo>
                  <a:pt x="330" y="1788"/>
                </a:lnTo>
                <a:lnTo>
                  <a:pt x="328" y="1796"/>
                </a:lnTo>
                <a:lnTo>
                  <a:pt x="352" y="1843"/>
                </a:lnTo>
                <a:lnTo>
                  <a:pt x="383" y="1890"/>
                </a:lnTo>
                <a:lnTo>
                  <a:pt x="420" y="1932"/>
                </a:lnTo>
                <a:lnTo>
                  <a:pt x="467" y="1971"/>
                </a:lnTo>
                <a:lnTo>
                  <a:pt x="521" y="2011"/>
                </a:lnTo>
                <a:lnTo>
                  <a:pt x="581" y="2045"/>
                </a:lnTo>
                <a:lnTo>
                  <a:pt x="645" y="2072"/>
                </a:lnTo>
                <a:lnTo>
                  <a:pt x="710" y="2096"/>
                </a:lnTo>
                <a:lnTo>
                  <a:pt x="785" y="2119"/>
                </a:lnTo>
                <a:lnTo>
                  <a:pt x="860" y="2135"/>
                </a:lnTo>
                <a:lnTo>
                  <a:pt x="941" y="2145"/>
                </a:lnTo>
                <a:lnTo>
                  <a:pt x="1022" y="2152"/>
                </a:lnTo>
                <a:lnTo>
                  <a:pt x="1105" y="2150"/>
                </a:lnTo>
                <a:lnTo>
                  <a:pt x="1191" y="2149"/>
                </a:lnTo>
                <a:lnTo>
                  <a:pt x="1275" y="2139"/>
                </a:lnTo>
                <a:lnTo>
                  <a:pt x="1358" y="2127"/>
                </a:lnTo>
                <a:lnTo>
                  <a:pt x="1442" y="2109"/>
                </a:lnTo>
                <a:lnTo>
                  <a:pt x="1527" y="2084"/>
                </a:lnTo>
                <a:lnTo>
                  <a:pt x="1614" y="2056"/>
                </a:lnTo>
                <a:lnTo>
                  <a:pt x="1693" y="2026"/>
                </a:lnTo>
                <a:lnTo>
                  <a:pt x="1773" y="1992"/>
                </a:lnTo>
                <a:lnTo>
                  <a:pt x="1848" y="1960"/>
                </a:lnTo>
                <a:lnTo>
                  <a:pt x="1920" y="1919"/>
                </a:lnTo>
                <a:lnTo>
                  <a:pt x="1984" y="1880"/>
                </a:lnTo>
                <a:lnTo>
                  <a:pt x="2045" y="1837"/>
                </a:lnTo>
                <a:lnTo>
                  <a:pt x="2099" y="1794"/>
                </a:lnTo>
                <a:lnTo>
                  <a:pt x="2144" y="1751"/>
                </a:lnTo>
                <a:lnTo>
                  <a:pt x="2185" y="1705"/>
                </a:lnTo>
                <a:lnTo>
                  <a:pt x="2216" y="1659"/>
                </a:lnTo>
                <a:lnTo>
                  <a:pt x="2241" y="1613"/>
                </a:lnTo>
                <a:lnTo>
                  <a:pt x="2260" y="1567"/>
                </a:lnTo>
                <a:lnTo>
                  <a:pt x="2268" y="1522"/>
                </a:lnTo>
                <a:lnTo>
                  <a:pt x="2269" y="1479"/>
                </a:lnTo>
                <a:lnTo>
                  <a:pt x="2267" y="1437"/>
                </a:lnTo>
                <a:lnTo>
                  <a:pt x="2255" y="1396"/>
                </a:lnTo>
                <a:lnTo>
                  <a:pt x="2229" y="1329"/>
                </a:lnTo>
                <a:lnTo>
                  <a:pt x="2210" y="1264"/>
                </a:lnTo>
                <a:lnTo>
                  <a:pt x="2193" y="1199"/>
                </a:lnTo>
                <a:lnTo>
                  <a:pt x="2183" y="1136"/>
                </a:lnTo>
                <a:lnTo>
                  <a:pt x="2180" y="1076"/>
                </a:lnTo>
                <a:lnTo>
                  <a:pt x="2182" y="1019"/>
                </a:lnTo>
                <a:lnTo>
                  <a:pt x="2188" y="968"/>
                </a:lnTo>
                <a:lnTo>
                  <a:pt x="2201" y="920"/>
                </a:lnTo>
                <a:lnTo>
                  <a:pt x="2221" y="879"/>
                </a:lnTo>
                <a:lnTo>
                  <a:pt x="2243" y="842"/>
                </a:lnTo>
                <a:lnTo>
                  <a:pt x="2270" y="813"/>
                </a:lnTo>
                <a:lnTo>
                  <a:pt x="2301" y="791"/>
                </a:lnTo>
                <a:lnTo>
                  <a:pt x="2337" y="780"/>
                </a:lnTo>
                <a:lnTo>
                  <a:pt x="2356" y="770"/>
                </a:lnTo>
                <a:lnTo>
                  <a:pt x="2375" y="754"/>
                </a:lnTo>
                <a:lnTo>
                  <a:pt x="2388" y="730"/>
                </a:lnTo>
                <a:lnTo>
                  <a:pt x="2395" y="699"/>
                </a:lnTo>
                <a:lnTo>
                  <a:pt x="2398" y="664"/>
                </a:lnTo>
                <a:lnTo>
                  <a:pt x="2399" y="618"/>
                </a:lnTo>
                <a:lnTo>
                  <a:pt x="2393" y="570"/>
                </a:lnTo>
                <a:lnTo>
                  <a:pt x="2384" y="521"/>
                </a:lnTo>
                <a:lnTo>
                  <a:pt x="2371" y="467"/>
                </a:lnTo>
                <a:lnTo>
                  <a:pt x="2351" y="413"/>
                </a:lnTo>
                <a:lnTo>
                  <a:pt x="2331" y="355"/>
                </a:lnTo>
                <a:lnTo>
                  <a:pt x="2307" y="313"/>
                </a:lnTo>
                <a:lnTo>
                  <a:pt x="2278" y="269"/>
                </a:lnTo>
                <a:lnTo>
                  <a:pt x="2236" y="229"/>
                </a:lnTo>
                <a:lnTo>
                  <a:pt x="2193" y="192"/>
                </a:lnTo>
                <a:lnTo>
                  <a:pt x="2140" y="156"/>
                </a:lnTo>
                <a:lnTo>
                  <a:pt x="2081" y="125"/>
                </a:lnTo>
                <a:lnTo>
                  <a:pt x="2016" y="97"/>
                </a:lnTo>
                <a:lnTo>
                  <a:pt x="1942" y="74"/>
                </a:lnTo>
                <a:lnTo>
                  <a:pt x="1865" y="50"/>
                </a:lnTo>
                <a:lnTo>
                  <a:pt x="1785" y="33"/>
                </a:lnTo>
                <a:lnTo>
                  <a:pt x="1696" y="20"/>
                </a:lnTo>
                <a:lnTo>
                  <a:pt x="1604" y="8"/>
                </a:lnTo>
                <a:lnTo>
                  <a:pt x="1507" y="2"/>
                </a:lnTo>
                <a:lnTo>
                  <a:pt x="1411" y="0"/>
                </a:lnTo>
                <a:lnTo>
                  <a:pt x="1310" y="4"/>
                </a:lnTo>
                <a:lnTo>
                  <a:pt x="1206" y="8"/>
                </a:lnTo>
                <a:lnTo>
                  <a:pt x="1104" y="17"/>
                </a:lnTo>
                <a:lnTo>
                  <a:pt x="998" y="33"/>
                </a:lnTo>
                <a:lnTo>
                  <a:pt x="890" y="48"/>
                </a:lnTo>
                <a:lnTo>
                  <a:pt x="786" y="69"/>
                </a:lnTo>
                <a:lnTo>
                  <a:pt x="681" y="93"/>
                </a:lnTo>
              </a:path>
            </a:pathLst>
          </a:custGeom>
          <a:solidFill>
            <a:srgbClr val="AFE1FF"/>
          </a:solidFill>
          <a:ln w="12700" cap="rnd" cmpd="sng">
            <a:solidFill>
              <a:srgbClr val="000000"/>
            </a:solidFill>
            <a:prstDash val="solid"/>
            <a:round/>
            <a:headEnd type="none" w="med" len="med"/>
            <a:tailEnd type="none" w="med" len="med"/>
          </a:ln>
          <a:effectLst>
            <a:outerShdw dist="107763" dir="2700000" algn="ctr" rotWithShape="0">
              <a:srgbClr val="00000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6" name="Rectangle 4"/>
          <p:cNvSpPr>
            <a:spLocks noChangeArrowheads="1"/>
          </p:cNvSpPr>
          <p:nvPr/>
        </p:nvSpPr>
        <p:spPr bwMode="auto">
          <a:xfrm>
            <a:off x="1563688" y="2916238"/>
            <a:ext cx="2054225" cy="81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eaLnBrk="0" fontAlgn="base" hangingPunct="0">
              <a:spcBef>
                <a:spcPct val="50000"/>
              </a:spcBef>
              <a:spcAft>
                <a:spcPct val="0"/>
              </a:spcAft>
            </a:pPr>
            <a:r>
              <a:rPr lang="en-US" altLang="en-US" sz="2400" b="1" smtClean="0">
                <a:solidFill>
                  <a:srgbClr val="008AE8"/>
                </a:solidFill>
                <a:latin typeface="Arial" panose="020B0604020202020204" pitchFamily="34" charset="0"/>
              </a:rPr>
              <a:t>Unknown Relationship</a:t>
            </a:r>
          </a:p>
        </p:txBody>
      </p:sp>
      <p:sp>
        <p:nvSpPr>
          <p:cNvPr id="57" name="Rectangle 5"/>
          <p:cNvSpPr>
            <a:spLocks noChangeArrowheads="1"/>
          </p:cNvSpPr>
          <p:nvPr/>
        </p:nvSpPr>
        <p:spPr bwMode="auto">
          <a:xfrm>
            <a:off x="1565275" y="1978025"/>
            <a:ext cx="2054225"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800" b="1" dirty="0" smtClean="0">
                <a:solidFill>
                  <a:srgbClr val="002060"/>
                </a:solidFill>
                <a:latin typeface="Arial" panose="020B0604020202020204" pitchFamily="34" charset="0"/>
              </a:rPr>
              <a:t>Population</a:t>
            </a:r>
          </a:p>
        </p:txBody>
      </p:sp>
      <p:sp>
        <p:nvSpPr>
          <p:cNvPr id="58" name="Rectangle 6"/>
          <p:cNvSpPr>
            <a:spLocks noChangeArrowheads="1"/>
          </p:cNvSpPr>
          <p:nvPr/>
        </p:nvSpPr>
        <p:spPr bwMode="auto">
          <a:xfrm>
            <a:off x="5286375" y="1976438"/>
            <a:ext cx="3121025" cy="51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eaLnBrk="0" fontAlgn="base" hangingPunct="0">
              <a:spcBef>
                <a:spcPct val="50000"/>
              </a:spcBef>
              <a:spcAft>
                <a:spcPct val="0"/>
              </a:spcAft>
            </a:pPr>
            <a:r>
              <a:rPr lang="en-US" altLang="en-US" sz="2800" b="1" dirty="0" smtClean="0">
                <a:solidFill>
                  <a:srgbClr val="002060"/>
                </a:solidFill>
                <a:latin typeface="Arial" panose="020B0604020202020204" pitchFamily="34" charset="0"/>
              </a:rPr>
              <a:t>Random Sample</a:t>
            </a:r>
          </a:p>
        </p:txBody>
      </p:sp>
      <p:sp>
        <p:nvSpPr>
          <p:cNvPr id="59" name="Oval 7"/>
          <p:cNvSpPr>
            <a:spLocks noChangeArrowheads="1"/>
          </p:cNvSpPr>
          <p:nvPr/>
        </p:nvSpPr>
        <p:spPr bwMode="auto">
          <a:xfrm>
            <a:off x="6053138" y="3587750"/>
            <a:ext cx="1587500" cy="977900"/>
          </a:xfrm>
          <a:prstGeom prst="ellipse">
            <a:avLst/>
          </a:prstGeom>
          <a:solidFill>
            <a:srgbClr val="009999"/>
          </a:solidFill>
          <a:ln w="12700">
            <a:solidFill>
              <a:srgbClr val="000000"/>
            </a:solidFill>
            <a:round/>
            <a:headEnd/>
            <a:tailEnd/>
          </a:ln>
          <a:effectLst>
            <a:outerShdw dist="107763" dir="2700000" algn="ctr" rotWithShape="0">
              <a:srgbClr val="0000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60" name="Oval 8"/>
          <p:cNvSpPr>
            <a:spLocks noChangeArrowheads="1"/>
          </p:cNvSpPr>
          <p:nvPr/>
        </p:nvSpPr>
        <p:spPr bwMode="auto">
          <a:xfrm>
            <a:off x="2063750" y="4502150"/>
            <a:ext cx="1587500" cy="977900"/>
          </a:xfrm>
          <a:prstGeom prst="ellipse">
            <a:avLst/>
          </a:prstGeom>
          <a:solidFill>
            <a:srgbClr val="009999"/>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aphicFrame>
        <p:nvGraphicFramePr>
          <p:cNvPr id="61" name="Object 9">
            <a:hlinkClick r:id="" action="ppaction://ole?verb=0"/>
          </p:cNvPr>
          <p:cNvGraphicFramePr>
            <a:graphicFrameLocks/>
          </p:cNvGraphicFramePr>
          <p:nvPr/>
        </p:nvGraphicFramePr>
        <p:xfrm>
          <a:off x="884238" y="3843338"/>
          <a:ext cx="3252787" cy="458787"/>
        </p:xfrm>
        <a:graphic>
          <a:graphicData uri="http://schemas.openxmlformats.org/presentationml/2006/ole">
            <p:oleObj spid="_x0000_s13333" name="MathType Equation" r:id="rId3" imgW="3258243" imgH="469086" progId="Equation">
              <p:embed/>
            </p:oleObj>
          </a:graphicData>
        </a:graphic>
      </p:graphicFrame>
      <p:sp>
        <p:nvSpPr>
          <p:cNvPr id="62" name="Rectangle 10"/>
          <p:cNvSpPr>
            <a:spLocks noChangeArrowheads="1"/>
          </p:cNvSpPr>
          <p:nvPr/>
        </p:nvSpPr>
        <p:spPr bwMode="auto">
          <a:xfrm>
            <a:off x="1208088" y="4479925"/>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63" name="Rectangle 11"/>
          <p:cNvSpPr>
            <a:spLocks noChangeArrowheads="1"/>
          </p:cNvSpPr>
          <p:nvPr/>
        </p:nvSpPr>
        <p:spPr bwMode="auto">
          <a:xfrm>
            <a:off x="2609850" y="4495800"/>
            <a:ext cx="636588"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64" name="Rectangle 12"/>
          <p:cNvSpPr>
            <a:spLocks noChangeArrowheads="1"/>
          </p:cNvSpPr>
          <p:nvPr/>
        </p:nvSpPr>
        <p:spPr bwMode="auto">
          <a:xfrm>
            <a:off x="3730625" y="3281363"/>
            <a:ext cx="636588"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65" name="Rectangle 13"/>
          <p:cNvSpPr>
            <a:spLocks noChangeArrowheads="1"/>
          </p:cNvSpPr>
          <p:nvPr/>
        </p:nvSpPr>
        <p:spPr bwMode="auto">
          <a:xfrm>
            <a:off x="1955800" y="5516563"/>
            <a:ext cx="636588"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66" name="Rectangle 14"/>
          <p:cNvSpPr>
            <a:spLocks noChangeArrowheads="1"/>
          </p:cNvSpPr>
          <p:nvPr/>
        </p:nvSpPr>
        <p:spPr bwMode="auto">
          <a:xfrm>
            <a:off x="2428875" y="4937125"/>
            <a:ext cx="636588"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67" name="Rectangle 15"/>
          <p:cNvSpPr>
            <a:spLocks noChangeArrowheads="1"/>
          </p:cNvSpPr>
          <p:nvPr/>
        </p:nvSpPr>
        <p:spPr bwMode="auto">
          <a:xfrm>
            <a:off x="6681788" y="3629025"/>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68" name="Rectangle 16"/>
          <p:cNvSpPr>
            <a:spLocks noChangeArrowheads="1"/>
          </p:cNvSpPr>
          <p:nvPr/>
        </p:nvSpPr>
        <p:spPr bwMode="auto">
          <a:xfrm>
            <a:off x="6500813" y="4070350"/>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grpSp>
        <p:nvGrpSpPr>
          <p:cNvPr id="69" name="Group 19"/>
          <p:cNvGrpSpPr>
            <a:grpSpLocks/>
          </p:cNvGrpSpPr>
          <p:nvPr/>
        </p:nvGrpSpPr>
        <p:grpSpPr bwMode="auto">
          <a:xfrm>
            <a:off x="3313113" y="4667250"/>
            <a:ext cx="3108325" cy="1100138"/>
            <a:chOff x="2087" y="2940"/>
            <a:chExt cx="1958" cy="693"/>
          </a:xfrm>
        </p:grpSpPr>
        <p:sp>
          <p:nvSpPr>
            <p:cNvPr id="70" name="Freeform 17"/>
            <p:cNvSpPr>
              <a:spLocks/>
            </p:cNvSpPr>
            <p:nvPr/>
          </p:nvSpPr>
          <p:spPr bwMode="auto">
            <a:xfrm>
              <a:off x="2087" y="2940"/>
              <a:ext cx="1958" cy="655"/>
            </a:xfrm>
            <a:custGeom>
              <a:avLst/>
              <a:gdLst>
                <a:gd name="T0" fmla="*/ 38 w 1958"/>
                <a:gd name="T1" fmla="*/ 357 h 655"/>
                <a:gd name="T2" fmla="*/ 139 w 1958"/>
                <a:gd name="T3" fmla="*/ 422 h 655"/>
                <a:gd name="T4" fmla="*/ 270 w 1958"/>
                <a:gd name="T5" fmla="*/ 486 h 655"/>
                <a:gd name="T6" fmla="*/ 408 w 1958"/>
                <a:gd name="T7" fmla="*/ 533 h 655"/>
                <a:gd name="T8" fmla="*/ 565 w 1958"/>
                <a:gd name="T9" fmla="*/ 581 h 655"/>
                <a:gd name="T10" fmla="*/ 733 w 1958"/>
                <a:gd name="T11" fmla="*/ 614 h 655"/>
                <a:gd name="T12" fmla="*/ 937 w 1958"/>
                <a:gd name="T13" fmla="*/ 636 h 655"/>
                <a:gd name="T14" fmla="*/ 1118 w 1958"/>
                <a:gd name="T15" fmla="*/ 643 h 655"/>
                <a:gd name="T16" fmla="*/ 1302 w 1958"/>
                <a:gd name="T17" fmla="*/ 615 h 655"/>
                <a:gd name="T18" fmla="*/ 1471 w 1958"/>
                <a:gd name="T19" fmla="*/ 563 h 655"/>
                <a:gd name="T20" fmla="*/ 1571 w 1958"/>
                <a:gd name="T21" fmla="*/ 505 h 655"/>
                <a:gd name="T22" fmla="*/ 1647 w 1958"/>
                <a:gd name="T23" fmla="*/ 449 h 655"/>
                <a:gd name="T24" fmla="*/ 1807 w 1958"/>
                <a:gd name="T25" fmla="*/ 654 h 655"/>
                <a:gd name="T26" fmla="*/ 1825 w 1958"/>
                <a:gd name="T27" fmla="*/ 473 h 655"/>
                <a:gd name="T28" fmla="*/ 1866 w 1958"/>
                <a:gd name="T29" fmla="*/ 277 h 655"/>
                <a:gd name="T30" fmla="*/ 1957 w 1958"/>
                <a:gd name="T31" fmla="*/ 127 h 655"/>
                <a:gd name="T32" fmla="*/ 1839 w 1958"/>
                <a:gd name="T33" fmla="*/ 83 h 655"/>
                <a:gd name="T34" fmla="*/ 1640 w 1958"/>
                <a:gd name="T35" fmla="*/ 71 h 655"/>
                <a:gd name="T36" fmla="*/ 1496 w 1958"/>
                <a:gd name="T37" fmla="*/ 36 h 655"/>
                <a:gd name="T38" fmla="*/ 1541 w 1958"/>
                <a:gd name="T39" fmla="*/ 197 h 655"/>
                <a:gd name="T40" fmla="*/ 1419 w 1958"/>
                <a:gd name="T41" fmla="*/ 291 h 655"/>
                <a:gd name="T42" fmla="*/ 1265 w 1958"/>
                <a:gd name="T43" fmla="*/ 360 h 655"/>
                <a:gd name="T44" fmla="*/ 1086 w 1958"/>
                <a:gd name="T45" fmla="*/ 411 h 655"/>
                <a:gd name="T46" fmla="*/ 855 w 1958"/>
                <a:gd name="T47" fmla="*/ 445 h 655"/>
                <a:gd name="T48" fmla="*/ 649 w 1958"/>
                <a:gd name="T49" fmla="*/ 447 h 655"/>
                <a:gd name="T50" fmla="*/ 551 w 1958"/>
                <a:gd name="T51" fmla="*/ 444 h 655"/>
                <a:gd name="T52" fmla="*/ 468 w 1958"/>
                <a:gd name="T53" fmla="*/ 434 h 655"/>
                <a:gd name="T54" fmla="*/ 335 w 1958"/>
                <a:gd name="T55" fmla="*/ 412 h 655"/>
                <a:gd name="T56" fmla="*/ 252 w 1958"/>
                <a:gd name="T57" fmla="*/ 392 h 655"/>
                <a:gd name="T58" fmla="*/ 173 w 1958"/>
                <a:gd name="T59" fmla="*/ 368 h 655"/>
                <a:gd name="T60" fmla="*/ 86 w 1958"/>
                <a:gd name="T61" fmla="*/ 331 h 655"/>
                <a:gd name="T62" fmla="*/ 0 w 1958"/>
                <a:gd name="T63" fmla="*/ 29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58" h="655">
                  <a:moveTo>
                    <a:pt x="0" y="291"/>
                  </a:moveTo>
                  <a:lnTo>
                    <a:pt x="38" y="357"/>
                  </a:lnTo>
                  <a:lnTo>
                    <a:pt x="95" y="393"/>
                  </a:lnTo>
                  <a:lnTo>
                    <a:pt x="139" y="422"/>
                  </a:lnTo>
                  <a:lnTo>
                    <a:pt x="200" y="455"/>
                  </a:lnTo>
                  <a:lnTo>
                    <a:pt x="270" y="486"/>
                  </a:lnTo>
                  <a:lnTo>
                    <a:pt x="329" y="503"/>
                  </a:lnTo>
                  <a:lnTo>
                    <a:pt x="408" y="533"/>
                  </a:lnTo>
                  <a:lnTo>
                    <a:pt x="488" y="557"/>
                  </a:lnTo>
                  <a:lnTo>
                    <a:pt x="565" y="581"/>
                  </a:lnTo>
                  <a:lnTo>
                    <a:pt x="664" y="604"/>
                  </a:lnTo>
                  <a:lnTo>
                    <a:pt x="733" y="614"/>
                  </a:lnTo>
                  <a:lnTo>
                    <a:pt x="830" y="625"/>
                  </a:lnTo>
                  <a:lnTo>
                    <a:pt x="937" y="636"/>
                  </a:lnTo>
                  <a:lnTo>
                    <a:pt x="1040" y="642"/>
                  </a:lnTo>
                  <a:lnTo>
                    <a:pt x="1118" y="643"/>
                  </a:lnTo>
                  <a:lnTo>
                    <a:pt x="1219" y="630"/>
                  </a:lnTo>
                  <a:lnTo>
                    <a:pt x="1302" y="615"/>
                  </a:lnTo>
                  <a:lnTo>
                    <a:pt x="1387" y="593"/>
                  </a:lnTo>
                  <a:lnTo>
                    <a:pt x="1471" y="563"/>
                  </a:lnTo>
                  <a:lnTo>
                    <a:pt x="1518" y="538"/>
                  </a:lnTo>
                  <a:lnTo>
                    <a:pt x="1571" y="505"/>
                  </a:lnTo>
                  <a:lnTo>
                    <a:pt x="1610" y="476"/>
                  </a:lnTo>
                  <a:lnTo>
                    <a:pt x="1647" y="449"/>
                  </a:lnTo>
                  <a:lnTo>
                    <a:pt x="1671" y="421"/>
                  </a:lnTo>
                  <a:lnTo>
                    <a:pt x="1807" y="654"/>
                  </a:lnTo>
                  <a:lnTo>
                    <a:pt x="1813" y="571"/>
                  </a:lnTo>
                  <a:lnTo>
                    <a:pt x="1825" y="473"/>
                  </a:lnTo>
                  <a:lnTo>
                    <a:pt x="1839" y="375"/>
                  </a:lnTo>
                  <a:lnTo>
                    <a:pt x="1866" y="277"/>
                  </a:lnTo>
                  <a:lnTo>
                    <a:pt x="1894" y="213"/>
                  </a:lnTo>
                  <a:lnTo>
                    <a:pt x="1957" y="127"/>
                  </a:lnTo>
                  <a:lnTo>
                    <a:pt x="1926" y="77"/>
                  </a:lnTo>
                  <a:lnTo>
                    <a:pt x="1839" y="83"/>
                  </a:lnTo>
                  <a:lnTo>
                    <a:pt x="1744" y="86"/>
                  </a:lnTo>
                  <a:lnTo>
                    <a:pt x="1640" y="71"/>
                  </a:lnTo>
                  <a:lnTo>
                    <a:pt x="1550" y="52"/>
                  </a:lnTo>
                  <a:lnTo>
                    <a:pt x="1496" y="36"/>
                  </a:lnTo>
                  <a:lnTo>
                    <a:pt x="1427" y="0"/>
                  </a:lnTo>
                  <a:lnTo>
                    <a:pt x="1541" y="197"/>
                  </a:lnTo>
                  <a:lnTo>
                    <a:pt x="1478" y="251"/>
                  </a:lnTo>
                  <a:lnTo>
                    <a:pt x="1419" y="291"/>
                  </a:lnTo>
                  <a:lnTo>
                    <a:pt x="1343" y="330"/>
                  </a:lnTo>
                  <a:lnTo>
                    <a:pt x="1265" y="360"/>
                  </a:lnTo>
                  <a:lnTo>
                    <a:pt x="1170" y="389"/>
                  </a:lnTo>
                  <a:lnTo>
                    <a:pt x="1086" y="411"/>
                  </a:lnTo>
                  <a:lnTo>
                    <a:pt x="961" y="435"/>
                  </a:lnTo>
                  <a:lnTo>
                    <a:pt x="855" y="445"/>
                  </a:lnTo>
                  <a:lnTo>
                    <a:pt x="758" y="449"/>
                  </a:lnTo>
                  <a:lnTo>
                    <a:pt x="649" y="447"/>
                  </a:lnTo>
                  <a:lnTo>
                    <a:pt x="598" y="445"/>
                  </a:lnTo>
                  <a:lnTo>
                    <a:pt x="551" y="444"/>
                  </a:lnTo>
                  <a:lnTo>
                    <a:pt x="509" y="438"/>
                  </a:lnTo>
                  <a:lnTo>
                    <a:pt x="468" y="434"/>
                  </a:lnTo>
                  <a:lnTo>
                    <a:pt x="391" y="425"/>
                  </a:lnTo>
                  <a:lnTo>
                    <a:pt x="335" y="412"/>
                  </a:lnTo>
                  <a:lnTo>
                    <a:pt x="294" y="402"/>
                  </a:lnTo>
                  <a:lnTo>
                    <a:pt x="252" y="392"/>
                  </a:lnTo>
                  <a:lnTo>
                    <a:pt x="210" y="378"/>
                  </a:lnTo>
                  <a:lnTo>
                    <a:pt x="173" y="368"/>
                  </a:lnTo>
                  <a:lnTo>
                    <a:pt x="131" y="352"/>
                  </a:lnTo>
                  <a:lnTo>
                    <a:pt x="86" y="331"/>
                  </a:lnTo>
                  <a:lnTo>
                    <a:pt x="39" y="312"/>
                  </a:lnTo>
                  <a:lnTo>
                    <a:pt x="0" y="291"/>
                  </a:lnTo>
                </a:path>
              </a:pathLst>
            </a:custGeom>
            <a:solidFill>
              <a:srgbClr val="0080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71" name="Freeform 18"/>
            <p:cNvSpPr>
              <a:spLocks/>
            </p:cNvSpPr>
            <p:nvPr/>
          </p:nvSpPr>
          <p:spPr bwMode="auto">
            <a:xfrm>
              <a:off x="2127" y="2997"/>
              <a:ext cx="1918" cy="636"/>
            </a:xfrm>
            <a:custGeom>
              <a:avLst/>
              <a:gdLst>
                <a:gd name="T0" fmla="*/ 0 w 1918"/>
                <a:gd name="T1" fmla="*/ 297 h 636"/>
                <a:gd name="T2" fmla="*/ 52 w 1918"/>
                <a:gd name="T3" fmla="*/ 342 h 636"/>
                <a:gd name="T4" fmla="*/ 97 w 1918"/>
                <a:gd name="T5" fmla="*/ 377 h 636"/>
                <a:gd name="T6" fmla="*/ 139 w 1918"/>
                <a:gd name="T7" fmla="*/ 403 h 636"/>
                <a:gd name="T8" fmla="*/ 187 w 1918"/>
                <a:gd name="T9" fmla="*/ 432 h 636"/>
                <a:gd name="T10" fmla="*/ 256 w 1918"/>
                <a:gd name="T11" fmla="*/ 472 h 636"/>
                <a:gd name="T12" fmla="*/ 325 w 1918"/>
                <a:gd name="T13" fmla="*/ 504 h 636"/>
                <a:gd name="T14" fmla="*/ 405 w 1918"/>
                <a:gd name="T15" fmla="*/ 534 h 636"/>
                <a:gd name="T16" fmla="*/ 485 w 1918"/>
                <a:gd name="T17" fmla="*/ 558 h 636"/>
                <a:gd name="T18" fmla="*/ 560 w 1918"/>
                <a:gd name="T19" fmla="*/ 578 h 636"/>
                <a:gd name="T20" fmla="*/ 657 w 1918"/>
                <a:gd name="T21" fmla="*/ 600 h 636"/>
                <a:gd name="T22" fmla="*/ 727 w 1918"/>
                <a:gd name="T23" fmla="*/ 611 h 636"/>
                <a:gd name="T24" fmla="*/ 823 w 1918"/>
                <a:gd name="T25" fmla="*/ 620 h 636"/>
                <a:gd name="T26" fmla="*/ 928 w 1918"/>
                <a:gd name="T27" fmla="*/ 630 h 636"/>
                <a:gd name="T28" fmla="*/ 1032 w 1918"/>
                <a:gd name="T29" fmla="*/ 634 h 636"/>
                <a:gd name="T30" fmla="*/ 1109 w 1918"/>
                <a:gd name="T31" fmla="*/ 635 h 636"/>
                <a:gd name="T32" fmla="*/ 1211 w 1918"/>
                <a:gd name="T33" fmla="*/ 622 h 636"/>
                <a:gd name="T34" fmla="*/ 1291 w 1918"/>
                <a:gd name="T35" fmla="*/ 606 h 636"/>
                <a:gd name="T36" fmla="*/ 1376 w 1918"/>
                <a:gd name="T37" fmla="*/ 584 h 636"/>
                <a:gd name="T38" fmla="*/ 1461 w 1918"/>
                <a:gd name="T39" fmla="*/ 554 h 636"/>
                <a:gd name="T40" fmla="*/ 1508 w 1918"/>
                <a:gd name="T41" fmla="*/ 532 h 636"/>
                <a:gd name="T42" fmla="*/ 1561 w 1918"/>
                <a:gd name="T43" fmla="*/ 498 h 636"/>
                <a:gd name="T44" fmla="*/ 1599 w 1918"/>
                <a:gd name="T45" fmla="*/ 468 h 636"/>
                <a:gd name="T46" fmla="*/ 1636 w 1918"/>
                <a:gd name="T47" fmla="*/ 439 h 636"/>
                <a:gd name="T48" fmla="*/ 1663 w 1918"/>
                <a:gd name="T49" fmla="*/ 413 h 636"/>
                <a:gd name="T50" fmla="*/ 1774 w 1918"/>
                <a:gd name="T51" fmla="*/ 606 h 636"/>
                <a:gd name="T52" fmla="*/ 1782 w 1918"/>
                <a:gd name="T53" fmla="*/ 519 h 636"/>
                <a:gd name="T54" fmla="*/ 1795 w 1918"/>
                <a:gd name="T55" fmla="*/ 439 h 636"/>
                <a:gd name="T56" fmla="*/ 1812 w 1918"/>
                <a:gd name="T57" fmla="*/ 332 h 636"/>
                <a:gd name="T58" fmla="*/ 1840 w 1918"/>
                <a:gd name="T59" fmla="*/ 239 h 636"/>
                <a:gd name="T60" fmla="*/ 1872 w 1918"/>
                <a:gd name="T61" fmla="*/ 158 h 636"/>
                <a:gd name="T62" fmla="*/ 1917 w 1918"/>
                <a:gd name="T63" fmla="*/ 71 h 636"/>
                <a:gd name="T64" fmla="*/ 1831 w 1918"/>
                <a:gd name="T65" fmla="*/ 77 h 636"/>
                <a:gd name="T66" fmla="*/ 1737 w 1918"/>
                <a:gd name="T67" fmla="*/ 80 h 636"/>
                <a:gd name="T68" fmla="*/ 1633 w 1918"/>
                <a:gd name="T69" fmla="*/ 68 h 636"/>
                <a:gd name="T70" fmla="*/ 1544 w 1918"/>
                <a:gd name="T71" fmla="*/ 48 h 636"/>
                <a:gd name="T72" fmla="*/ 1491 w 1918"/>
                <a:gd name="T73" fmla="*/ 34 h 636"/>
                <a:gd name="T74" fmla="*/ 1422 w 1918"/>
                <a:gd name="T75" fmla="*/ 0 h 636"/>
                <a:gd name="T76" fmla="*/ 1534 w 1918"/>
                <a:gd name="T77" fmla="*/ 195 h 636"/>
                <a:gd name="T78" fmla="*/ 1472 w 1918"/>
                <a:gd name="T79" fmla="*/ 245 h 636"/>
                <a:gd name="T80" fmla="*/ 1413 w 1918"/>
                <a:gd name="T81" fmla="*/ 287 h 636"/>
                <a:gd name="T82" fmla="*/ 1335 w 1918"/>
                <a:gd name="T83" fmla="*/ 325 h 636"/>
                <a:gd name="T84" fmla="*/ 1258 w 1918"/>
                <a:gd name="T85" fmla="*/ 357 h 636"/>
                <a:gd name="T86" fmla="*/ 1164 w 1918"/>
                <a:gd name="T87" fmla="*/ 384 h 636"/>
                <a:gd name="T88" fmla="*/ 1080 w 1918"/>
                <a:gd name="T89" fmla="*/ 405 h 636"/>
                <a:gd name="T90" fmla="*/ 954 w 1918"/>
                <a:gd name="T91" fmla="*/ 431 h 636"/>
                <a:gd name="T92" fmla="*/ 851 w 1918"/>
                <a:gd name="T93" fmla="*/ 442 h 636"/>
                <a:gd name="T94" fmla="*/ 753 w 1918"/>
                <a:gd name="T95" fmla="*/ 449 h 636"/>
                <a:gd name="T96" fmla="*/ 645 w 1918"/>
                <a:gd name="T97" fmla="*/ 446 h 636"/>
                <a:gd name="T98" fmla="*/ 595 w 1918"/>
                <a:gd name="T99" fmla="*/ 445 h 636"/>
                <a:gd name="T100" fmla="*/ 548 w 1918"/>
                <a:gd name="T101" fmla="*/ 444 h 636"/>
                <a:gd name="T102" fmla="*/ 505 w 1918"/>
                <a:gd name="T103" fmla="*/ 438 h 636"/>
                <a:gd name="T104" fmla="*/ 463 w 1918"/>
                <a:gd name="T105" fmla="*/ 433 h 636"/>
                <a:gd name="T106" fmla="*/ 390 w 1918"/>
                <a:gd name="T107" fmla="*/ 427 h 636"/>
                <a:gd name="T108" fmla="*/ 334 w 1918"/>
                <a:gd name="T109" fmla="*/ 414 h 636"/>
                <a:gd name="T110" fmla="*/ 293 w 1918"/>
                <a:gd name="T111" fmla="*/ 404 h 636"/>
                <a:gd name="T112" fmla="*/ 250 w 1918"/>
                <a:gd name="T113" fmla="*/ 394 h 636"/>
                <a:gd name="T114" fmla="*/ 208 w 1918"/>
                <a:gd name="T115" fmla="*/ 382 h 636"/>
                <a:gd name="T116" fmla="*/ 173 w 1918"/>
                <a:gd name="T117" fmla="*/ 371 h 636"/>
                <a:gd name="T118" fmla="*/ 130 w 1918"/>
                <a:gd name="T119" fmla="*/ 357 h 636"/>
                <a:gd name="T120" fmla="*/ 84 w 1918"/>
                <a:gd name="T121" fmla="*/ 337 h 636"/>
                <a:gd name="T122" fmla="*/ 41 w 1918"/>
                <a:gd name="T123" fmla="*/ 320 h 636"/>
                <a:gd name="T124" fmla="*/ 0 w 1918"/>
                <a:gd name="T125" fmla="*/ 29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18" h="636">
                  <a:moveTo>
                    <a:pt x="0" y="297"/>
                  </a:moveTo>
                  <a:lnTo>
                    <a:pt x="52" y="342"/>
                  </a:lnTo>
                  <a:lnTo>
                    <a:pt x="97" y="377"/>
                  </a:lnTo>
                  <a:lnTo>
                    <a:pt x="139" y="403"/>
                  </a:lnTo>
                  <a:lnTo>
                    <a:pt x="187" y="432"/>
                  </a:lnTo>
                  <a:lnTo>
                    <a:pt x="256" y="472"/>
                  </a:lnTo>
                  <a:lnTo>
                    <a:pt x="325" y="504"/>
                  </a:lnTo>
                  <a:lnTo>
                    <a:pt x="405" y="534"/>
                  </a:lnTo>
                  <a:lnTo>
                    <a:pt x="485" y="558"/>
                  </a:lnTo>
                  <a:lnTo>
                    <a:pt x="560" y="578"/>
                  </a:lnTo>
                  <a:lnTo>
                    <a:pt x="657" y="600"/>
                  </a:lnTo>
                  <a:lnTo>
                    <a:pt x="727" y="611"/>
                  </a:lnTo>
                  <a:lnTo>
                    <a:pt x="823" y="620"/>
                  </a:lnTo>
                  <a:lnTo>
                    <a:pt x="928" y="630"/>
                  </a:lnTo>
                  <a:lnTo>
                    <a:pt x="1032" y="634"/>
                  </a:lnTo>
                  <a:lnTo>
                    <a:pt x="1109" y="635"/>
                  </a:lnTo>
                  <a:lnTo>
                    <a:pt x="1211" y="622"/>
                  </a:lnTo>
                  <a:lnTo>
                    <a:pt x="1291" y="606"/>
                  </a:lnTo>
                  <a:lnTo>
                    <a:pt x="1376" y="584"/>
                  </a:lnTo>
                  <a:lnTo>
                    <a:pt x="1461" y="554"/>
                  </a:lnTo>
                  <a:lnTo>
                    <a:pt x="1508" y="532"/>
                  </a:lnTo>
                  <a:lnTo>
                    <a:pt x="1561" y="498"/>
                  </a:lnTo>
                  <a:lnTo>
                    <a:pt x="1599" y="468"/>
                  </a:lnTo>
                  <a:lnTo>
                    <a:pt x="1636" y="439"/>
                  </a:lnTo>
                  <a:lnTo>
                    <a:pt x="1663" y="413"/>
                  </a:lnTo>
                  <a:lnTo>
                    <a:pt x="1774" y="606"/>
                  </a:lnTo>
                  <a:lnTo>
                    <a:pt x="1782" y="519"/>
                  </a:lnTo>
                  <a:lnTo>
                    <a:pt x="1795" y="439"/>
                  </a:lnTo>
                  <a:lnTo>
                    <a:pt x="1812" y="332"/>
                  </a:lnTo>
                  <a:lnTo>
                    <a:pt x="1840" y="239"/>
                  </a:lnTo>
                  <a:lnTo>
                    <a:pt x="1872" y="158"/>
                  </a:lnTo>
                  <a:lnTo>
                    <a:pt x="1917" y="71"/>
                  </a:lnTo>
                  <a:lnTo>
                    <a:pt x="1831" y="77"/>
                  </a:lnTo>
                  <a:lnTo>
                    <a:pt x="1737" y="80"/>
                  </a:lnTo>
                  <a:lnTo>
                    <a:pt x="1633" y="68"/>
                  </a:lnTo>
                  <a:lnTo>
                    <a:pt x="1544" y="48"/>
                  </a:lnTo>
                  <a:lnTo>
                    <a:pt x="1491" y="34"/>
                  </a:lnTo>
                  <a:lnTo>
                    <a:pt x="1422" y="0"/>
                  </a:lnTo>
                  <a:lnTo>
                    <a:pt x="1534" y="195"/>
                  </a:lnTo>
                  <a:lnTo>
                    <a:pt x="1472" y="245"/>
                  </a:lnTo>
                  <a:lnTo>
                    <a:pt x="1413" y="287"/>
                  </a:lnTo>
                  <a:lnTo>
                    <a:pt x="1335" y="325"/>
                  </a:lnTo>
                  <a:lnTo>
                    <a:pt x="1258" y="357"/>
                  </a:lnTo>
                  <a:lnTo>
                    <a:pt x="1164" y="384"/>
                  </a:lnTo>
                  <a:lnTo>
                    <a:pt x="1080" y="405"/>
                  </a:lnTo>
                  <a:lnTo>
                    <a:pt x="954" y="431"/>
                  </a:lnTo>
                  <a:lnTo>
                    <a:pt x="851" y="442"/>
                  </a:lnTo>
                  <a:lnTo>
                    <a:pt x="753" y="449"/>
                  </a:lnTo>
                  <a:lnTo>
                    <a:pt x="645" y="446"/>
                  </a:lnTo>
                  <a:lnTo>
                    <a:pt x="595" y="445"/>
                  </a:lnTo>
                  <a:lnTo>
                    <a:pt x="548" y="444"/>
                  </a:lnTo>
                  <a:lnTo>
                    <a:pt x="505" y="438"/>
                  </a:lnTo>
                  <a:lnTo>
                    <a:pt x="463" y="433"/>
                  </a:lnTo>
                  <a:lnTo>
                    <a:pt x="390" y="427"/>
                  </a:lnTo>
                  <a:lnTo>
                    <a:pt x="334" y="414"/>
                  </a:lnTo>
                  <a:lnTo>
                    <a:pt x="293" y="404"/>
                  </a:lnTo>
                  <a:lnTo>
                    <a:pt x="250" y="394"/>
                  </a:lnTo>
                  <a:lnTo>
                    <a:pt x="208" y="382"/>
                  </a:lnTo>
                  <a:lnTo>
                    <a:pt x="173" y="371"/>
                  </a:lnTo>
                  <a:lnTo>
                    <a:pt x="130" y="357"/>
                  </a:lnTo>
                  <a:lnTo>
                    <a:pt x="84" y="337"/>
                  </a:lnTo>
                  <a:lnTo>
                    <a:pt x="41" y="320"/>
                  </a:lnTo>
                  <a:lnTo>
                    <a:pt x="0" y="297"/>
                  </a:lnTo>
                </a:path>
              </a:pathLst>
            </a:custGeom>
            <a:solidFill>
              <a:srgbClr val="00FF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pSp>
      <p:sp>
        <p:nvSpPr>
          <p:cNvPr id="19"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Estimation </a:t>
            </a:r>
            <a:r>
              <a:rPr lang="en-US" sz="3200" b="1" dirty="0" smtClean="0">
                <a:solidFill>
                  <a:srgbClr val="0070C0"/>
                </a:solidFill>
                <a:latin typeface="Arial"/>
              </a:rPr>
              <a:t>Process)</a:t>
            </a:r>
            <a:endParaRPr lang="en-US" sz="3200" b="1" dirty="0">
              <a:solidFill>
                <a:srgbClr val="0070C0"/>
              </a:solidFill>
              <a:latin typeface="Arial"/>
            </a:endParaRPr>
          </a:p>
        </p:txBody>
      </p:sp>
    </p:spTree>
    <p:extLst>
      <p:ext uri="{BB962C8B-B14F-4D97-AF65-F5344CB8AC3E}">
        <p14:creationId xmlns:p14="http://schemas.microsoft.com/office/powerpoint/2010/main" xmlns="" val="289580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
          <p:cNvSpPr>
            <a:spLocks/>
          </p:cNvSpPr>
          <p:nvPr/>
        </p:nvSpPr>
        <p:spPr bwMode="auto">
          <a:xfrm>
            <a:off x="763588" y="2743200"/>
            <a:ext cx="3810000" cy="3417888"/>
          </a:xfrm>
          <a:custGeom>
            <a:avLst/>
            <a:gdLst>
              <a:gd name="T0" fmla="*/ 597 w 2400"/>
              <a:gd name="T1" fmla="*/ 117 h 2153"/>
              <a:gd name="T2" fmla="*/ 440 w 2400"/>
              <a:gd name="T3" fmla="*/ 184 h 2153"/>
              <a:gd name="T4" fmla="*/ 299 w 2400"/>
              <a:gd name="T5" fmla="*/ 269 h 2153"/>
              <a:gd name="T6" fmla="*/ 183 w 2400"/>
              <a:gd name="T7" fmla="*/ 372 h 2153"/>
              <a:gd name="T8" fmla="*/ 91 w 2400"/>
              <a:gd name="T9" fmla="*/ 490 h 2153"/>
              <a:gd name="T10" fmla="*/ 29 w 2400"/>
              <a:gd name="T11" fmla="*/ 619 h 2153"/>
              <a:gd name="T12" fmla="*/ 0 w 2400"/>
              <a:gd name="T13" fmla="*/ 752 h 2153"/>
              <a:gd name="T14" fmla="*/ 4 w 2400"/>
              <a:gd name="T15" fmla="*/ 885 h 2153"/>
              <a:gd name="T16" fmla="*/ 44 w 2400"/>
              <a:gd name="T17" fmla="*/ 1018 h 2153"/>
              <a:gd name="T18" fmla="*/ 103 w 2400"/>
              <a:gd name="T19" fmla="*/ 1168 h 2153"/>
              <a:gd name="T20" fmla="*/ 163 w 2400"/>
              <a:gd name="T21" fmla="*/ 1311 h 2153"/>
              <a:gd name="T22" fmla="*/ 217 w 2400"/>
              <a:gd name="T23" fmla="*/ 1444 h 2153"/>
              <a:gd name="T24" fmla="*/ 260 w 2400"/>
              <a:gd name="T25" fmla="*/ 1564 h 2153"/>
              <a:gd name="T26" fmla="*/ 295 w 2400"/>
              <a:gd name="T27" fmla="*/ 1659 h 2153"/>
              <a:gd name="T28" fmla="*/ 317 w 2400"/>
              <a:gd name="T29" fmla="*/ 1732 h 2153"/>
              <a:gd name="T30" fmla="*/ 329 w 2400"/>
              <a:gd name="T31" fmla="*/ 1778 h 2153"/>
              <a:gd name="T32" fmla="*/ 328 w 2400"/>
              <a:gd name="T33" fmla="*/ 1796 h 2153"/>
              <a:gd name="T34" fmla="*/ 383 w 2400"/>
              <a:gd name="T35" fmla="*/ 1890 h 2153"/>
              <a:gd name="T36" fmla="*/ 467 w 2400"/>
              <a:gd name="T37" fmla="*/ 1971 h 2153"/>
              <a:gd name="T38" fmla="*/ 581 w 2400"/>
              <a:gd name="T39" fmla="*/ 2045 h 2153"/>
              <a:gd name="T40" fmla="*/ 710 w 2400"/>
              <a:gd name="T41" fmla="*/ 2096 h 2153"/>
              <a:gd name="T42" fmla="*/ 860 w 2400"/>
              <a:gd name="T43" fmla="*/ 2135 h 2153"/>
              <a:gd name="T44" fmla="*/ 1022 w 2400"/>
              <a:gd name="T45" fmla="*/ 2152 h 2153"/>
              <a:gd name="T46" fmla="*/ 1191 w 2400"/>
              <a:gd name="T47" fmla="*/ 2149 h 2153"/>
              <a:gd name="T48" fmla="*/ 1358 w 2400"/>
              <a:gd name="T49" fmla="*/ 2127 h 2153"/>
              <a:gd name="T50" fmla="*/ 1527 w 2400"/>
              <a:gd name="T51" fmla="*/ 2084 h 2153"/>
              <a:gd name="T52" fmla="*/ 1693 w 2400"/>
              <a:gd name="T53" fmla="*/ 2026 h 2153"/>
              <a:gd name="T54" fmla="*/ 1848 w 2400"/>
              <a:gd name="T55" fmla="*/ 1960 h 2153"/>
              <a:gd name="T56" fmla="*/ 1984 w 2400"/>
              <a:gd name="T57" fmla="*/ 1880 h 2153"/>
              <a:gd name="T58" fmla="*/ 2099 w 2400"/>
              <a:gd name="T59" fmla="*/ 1794 h 2153"/>
              <a:gd name="T60" fmla="*/ 2185 w 2400"/>
              <a:gd name="T61" fmla="*/ 1705 h 2153"/>
              <a:gd name="T62" fmla="*/ 2241 w 2400"/>
              <a:gd name="T63" fmla="*/ 1613 h 2153"/>
              <a:gd name="T64" fmla="*/ 2268 w 2400"/>
              <a:gd name="T65" fmla="*/ 1522 h 2153"/>
              <a:gd name="T66" fmla="*/ 2267 w 2400"/>
              <a:gd name="T67" fmla="*/ 1437 h 2153"/>
              <a:gd name="T68" fmla="*/ 2229 w 2400"/>
              <a:gd name="T69" fmla="*/ 1329 h 2153"/>
              <a:gd name="T70" fmla="*/ 2193 w 2400"/>
              <a:gd name="T71" fmla="*/ 1199 h 2153"/>
              <a:gd name="T72" fmla="*/ 2180 w 2400"/>
              <a:gd name="T73" fmla="*/ 1076 h 2153"/>
              <a:gd name="T74" fmla="*/ 2188 w 2400"/>
              <a:gd name="T75" fmla="*/ 968 h 2153"/>
              <a:gd name="T76" fmla="*/ 2221 w 2400"/>
              <a:gd name="T77" fmla="*/ 879 h 2153"/>
              <a:gd name="T78" fmla="*/ 2270 w 2400"/>
              <a:gd name="T79" fmla="*/ 813 h 2153"/>
              <a:gd name="T80" fmla="*/ 2337 w 2400"/>
              <a:gd name="T81" fmla="*/ 780 h 2153"/>
              <a:gd name="T82" fmla="*/ 2375 w 2400"/>
              <a:gd name="T83" fmla="*/ 754 h 2153"/>
              <a:gd name="T84" fmla="*/ 2395 w 2400"/>
              <a:gd name="T85" fmla="*/ 699 h 2153"/>
              <a:gd name="T86" fmla="*/ 2399 w 2400"/>
              <a:gd name="T87" fmla="*/ 618 h 2153"/>
              <a:gd name="T88" fmla="*/ 2384 w 2400"/>
              <a:gd name="T89" fmla="*/ 521 h 2153"/>
              <a:gd name="T90" fmla="*/ 2351 w 2400"/>
              <a:gd name="T91" fmla="*/ 413 h 2153"/>
              <a:gd name="T92" fmla="*/ 2307 w 2400"/>
              <a:gd name="T93" fmla="*/ 313 h 2153"/>
              <a:gd name="T94" fmla="*/ 2236 w 2400"/>
              <a:gd name="T95" fmla="*/ 229 h 2153"/>
              <a:gd name="T96" fmla="*/ 2140 w 2400"/>
              <a:gd name="T97" fmla="*/ 156 h 2153"/>
              <a:gd name="T98" fmla="*/ 2016 w 2400"/>
              <a:gd name="T99" fmla="*/ 97 h 2153"/>
              <a:gd name="T100" fmla="*/ 1865 w 2400"/>
              <a:gd name="T101" fmla="*/ 50 h 2153"/>
              <a:gd name="T102" fmla="*/ 1696 w 2400"/>
              <a:gd name="T103" fmla="*/ 20 h 2153"/>
              <a:gd name="T104" fmla="*/ 1507 w 2400"/>
              <a:gd name="T105" fmla="*/ 2 h 2153"/>
              <a:gd name="T106" fmla="*/ 1310 w 2400"/>
              <a:gd name="T107" fmla="*/ 4 h 2153"/>
              <a:gd name="T108" fmla="*/ 1104 w 2400"/>
              <a:gd name="T109" fmla="*/ 17 h 2153"/>
              <a:gd name="T110" fmla="*/ 890 w 2400"/>
              <a:gd name="T111" fmla="*/ 48 h 2153"/>
              <a:gd name="T112" fmla="*/ 681 w 2400"/>
              <a:gd name="T113" fmla="*/ 9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00" h="2153">
                <a:moveTo>
                  <a:pt x="681" y="93"/>
                </a:moveTo>
                <a:lnTo>
                  <a:pt x="597" y="117"/>
                </a:lnTo>
                <a:lnTo>
                  <a:pt x="516" y="147"/>
                </a:lnTo>
                <a:lnTo>
                  <a:pt x="440" y="184"/>
                </a:lnTo>
                <a:lnTo>
                  <a:pt x="365" y="224"/>
                </a:lnTo>
                <a:lnTo>
                  <a:pt x="299" y="269"/>
                </a:lnTo>
                <a:lnTo>
                  <a:pt x="237" y="319"/>
                </a:lnTo>
                <a:lnTo>
                  <a:pt x="183" y="372"/>
                </a:lnTo>
                <a:lnTo>
                  <a:pt x="132" y="431"/>
                </a:lnTo>
                <a:lnTo>
                  <a:pt x="91" y="490"/>
                </a:lnTo>
                <a:lnTo>
                  <a:pt x="55" y="553"/>
                </a:lnTo>
                <a:lnTo>
                  <a:pt x="29" y="619"/>
                </a:lnTo>
                <a:lnTo>
                  <a:pt x="10" y="685"/>
                </a:lnTo>
                <a:lnTo>
                  <a:pt x="0" y="752"/>
                </a:lnTo>
                <a:lnTo>
                  <a:pt x="0" y="820"/>
                </a:lnTo>
                <a:lnTo>
                  <a:pt x="4" y="885"/>
                </a:lnTo>
                <a:lnTo>
                  <a:pt x="19" y="951"/>
                </a:lnTo>
                <a:lnTo>
                  <a:pt x="44" y="1018"/>
                </a:lnTo>
                <a:lnTo>
                  <a:pt x="76" y="1091"/>
                </a:lnTo>
                <a:lnTo>
                  <a:pt x="103" y="1168"/>
                </a:lnTo>
                <a:lnTo>
                  <a:pt x="135" y="1240"/>
                </a:lnTo>
                <a:lnTo>
                  <a:pt x="163" y="1311"/>
                </a:lnTo>
                <a:lnTo>
                  <a:pt x="190" y="1379"/>
                </a:lnTo>
                <a:lnTo>
                  <a:pt x="217" y="1444"/>
                </a:lnTo>
                <a:lnTo>
                  <a:pt x="237" y="1506"/>
                </a:lnTo>
                <a:lnTo>
                  <a:pt x="260" y="1564"/>
                </a:lnTo>
                <a:lnTo>
                  <a:pt x="277" y="1613"/>
                </a:lnTo>
                <a:lnTo>
                  <a:pt x="295" y="1659"/>
                </a:lnTo>
                <a:lnTo>
                  <a:pt x="308" y="1697"/>
                </a:lnTo>
                <a:lnTo>
                  <a:pt x="317" y="1732"/>
                </a:lnTo>
                <a:lnTo>
                  <a:pt x="324" y="1757"/>
                </a:lnTo>
                <a:lnTo>
                  <a:pt x="329" y="1778"/>
                </a:lnTo>
                <a:lnTo>
                  <a:pt x="330" y="1788"/>
                </a:lnTo>
                <a:lnTo>
                  <a:pt x="328" y="1796"/>
                </a:lnTo>
                <a:lnTo>
                  <a:pt x="352" y="1843"/>
                </a:lnTo>
                <a:lnTo>
                  <a:pt x="383" y="1890"/>
                </a:lnTo>
                <a:lnTo>
                  <a:pt x="420" y="1932"/>
                </a:lnTo>
                <a:lnTo>
                  <a:pt x="467" y="1971"/>
                </a:lnTo>
                <a:lnTo>
                  <a:pt x="521" y="2011"/>
                </a:lnTo>
                <a:lnTo>
                  <a:pt x="581" y="2045"/>
                </a:lnTo>
                <a:lnTo>
                  <a:pt x="645" y="2072"/>
                </a:lnTo>
                <a:lnTo>
                  <a:pt x="710" y="2096"/>
                </a:lnTo>
                <a:lnTo>
                  <a:pt x="785" y="2119"/>
                </a:lnTo>
                <a:lnTo>
                  <a:pt x="860" y="2135"/>
                </a:lnTo>
                <a:lnTo>
                  <a:pt x="941" y="2145"/>
                </a:lnTo>
                <a:lnTo>
                  <a:pt x="1022" y="2152"/>
                </a:lnTo>
                <a:lnTo>
                  <a:pt x="1105" y="2150"/>
                </a:lnTo>
                <a:lnTo>
                  <a:pt x="1191" y="2149"/>
                </a:lnTo>
                <a:lnTo>
                  <a:pt x="1275" y="2139"/>
                </a:lnTo>
                <a:lnTo>
                  <a:pt x="1358" y="2127"/>
                </a:lnTo>
                <a:lnTo>
                  <a:pt x="1442" y="2109"/>
                </a:lnTo>
                <a:lnTo>
                  <a:pt x="1527" y="2084"/>
                </a:lnTo>
                <a:lnTo>
                  <a:pt x="1614" y="2056"/>
                </a:lnTo>
                <a:lnTo>
                  <a:pt x="1693" y="2026"/>
                </a:lnTo>
                <a:lnTo>
                  <a:pt x="1773" y="1992"/>
                </a:lnTo>
                <a:lnTo>
                  <a:pt x="1848" y="1960"/>
                </a:lnTo>
                <a:lnTo>
                  <a:pt x="1920" y="1919"/>
                </a:lnTo>
                <a:lnTo>
                  <a:pt x="1984" y="1880"/>
                </a:lnTo>
                <a:lnTo>
                  <a:pt x="2045" y="1837"/>
                </a:lnTo>
                <a:lnTo>
                  <a:pt x="2099" y="1794"/>
                </a:lnTo>
                <a:lnTo>
                  <a:pt x="2144" y="1751"/>
                </a:lnTo>
                <a:lnTo>
                  <a:pt x="2185" y="1705"/>
                </a:lnTo>
                <a:lnTo>
                  <a:pt x="2216" y="1659"/>
                </a:lnTo>
                <a:lnTo>
                  <a:pt x="2241" y="1613"/>
                </a:lnTo>
                <a:lnTo>
                  <a:pt x="2260" y="1567"/>
                </a:lnTo>
                <a:lnTo>
                  <a:pt x="2268" y="1522"/>
                </a:lnTo>
                <a:lnTo>
                  <a:pt x="2269" y="1479"/>
                </a:lnTo>
                <a:lnTo>
                  <a:pt x="2267" y="1437"/>
                </a:lnTo>
                <a:lnTo>
                  <a:pt x="2255" y="1396"/>
                </a:lnTo>
                <a:lnTo>
                  <a:pt x="2229" y="1329"/>
                </a:lnTo>
                <a:lnTo>
                  <a:pt x="2210" y="1264"/>
                </a:lnTo>
                <a:lnTo>
                  <a:pt x="2193" y="1199"/>
                </a:lnTo>
                <a:lnTo>
                  <a:pt x="2183" y="1136"/>
                </a:lnTo>
                <a:lnTo>
                  <a:pt x="2180" y="1076"/>
                </a:lnTo>
                <a:lnTo>
                  <a:pt x="2182" y="1019"/>
                </a:lnTo>
                <a:lnTo>
                  <a:pt x="2188" y="968"/>
                </a:lnTo>
                <a:lnTo>
                  <a:pt x="2201" y="920"/>
                </a:lnTo>
                <a:lnTo>
                  <a:pt x="2221" y="879"/>
                </a:lnTo>
                <a:lnTo>
                  <a:pt x="2243" y="842"/>
                </a:lnTo>
                <a:lnTo>
                  <a:pt x="2270" y="813"/>
                </a:lnTo>
                <a:lnTo>
                  <a:pt x="2301" y="791"/>
                </a:lnTo>
                <a:lnTo>
                  <a:pt x="2337" y="780"/>
                </a:lnTo>
                <a:lnTo>
                  <a:pt x="2356" y="770"/>
                </a:lnTo>
                <a:lnTo>
                  <a:pt x="2375" y="754"/>
                </a:lnTo>
                <a:lnTo>
                  <a:pt x="2388" y="730"/>
                </a:lnTo>
                <a:lnTo>
                  <a:pt x="2395" y="699"/>
                </a:lnTo>
                <a:lnTo>
                  <a:pt x="2398" y="664"/>
                </a:lnTo>
                <a:lnTo>
                  <a:pt x="2399" y="618"/>
                </a:lnTo>
                <a:lnTo>
                  <a:pt x="2393" y="570"/>
                </a:lnTo>
                <a:lnTo>
                  <a:pt x="2384" y="521"/>
                </a:lnTo>
                <a:lnTo>
                  <a:pt x="2371" y="467"/>
                </a:lnTo>
                <a:lnTo>
                  <a:pt x="2351" y="413"/>
                </a:lnTo>
                <a:lnTo>
                  <a:pt x="2331" y="355"/>
                </a:lnTo>
                <a:lnTo>
                  <a:pt x="2307" y="313"/>
                </a:lnTo>
                <a:lnTo>
                  <a:pt x="2278" y="269"/>
                </a:lnTo>
                <a:lnTo>
                  <a:pt x="2236" y="229"/>
                </a:lnTo>
                <a:lnTo>
                  <a:pt x="2193" y="192"/>
                </a:lnTo>
                <a:lnTo>
                  <a:pt x="2140" y="156"/>
                </a:lnTo>
                <a:lnTo>
                  <a:pt x="2081" y="125"/>
                </a:lnTo>
                <a:lnTo>
                  <a:pt x="2016" y="97"/>
                </a:lnTo>
                <a:lnTo>
                  <a:pt x="1942" y="74"/>
                </a:lnTo>
                <a:lnTo>
                  <a:pt x="1865" y="50"/>
                </a:lnTo>
                <a:lnTo>
                  <a:pt x="1785" y="33"/>
                </a:lnTo>
                <a:lnTo>
                  <a:pt x="1696" y="20"/>
                </a:lnTo>
                <a:lnTo>
                  <a:pt x="1604" y="8"/>
                </a:lnTo>
                <a:lnTo>
                  <a:pt x="1507" y="2"/>
                </a:lnTo>
                <a:lnTo>
                  <a:pt x="1411" y="0"/>
                </a:lnTo>
                <a:lnTo>
                  <a:pt x="1310" y="4"/>
                </a:lnTo>
                <a:lnTo>
                  <a:pt x="1206" y="8"/>
                </a:lnTo>
                <a:lnTo>
                  <a:pt x="1104" y="17"/>
                </a:lnTo>
                <a:lnTo>
                  <a:pt x="998" y="33"/>
                </a:lnTo>
                <a:lnTo>
                  <a:pt x="890" y="48"/>
                </a:lnTo>
                <a:lnTo>
                  <a:pt x="786" y="69"/>
                </a:lnTo>
                <a:lnTo>
                  <a:pt x="681" y="93"/>
                </a:lnTo>
              </a:path>
            </a:pathLst>
          </a:custGeom>
          <a:solidFill>
            <a:srgbClr val="AFE1FF"/>
          </a:solidFill>
          <a:ln w="12700" cap="rnd" cmpd="sng">
            <a:solidFill>
              <a:srgbClr val="000000"/>
            </a:solidFill>
            <a:prstDash val="solid"/>
            <a:round/>
            <a:headEnd type="none" w="med" len="med"/>
            <a:tailEnd type="none" w="med" len="med"/>
          </a:ln>
          <a:effectLst>
            <a:outerShdw dist="107763" dir="2700000" algn="ctr" rotWithShape="0">
              <a:srgbClr val="00000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26" name="Rectangle 4"/>
          <p:cNvSpPr>
            <a:spLocks noChangeArrowheads="1"/>
          </p:cNvSpPr>
          <p:nvPr/>
        </p:nvSpPr>
        <p:spPr bwMode="auto">
          <a:xfrm>
            <a:off x="1563688" y="2916238"/>
            <a:ext cx="2054225" cy="81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eaLnBrk="0" fontAlgn="base" hangingPunct="0">
              <a:spcBef>
                <a:spcPct val="50000"/>
              </a:spcBef>
              <a:spcAft>
                <a:spcPct val="0"/>
              </a:spcAft>
            </a:pPr>
            <a:r>
              <a:rPr lang="en-US" altLang="en-US" sz="2400" b="1" smtClean="0">
                <a:solidFill>
                  <a:srgbClr val="008AE8"/>
                </a:solidFill>
                <a:latin typeface="Arial" panose="020B0604020202020204" pitchFamily="34" charset="0"/>
              </a:rPr>
              <a:t>Unknown Relationship</a:t>
            </a:r>
          </a:p>
        </p:txBody>
      </p:sp>
      <p:sp>
        <p:nvSpPr>
          <p:cNvPr id="27" name="Rectangle 5"/>
          <p:cNvSpPr>
            <a:spLocks noChangeArrowheads="1"/>
          </p:cNvSpPr>
          <p:nvPr/>
        </p:nvSpPr>
        <p:spPr bwMode="auto">
          <a:xfrm>
            <a:off x="1565275" y="1978025"/>
            <a:ext cx="2054225" cy="51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800" b="1" dirty="0" smtClean="0">
                <a:solidFill>
                  <a:srgbClr val="002060"/>
                </a:solidFill>
                <a:latin typeface="Arial" panose="020B0604020202020204" pitchFamily="34" charset="0"/>
              </a:rPr>
              <a:t>Population</a:t>
            </a:r>
          </a:p>
        </p:txBody>
      </p:sp>
      <p:sp>
        <p:nvSpPr>
          <p:cNvPr id="28" name="Rectangle 6"/>
          <p:cNvSpPr>
            <a:spLocks noChangeArrowheads="1"/>
          </p:cNvSpPr>
          <p:nvPr/>
        </p:nvSpPr>
        <p:spPr bwMode="auto">
          <a:xfrm>
            <a:off x="5286375" y="1976438"/>
            <a:ext cx="3121025" cy="515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eaLnBrk="0" fontAlgn="base" hangingPunct="0">
              <a:spcBef>
                <a:spcPct val="50000"/>
              </a:spcBef>
              <a:spcAft>
                <a:spcPct val="0"/>
              </a:spcAft>
            </a:pPr>
            <a:r>
              <a:rPr lang="en-US" altLang="en-US" sz="2800" b="1" dirty="0" smtClean="0">
                <a:solidFill>
                  <a:srgbClr val="002060"/>
                </a:solidFill>
                <a:latin typeface="Arial" panose="020B0604020202020204" pitchFamily="34" charset="0"/>
              </a:rPr>
              <a:t>Random Sample</a:t>
            </a:r>
          </a:p>
        </p:txBody>
      </p:sp>
      <p:sp>
        <p:nvSpPr>
          <p:cNvPr id="29" name="Oval 7"/>
          <p:cNvSpPr>
            <a:spLocks noChangeArrowheads="1"/>
          </p:cNvSpPr>
          <p:nvPr/>
        </p:nvSpPr>
        <p:spPr bwMode="auto">
          <a:xfrm>
            <a:off x="6053138" y="3587750"/>
            <a:ext cx="1587500" cy="977900"/>
          </a:xfrm>
          <a:prstGeom prst="ellipse">
            <a:avLst/>
          </a:prstGeom>
          <a:solidFill>
            <a:srgbClr val="009999"/>
          </a:solidFill>
          <a:ln w="12700">
            <a:solidFill>
              <a:srgbClr val="000000"/>
            </a:solidFill>
            <a:round/>
            <a:headEnd/>
            <a:tailEnd/>
          </a:ln>
          <a:effectLst>
            <a:outerShdw dist="107763" dir="2700000" algn="ctr" rotWithShape="0">
              <a:srgbClr val="0000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30" name="Oval 8"/>
          <p:cNvSpPr>
            <a:spLocks noChangeArrowheads="1"/>
          </p:cNvSpPr>
          <p:nvPr/>
        </p:nvSpPr>
        <p:spPr bwMode="auto">
          <a:xfrm>
            <a:off x="2063750" y="4502150"/>
            <a:ext cx="1587500" cy="977900"/>
          </a:xfrm>
          <a:prstGeom prst="ellipse">
            <a:avLst/>
          </a:prstGeom>
          <a:solidFill>
            <a:srgbClr val="009999"/>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aphicFrame>
        <p:nvGraphicFramePr>
          <p:cNvPr id="31" name="Object 9">
            <a:hlinkClick r:id="" action="ppaction://ole?verb=0"/>
          </p:cNvPr>
          <p:cNvGraphicFramePr>
            <a:graphicFrameLocks/>
          </p:cNvGraphicFramePr>
          <p:nvPr/>
        </p:nvGraphicFramePr>
        <p:xfrm>
          <a:off x="884238" y="3843338"/>
          <a:ext cx="3252787" cy="458787"/>
        </p:xfrm>
        <a:graphic>
          <a:graphicData uri="http://schemas.openxmlformats.org/presentationml/2006/ole">
            <p:oleObj spid="_x0000_s14376" name="MathType Equation" r:id="rId3" imgW="3258243" imgH="469086" progId="Equation">
              <p:embed/>
            </p:oleObj>
          </a:graphicData>
        </a:graphic>
      </p:graphicFrame>
      <p:graphicFrame>
        <p:nvGraphicFramePr>
          <p:cNvPr id="32" name="Object 10">
            <a:hlinkClick r:id="" action="ppaction://ole?verb=0"/>
          </p:cNvPr>
          <p:cNvGraphicFramePr>
            <a:graphicFrameLocks/>
          </p:cNvGraphicFramePr>
          <p:nvPr/>
        </p:nvGraphicFramePr>
        <p:xfrm>
          <a:off x="5099050" y="2724150"/>
          <a:ext cx="3495675" cy="715963"/>
        </p:xfrm>
        <a:graphic>
          <a:graphicData uri="http://schemas.openxmlformats.org/presentationml/2006/ole">
            <p:oleObj spid="_x0000_s14377" name="Equation" r:id="rId4" imgW="3327120" imgH="682200" progId="">
              <p:embed/>
            </p:oleObj>
          </a:graphicData>
        </a:graphic>
      </p:graphicFrame>
      <p:sp>
        <p:nvSpPr>
          <p:cNvPr id="33" name="Rectangle 11"/>
          <p:cNvSpPr>
            <a:spLocks noChangeArrowheads="1"/>
          </p:cNvSpPr>
          <p:nvPr/>
        </p:nvSpPr>
        <p:spPr bwMode="auto">
          <a:xfrm>
            <a:off x="1208088" y="4479925"/>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34" name="Rectangle 12"/>
          <p:cNvSpPr>
            <a:spLocks noChangeArrowheads="1"/>
          </p:cNvSpPr>
          <p:nvPr/>
        </p:nvSpPr>
        <p:spPr bwMode="auto">
          <a:xfrm>
            <a:off x="2609850" y="4495800"/>
            <a:ext cx="636588"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35" name="Rectangle 13"/>
          <p:cNvSpPr>
            <a:spLocks noChangeArrowheads="1"/>
          </p:cNvSpPr>
          <p:nvPr/>
        </p:nvSpPr>
        <p:spPr bwMode="auto">
          <a:xfrm>
            <a:off x="3730625" y="3281363"/>
            <a:ext cx="636588"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36" name="Rectangle 14"/>
          <p:cNvSpPr>
            <a:spLocks noChangeArrowheads="1"/>
          </p:cNvSpPr>
          <p:nvPr/>
        </p:nvSpPr>
        <p:spPr bwMode="auto">
          <a:xfrm>
            <a:off x="1955800" y="5516563"/>
            <a:ext cx="636588"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008AE8"/>
                </a:solidFill>
                <a:latin typeface="Wingdings" panose="05000000000000000000" pitchFamily="2" charset="2"/>
              </a:rPr>
              <a:t></a:t>
            </a:r>
            <a:r>
              <a:rPr lang="en-US" altLang="en-US" sz="3200" b="1" smtClean="0">
                <a:solidFill>
                  <a:srgbClr val="008AE8"/>
                </a:solidFill>
                <a:latin typeface="Arial" panose="020B0604020202020204" pitchFamily="34" charset="0"/>
              </a:rPr>
              <a:t> </a:t>
            </a:r>
          </a:p>
        </p:txBody>
      </p:sp>
      <p:sp>
        <p:nvSpPr>
          <p:cNvPr id="37" name="Rectangle 15"/>
          <p:cNvSpPr>
            <a:spLocks noChangeArrowheads="1"/>
          </p:cNvSpPr>
          <p:nvPr/>
        </p:nvSpPr>
        <p:spPr bwMode="auto">
          <a:xfrm>
            <a:off x="2428875" y="4937125"/>
            <a:ext cx="636588"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38" name="Rectangle 16"/>
          <p:cNvSpPr>
            <a:spLocks noChangeArrowheads="1"/>
          </p:cNvSpPr>
          <p:nvPr/>
        </p:nvSpPr>
        <p:spPr bwMode="auto">
          <a:xfrm>
            <a:off x="6681788" y="3629025"/>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sp>
        <p:nvSpPr>
          <p:cNvPr id="39" name="Rectangle 17"/>
          <p:cNvSpPr>
            <a:spLocks noChangeArrowheads="1"/>
          </p:cNvSpPr>
          <p:nvPr/>
        </p:nvSpPr>
        <p:spPr bwMode="auto">
          <a:xfrm>
            <a:off x="6500813" y="4070350"/>
            <a:ext cx="636587"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50000"/>
              </a:spcBef>
              <a:spcAft>
                <a:spcPct val="0"/>
              </a:spcAft>
            </a:pPr>
            <a:r>
              <a:rPr lang="en-US" altLang="en-US" sz="3200" b="1" smtClean="0">
                <a:solidFill>
                  <a:srgbClr val="FFFFFF"/>
                </a:solidFill>
                <a:effectLst>
                  <a:outerShdw blurRad="38100" dist="38100" dir="2700000" algn="tl">
                    <a:srgbClr val="000000"/>
                  </a:outerShdw>
                </a:effectLst>
                <a:latin typeface="Wingdings" panose="05000000000000000000" pitchFamily="2" charset="2"/>
              </a:rPr>
              <a:t></a:t>
            </a:r>
            <a:r>
              <a:rPr lang="en-US" altLang="en-US" sz="3200" b="1" smtClean="0">
                <a:solidFill>
                  <a:srgbClr val="FFFFFF"/>
                </a:solidFill>
                <a:effectLst>
                  <a:outerShdw blurRad="38100" dist="38100" dir="2700000" algn="tl">
                    <a:srgbClr val="000000"/>
                  </a:outerShdw>
                </a:effectLst>
                <a:latin typeface="Arial" panose="020B0604020202020204" pitchFamily="34" charset="0"/>
              </a:rPr>
              <a:t> </a:t>
            </a:r>
          </a:p>
        </p:txBody>
      </p:sp>
      <p:grpSp>
        <p:nvGrpSpPr>
          <p:cNvPr id="40" name="Group 20"/>
          <p:cNvGrpSpPr>
            <a:grpSpLocks/>
          </p:cNvGrpSpPr>
          <p:nvPr/>
        </p:nvGrpSpPr>
        <p:grpSpPr bwMode="auto">
          <a:xfrm>
            <a:off x="3313113" y="4667250"/>
            <a:ext cx="3108325" cy="1100138"/>
            <a:chOff x="2087" y="2940"/>
            <a:chExt cx="1958" cy="693"/>
          </a:xfrm>
        </p:grpSpPr>
        <p:sp>
          <p:nvSpPr>
            <p:cNvPr id="41" name="Freeform 18"/>
            <p:cNvSpPr>
              <a:spLocks/>
            </p:cNvSpPr>
            <p:nvPr/>
          </p:nvSpPr>
          <p:spPr bwMode="auto">
            <a:xfrm>
              <a:off x="2087" y="2940"/>
              <a:ext cx="1958" cy="655"/>
            </a:xfrm>
            <a:custGeom>
              <a:avLst/>
              <a:gdLst>
                <a:gd name="T0" fmla="*/ 38 w 1958"/>
                <a:gd name="T1" fmla="*/ 357 h 655"/>
                <a:gd name="T2" fmla="*/ 139 w 1958"/>
                <a:gd name="T3" fmla="*/ 422 h 655"/>
                <a:gd name="T4" fmla="*/ 270 w 1958"/>
                <a:gd name="T5" fmla="*/ 486 h 655"/>
                <a:gd name="T6" fmla="*/ 408 w 1958"/>
                <a:gd name="T7" fmla="*/ 533 h 655"/>
                <a:gd name="T8" fmla="*/ 565 w 1958"/>
                <a:gd name="T9" fmla="*/ 581 h 655"/>
                <a:gd name="T10" fmla="*/ 733 w 1958"/>
                <a:gd name="T11" fmla="*/ 614 h 655"/>
                <a:gd name="T12" fmla="*/ 937 w 1958"/>
                <a:gd name="T13" fmla="*/ 636 h 655"/>
                <a:gd name="T14" fmla="*/ 1118 w 1958"/>
                <a:gd name="T15" fmla="*/ 643 h 655"/>
                <a:gd name="T16" fmla="*/ 1302 w 1958"/>
                <a:gd name="T17" fmla="*/ 615 h 655"/>
                <a:gd name="T18" fmla="*/ 1471 w 1958"/>
                <a:gd name="T19" fmla="*/ 563 h 655"/>
                <a:gd name="T20" fmla="*/ 1571 w 1958"/>
                <a:gd name="T21" fmla="*/ 505 h 655"/>
                <a:gd name="T22" fmla="*/ 1647 w 1958"/>
                <a:gd name="T23" fmla="*/ 449 h 655"/>
                <a:gd name="T24" fmla="*/ 1807 w 1958"/>
                <a:gd name="T25" fmla="*/ 654 h 655"/>
                <a:gd name="T26" fmla="*/ 1825 w 1958"/>
                <a:gd name="T27" fmla="*/ 473 h 655"/>
                <a:gd name="T28" fmla="*/ 1866 w 1958"/>
                <a:gd name="T29" fmla="*/ 277 h 655"/>
                <a:gd name="T30" fmla="*/ 1957 w 1958"/>
                <a:gd name="T31" fmla="*/ 127 h 655"/>
                <a:gd name="T32" fmla="*/ 1839 w 1958"/>
                <a:gd name="T33" fmla="*/ 83 h 655"/>
                <a:gd name="T34" fmla="*/ 1640 w 1958"/>
                <a:gd name="T35" fmla="*/ 71 h 655"/>
                <a:gd name="T36" fmla="*/ 1496 w 1958"/>
                <a:gd name="T37" fmla="*/ 36 h 655"/>
                <a:gd name="T38" fmla="*/ 1541 w 1958"/>
                <a:gd name="T39" fmla="*/ 197 h 655"/>
                <a:gd name="T40" fmla="*/ 1419 w 1958"/>
                <a:gd name="T41" fmla="*/ 291 h 655"/>
                <a:gd name="T42" fmla="*/ 1265 w 1958"/>
                <a:gd name="T43" fmla="*/ 360 h 655"/>
                <a:gd name="T44" fmla="*/ 1086 w 1958"/>
                <a:gd name="T45" fmla="*/ 411 h 655"/>
                <a:gd name="T46" fmla="*/ 855 w 1958"/>
                <a:gd name="T47" fmla="*/ 445 h 655"/>
                <a:gd name="T48" fmla="*/ 649 w 1958"/>
                <a:gd name="T49" fmla="*/ 447 h 655"/>
                <a:gd name="T50" fmla="*/ 551 w 1958"/>
                <a:gd name="T51" fmla="*/ 444 h 655"/>
                <a:gd name="T52" fmla="*/ 468 w 1958"/>
                <a:gd name="T53" fmla="*/ 434 h 655"/>
                <a:gd name="T54" fmla="*/ 335 w 1958"/>
                <a:gd name="T55" fmla="*/ 412 h 655"/>
                <a:gd name="T56" fmla="*/ 252 w 1958"/>
                <a:gd name="T57" fmla="*/ 392 h 655"/>
                <a:gd name="T58" fmla="*/ 173 w 1958"/>
                <a:gd name="T59" fmla="*/ 368 h 655"/>
                <a:gd name="T60" fmla="*/ 86 w 1958"/>
                <a:gd name="T61" fmla="*/ 331 h 655"/>
                <a:gd name="T62" fmla="*/ 0 w 1958"/>
                <a:gd name="T63" fmla="*/ 29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58" h="655">
                  <a:moveTo>
                    <a:pt x="0" y="291"/>
                  </a:moveTo>
                  <a:lnTo>
                    <a:pt x="38" y="357"/>
                  </a:lnTo>
                  <a:lnTo>
                    <a:pt x="95" y="393"/>
                  </a:lnTo>
                  <a:lnTo>
                    <a:pt x="139" y="422"/>
                  </a:lnTo>
                  <a:lnTo>
                    <a:pt x="200" y="455"/>
                  </a:lnTo>
                  <a:lnTo>
                    <a:pt x="270" y="486"/>
                  </a:lnTo>
                  <a:lnTo>
                    <a:pt x="329" y="503"/>
                  </a:lnTo>
                  <a:lnTo>
                    <a:pt x="408" y="533"/>
                  </a:lnTo>
                  <a:lnTo>
                    <a:pt x="488" y="557"/>
                  </a:lnTo>
                  <a:lnTo>
                    <a:pt x="565" y="581"/>
                  </a:lnTo>
                  <a:lnTo>
                    <a:pt x="664" y="604"/>
                  </a:lnTo>
                  <a:lnTo>
                    <a:pt x="733" y="614"/>
                  </a:lnTo>
                  <a:lnTo>
                    <a:pt x="830" y="625"/>
                  </a:lnTo>
                  <a:lnTo>
                    <a:pt x="937" y="636"/>
                  </a:lnTo>
                  <a:lnTo>
                    <a:pt x="1040" y="642"/>
                  </a:lnTo>
                  <a:lnTo>
                    <a:pt x="1118" y="643"/>
                  </a:lnTo>
                  <a:lnTo>
                    <a:pt x="1219" y="630"/>
                  </a:lnTo>
                  <a:lnTo>
                    <a:pt x="1302" y="615"/>
                  </a:lnTo>
                  <a:lnTo>
                    <a:pt x="1387" y="593"/>
                  </a:lnTo>
                  <a:lnTo>
                    <a:pt x="1471" y="563"/>
                  </a:lnTo>
                  <a:lnTo>
                    <a:pt x="1518" y="538"/>
                  </a:lnTo>
                  <a:lnTo>
                    <a:pt x="1571" y="505"/>
                  </a:lnTo>
                  <a:lnTo>
                    <a:pt x="1610" y="476"/>
                  </a:lnTo>
                  <a:lnTo>
                    <a:pt x="1647" y="449"/>
                  </a:lnTo>
                  <a:lnTo>
                    <a:pt x="1671" y="421"/>
                  </a:lnTo>
                  <a:lnTo>
                    <a:pt x="1807" y="654"/>
                  </a:lnTo>
                  <a:lnTo>
                    <a:pt x="1813" y="571"/>
                  </a:lnTo>
                  <a:lnTo>
                    <a:pt x="1825" y="473"/>
                  </a:lnTo>
                  <a:lnTo>
                    <a:pt x="1839" y="375"/>
                  </a:lnTo>
                  <a:lnTo>
                    <a:pt x="1866" y="277"/>
                  </a:lnTo>
                  <a:lnTo>
                    <a:pt x="1894" y="213"/>
                  </a:lnTo>
                  <a:lnTo>
                    <a:pt x="1957" y="127"/>
                  </a:lnTo>
                  <a:lnTo>
                    <a:pt x="1926" y="77"/>
                  </a:lnTo>
                  <a:lnTo>
                    <a:pt x="1839" y="83"/>
                  </a:lnTo>
                  <a:lnTo>
                    <a:pt x="1744" y="86"/>
                  </a:lnTo>
                  <a:lnTo>
                    <a:pt x="1640" y="71"/>
                  </a:lnTo>
                  <a:lnTo>
                    <a:pt x="1550" y="52"/>
                  </a:lnTo>
                  <a:lnTo>
                    <a:pt x="1496" y="36"/>
                  </a:lnTo>
                  <a:lnTo>
                    <a:pt x="1427" y="0"/>
                  </a:lnTo>
                  <a:lnTo>
                    <a:pt x="1541" y="197"/>
                  </a:lnTo>
                  <a:lnTo>
                    <a:pt x="1478" y="251"/>
                  </a:lnTo>
                  <a:lnTo>
                    <a:pt x="1419" y="291"/>
                  </a:lnTo>
                  <a:lnTo>
                    <a:pt x="1343" y="330"/>
                  </a:lnTo>
                  <a:lnTo>
                    <a:pt x="1265" y="360"/>
                  </a:lnTo>
                  <a:lnTo>
                    <a:pt x="1170" y="389"/>
                  </a:lnTo>
                  <a:lnTo>
                    <a:pt x="1086" y="411"/>
                  </a:lnTo>
                  <a:lnTo>
                    <a:pt x="961" y="435"/>
                  </a:lnTo>
                  <a:lnTo>
                    <a:pt x="855" y="445"/>
                  </a:lnTo>
                  <a:lnTo>
                    <a:pt x="758" y="449"/>
                  </a:lnTo>
                  <a:lnTo>
                    <a:pt x="649" y="447"/>
                  </a:lnTo>
                  <a:lnTo>
                    <a:pt x="598" y="445"/>
                  </a:lnTo>
                  <a:lnTo>
                    <a:pt x="551" y="444"/>
                  </a:lnTo>
                  <a:lnTo>
                    <a:pt x="509" y="438"/>
                  </a:lnTo>
                  <a:lnTo>
                    <a:pt x="468" y="434"/>
                  </a:lnTo>
                  <a:lnTo>
                    <a:pt x="391" y="425"/>
                  </a:lnTo>
                  <a:lnTo>
                    <a:pt x="335" y="412"/>
                  </a:lnTo>
                  <a:lnTo>
                    <a:pt x="294" y="402"/>
                  </a:lnTo>
                  <a:lnTo>
                    <a:pt x="252" y="392"/>
                  </a:lnTo>
                  <a:lnTo>
                    <a:pt x="210" y="378"/>
                  </a:lnTo>
                  <a:lnTo>
                    <a:pt x="173" y="368"/>
                  </a:lnTo>
                  <a:lnTo>
                    <a:pt x="131" y="352"/>
                  </a:lnTo>
                  <a:lnTo>
                    <a:pt x="86" y="331"/>
                  </a:lnTo>
                  <a:lnTo>
                    <a:pt x="39" y="312"/>
                  </a:lnTo>
                  <a:lnTo>
                    <a:pt x="0" y="291"/>
                  </a:lnTo>
                </a:path>
              </a:pathLst>
            </a:custGeom>
            <a:solidFill>
              <a:srgbClr val="0080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42" name="Freeform 19"/>
            <p:cNvSpPr>
              <a:spLocks/>
            </p:cNvSpPr>
            <p:nvPr/>
          </p:nvSpPr>
          <p:spPr bwMode="auto">
            <a:xfrm>
              <a:off x="2127" y="2997"/>
              <a:ext cx="1918" cy="636"/>
            </a:xfrm>
            <a:custGeom>
              <a:avLst/>
              <a:gdLst>
                <a:gd name="T0" fmla="*/ 0 w 1918"/>
                <a:gd name="T1" fmla="*/ 297 h 636"/>
                <a:gd name="T2" fmla="*/ 52 w 1918"/>
                <a:gd name="T3" fmla="*/ 342 h 636"/>
                <a:gd name="T4" fmla="*/ 97 w 1918"/>
                <a:gd name="T5" fmla="*/ 377 h 636"/>
                <a:gd name="T6" fmla="*/ 139 w 1918"/>
                <a:gd name="T7" fmla="*/ 403 h 636"/>
                <a:gd name="T8" fmla="*/ 187 w 1918"/>
                <a:gd name="T9" fmla="*/ 432 h 636"/>
                <a:gd name="T10" fmla="*/ 256 w 1918"/>
                <a:gd name="T11" fmla="*/ 472 h 636"/>
                <a:gd name="T12" fmla="*/ 325 w 1918"/>
                <a:gd name="T13" fmla="*/ 504 h 636"/>
                <a:gd name="T14" fmla="*/ 405 w 1918"/>
                <a:gd name="T15" fmla="*/ 534 h 636"/>
                <a:gd name="T16" fmla="*/ 485 w 1918"/>
                <a:gd name="T17" fmla="*/ 558 h 636"/>
                <a:gd name="T18" fmla="*/ 560 w 1918"/>
                <a:gd name="T19" fmla="*/ 578 h 636"/>
                <a:gd name="T20" fmla="*/ 657 w 1918"/>
                <a:gd name="T21" fmla="*/ 600 h 636"/>
                <a:gd name="T22" fmla="*/ 727 w 1918"/>
                <a:gd name="T23" fmla="*/ 611 h 636"/>
                <a:gd name="T24" fmla="*/ 823 w 1918"/>
                <a:gd name="T25" fmla="*/ 620 h 636"/>
                <a:gd name="T26" fmla="*/ 928 w 1918"/>
                <a:gd name="T27" fmla="*/ 630 h 636"/>
                <a:gd name="T28" fmla="*/ 1032 w 1918"/>
                <a:gd name="T29" fmla="*/ 634 h 636"/>
                <a:gd name="T30" fmla="*/ 1109 w 1918"/>
                <a:gd name="T31" fmla="*/ 635 h 636"/>
                <a:gd name="T32" fmla="*/ 1211 w 1918"/>
                <a:gd name="T33" fmla="*/ 622 h 636"/>
                <a:gd name="T34" fmla="*/ 1291 w 1918"/>
                <a:gd name="T35" fmla="*/ 606 h 636"/>
                <a:gd name="T36" fmla="*/ 1376 w 1918"/>
                <a:gd name="T37" fmla="*/ 584 h 636"/>
                <a:gd name="T38" fmla="*/ 1461 w 1918"/>
                <a:gd name="T39" fmla="*/ 554 h 636"/>
                <a:gd name="T40" fmla="*/ 1508 w 1918"/>
                <a:gd name="T41" fmla="*/ 532 h 636"/>
                <a:gd name="T42" fmla="*/ 1561 w 1918"/>
                <a:gd name="T43" fmla="*/ 498 h 636"/>
                <a:gd name="T44" fmla="*/ 1599 w 1918"/>
                <a:gd name="T45" fmla="*/ 468 h 636"/>
                <a:gd name="T46" fmla="*/ 1636 w 1918"/>
                <a:gd name="T47" fmla="*/ 439 h 636"/>
                <a:gd name="T48" fmla="*/ 1663 w 1918"/>
                <a:gd name="T49" fmla="*/ 413 h 636"/>
                <a:gd name="T50" fmla="*/ 1774 w 1918"/>
                <a:gd name="T51" fmla="*/ 606 h 636"/>
                <a:gd name="T52" fmla="*/ 1782 w 1918"/>
                <a:gd name="T53" fmla="*/ 519 h 636"/>
                <a:gd name="T54" fmla="*/ 1795 w 1918"/>
                <a:gd name="T55" fmla="*/ 439 h 636"/>
                <a:gd name="T56" fmla="*/ 1812 w 1918"/>
                <a:gd name="T57" fmla="*/ 332 h 636"/>
                <a:gd name="T58" fmla="*/ 1840 w 1918"/>
                <a:gd name="T59" fmla="*/ 239 h 636"/>
                <a:gd name="T60" fmla="*/ 1872 w 1918"/>
                <a:gd name="T61" fmla="*/ 158 h 636"/>
                <a:gd name="T62" fmla="*/ 1917 w 1918"/>
                <a:gd name="T63" fmla="*/ 71 h 636"/>
                <a:gd name="T64" fmla="*/ 1831 w 1918"/>
                <a:gd name="T65" fmla="*/ 77 h 636"/>
                <a:gd name="T66" fmla="*/ 1737 w 1918"/>
                <a:gd name="T67" fmla="*/ 80 h 636"/>
                <a:gd name="T68" fmla="*/ 1633 w 1918"/>
                <a:gd name="T69" fmla="*/ 68 h 636"/>
                <a:gd name="T70" fmla="*/ 1544 w 1918"/>
                <a:gd name="T71" fmla="*/ 48 h 636"/>
                <a:gd name="T72" fmla="*/ 1491 w 1918"/>
                <a:gd name="T73" fmla="*/ 34 h 636"/>
                <a:gd name="T74" fmla="*/ 1422 w 1918"/>
                <a:gd name="T75" fmla="*/ 0 h 636"/>
                <a:gd name="T76" fmla="*/ 1534 w 1918"/>
                <a:gd name="T77" fmla="*/ 195 h 636"/>
                <a:gd name="T78" fmla="*/ 1472 w 1918"/>
                <a:gd name="T79" fmla="*/ 245 h 636"/>
                <a:gd name="T80" fmla="*/ 1413 w 1918"/>
                <a:gd name="T81" fmla="*/ 287 h 636"/>
                <a:gd name="T82" fmla="*/ 1335 w 1918"/>
                <a:gd name="T83" fmla="*/ 325 h 636"/>
                <a:gd name="T84" fmla="*/ 1258 w 1918"/>
                <a:gd name="T85" fmla="*/ 357 h 636"/>
                <a:gd name="T86" fmla="*/ 1164 w 1918"/>
                <a:gd name="T87" fmla="*/ 384 h 636"/>
                <a:gd name="T88" fmla="*/ 1080 w 1918"/>
                <a:gd name="T89" fmla="*/ 405 h 636"/>
                <a:gd name="T90" fmla="*/ 954 w 1918"/>
                <a:gd name="T91" fmla="*/ 431 h 636"/>
                <a:gd name="T92" fmla="*/ 851 w 1918"/>
                <a:gd name="T93" fmla="*/ 442 h 636"/>
                <a:gd name="T94" fmla="*/ 753 w 1918"/>
                <a:gd name="T95" fmla="*/ 449 h 636"/>
                <a:gd name="T96" fmla="*/ 645 w 1918"/>
                <a:gd name="T97" fmla="*/ 446 h 636"/>
                <a:gd name="T98" fmla="*/ 595 w 1918"/>
                <a:gd name="T99" fmla="*/ 445 h 636"/>
                <a:gd name="T100" fmla="*/ 548 w 1918"/>
                <a:gd name="T101" fmla="*/ 444 h 636"/>
                <a:gd name="T102" fmla="*/ 505 w 1918"/>
                <a:gd name="T103" fmla="*/ 438 h 636"/>
                <a:gd name="T104" fmla="*/ 463 w 1918"/>
                <a:gd name="T105" fmla="*/ 433 h 636"/>
                <a:gd name="T106" fmla="*/ 390 w 1918"/>
                <a:gd name="T107" fmla="*/ 427 h 636"/>
                <a:gd name="T108" fmla="*/ 334 w 1918"/>
                <a:gd name="T109" fmla="*/ 414 h 636"/>
                <a:gd name="T110" fmla="*/ 293 w 1918"/>
                <a:gd name="T111" fmla="*/ 404 h 636"/>
                <a:gd name="T112" fmla="*/ 250 w 1918"/>
                <a:gd name="T113" fmla="*/ 394 h 636"/>
                <a:gd name="T114" fmla="*/ 208 w 1918"/>
                <a:gd name="T115" fmla="*/ 382 h 636"/>
                <a:gd name="T116" fmla="*/ 173 w 1918"/>
                <a:gd name="T117" fmla="*/ 371 h 636"/>
                <a:gd name="T118" fmla="*/ 130 w 1918"/>
                <a:gd name="T119" fmla="*/ 357 h 636"/>
                <a:gd name="T120" fmla="*/ 84 w 1918"/>
                <a:gd name="T121" fmla="*/ 337 h 636"/>
                <a:gd name="T122" fmla="*/ 41 w 1918"/>
                <a:gd name="T123" fmla="*/ 320 h 636"/>
                <a:gd name="T124" fmla="*/ 0 w 1918"/>
                <a:gd name="T125" fmla="*/ 29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18" h="636">
                  <a:moveTo>
                    <a:pt x="0" y="297"/>
                  </a:moveTo>
                  <a:lnTo>
                    <a:pt x="52" y="342"/>
                  </a:lnTo>
                  <a:lnTo>
                    <a:pt x="97" y="377"/>
                  </a:lnTo>
                  <a:lnTo>
                    <a:pt x="139" y="403"/>
                  </a:lnTo>
                  <a:lnTo>
                    <a:pt x="187" y="432"/>
                  </a:lnTo>
                  <a:lnTo>
                    <a:pt x="256" y="472"/>
                  </a:lnTo>
                  <a:lnTo>
                    <a:pt x="325" y="504"/>
                  </a:lnTo>
                  <a:lnTo>
                    <a:pt x="405" y="534"/>
                  </a:lnTo>
                  <a:lnTo>
                    <a:pt x="485" y="558"/>
                  </a:lnTo>
                  <a:lnTo>
                    <a:pt x="560" y="578"/>
                  </a:lnTo>
                  <a:lnTo>
                    <a:pt x="657" y="600"/>
                  </a:lnTo>
                  <a:lnTo>
                    <a:pt x="727" y="611"/>
                  </a:lnTo>
                  <a:lnTo>
                    <a:pt x="823" y="620"/>
                  </a:lnTo>
                  <a:lnTo>
                    <a:pt x="928" y="630"/>
                  </a:lnTo>
                  <a:lnTo>
                    <a:pt x="1032" y="634"/>
                  </a:lnTo>
                  <a:lnTo>
                    <a:pt x="1109" y="635"/>
                  </a:lnTo>
                  <a:lnTo>
                    <a:pt x="1211" y="622"/>
                  </a:lnTo>
                  <a:lnTo>
                    <a:pt x="1291" y="606"/>
                  </a:lnTo>
                  <a:lnTo>
                    <a:pt x="1376" y="584"/>
                  </a:lnTo>
                  <a:lnTo>
                    <a:pt x="1461" y="554"/>
                  </a:lnTo>
                  <a:lnTo>
                    <a:pt x="1508" y="532"/>
                  </a:lnTo>
                  <a:lnTo>
                    <a:pt x="1561" y="498"/>
                  </a:lnTo>
                  <a:lnTo>
                    <a:pt x="1599" y="468"/>
                  </a:lnTo>
                  <a:lnTo>
                    <a:pt x="1636" y="439"/>
                  </a:lnTo>
                  <a:lnTo>
                    <a:pt x="1663" y="413"/>
                  </a:lnTo>
                  <a:lnTo>
                    <a:pt x="1774" y="606"/>
                  </a:lnTo>
                  <a:lnTo>
                    <a:pt x="1782" y="519"/>
                  </a:lnTo>
                  <a:lnTo>
                    <a:pt x="1795" y="439"/>
                  </a:lnTo>
                  <a:lnTo>
                    <a:pt x="1812" y="332"/>
                  </a:lnTo>
                  <a:lnTo>
                    <a:pt x="1840" y="239"/>
                  </a:lnTo>
                  <a:lnTo>
                    <a:pt x="1872" y="158"/>
                  </a:lnTo>
                  <a:lnTo>
                    <a:pt x="1917" y="71"/>
                  </a:lnTo>
                  <a:lnTo>
                    <a:pt x="1831" y="77"/>
                  </a:lnTo>
                  <a:lnTo>
                    <a:pt x="1737" y="80"/>
                  </a:lnTo>
                  <a:lnTo>
                    <a:pt x="1633" y="68"/>
                  </a:lnTo>
                  <a:lnTo>
                    <a:pt x="1544" y="48"/>
                  </a:lnTo>
                  <a:lnTo>
                    <a:pt x="1491" y="34"/>
                  </a:lnTo>
                  <a:lnTo>
                    <a:pt x="1422" y="0"/>
                  </a:lnTo>
                  <a:lnTo>
                    <a:pt x="1534" y="195"/>
                  </a:lnTo>
                  <a:lnTo>
                    <a:pt x="1472" y="245"/>
                  </a:lnTo>
                  <a:lnTo>
                    <a:pt x="1413" y="287"/>
                  </a:lnTo>
                  <a:lnTo>
                    <a:pt x="1335" y="325"/>
                  </a:lnTo>
                  <a:lnTo>
                    <a:pt x="1258" y="357"/>
                  </a:lnTo>
                  <a:lnTo>
                    <a:pt x="1164" y="384"/>
                  </a:lnTo>
                  <a:lnTo>
                    <a:pt x="1080" y="405"/>
                  </a:lnTo>
                  <a:lnTo>
                    <a:pt x="954" y="431"/>
                  </a:lnTo>
                  <a:lnTo>
                    <a:pt x="851" y="442"/>
                  </a:lnTo>
                  <a:lnTo>
                    <a:pt x="753" y="449"/>
                  </a:lnTo>
                  <a:lnTo>
                    <a:pt x="645" y="446"/>
                  </a:lnTo>
                  <a:lnTo>
                    <a:pt x="595" y="445"/>
                  </a:lnTo>
                  <a:lnTo>
                    <a:pt x="548" y="444"/>
                  </a:lnTo>
                  <a:lnTo>
                    <a:pt x="505" y="438"/>
                  </a:lnTo>
                  <a:lnTo>
                    <a:pt x="463" y="433"/>
                  </a:lnTo>
                  <a:lnTo>
                    <a:pt x="390" y="427"/>
                  </a:lnTo>
                  <a:lnTo>
                    <a:pt x="334" y="414"/>
                  </a:lnTo>
                  <a:lnTo>
                    <a:pt x="293" y="404"/>
                  </a:lnTo>
                  <a:lnTo>
                    <a:pt x="250" y="394"/>
                  </a:lnTo>
                  <a:lnTo>
                    <a:pt x="208" y="382"/>
                  </a:lnTo>
                  <a:lnTo>
                    <a:pt x="173" y="371"/>
                  </a:lnTo>
                  <a:lnTo>
                    <a:pt x="130" y="357"/>
                  </a:lnTo>
                  <a:lnTo>
                    <a:pt x="84" y="337"/>
                  </a:lnTo>
                  <a:lnTo>
                    <a:pt x="41" y="320"/>
                  </a:lnTo>
                  <a:lnTo>
                    <a:pt x="0" y="297"/>
                  </a:lnTo>
                </a:path>
              </a:pathLst>
            </a:custGeom>
            <a:solidFill>
              <a:srgbClr val="00FF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pSp>
      <p:grpSp>
        <p:nvGrpSpPr>
          <p:cNvPr id="43" name="Group 23"/>
          <p:cNvGrpSpPr>
            <a:grpSpLocks/>
          </p:cNvGrpSpPr>
          <p:nvPr/>
        </p:nvGrpSpPr>
        <p:grpSpPr bwMode="auto">
          <a:xfrm>
            <a:off x="3349625" y="2312988"/>
            <a:ext cx="2487613" cy="881062"/>
            <a:chOff x="2110" y="1457"/>
            <a:chExt cx="1567" cy="555"/>
          </a:xfrm>
        </p:grpSpPr>
        <p:sp>
          <p:nvSpPr>
            <p:cNvPr id="44" name="Freeform 21"/>
            <p:cNvSpPr>
              <a:spLocks/>
            </p:cNvSpPr>
            <p:nvPr/>
          </p:nvSpPr>
          <p:spPr bwMode="auto">
            <a:xfrm>
              <a:off x="2110" y="1487"/>
              <a:ext cx="1567" cy="525"/>
            </a:xfrm>
            <a:custGeom>
              <a:avLst/>
              <a:gdLst>
                <a:gd name="T0" fmla="*/ 1536 w 1567"/>
                <a:gd name="T1" fmla="*/ 238 h 525"/>
                <a:gd name="T2" fmla="*/ 1455 w 1567"/>
                <a:gd name="T3" fmla="*/ 186 h 525"/>
                <a:gd name="T4" fmla="*/ 1350 w 1567"/>
                <a:gd name="T5" fmla="*/ 135 h 525"/>
                <a:gd name="T6" fmla="*/ 1240 w 1567"/>
                <a:gd name="T7" fmla="*/ 97 h 525"/>
                <a:gd name="T8" fmla="*/ 1114 w 1567"/>
                <a:gd name="T9" fmla="*/ 58 h 525"/>
                <a:gd name="T10" fmla="*/ 979 w 1567"/>
                <a:gd name="T11" fmla="*/ 32 h 525"/>
                <a:gd name="T12" fmla="*/ 816 w 1567"/>
                <a:gd name="T13" fmla="*/ 14 h 525"/>
                <a:gd name="T14" fmla="*/ 671 w 1567"/>
                <a:gd name="T15" fmla="*/ 9 h 525"/>
                <a:gd name="T16" fmla="*/ 524 w 1567"/>
                <a:gd name="T17" fmla="*/ 31 h 525"/>
                <a:gd name="T18" fmla="*/ 389 w 1567"/>
                <a:gd name="T19" fmla="*/ 73 h 525"/>
                <a:gd name="T20" fmla="*/ 309 w 1567"/>
                <a:gd name="T21" fmla="*/ 119 h 525"/>
                <a:gd name="T22" fmla="*/ 248 w 1567"/>
                <a:gd name="T23" fmla="*/ 164 h 525"/>
                <a:gd name="T24" fmla="*/ 120 w 1567"/>
                <a:gd name="T25" fmla="*/ 0 h 525"/>
                <a:gd name="T26" fmla="*/ 106 w 1567"/>
                <a:gd name="T27" fmla="*/ 145 h 525"/>
                <a:gd name="T28" fmla="*/ 73 w 1567"/>
                <a:gd name="T29" fmla="*/ 302 h 525"/>
                <a:gd name="T30" fmla="*/ 0 w 1567"/>
                <a:gd name="T31" fmla="*/ 422 h 525"/>
                <a:gd name="T32" fmla="*/ 94 w 1567"/>
                <a:gd name="T33" fmla="*/ 457 h 525"/>
                <a:gd name="T34" fmla="*/ 254 w 1567"/>
                <a:gd name="T35" fmla="*/ 467 h 525"/>
                <a:gd name="T36" fmla="*/ 369 w 1567"/>
                <a:gd name="T37" fmla="*/ 495 h 525"/>
                <a:gd name="T38" fmla="*/ 333 w 1567"/>
                <a:gd name="T39" fmla="*/ 366 h 525"/>
                <a:gd name="T40" fmla="*/ 431 w 1567"/>
                <a:gd name="T41" fmla="*/ 291 h 525"/>
                <a:gd name="T42" fmla="*/ 554 w 1567"/>
                <a:gd name="T43" fmla="*/ 236 h 525"/>
                <a:gd name="T44" fmla="*/ 697 w 1567"/>
                <a:gd name="T45" fmla="*/ 195 h 525"/>
                <a:gd name="T46" fmla="*/ 882 w 1567"/>
                <a:gd name="T47" fmla="*/ 167 h 525"/>
                <a:gd name="T48" fmla="*/ 1047 w 1567"/>
                <a:gd name="T49" fmla="*/ 166 h 525"/>
                <a:gd name="T50" fmla="*/ 1125 w 1567"/>
                <a:gd name="T51" fmla="*/ 168 h 525"/>
                <a:gd name="T52" fmla="*/ 1192 w 1567"/>
                <a:gd name="T53" fmla="*/ 176 h 525"/>
                <a:gd name="T54" fmla="*/ 1298 w 1567"/>
                <a:gd name="T55" fmla="*/ 194 h 525"/>
                <a:gd name="T56" fmla="*/ 1364 w 1567"/>
                <a:gd name="T57" fmla="*/ 210 h 525"/>
                <a:gd name="T58" fmla="*/ 1428 w 1567"/>
                <a:gd name="T59" fmla="*/ 229 h 525"/>
                <a:gd name="T60" fmla="*/ 1497 w 1567"/>
                <a:gd name="T61" fmla="*/ 259 h 525"/>
                <a:gd name="T62" fmla="*/ 1566 w 1567"/>
                <a:gd name="T63" fmla="*/ 29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7" h="525">
                  <a:moveTo>
                    <a:pt x="1566" y="291"/>
                  </a:moveTo>
                  <a:lnTo>
                    <a:pt x="1536" y="238"/>
                  </a:lnTo>
                  <a:lnTo>
                    <a:pt x="1490" y="209"/>
                  </a:lnTo>
                  <a:lnTo>
                    <a:pt x="1455" y="186"/>
                  </a:lnTo>
                  <a:lnTo>
                    <a:pt x="1406" y="159"/>
                  </a:lnTo>
                  <a:lnTo>
                    <a:pt x="1350" y="135"/>
                  </a:lnTo>
                  <a:lnTo>
                    <a:pt x="1303" y="121"/>
                  </a:lnTo>
                  <a:lnTo>
                    <a:pt x="1240" y="97"/>
                  </a:lnTo>
                  <a:lnTo>
                    <a:pt x="1176" y="78"/>
                  </a:lnTo>
                  <a:lnTo>
                    <a:pt x="1114" y="58"/>
                  </a:lnTo>
                  <a:lnTo>
                    <a:pt x="1035" y="40"/>
                  </a:lnTo>
                  <a:lnTo>
                    <a:pt x="979" y="32"/>
                  </a:lnTo>
                  <a:lnTo>
                    <a:pt x="902" y="23"/>
                  </a:lnTo>
                  <a:lnTo>
                    <a:pt x="816" y="14"/>
                  </a:lnTo>
                  <a:lnTo>
                    <a:pt x="734" y="10"/>
                  </a:lnTo>
                  <a:lnTo>
                    <a:pt x="671" y="9"/>
                  </a:lnTo>
                  <a:lnTo>
                    <a:pt x="591" y="19"/>
                  </a:lnTo>
                  <a:lnTo>
                    <a:pt x="524" y="31"/>
                  </a:lnTo>
                  <a:lnTo>
                    <a:pt x="456" y="49"/>
                  </a:lnTo>
                  <a:lnTo>
                    <a:pt x="389" y="73"/>
                  </a:lnTo>
                  <a:lnTo>
                    <a:pt x="351" y="93"/>
                  </a:lnTo>
                  <a:lnTo>
                    <a:pt x="309" y="119"/>
                  </a:lnTo>
                  <a:lnTo>
                    <a:pt x="278" y="143"/>
                  </a:lnTo>
                  <a:lnTo>
                    <a:pt x="248" y="164"/>
                  </a:lnTo>
                  <a:lnTo>
                    <a:pt x="229" y="187"/>
                  </a:lnTo>
                  <a:lnTo>
                    <a:pt x="120" y="0"/>
                  </a:lnTo>
                  <a:lnTo>
                    <a:pt x="115" y="67"/>
                  </a:lnTo>
                  <a:lnTo>
                    <a:pt x="106" y="145"/>
                  </a:lnTo>
                  <a:lnTo>
                    <a:pt x="94" y="224"/>
                  </a:lnTo>
                  <a:lnTo>
                    <a:pt x="73" y="302"/>
                  </a:lnTo>
                  <a:lnTo>
                    <a:pt x="50" y="353"/>
                  </a:lnTo>
                  <a:lnTo>
                    <a:pt x="0" y="422"/>
                  </a:lnTo>
                  <a:lnTo>
                    <a:pt x="25" y="462"/>
                  </a:lnTo>
                  <a:lnTo>
                    <a:pt x="94" y="457"/>
                  </a:lnTo>
                  <a:lnTo>
                    <a:pt x="170" y="455"/>
                  </a:lnTo>
                  <a:lnTo>
                    <a:pt x="254" y="467"/>
                  </a:lnTo>
                  <a:lnTo>
                    <a:pt x="326" y="482"/>
                  </a:lnTo>
                  <a:lnTo>
                    <a:pt x="369" y="495"/>
                  </a:lnTo>
                  <a:lnTo>
                    <a:pt x="424" y="524"/>
                  </a:lnTo>
                  <a:lnTo>
                    <a:pt x="333" y="366"/>
                  </a:lnTo>
                  <a:lnTo>
                    <a:pt x="383" y="323"/>
                  </a:lnTo>
                  <a:lnTo>
                    <a:pt x="431" y="291"/>
                  </a:lnTo>
                  <a:lnTo>
                    <a:pt x="491" y="260"/>
                  </a:lnTo>
                  <a:lnTo>
                    <a:pt x="554" y="236"/>
                  </a:lnTo>
                  <a:lnTo>
                    <a:pt x="630" y="212"/>
                  </a:lnTo>
                  <a:lnTo>
                    <a:pt x="697" y="195"/>
                  </a:lnTo>
                  <a:lnTo>
                    <a:pt x="797" y="175"/>
                  </a:lnTo>
                  <a:lnTo>
                    <a:pt x="882" y="167"/>
                  </a:lnTo>
                  <a:lnTo>
                    <a:pt x="959" y="164"/>
                  </a:lnTo>
                  <a:lnTo>
                    <a:pt x="1047" y="166"/>
                  </a:lnTo>
                  <a:lnTo>
                    <a:pt x="1087" y="167"/>
                  </a:lnTo>
                  <a:lnTo>
                    <a:pt x="1125" y="168"/>
                  </a:lnTo>
                  <a:lnTo>
                    <a:pt x="1159" y="173"/>
                  </a:lnTo>
                  <a:lnTo>
                    <a:pt x="1192" y="176"/>
                  </a:lnTo>
                  <a:lnTo>
                    <a:pt x="1253" y="183"/>
                  </a:lnTo>
                  <a:lnTo>
                    <a:pt x="1298" y="194"/>
                  </a:lnTo>
                  <a:lnTo>
                    <a:pt x="1331" y="202"/>
                  </a:lnTo>
                  <a:lnTo>
                    <a:pt x="1364" y="210"/>
                  </a:lnTo>
                  <a:lnTo>
                    <a:pt x="1398" y="221"/>
                  </a:lnTo>
                  <a:lnTo>
                    <a:pt x="1428" y="229"/>
                  </a:lnTo>
                  <a:lnTo>
                    <a:pt x="1461" y="242"/>
                  </a:lnTo>
                  <a:lnTo>
                    <a:pt x="1497" y="259"/>
                  </a:lnTo>
                  <a:lnTo>
                    <a:pt x="1535" y="274"/>
                  </a:lnTo>
                  <a:lnTo>
                    <a:pt x="1566" y="291"/>
                  </a:lnTo>
                </a:path>
              </a:pathLst>
            </a:custGeom>
            <a:solidFill>
              <a:srgbClr val="0080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45" name="Freeform 22"/>
            <p:cNvSpPr>
              <a:spLocks/>
            </p:cNvSpPr>
            <p:nvPr/>
          </p:nvSpPr>
          <p:spPr bwMode="auto">
            <a:xfrm>
              <a:off x="2110" y="1457"/>
              <a:ext cx="1535" cy="509"/>
            </a:xfrm>
            <a:custGeom>
              <a:avLst/>
              <a:gdLst>
                <a:gd name="T0" fmla="*/ 1534 w 1535"/>
                <a:gd name="T1" fmla="*/ 270 h 509"/>
                <a:gd name="T2" fmla="*/ 1492 w 1535"/>
                <a:gd name="T3" fmla="*/ 234 h 509"/>
                <a:gd name="T4" fmla="*/ 1456 w 1535"/>
                <a:gd name="T5" fmla="*/ 206 h 509"/>
                <a:gd name="T6" fmla="*/ 1423 w 1535"/>
                <a:gd name="T7" fmla="*/ 186 h 509"/>
                <a:gd name="T8" fmla="*/ 1384 w 1535"/>
                <a:gd name="T9" fmla="*/ 162 h 509"/>
                <a:gd name="T10" fmla="*/ 1329 w 1535"/>
                <a:gd name="T11" fmla="*/ 130 h 509"/>
                <a:gd name="T12" fmla="*/ 1274 w 1535"/>
                <a:gd name="T13" fmla="*/ 105 h 509"/>
                <a:gd name="T14" fmla="*/ 1210 w 1535"/>
                <a:gd name="T15" fmla="*/ 81 h 509"/>
                <a:gd name="T16" fmla="*/ 1146 w 1535"/>
                <a:gd name="T17" fmla="*/ 62 h 509"/>
                <a:gd name="T18" fmla="*/ 1086 w 1535"/>
                <a:gd name="T19" fmla="*/ 46 h 509"/>
                <a:gd name="T20" fmla="*/ 1008 w 1535"/>
                <a:gd name="T21" fmla="*/ 28 h 509"/>
                <a:gd name="T22" fmla="*/ 952 w 1535"/>
                <a:gd name="T23" fmla="*/ 19 h 509"/>
                <a:gd name="T24" fmla="*/ 875 w 1535"/>
                <a:gd name="T25" fmla="*/ 12 h 509"/>
                <a:gd name="T26" fmla="*/ 791 w 1535"/>
                <a:gd name="T27" fmla="*/ 4 h 509"/>
                <a:gd name="T28" fmla="*/ 708 w 1535"/>
                <a:gd name="T29" fmla="*/ 1 h 509"/>
                <a:gd name="T30" fmla="*/ 647 w 1535"/>
                <a:gd name="T31" fmla="*/ 0 h 509"/>
                <a:gd name="T32" fmla="*/ 565 w 1535"/>
                <a:gd name="T33" fmla="*/ 10 h 509"/>
                <a:gd name="T34" fmla="*/ 501 w 1535"/>
                <a:gd name="T35" fmla="*/ 23 h 509"/>
                <a:gd name="T36" fmla="*/ 433 w 1535"/>
                <a:gd name="T37" fmla="*/ 41 h 509"/>
                <a:gd name="T38" fmla="*/ 365 w 1535"/>
                <a:gd name="T39" fmla="*/ 65 h 509"/>
                <a:gd name="T40" fmla="*/ 327 w 1535"/>
                <a:gd name="T41" fmla="*/ 82 h 509"/>
                <a:gd name="T42" fmla="*/ 285 w 1535"/>
                <a:gd name="T43" fmla="*/ 110 h 509"/>
                <a:gd name="T44" fmla="*/ 254 w 1535"/>
                <a:gd name="T45" fmla="*/ 134 h 509"/>
                <a:gd name="T46" fmla="*/ 225 w 1535"/>
                <a:gd name="T47" fmla="*/ 157 h 509"/>
                <a:gd name="T48" fmla="*/ 203 w 1535"/>
                <a:gd name="T49" fmla="*/ 178 h 509"/>
                <a:gd name="T50" fmla="*/ 114 w 1535"/>
                <a:gd name="T51" fmla="*/ 23 h 509"/>
                <a:gd name="T52" fmla="*/ 108 w 1535"/>
                <a:gd name="T53" fmla="*/ 93 h 509"/>
                <a:gd name="T54" fmla="*/ 98 w 1535"/>
                <a:gd name="T55" fmla="*/ 157 h 509"/>
                <a:gd name="T56" fmla="*/ 84 w 1535"/>
                <a:gd name="T57" fmla="*/ 242 h 509"/>
                <a:gd name="T58" fmla="*/ 62 w 1535"/>
                <a:gd name="T59" fmla="*/ 317 h 509"/>
                <a:gd name="T60" fmla="*/ 36 w 1535"/>
                <a:gd name="T61" fmla="*/ 382 h 509"/>
                <a:gd name="T62" fmla="*/ 0 w 1535"/>
                <a:gd name="T63" fmla="*/ 451 h 509"/>
                <a:gd name="T64" fmla="*/ 69 w 1535"/>
                <a:gd name="T65" fmla="*/ 446 h 509"/>
                <a:gd name="T66" fmla="*/ 144 w 1535"/>
                <a:gd name="T67" fmla="*/ 444 h 509"/>
                <a:gd name="T68" fmla="*/ 227 w 1535"/>
                <a:gd name="T69" fmla="*/ 454 h 509"/>
                <a:gd name="T70" fmla="*/ 298 w 1535"/>
                <a:gd name="T71" fmla="*/ 470 h 509"/>
                <a:gd name="T72" fmla="*/ 341 w 1535"/>
                <a:gd name="T73" fmla="*/ 481 h 509"/>
                <a:gd name="T74" fmla="*/ 396 w 1535"/>
                <a:gd name="T75" fmla="*/ 508 h 509"/>
                <a:gd name="T76" fmla="*/ 306 w 1535"/>
                <a:gd name="T77" fmla="*/ 352 h 509"/>
                <a:gd name="T78" fmla="*/ 356 w 1535"/>
                <a:gd name="T79" fmla="*/ 312 h 509"/>
                <a:gd name="T80" fmla="*/ 403 w 1535"/>
                <a:gd name="T81" fmla="*/ 278 h 509"/>
                <a:gd name="T82" fmla="*/ 466 w 1535"/>
                <a:gd name="T83" fmla="*/ 248 h 509"/>
                <a:gd name="T84" fmla="*/ 527 w 1535"/>
                <a:gd name="T85" fmla="*/ 222 h 509"/>
                <a:gd name="T86" fmla="*/ 603 w 1535"/>
                <a:gd name="T87" fmla="*/ 201 h 509"/>
                <a:gd name="T88" fmla="*/ 670 w 1535"/>
                <a:gd name="T89" fmla="*/ 184 h 509"/>
                <a:gd name="T90" fmla="*/ 771 w 1535"/>
                <a:gd name="T91" fmla="*/ 163 h 509"/>
                <a:gd name="T92" fmla="*/ 853 w 1535"/>
                <a:gd name="T93" fmla="*/ 154 h 509"/>
                <a:gd name="T94" fmla="*/ 931 w 1535"/>
                <a:gd name="T95" fmla="*/ 149 h 509"/>
                <a:gd name="T96" fmla="*/ 1018 w 1535"/>
                <a:gd name="T97" fmla="*/ 151 h 509"/>
                <a:gd name="T98" fmla="*/ 1058 w 1535"/>
                <a:gd name="T99" fmla="*/ 152 h 509"/>
                <a:gd name="T100" fmla="*/ 1095 w 1535"/>
                <a:gd name="T101" fmla="*/ 153 h 509"/>
                <a:gd name="T102" fmla="*/ 1130 w 1535"/>
                <a:gd name="T103" fmla="*/ 158 h 509"/>
                <a:gd name="T104" fmla="*/ 1164 w 1535"/>
                <a:gd name="T105" fmla="*/ 162 h 509"/>
                <a:gd name="T106" fmla="*/ 1222 w 1535"/>
                <a:gd name="T107" fmla="*/ 166 h 509"/>
                <a:gd name="T108" fmla="*/ 1267 w 1535"/>
                <a:gd name="T109" fmla="*/ 177 h 509"/>
                <a:gd name="T110" fmla="*/ 1300 w 1535"/>
                <a:gd name="T111" fmla="*/ 185 h 509"/>
                <a:gd name="T112" fmla="*/ 1334 w 1535"/>
                <a:gd name="T113" fmla="*/ 193 h 509"/>
                <a:gd name="T114" fmla="*/ 1368 w 1535"/>
                <a:gd name="T115" fmla="*/ 202 h 509"/>
                <a:gd name="T116" fmla="*/ 1396 w 1535"/>
                <a:gd name="T117" fmla="*/ 211 h 509"/>
                <a:gd name="T118" fmla="*/ 1430 w 1535"/>
                <a:gd name="T119" fmla="*/ 222 h 509"/>
                <a:gd name="T120" fmla="*/ 1467 w 1535"/>
                <a:gd name="T121" fmla="*/ 238 h 509"/>
                <a:gd name="T122" fmla="*/ 1501 w 1535"/>
                <a:gd name="T123" fmla="*/ 252 h 509"/>
                <a:gd name="T124" fmla="*/ 1534 w 1535"/>
                <a:gd name="T125" fmla="*/ 27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5" h="509">
                  <a:moveTo>
                    <a:pt x="1534" y="270"/>
                  </a:moveTo>
                  <a:lnTo>
                    <a:pt x="1492" y="234"/>
                  </a:lnTo>
                  <a:lnTo>
                    <a:pt x="1456" y="206"/>
                  </a:lnTo>
                  <a:lnTo>
                    <a:pt x="1423" y="186"/>
                  </a:lnTo>
                  <a:lnTo>
                    <a:pt x="1384" y="162"/>
                  </a:lnTo>
                  <a:lnTo>
                    <a:pt x="1329" y="130"/>
                  </a:lnTo>
                  <a:lnTo>
                    <a:pt x="1274" y="105"/>
                  </a:lnTo>
                  <a:lnTo>
                    <a:pt x="1210" y="81"/>
                  </a:lnTo>
                  <a:lnTo>
                    <a:pt x="1146" y="62"/>
                  </a:lnTo>
                  <a:lnTo>
                    <a:pt x="1086" y="46"/>
                  </a:lnTo>
                  <a:lnTo>
                    <a:pt x="1008" y="28"/>
                  </a:lnTo>
                  <a:lnTo>
                    <a:pt x="952" y="19"/>
                  </a:lnTo>
                  <a:lnTo>
                    <a:pt x="875" y="12"/>
                  </a:lnTo>
                  <a:lnTo>
                    <a:pt x="791" y="4"/>
                  </a:lnTo>
                  <a:lnTo>
                    <a:pt x="708" y="1"/>
                  </a:lnTo>
                  <a:lnTo>
                    <a:pt x="647" y="0"/>
                  </a:lnTo>
                  <a:lnTo>
                    <a:pt x="565" y="10"/>
                  </a:lnTo>
                  <a:lnTo>
                    <a:pt x="501" y="23"/>
                  </a:lnTo>
                  <a:lnTo>
                    <a:pt x="433" y="41"/>
                  </a:lnTo>
                  <a:lnTo>
                    <a:pt x="365" y="65"/>
                  </a:lnTo>
                  <a:lnTo>
                    <a:pt x="327" y="82"/>
                  </a:lnTo>
                  <a:lnTo>
                    <a:pt x="285" y="110"/>
                  </a:lnTo>
                  <a:lnTo>
                    <a:pt x="254" y="134"/>
                  </a:lnTo>
                  <a:lnTo>
                    <a:pt x="225" y="157"/>
                  </a:lnTo>
                  <a:lnTo>
                    <a:pt x="203" y="178"/>
                  </a:lnTo>
                  <a:lnTo>
                    <a:pt x="114" y="23"/>
                  </a:lnTo>
                  <a:lnTo>
                    <a:pt x="108" y="93"/>
                  </a:lnTo>
                  <a:lnTo>
                    <a:pt x="98" y="157"/>
                  </a:lnTo>
                  <a:lnTo>
                    <a:pt x="84" y="242"/>
                  </a:lnTo>
                  <a:lnTo>
                    <a:pt x="62" y="317"/>
                  </a:lnTo>
                  <a:lnTo>
                    <a:pt x="36" y="382"/>
                  </a:lnTo>
                  <a:lnTo>
                    <a:pt x="0" y="451"/>
                  </a:lnTo>
                  <a:lnTo>
                    <a:pt x="69" y="446"/>
                  </a:lnTo>
                  <a:lnTo>
                    <a:pt x="144" y="444"/>
                  </a:lnTo>
                  <a:lnTo>
                    <a:pt x="227" y="454"/>
                  </a:lnTo>
                  <a:lnTo>
                    <a:pt x="298" y="470"/>
                  </a:lnTo>
                  <a:lnTo>
                    <a:pt x="341" y="481"/>
                  </a:lnTo>
                  <a:lnTo>
                    <a:pt x="396" y="508"/>
                  </a:lnTo>
                  <a:lnTo>
                    <a:pt x="306" y="352"/>
                  </a:lnTo>
                  <a:lnTo>
                    <a:pt x="356" y="312"/>
                  </a:lnTo>
                  <a:lnTo>
                    <a:pt x="403" y="278"/>
                  </a:lnTo>
                  <a:lnTo>
                    <a:pt x="466" y="248"/>
                  </a:lnTo>
                  <a:lnTo>
                    <a:pt x="527" y="222"/>
                  </a:lnTo>
                  <a:lnTo>
                    <a:pt x="603" y="201"/>
                  </a:lnTo>
                  <a:lnTo>
                    <a:pt x="670" y="184"/>
                  </a:lnTo>
                  <a:lnTo>
                    <a:pt x="771" y="163"/>
                  </a:lnTo>
                  <a:lnTo>
                    <a:pt x="853" y="154"/>
                  </a:lnTo>
                  <a:lnTo>
                    <a:pt x="931" y="149"/>
                  </a:lnTo>
                  <a:lnTo>
                    <a:pt x="1018" y="151"/>
                  </a:lnTo>
                  <a:lnTo>
                    <a:pt x="1058" y="152"/>
                  </a:lnTo>
                  <a:lnTo>
                    <a:pt x="1095" y="153"/>
                  </a:lnTo>
                  <a:lnTo>
                    <a:pt x="1130" y="158"/>
                  </a:lnTo>
                  <a:lnTo>
                    <a:pt x="1164" y="162"/>
                  </a:lnTo>
                  <a:lnTo>
                    <a:pt x="1222" y="166"/>
                  </a:lnTo>
                  <a:lnTo>
                    <a:pt x="1267" y="177"/>
                  </a:lnTo>
                  <a:lnTo>
                    <a:pt x="1300" y="185"/>
                  </a:lnTo>
                  <a:lnTo>
                    <a:pt x="1334" y="193"/>
                  </a:lnTo>
                  <a:lnTo>
                    <a:pt x="1368" y="202"/>
                  </a:lnTo>
                  <a:lnTo>
                    <a:pt x="1396" y="211"/>
                  </a:lnTo>
                  <a:lnTo>
                    <a:pt x="1430" y="222"/>
                  </a:lnTo>
                  <a:lnTo>
                    <a:pt x="1467" y="238"/>
                  </a:lnTo>
                  <a:lnTo>
                    <a:pt x="1501" y="252"/>
                  </a:lnTo>
                  <a:lnTo>
                    <a:pt x="1534" y="270"/>
                  </a:lnTo>
                </a:path>
              </a:pathLst>
            </a:custGeom>
            <a:solidFill>
              <a:srgbClr val="00FF00"/>
            </a:solidFill>
            <a:ln w="12700" cap="rnd" cmpd="sng">
              <a:solidFill>
                <a:srgbClr val="008AE8"/>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pSp>
      <p:sp>
        <p:nvSpPr>
          <p:cNvPr id="23"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Estimation </a:t>
            </a:r>
            <a:r>
              <a:rPr lang="en-US" sz="3200" b="1" dirty="0" smtClean="0">
                <a:solidFill>
                  <a:srgbClr val="0070C0"/>
                </a:solidFill>
                <a:latin typeface="Arial"/>
              </a:rPr>
              <a:t>Process)</a:t>
            </a:r>
            <a:endParaRPr lang="en-US" sz="3200" b="1" dirty="0">
              <a:solidFill>
                <a:srgbClr val="0070C0"/>
              </a:solidFill>
              <a:latin typeface="Arial"/>
            </a:endParaRPr>
          </a:p>
        </p:txBody>
      </p:sp>
    </p:spTree>
    <p:extLst>
      <p:ext uri="{BB962C8B-B14F-4D97-AF65-F5344CB8AC3E}">
        <p14:creationId xmlns:p14="http://schemas.microsoft.com/office/powerpoint/2010/main" xmlns="" val="1265780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45" name="Object 2">
            <a:hlinkClick r:id="" action="ppaction://ole?verb=0"/>
          </p:cNvPr>
          <p:cNvGraphicFramePr>
            <a:graphicFrameLocks/>
          </p:cNvGraphicFramePr>
          <p:nvPr/>
        </p:nvGraphicFramePr>
        <p:xfrm>
          <a:off x="571500" y="1928813"/>
          <a:ext cx="8083550" cy="4308475"/>
        </p:xfrm>
        <a:graphic>
          <a:graphicData uri="http://schemas.openxmlformats.org/presentationml/2006/ole">
            <p:oleObj spid="_x0000_s15419" name="VISIO" r:id="rId3" imgW="3789720" imgH="2027880" progId="">
              <p:embed/>
            </p:oleObj>
          </a:graphicData>
        </a:graphic>
      </p:graphicFrame>
      <p:sp>
        <p:nvSpPr>
          <p:cNvPr id="46" name="Arc 3"/>
          <p:cNvSpPr>
            <a:spLocks/>
          </p:cNvSpPr>
          <p:nvPr/>
        </p:nvSpPr>
        <p:spPr bwMode="auto">
          <a:xfrm>
            <a:off x="3290888" y="2452688"/>
            <a:ext cx="596900" cy="1397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AFE1FF"/>
            </a:solidFill>
            <a:round/>
            <a:headEnd type="triangle" w="med" len="med"/>
            <a:tailEn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aphicFrame>
        <p:nvGraphicFramePr>
          <p:cNvPr id="47" name="Object 5">
            <a:hlinkClick r:id="" action="ppaction://ole?verb=0"/>
          </p:cNvPr>
          <p:cNvGraphicFramePr>
            <a:graphicFrameLocks/>
          </p:cNvGraphicFramePr>
          <p:nvPr/>
        </p:nvGraphicFramePr>
        <p:xfrm>
          <a:off x="4021138" y="2243138"/>
          <a:ext cx="3252787" cy="458787"/>
        </p:xfrm>
        <a:graphic>
          <a:graphicData uri="http://schemas.openxmlformats.org/presentationml/2006/ole">
            <p:oleObj spid="_x0000_s15420" name="MathType Equation" r:id="rId4" imgW="3091320" imgH="436320" progId="Equation">
              <p:embed/>
            </p:oleObj>
          </a:graphicData>
        </a:graphic>
      </p:graphicFrame>
      <p:graphicFrame>
        <p:nvGraphicFramePr>
          <p:cNvPr id="48" name="Object 6">
            <a:hlinkClick r:id="" action="ppaction://ole?verb=0"/>
          </p:cNvPr>
          <p:cNvGraphicFramePr>
            <a:graphicFrameLocks/>
          </p:cNvGraphicFramePr>
          <p:nvPr/>
        </p:nvGraphicFramePr>
        <p:xfrm>
          <a:off x="5835650" y="4419600"/>
          <a:ext cx="2622550" cy="615950"/>
        </p:xfrm>
        <a:graphic>
          <a:graphicData uri="http://schemas.openxmlformats.org/presentationml/2006/ole">
            <p:oleObj spid="_x0000_s15421" name="Equation" r:id="rId5" imgW="1006200" imgH="209160" progId="Equation.3">
              <p:embed/>
            </p:oleObj>
          </a:graphicData>
        </a:graphic>
      </p:graphicFrame>
      <p:sp>
        <p:nvSpPr>
          <p:cNvPr id="49" name="Arc 7"/>
          <p:cNvSpPr>
            <a:spLocks/>
          </p:cNvSpPr>
          <p:nvPr/>
        </p:nvSpPr>
        <p:spPr bwMode="auto">
          <a:xfrm>
            <a:off x="4129088" y="4191000"/>
            <a:ext cx="596900" cy="6731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AFE1FF"/>
            </a:solidFill>
            <a:round/>
            <a:headEnd/>
            <a:tailEnd type="triangle" w="med" len="me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0" name="Rectangle 8"/>
          <p:cNvSpPr>
            <a:spLocks noChangeArrowheads="1"/>
          </p:cNvSpPr>
          <p:nvPr/>
        </p:nvSpPr>
        <p:spPr bwMode="auto">
          <a:xfrm>
            <a:off x="7380288" y="2212975"/>
            <a:ext cx="1660525" cy="81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400" b="1" smtClean="0">
                <a:solidFill>
                  <a:srgbClr val="CCECFF"/>
                </a:solidFill>
                <a:effectLst>
                  <a:outerShdw blurRad="38100" dist="38100" dir="2700000" algn="tl">
                    <a:srgbClr val="000000"/>
                  </a:outerShdw>
                </a:effectLst>
                <a:latin typeface="Arial" panose="020B0604020202020204" pitchFamily="34" charset="0"/>
              </a:rPr>
              <a:t>Observedvalue</a:t>
            </a:r>
          </a:p>
        </p:txBody>
      </p:sp>
      <p:sp>
        <p:nvSpPr>
          <p:cNvPr id="51" name="Arc 9"/>
          <p:cNvSpPr>
            <a:spLocks/>
          </p:cNvSpPr>
          <p:nvPr/>
        </p:nvSpPr>
        <p:spPr bwMode="auto">
          <a:xfrm>
            <a:off x="7391400" y="2971800"/>
            <a:ext cx="368300" cy="5207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rgbClr val="AFE1FF"/>
            </a:solidFill>
            <a:round/>
            <a:headEnd/>
            <a:tailEnd type="triangle" w="med" len="me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2" name="Rectangle 10"/>
          <p:cNvSpPr>
            <a:spLocks noChangeArrowheads="1"/>
          </p:cNvSpPr>
          <p:nvPr/>
        </p:nvSpPr>
        <p:spPr bwMode="auto">
          <a:xfrm>
            <a:off x="676275" y="5945188"/>
            <a:ext cx="282575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400" b="1" smtClean="0">
                <a:solidFill>
                  <a:srgbClr val="CCECFF"/>
                </a:solidFill>
                <a:effectLst>
                  <a:outerShdw blurRad="38100" dist="38100" dir="2700000" algn="tl">
                    <a:srgbClr val="000000"/>
                  </a:outerShdw>
                </a:effectLst>
                <a:latin typeface="Arial" panose="020B0604020202020204" pitchFamily="34" charset="0"/>
              </a:rPr>
              <a:t>Observed value</a:t>
            </a:r>
          </a:p>
        </p:txBody>
      </p:sp>
      <p:sp>
        <p:nvSpPr>
          <p:cNvPr id="53" name="Arc 11"/>
          <p:cNvSpPr>
            <a:spLocks/>
          </p:cNvSpPr>
          <p:nvPr/>
        </p:nvSpPr>
        <p:spPr bwMode="auto">
          <a:xfrm>
            <a:off x="3200400" y="5410200"/>
            <a:ext cx="368300" cy="7493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rgbClr val="AFE1FF"/>
            </a:solidFill>
            <a:round/>
            <a:headEnd type="triangle" w="med" len="med"/>
            <a:tailEn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4" name="Rectangle 12"/>
          <p:cNvSpPr>
            <a:spLocks noChangeArrowheads="1"/>
          </p:cNvSpPr>
          <p:nvPr/>
        </p:nvSpPr>
        <p:spPr bwMode="auto">
          <a:xfrm>
            <a:off x="3489325" y="3252788"/>
            <a:ext cx="3363913"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3600" b="1" i="1" dirty="0" smtClean="0">
                <a:solidFill>
                  <a:srgbClr val="CCECFF"/>
                </a:solidFill>
                <a:effectLst>
                  <a:outerShdw blurRad="38100" dist="38100" dir="2700000" algn="tl">
                    <a:srgbClr val="000000"/>
                  </a:outerShdw>
                </a:effectLst>
                <a:latin typeface="Symbol" panose="05050102010706020507" pitchFamily="18" charset="2"/>
              </a:rPr>
              <a:t></a:t>
            </a:r>
            <a:r>
              <a:rPr lang="en-US" altLang="en-US" sz="3600" b="1" i="1" baseline="-25000" dirty="0" err="1" smtClean="0">
                <a:solidFill>
                  <a:srgbClr val="CCECFF"/>
                </a:solidFill>
                <a:effectLst>
                  <a:outerShdw blurRad="38100" dist="38100" dir="2700000" algn="tl">
                    <a:srgbClr val="000000"/>
                  </a:outerShdw>
                </a:effectLst>
                <a:latin typeface="Arial" panose="020B0604020202020204" pitchFamily="34" charset="0"/>
              </a:rPr>
              <a:t>i</a:t>
            </a:r>
            <a:r>
              <a:rPr lang="en-US" altLang="en-US" sz="3600" b="1" dirty="0" smtClean="0">
                <a:solidFill>
                  <a:srgbClr val="CCECFF"/>
                </a:solidFill>
                <a:effectLst>
                  <a:outerShdw blurRad="38100" dist="38100" dir="2700000" algn="tl">
                    <a:srgbClr val="000000"/>
                  </a:outerShdw>
                </a:effectLst>
                <a:latin typeface="Arial" panose="020B0604020202020204" pitchFamily="34" charset="0"/>
              </a:rPr>
              <a:t> </a:t>
            </a:r>
            <a:r>
              <a:rPr lang="en-US" altLang="en-US" sz="2400" b="1" dirty="0" smtClean="0">
                <a:solidFill>
                  <a:srgbClr val="CCECFF"/>
                </a:solidFill>
                <a:effectLst>
                  <a:outerShdw blurRad="38100" dist="38100" dir="2700000" algn="tl">
                    <a:srgbClr val="000000"/>
                  </a:outerShdw>
                </a:effectLst>
                <a:latin typeface="Arial" panose="020B0604020202020204" pitchFamily="34" charset="0"/>
              </a:rPr>
              <a:t>= Random error</a:t>
            </a:r>
          </a:p>
        </p:txBody>
      </p:sp>
      <p:sp>
        <p:nvSpPr>
          <p:cNvPr id="55" name="Title 1"/>
          <p:cNvSpPr>
            <a:spLocks noGrp="1"/>
          </p:cNvSpPr>
          <p:nvPr>
            <p:ph type="title"/>
          </p:nvPr>
        </p:nvSpPr>
        <p:spPr>
          <a:xfrm>
            <a:off x="612648" y="152400"/>
            <a:ext cx="8153400" cy="990600"/>
          </a:xfrm>
        </p:spPr>
        <p:txBody>
          <a:bodyPr>
            <a:noAutofit/>
          </a:bodyPr>
          <a:lstStyle/>
          <a:p>
            <a:r>
              <a:rPr lang="en-US" sz="4000" b="1" dirty="0">
                <a:solidFill>
                  <a:schemeClr val="bg1"/>
                </a:solidFill>
                <a:latin typeface="Arial"/>
              </a:rPr>
              <a:t>Linear Regression </a:t>
            </a:r>
            <a:r>
              <a:rPr lang="en-US" sz="4000" b="1" dirty="0" smtClean="0">
                <a:solidFill>
                  <a:schemeClr val="bg1"/>
                </a:solidFill>
                <a:latin typeface="Arial"/>
              </a:rPr>
              <a:t>Model</a:t>
            </a:r>
            <a:r>
              <a:rPr lang="en-US" sz="3600" b="1" dirty="0" smtClean="0">
                <a:solidFill>
                  <a:schemeClr val="bg1"/>
                </a:solidFill>
                <a:latin typeface="Arial"/>
              </a:rPr>
              <a:t/>
            </a:r>
            <a:br>
              <a:rPr lang="en-US" sz="3600" b="1" dirty="0" smtClean="0">
                <a:solidFill>
                  <a:schemeClr val="bg1"/>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Estimation </a:t>
            </a:r>
            <a:r>
              <a:rPr lang="en-US" sz="3200" b="1" dirty="0" smtClean="0">
                <a:solidFill>
                  <a:srgbClr val="0070C0"/>
                </a:solidFill>
                <a:latin typeface="Arial"/>
              </a:rPr>
              <a:t>Process)</a:t>
            </a:r>
            <a:endParaRPr lang="en-US" sz="3200" b="1" dirty="0">
              <a:solidFill>
                <a:srgbClr val="0070C0"/>
              </a:solidFill>
              <a:latin typeface="Arial"/>
            </a:endParaRPr>
          </a:p>
        </p:txBody>
      </p:sp>
    </p:spTree>
    <p:extLst>
      <p:ext uri="{BB962C8B-B14F-4D97-AF65-F5344CB8AC3E}">
        <p14:creationId xmlns:p14="http://schemas.microsoft.com/office/powerpoint/2010/main" xmlns="" val="3946865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23" name="Object 2">
            <a:hlinkClick r:id="" action="ppaction://ole?verb=0"/>
          </p:cNvPr>
          <p:cNvGraphicFramePr>
            <a:graphicFrameLocks/>
          </p:cNvGraphicFramePr>
          <p:nvPr/>
        </p:nvGraphicFramePr>
        <p:xfrm>
          <a:off x="571500" y="1928813"/>
          <a:ext cx="8083550" cy="4308475"/>
        </p:xfrm>
        <a:graphic>
          <a:graphicData uri="http://schemas.openxmlformats.org/presentationml/2006/ole">
            <p:oleObj spid="_x0000_s16443" name="VISIO" r:id="rId3" imgW="3789720" imgH="2027880" progId="">
              <p:embed/>
            </p:oleObj>
          </a:graphicData>
        </a:graphic>
      </p:graphicFrame>
      <p:graphicFrame>
        <p:nvGraphicFramePr>
          <p:cNvPr id="24" name="Object 3">
            <a:hlinkClick r:id="" action="ppaction://ole?verb=0"/>
          </p:cNvPr>
          <p:cNvGraphicFramePr>
            <a:graphicFrameLocks/>
          </p:cNvGraphicFramePr>
          <p:nvPr/>
        </p:nvGraphicFramePr>
        <p:xfrm>
          <a:off x="3948113" y="2058988"/>
          <a:ext cx="3495675" cy="715962"/>
        </p:xfrm>
        <a:graphic>
          <a:graphicData uri="http://schemas.openxmlformats.org/presentationml/2006/ole">
            <p:oleObj spid="_x0000_s16444" name="MathType Equation" r:id="rId4" imgW="3327120" imgH="682200" progId="Equation">
              <p:embed/>
            </p:oleObj>
          </a:graphicData>
        </a:graphic>
      </p:graphicFrame>
      <p:graphicFrame>
        <p:nvGraphicFramePr>
          <p:cNvPr id="25" name="Object 5">
            <a:hlinkClick r:id="" action="ppaction://ole?verb=0"/>
          </p:cNvPr>
          <p:cNvGraphicFramePr>
            <a:graphicFrameLocks/>
          </p:cNvGraphicFramePr>
          <p:nvPr/>
        </p:nvGraphicFramePr>
        <p:xfrm>
          <a:off x="4432300" y="4552950"/>
          <a:ext cx="2708275" cy="714375"/>
        </p:xfrm>
        <a:graphic>
          <a:graphicData uri="http://schemas.openxmlformats.org/presentationml/2006/ole">
            <p:oleObj spid="_x0000_s16445" name="MathType Equation" r:id="rId5" imgW="2574720" imgH="682200" progId="Equation">
              <p:embed/>
            </p:oleObj>
          </a:graphicData>
        </a:graphic>
      </p:graphicFrame>
      <p:sp>
        <p:nvSpPr>
          <p:cNvPr id="26" name="Arc 6"/>
          <p:cNvSpPr>
            <a:spLocks/>
          </p:cNvSpPr>
          <p:nvPr/>
        </p:nvSpPr>
        <p:spPr bwMode="auto">
          <a:xfrm>
            <a:off x="3748088" y="4343400"/>
            <a:ext cx="673100" cy="5207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AFE1FF"/>
            </a:solidFill>
            <a:round/>
            <a:headEnd/>
            <a:tailEnd type="triangle" w="med" len="me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27" name="Arc 7"/>
          <p:cNvSpPr>
            <a:spLocks/>
          </p:cNvSpPr>
          <p:nvPr/>
        </p:nvSpPr>
        <p:spPr bwMode="auto">
          <a:xfrm>
            <a:off x="3290888" y="2452688"/>
            <a:ext cx="596900" cy="1397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AFE1FF"/>
            </a:solidFill>
            <a:round/>
            <a:headEnd type="triangle" w="med" len="med"/>
            <a:tailEn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28" name="Arc 8"/>
          <p:cNvSpPr>
            <a:spLocks/>
          </p:cNvSpPr>
          <p:nvPr/>
        </p:nvSpPr>
        <p:spPr bwMode="auto">
          <a:xfrm>
            <a:off x="3200400" y="5410200"/>
            <a:ext cx="368300" cy="7493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rgbClr val="AFE1FF"/>
            </a:solidFill>
            <a:round/>
            <a:headEnd type="triangle" w="med" len="med"/>
            <a:tailEn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29" name="Rectangle 9"/>
          <p:cNvSpPr>
            <a:spLocks noChangeArrowheads="1"/>
          </p:cNvSpPr>
          <p:nvPr/>
        </p:nvSpPr>
        <p:spPr bwMode="auto">
          <a:xfrm>
            <a:off x="7077075" y="4040188"/>
            <a:ext cx="1989138" cy="81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400" b="1" smtClean="0">
                <a:solidFill>
                  <a:srgbClr val="CCECFF"/>
                </a:solidFill>
                <a:effectLst>
                  <a:outerShdw blurRad="38100" dist="38100" dir="2700000" algn="tl">
                    <a:srgbClr val="000000"/>
                  </a:outerShdw>
                </a:effectLst>
                <a:latin typeface="Arial" panose="020B0604020202020204" pitchFamily="34" charset="0"/>
              </a:rPr>
              <a:t>Unsampled observation</a:t>
            </a:r>
          </a:p>
        </p:txBody>
      </p:sp>
      <p:sp>
        <p:nvSpPr>
          <p:cNvPr id="30" name="Arc 10"/>
          <p:cNvSpPr>
            <a:spLocks/>
          </p:cNvSpPr>
          <p:nvPr/>
        </p:nvSpPr>
        <p:spPr bwMode="auto">
          <a:xfrm>
            <a:off x="6645275" y="4189413"/>
            <a:ext cx="455613" cy="222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AFE1FF"/>
            </a:solidFill>
            <a:round/>
            <a:headEnd/>
            <a:tailEnd type="triangle" w="med" len="med"/>
          </a:ln>
          <a:effectLst>
            <a:outerShdw dist="35921" dir="2700000" algn="ctr" rotWithShape="0">
              <a:srgbClr val="008AE8"/>
            </a:outerShdw>
          </a:effectLst>
          <a:extLst>
            <a:ext uri="{909E8E84-426E-40DD-AFC4-6F175D3DCCD1}">
              <a14:hiddenFill xmlns:a14="http://schemas.microsoft.com/office/drawing/2010/main" xmlns="">
                <a:solidFill>
                  <a:schemeClr val="accent1"/>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31" name="Rectangle 11"/>
          <p:cNvSpPr>
            <a:spLocks noChangeArrowheads="1"/>
          </p:cNvSpPr>
          <p:nvPr/>
        </p:nvSpPr>
        <p:spPr bwMode="auto">
          <a:xfrm>
            <a:off x="3490913" y="3008313"/>
            <a:ext cx="2100262" cy="1003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400" b="1" i="1" smtClean="0">
                <a:solidFill>
                  <a:srgbClr val="CCECFF"/>
                </a:solidFill>
                <a:effectLst>
                  <a:outerShdw blurRad="38100" dist="38100" dir="2700000" algn="tl">
                    <a:srgbClr val="000000"/>
                  </a:outerShdw>
                </a:effectLst>
                <a:latin typeface="Symbol" panose="05050102010706020507" pitchFamily="18" charset="2"/>
              </a:rPr>
              <a:t></a:t>
            </a:r>
            <a:r>
              <a:rPr lang="en-US" altLang="en-US" sz="3600" b="1" i="1" baseline="-25000" smtClean="0">
                <a:solidFill>
                  <a:srgbClr val="CCECFF"/>
                </a:solidFill>
                <a:effectLst>
                  <a:outerShdw blurRad="38100" dist="38100" dir="2700000" algn="tl">
                    <a:srgbClr val="000000"/>
                  </a:outerShdw>
                </a:effectLst>
                <a:latin typeface="Arial" panose="020B0604020202020204" pitchFamily="34" charset="0"/>
              </a:rPr>
              <a:t>i</a:t>
            </a:r>
            <a:r>
              <a:rPr lang="en-US" altLang="en-US" sz="3600" b="1" i="1" smtClean="0">
                <a:solidFill>
                  <a:srgbClr val="CCECFF"/>
                </a:solidFill>
                <a:effectLst>
                  <a:outerShdw blurRad="38100" dist="38100" dir="2700000" algn="tl">
                    <a:srgbClr val="000000"/>
                  </a:outerShdw>
                </a:effectLst>
                <a:latin typeface="Arial" panose="020B0604020202020204" pitchFamily="34" charset="0"/>
              </a:rPr>
              <a:t> </a:t>
            </a:r>
            <a:r>
              <a:rPr lang="en-US" altLang="en-US" sz="2400" b="1" smtClean="0">
                <a:solidFill>
                  <a:srgbClr val="CCECFF"/>
                </a:solidFill>
                <a:effectLst>
                  <a:outerShdw blurRad="38100" dist="38100" dir="2700000" algn="tl">
                    <a:srgbClr val="000000"/>
                  </a:outerShdw>
                </a:effectLst>
                <a:latin typeface="Arial" panose="020B0604020202020204" pitchFamily="34" charset="0"/>
              </a:rPr>
              <a:t>= Random error</a:t>
            </a:r>
          </a:p>
        </p:txBody>
      </p:sp>
      <p:sp>
        <p:nvSpPr>
          <p:cNvPr id="32" name="Rectangle 12"/>
          <p:cNvSpPr>
            <a:spLocks noChangeArrowheads="1"/>
          </p:cNvSpPr>
          <p:nvPr/>
        </p:nvSpPr>
        <p:spPr bwMode="auto">
          <a:xfrm>
            <a:off x="676275" y="5945188"/>
            <a:ext cx="282575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50000"/>
              </a:spcBef>
              <a:spcAft>
                <a:spcPct val="0"/>
              </a:spcAft>
            </a:pPr>
            <a:r>
              <a:rPr lang="en-US" altLang="en-US" sz="2400" b="1" smtClean="0">
                <a:solidFill>
                  <a:srgbClr val="CCECFF"/>
                </a:solidFill>
                <a:effectLst>
                  <a:outerShdw blurRad="38100" dist="38100" dir="2700000" algn="tl">
                    <a:srgbClr val="000000"/>
                  </a:outerShdw>
                </a:effectLst>
                <a:latin typeface="Arial" panose="020B0604020202020204" pitchFamily="34" charset="0"/>
              </a:rPr>
              <a:t>Observed value</a:t>
            </a:r>
          </a:p>
        </p:txBody>
      </p:sp>
      <p:sp>
        <p:nvSpPr>
          <p:cNvPr id="33" name="Rectangle 13"/>
          <p:cNvSpPr>
            <a:spLocks noChangeArrowheads="1"/>
          </p:cNvSpPr>
          <p:nvPr/>
        </p:nvSpPr>
        <p:spPr bwMode="auto">
          <a:xfrm>
            <a:off x="3576638" y="3049588"/>
            <a:ext cx="373062"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ctr" eaLnBrk="0" fontAlgn="base" hangingPunct="0">
              <a:spcBef>
                <a:spcPct val="50000"/>
              </a:spcBef>
              <a:spcAft>
                <a:spcPct val="0"/>
              </a:spcAft>
            </a:pPr>
            <a:r>
              <a:rPr lang="en-US" altLang="en-US" sz="2400" b="1" smtClean="0">
                <a:solidFill>
                  <a:srgbClr val="CCECFF"/>
                </a:solidFill>
                <a:effectLst>
                  <a:outerShdw blurRad="38100" dist="38100" dir="2700000" algn="tl">
                    <a:srgbClr val="000000"/>
                  </a:outerShdw>
                </a:effectLst>
                <a:latin typeface="Arial" panose="020B0604020202020204" pitchFamily="34" charset="0"/>
              </a:rPr>
              <a:t>^</a:t>
            </a:r>
          </a:p>
        </p:txBody>
      </p:sp>
      <p:sp>
        <p:nvSpPr>
          <p:cNvPr id="34" name="Title 1"/>
          <p:cNvSpPr>
            <a:spLocks noGrp="1"/>
          </p:cNvSpPr>
          <p:nvPr>
            <p:ph type="title"/>
          </p:nvPr>
        </p:nvSpPr>
        <p:spPr>
          <a:xfrm>
            <a:off x="612648" y="152400"/>
            <a:ext cx="8153400" cy="990600"/>
          </a:xfrm>
        </p:spPr>
        <p:txBody>
          <a:bodyPr>
            <a:noAutofit/>
          </a:bodyPr>
          <a:lstStyle/>
          <a:p>
            <a:r>
              <a:rPr lang="en-US" sz="4000" b="1" dirty="0">
                <a:solidFill>
                  <a:schemeClr val="bg1"/>
                </a:solidFill>
                <a:latin typeface="Arial"/>
              </a:rPr>
              <a:t>Linear Regression </a:t>
            </a:r>
            <a:r>
              <a:rPr lang="en-US" sz="4000" b="1" dirty="0" smtClean="0">
                <a:solidFill>
                  <a:schemeClr val="bg1"/>
                </a:solidFill>
                <a:latin typeface="Arial"/>
              </a:rPr>
              <a:t>Model</a:t>
            </a:r>
            <a:r>
              <a:rPr lang="en-US" sz="3600" b="1" dirty="0" smtClean="0">
                <a:solidFill>
                  <a:schemeClr val="bg1"/>
                </a:solidFill>
                <a:latin typeface="Arial"/>
              </a:rPr>
              <a:t/>
            </a:r>
            <a:br>
              <a:rPr lang="en-US" sz="3600" b="1" dirty="0" smtClean="0">
                <a:solidFill>
                  <a:schemeClr val="bg1"/>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Estimation </a:t>
            </a:r>
            <a:r>
              <a:rPr lang="en-US" sz="3200" b="1" dirty="0" smtClean="0">
                <a:solidFill>
                  <a:srgbClr val="0070C0"/>
                </a:solidFill>
                <a:latin typeface="Arial"/>
              </a:rPr>
              <a:t>Process)</a:t>
            </a:r>
            <a:endParaRPr lang="en-US" sz="3200" b="1" dirty="0">
              <a:solidFill>
                <a:srgbClr val="0070C0"/>
              </a:solidFill>
              <a:latin typeface="Arial"/>
            </a:endParaRPr>
          </a:p>
        </p:txBody>
      </p:sp>
    </p:spTree>
    <p:extLst>
      <p:ext uri="{BB962C8B-B14F-4D97-AF65-F5344CB8AC3E}">
        <p14:creationId xmlns:p14="http://schemas.microsoft.com/office/powerpoint/2010/main" xmlns="" val="2948442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2"/>
          <p:cNvSpPr>
            <a:spLocks noChangeArrowheads="1"/>
          </p:cNvSpPr>
          <p:nvPr/>
        </p:nvSpPr>
        <p:spPr bwMode="auto">
          <a:xfrm>
            <a:off x="1787525" y="3463925"/>
            <a:ext cx="5657850" cy="2911475"/>
          </a:xfrm>
          <a:prstGeom prst="rect">
            <a:avLst/>
          </a:prstGeom>
          <a:solidFill>
            <a:srgbClr val="008AE8"/>
          </a:solidFill>
          <a:ln w="12700">
            <a:solidFill>
              <a:srgbClr val="0068AE"/>
            </a:solidFill>
            <a:miter lim="800000"/>
            <a:headEnd/>
            <a:tailEnd/>
          </a:ln>
          <a:effectLst>
            <a:prstShdw prst="shdw17" dist="17961" dir="2700000">
              <a:srgbClr val="0068AE">
                <a:gamma/>
                <a:shade val="60000"/>
                <a:invGamma/>
              </a:srgbClr>
            </a:prst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88" name="Line 3"/>
          <p:cNvSpPr>
            <a:spLocks noChangeShapeType="1"/>
          </p:cNvSpPr>
          <p:nvPr/>
        </p:nvSpPr>
        <p:spPr bwMode="auto">
          <a:xfrm>
            <a:off x="2571750" y="4122738"/>
            <a:ext cx="0" cy="137795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9" name="Line 4"/>
          <p:cNvSpPr>
            <a:spLocks noChangeShapeType="1"/>
          </p:cNvSpPr>
          <p:nvPr/>
        </p:nvSpPr>
        <p:spPr bwMode="auto">
          <a:xfrm>
            <a:off x="2474913" y="551338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0" name="Line 5"/>
          <p:cNvSpPr>
            <a:spLocks noChangeShapeType="1"/>
          </p:cNvSpPr>
          <p:nvPr/>
        </p:nvSpPr>
        <p:spPr bwMode="auto">
          <a:xfrm>
            <a:off x="2474913" y="50466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1" name="Line 6"/>
          <p:cNvSpPr>
            <a:spLocks noChangeShapeType="1"/>
          </p:cNvSpPr>
          <p:nvPr/>
        </p:nvSpPr>
        <p:spPr bwMode="auto">
          <a:xfrm>
            <a:off x="2474913" y="45767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2" name="Line 7"/>
          <p:cNvSpPr>
            <a:spLocks noChangeShapeType="1"/>
          </p:cNvSpPr>
          <p:nvPr/>
        </p:nvSpPr>
        <p:spPr bwMode="auto">
          <a:xfrm>
            <a:off x="2474913" y="411003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3" name="Line 8"/>
          <p:cNvSpPr>
            <a:spLocks noChangeShapeType="1"/>
          </p:cNvSpPr>
          <p:nvPr/>
        </p:nvSpPr>
        <p:spPr bwMode="auto">
          <a:xfrm>
            <a:off x="2584450" y="5513388"/>
            <a:ext cx="44354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4" name="Line 9"/>
          <p:cNvSpPr>
            <a:spLocks noChangeShapeType="1"/>
          </p:cNvSpPr>
          <p:nvPr/>
        </p:nvSpPr>
        <p:spPr bwMode="auto">
          <a:xfrm flipV="1">
            <a:off x="2571750"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5" name="Line 10"/>
          <p:cNvSpPr>
            <a:spLocks noChangeShapeType="1"/>
          </p:cNvSpPr>
          <p:nvPr/>
        </p:nvSpPr>
        <p:spPr bwMode="auto">
          <a:xfrm flipV="1">
            <a:off x="3317875"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6" name="Line 11"/>
          <p:cNvSpPr>
            <a:spLocks noChangeShapeType="1"/>
          </p:cNvSpPr>
          <p:nvPr/>
        </p:nvSpPr>
        <p:spPr bwMode="auto">
          <a:xfrm flipV="1">
            <a:off x="4057650"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7" name="Line 12"/>
          <p:cNvSpPr>
            <a:spLocks noChangeShapeType="1"/>
          </p:cNvSpPr>
          <p:nvPr/>
        </p:nvSpPr>
        <p:spPr bwMode="auto">
          <a:xfrm flipV="1">
            <a:off x="4802188"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8" name="Line 13"/>
          <p:cNvSpPr>
            <a:spLocks noChangeShapeType="1"/>
          </p:cNvSpPr>
          <p:nvPr/>
        </p:nvSpPr>
        <p:spPr bwMode="auto">
          <a:xfrm flipV="1">
            <a:off x="5548313"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9" name="Line 14"/>
          <p:cNvSpPr>
            <a:spLocks noChangeShapeType="1"/>
          </p:cNvSpPr>
          <p:nvPr/>
        </p:nvSpPr>
        <p:spPr bwMode="auto">
          <a:xfrm flipV="1">
            <a:off x="6288088"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0" name="Line 15"/>
          <p:cNvSpPr>
            <a:spLocks noChangeShapeType="1"/>
          </p:cNvSpPr>
          <p:nvPr/>
        </p:nvSpPr>
        <p:spPr bwMode="auto">
          <a:xfrm flipV="1">
            <a:off x="7032625"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1" name="Line 16"/>
          <p:cNvSpPr>
            <a:spLocks noChangeShapeType="1"/>
          </p:cNvSpPr>
          <p:nvPr/>
        </p:nvSpPr>
        <p:spPr bwMode="auto">
          <a:xfrm flipV="1">
            <a:off x="2571750"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2" name="Line 17"/>
          <p:cNvSpPr>
            <a:spLocks noChangeShapeType="1"/>
          </p:cNvSpPr>
          <p:nvPr/>
        </p:nvSpPr>
        <p:spPr bwMode="auto">
          <a:xfrm flipV="1">
            <a:off x="4057650"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3" name="Line 18"/>
          <p:cNvSpPr>
            <a:spLocks noChangeShapeType="1"/>
          </p:cNvSpPr>
          <p:nvPr/>
        </p:nvSpPr>
        <p:spPr bwMode="auto">
          <a:xfrm flipV="1">
            <a:off x="5548313"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4" name="Line 19"/>
          <p:cNvSpPr>
            <a:spLocks noChangeShapeType="1"/>
          </p:cNvSpPr>
          <p:nvPr/>
        </p:nvSpPr>
        <p:spPr bwMode="auto">
          <a:xfrm flipV="1">
            <a:off x="7032625"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5" name="Oval 20"/>
          <p:cNvSpPr>
            <a:spLocks noChangeArrowheads="1"/>
          </p:cNvSpPr>
          <p:nvPr/>
        </p:nvSpPr>
        <p:spPr bwMode="auto">
          <a:xfrm>
            <a:off x="5208588" y="5003800"/>
            <a:ext cx="74612"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6" name="Oval 21"/>
          <p:cNvSpPr>
            <a:spLocks noChangeArrowheads="1"/>
          </p:cNvSpPr>
          <p:nvPr/>
        </p:nvSpPr>
        <p:spPr bwMode="auto">
          <a:xfrm>
            <a:off x="4462463" y="5237163"/>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7" name="Oval 22"/>
          <p:cNvSpPr>
            <a:spLocks noChangeArrowheads="1"/>
          </p:cNvSpPr>
          <p:nvPr/>
        </p:nvSpPr>
        <p:spPr bwMode="auto">
          <a:xfrm>
            <a:off x="3421063" y="4954588"/>
            <a:ext cx="76200" cy="74612"/>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8" name="Oval 23"/>
          <p:cNvSpPr>
            <a:spLocks noChangeArrowheads="1"/>
          </p:cNvSpPr>
          <p:nvPr/>
        </p:nvSpPr>
        <p:spPr bwMode="auto">
          <a:xfrm>
            <a:off x="5505450" y="4113213"/>
            <a:ext cx="74613"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9" name="Oval 24"/>
          <p:cNvSpPr>
            <a:spLocks noChangeArrowheads="1"/>
          </p:cNvSpPr>
          <p:nvPr/>
        </p:nvSpPr>
        <p:spPr bwMode="auto">
          <a:xfrm>
            <a:off x="6245225" y="4067175"/>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10" name="Oval 25"/>
          <p:cNvSpPr>
            <a:spLocks noChangeArrowheads="1"/>
          </p:cNvSpPr>
          <p:nvPr/>
        </p:nvSpPr>
        <p:spPr bwMode="auto">
          <a:xfrm>
            <a:off x="4014788" y="4533900"/>
            <a:ext cx="76200" cy="74613"/>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11" name="Rectangle 26"/>
          <p:cNvSpPr>
            <a:spLocks noChangeArrowheads="1"/>
          </p:cNvSpPr>
          <p:nvPr/>
        </p:nvSpPr>
        <p:spPr bwMode="auto">
          <a:xfrm>
            <a:off x="2020888" y="5273675"/>
            <a:ext cx="3714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112" name="Rectangle 27"/>
          <p:cNvSpPr>
            <a:spLocks noChangeArrowheads="1"/>
          </p:cNvSpPr>
          <p:nvPr/>
        </p:nvSpPr>
        <p:spPr bwMode="auto">
          <a:xfrm>
            <a:off x="1828800" y="4808538"/>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113" name="Rectangle 28"/>
          <p:cNvSpPr>
            <a:spLocks noChangeArrowheads="1"/>
          </p:cNvSpPr>
          <p:nvPr/>
        </p:nvSpPr>
        <p:spPr bwMode="auto">
          <a:xfrm>
            <a:off x="1828800" y="4337050"/>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114" name="Rectangle 29"/>
          <p:cNvSpPr>
            <a:spLocks noChangeArrowheads="1"/>
          </p:cNvSpPr>
          <p:nvPr/>
        </p:nvSpPr>
        <p:spPr bwMode="auto">
          <a:xfrm>
            <a:off x="1828800" y="3870325"/>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115" name="Rectangle 30"/>
          <p:cNvSpPr>
            <a:spLocks noChangeArrowheads="1"/>
          </p:cNvSpPr>
          <p:nvPr/>
        </p:nvSpPr>
        <p:spPr bwMode="auto">
          <a:xfrm>
            <a:off x="2386013" y="5789613"/>
            <a:ext cx="3714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116" name="Rectangle 31"/>
          <p:cNvSpPr>
            <a:spLocks noChangeArrowheads="1"/>
          </p:cNvSpPr>
          <p:nvPr/>
        </p:nvSpPr>
        <p:spPr bwMode="auto">
          <a:xfrm>
            <a:off x="3775075"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117" name="Rectangle 32"/>
          <p:cNvSpPr>
            <a:spLocks noChangeArrowheads="1"/>
          </p:cNvSpPr>
          <p:nvPr/>
        </p:nvSpPr>
        <p:spPr bwMode="auto">
          <a:xfrm>
            <a:off x="5265738"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118" name="Rectangle 33"/>
          <p:cNvSpPr>
            <a:spLocks noChangeArrowheads="1"/>
          </p:cNvSpPr>
          <p:nvPr/>
        </p:nvSpPr>
        <p:spPr bwMode="auto">
          <a:xfrm>
            <a:off x="6751638"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119" name="Rectangle 34"/>
          <p:cNvSpPr>
            <a:spLocks noChangeArrowheads="1"/>
          </p:cNvSpPr>
          <p:nvPr/>
        </p:nvSpPr>
        <p:spPr bwMode="auto">
          <a:xfrm>
            <a:off x="7056438" y="5283200"/>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X</a:t>
            </a:r>
          </a:p>
        </p:txBody>
      </p:sp>
      <p:sp>
        <p:nvSpPr>
          <p:cNvPr id="120" name="Rectangle 35"/>
          <p:cNvSpPr>
            <a:spLocks noChangeArrowheads="1"/>
          </p:cNvSpPr>
          <p:nvPr/>
        </p:nvSpPr>
        <p:spPr bwMode="auto">
          <a:xfrm>
            <a:off x="2381250" y="3578225"/>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Y</a:t>
            </a:r>
          </a:p>
        </p:txBody>
      </p:sp>
      <p:sp>
        <p:nvSpPr>
          <p:cNvPr id="121" name="Rectangle 37"/>
          <p:cNvSpPr txBox="1">
            <a:spLocks noChangeArrowheads="1"/>
          </p:cNvSpPr>
          <p:nvPr/>
        </p:nvSpPr>
        <p:spPr bwMode="auto">
          <a:xfrm>
            <a:off x="457200" y="18288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FF99"/>
              </a:buClr>
              <a:buSzPct val="80000"/>
              <a:buFont typeface="Wingdings" panose="05000000000000000000" pitchFamily="2" charset="2"/>
              <a:buChar char="Ø"/>
              <a:tabLst/>
              <a:defRPr/>
            </a:pPr>
            <a:r>
              <a:rPr kumimoji="0" lang="en-US" altLang="en-US" sz="3200" b="0" i="0" u="none" strike="noStrike" kern="1200" cap="none" spc="0" normalizeH="0" baseline="0" noProof="0" dirty="0" smtClean="0">
                <a:ln>
                  <a:noFill/>
                </a:ln>
                <a:effectLst/>
                <a:uLnTx/>
                <a:uFillTx/>
                <a:latin typeface="Arial"/>
                <a:ea typeface="+mn-ea"/>
                <a:cs typeface="+mn-cs"/>
              </a:rPr>
              <a:t>1.	Plot of All (</a:t>
            </a:r>
            <a:r>
              <a:rPr kumimoji="0" lang="en-US" altLang="en-US" sz="3200" b="0" i="1" u="none" strike="noStrike" kern="1200" cap="none" spc="0" normalizeH="0" baseline="0" noProof="0" dirty="0" smtClean="0">
                <a:ln>
                  <a:noFill/>
                </a:ln>
                <a:effectLst/>
                <a:uLnTx/>
                <a:uFillTx/>
                <a:latin typeface="Arial"/>
                <a:ea typeface="+mn-ea"/>
                <a:cs typeface="+mn-cs"/>
              </a:rPr>
              <a:t>X</a:t>
            </a:r>
            <a:r>
              <a:rPr kumimoji="0" lang="en-US" altLang="en-US" sz="3200" b="0" i="1" u="none" strike="noStrike" kern="1200" cap="none" spc="0" normalizeH="0" baseline="-25000" noProof="0" dirty="0" smtClean="0">
                <a:ln>
                  <a:noFill/>
                </a:ln>
                <a:effectLst/>
                <a:uLnTx/>
                <a:uFillTx/>
                <a:latin typeface="Arial"/>
                <a:ea typeface="+mn-ea"/>
                <a:cs typeface="+mn-cs"/>
              </a:rPr>
              <a:t>i</a:t>
            </a:r>
            <a:r>
              <a:rPr kumimoji="0" lang="en-US" altLang="en-US" sz="3200" b="0" i="0" u="none" strike="noStrike" kern="1200" cap="none" spc="0" normalizeH="0" baseline="0" noProof="0" dirty="0" smtClean="0">
                <a:ln>
                  <a:noFill/>
                </a:ln>
                <a:effectLst/>
                <a:uLnTx/>
                <a:uFillTx/>
                <a:latin typeface="Arial"/>
                <a:ea typeface="+mn-ea"/>
                <a:cs typeface="+mn-cs"/>
              </a:rPr>
              <a:t>, </a:t>
            </a:r>
            <a:r>
              <a:rPr kumimoji="0" lang="en-US" altLang="en-US" sz="3200" b="0" i="1" u="none" strike="noStrike" kern="1200" cap="none" spc="0" normalizeH="0" baseline="0" noProof="0" dirty="0" smtClean="0">
                <a:ln>
                  <a:noFill/>
                </a:ln>
                <a:effectLst/>
                <a:uLnTx/>
                <a:uFillTx/>
                <a:latin typeface="Arial"/>
                <a:ea typeface="+mn-ea"/>
                <a:cs typeface="+mn-cs"/>
              </a:rPr>
              <a:t>Y</a:t>
            </a:r>
            <a:r>
              <a:rPr kumimoji="0" lang="en-US" altLang="en-US" sz="3200" b="0" i="1" u="none" strike="noStrike" kern="1200" cap="none" spc="0" normalizeH="0" baseline="-25000" noProof="0" dirty="0" smtClean="0">
                <a:ln>
                  <a:noFill/>
                </a:ln>
                <a:effectLst/>
                <a:uLnTx/>
                <a:uFillTx/>
                <a:latin typeface="Arial"/>
                <a:ea typeface="+mn-ea"/>
                <a:cs typeface="+mn-cs"/>
              </a:rPr>
              <a:t>i</a:t>
            </a:r>
            <a:r>
              <a:rPr kumimoji="0" lang="en-US" altLang="en-US" sz="3200" b="0" i="0" u="none" strike="noStrike" kern="1200" cap="none" spc="0" normalizeH="0" baseline="0" noProof="0" dirty="0" smtClean="0">
                <a:ln>
                  <a:noFill/>
                </a:ln>
                <a:effectLst/>
                <a:uLnTx/>
                <a:uFillTx/>
                <a:latin typeface="Arial"/>
                <a:ea typeface="+mn-ea"/>
                <a:cs typeface="+mn-cs"/>
              </a:rPr>
              <a:t>) Pairs</a:t>
            </a:r>
          </a:p>
          <a:p>
            <a:pPr marL="342900" marR="0" lvl="0" indent="-342900" algn="l" defTabSz="914400" rtl="0" eaLnBrk="1" fontAlgn="base" latinLnBrk="0" hangingPunct="1">
              <a:lnSpc>
                <a:spcPct val="100000"/>
              </a:lnSpc>
              <a:spcBef>
                <a:spcPct val="20000"/>
              </a:spcBef>
              <a:spcAft>
                <a:spcPct val="0"/>
              </a:spcAft>
              <a:buClr>
                <a:srgbClr val="99FF99"/>
              </a:buClr>
              <a:buSzPct val="80000"/>
              <a:buFont typeface="Wingdings" panose="05000000000000000000" pitchFamily="2" charset="2"/>
              <a:buChar char="Ø"/>
              <a:tabLst/>
              <a:defRPr/>
            </a:pPr>
            <a:r>
              <a:rPr kumimoji="0" lang="en-US" altLang="en-US" sz="3200" b="0" i="0" u="none" strike="noStrike" kern="1200" cap="none" spc="0" normalizeH="0" baseline="0" noProof="0" dirty="0" smtClean="0">
                <a:ln>
                  <a:noFill/>
                </a:ln>
                <a:effectLst/>
                <a:uLnTx/>
                <a:uFillTx/>
                <a:latin typeface="Arial"/>
                <a:ea typeface="+mn-ea"/>
                <a:cs typeface="+mn-cs"/>
              </a:rPr>
              <a:t>2.	Suggests How Well Model Will Fit</a:t>
            </a:r>
          </a:p>
        </p:txBody>
      </p:sp>
      <p:sp>
        <p:nvSpPr>
          <p:cNvPr id="122" name="Oval 38"/>
          <p:cNvSpPr>
            <a:spLocks noChangeArrowheads="1"/>
          </p:cNvSpPr>
          <p:nvPr/>
        </p:nvSpPr>
        <p:spPr bwMode="auto">
          <a:xfrm>
            <a:off x="4349750" y="51847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3" name="Oval 39"/>
          <p:cNvSpPr>
            <a:spLocks noChangeArrowheads="1"/>
          </p:cNvSpPr>
          <p:nvPr/>
        </p:nvSpPr>
        <p:spPr bwMode="auto">
          <a:xfrm>
            <a:off x="6178550" y="39655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4" name="Oval 40"/>
          <p:cNvSpPr>
            <a:spLocks noChangeArrowheads="1"/>
          </p:cNvSpPr>
          <p:nvPr/>
        </p:nvSpPr>
        <p:spPr bwMode="auto">
          <a:xfrm>
            <a:off x="3968750" y="4498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5" name="Oval 41"/>
          <p:cNvSpPr>
            <a:spLocks noChangeArrowheads="1"/>
          </p:cNvSpPr>
          <p:nvPr/>
        </p:nvSpPr>
        <p:spPr bwMode="auto">
          <a:xfrm>
            <a:off x="5416550" y="40417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6" name="Oval 42"/>
          <p:cNvSpPr>
            <a:spLocks noChangeArrowheads="1"/>
          </p:cNvSpPr>
          <p:nvPr/>
        </p:nvSpPr>
        <p:spPr bwMode="auto">
          <a:xfrm>
            <a:off x="5111750" y="4956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7" name="Oval 43"/>
          <p:cNvSpPr>
            <a:spLocks noChangeArrowheads="1"/>
          </p:cNvSpPr>
          <p:nvPr/>
        </p:nvSpPr>
        <p:spPr bwMode="auto">
          <a:xfrm>
            <a:off x="3359150" y="4879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28"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Estimating Parameters)</a:t>
            </a:r>
          </a:p>
        </p:txBody>
      </p:sp>
    </p:spTree>
    <p:extLst>
      <p:ext uri="{BB962C8B-B14F-4D97-AF65-F5344CB8AC3E}">
        <p14:creationId xmlns:p14="http://schemas.microsoft.com/office/powerpoint/2010/main" xmlns="" val="2934533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a:spLocks noChangeArrowheads="1"/>
          </p:cNvSpPr>
          <p:nvPr/>
        </p:nvSpPr>
        <p:spPr bwMode="auto">
          <a:xfrm>
            <a:off x="685800" y="1676400"/>
            <a:ext cx="7826375" cy="1370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20000"/>
              </a:spcBef>
              <a:spcAft>
                <a:spcPct val="0"/>
              </a:spcAft>
            </a:pPr>
            <a:r>
              <a:rPr lang="en-US" altLang="en-US" sz="2800" b="1" dirty="0" smtClean="0">
                <a:latin typeface="Arial" panose="020B0604020202020204" pitchFamily="34" charset="0"/>
              </a:rPr>
              <a:t>How would you draw a line through the points?   How do you determine which line ‘fits best’? </a:t>
            </a:r>
          </a:p>
        </p:txBody>
      </p:sp>
      <p:sp>
        <p:nvSpPr>
          <p:cNvPr id="47" name="Rectangle 15"/>
          <p:cNvSpPr>
            <a:spLocks noChangeArrowheads="1"/>
          </p:cNvSpPr>
          <p:nvPr/>
        </p:nvSpPr>
        <p:spPr bwMode="auto">
          <a:xfrm>
            <a:off x="1787525" y="3235325"/>
            <a:ext cx="5657850" cy="2911475"/>
          </a:xfrm>
          <a:prstGeom prst="rect">
            <a:avLst/>
          </a:prstGeom>
          <a:solidFill>
            <a:srgbClr val="008AE8"/>
          </a:solidFill>
          <a:ln w="12700">
            <a:solidFill>
              <a:srgbClr val="0068AE"/>
            </a:solidFill>
            <a:miter lim="800000"/>
            <a:headEnd/>
            <a:tailEnd/>
          </a:ln>
          <a:effectLst>
            <a:prstShdw prst="shdw17" dist="17961" dir="2700000">
              <a:srgbClr val="0068AE">
                <a:gamma/>
                <a:shade val="60000"/>
                <a:invGamma/>
              </a:srgbClr>
            </a:prst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48" name="Line 16"/>
          <p:cNvSpPr>
            <a:spLocks noChangeShapeType="1"/>
          </p:cNvSpPr>
          <p:nvPr/>
        </p:nvSpPr>
        <p:spPr bwMode="auto">
          <a:xfrm>
            <a:off x="2571750" y="3894138"/>
            <a:ext cx="0" cy="137795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49" name="Line 17"/>
          <p:cNvSpPr>
            <a:spLocks noChangeShapeType="1"/>
          </p:cNvSpPr>
          <p:nvPr/>
        </p:nvSpPr>
        <p:spPr bwMode="auto">
          <a:xfrm>
            <a:off x="2474913" y="528478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0" name="Line 18"/>
          <p:cNvSpPr>
            <a:spLocks noChangeShapeType="1"/>
          </p:cNvSpPr>
          <p:nvPr/>
        </p:nvSpPr>
        <p:spPr bwMode="auto">
          <a:xfrm>
            <a:off x="2474913" y="48180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1" name="Line 19"/>
          <p:cNvSpPr>
            <a:spLocks noChangeShapeType="1"/>
          </p:cNvSpPr>
          <p:nvPr/>
        </p:nvSpPr>
        <p:spPr bwMode="auto">
          <a:xfrm>
            <a:off x="2474913" y="43481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2" name="Line 20"/>
          <p:cNvSpPr>
            <a:spLocks noChangeShapeType="1"/>
          </p:cNvSpPr>
          <p:nvPr/>
        </p:nvSpPr>
        <p:spPr bwMode="auto">
          <a:xfrm>
            <a:off x="2474913" y="388143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3" name="Line 21"/>
          <p:cNvSpPr>
            <a:spLocks noChangeShapeType="1"/>
          </p:cNvSpPr>
          <p:nvPr/>
        </p:nvSpPr>
        <p:spPr bwMode="auto">
          <a:xfrm>
            <a:off x="2584450" y="5284788"/>
            <a:ext cx="44354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4" name="Line 22"/>
          <p:cNvSpPr>
            <a:spLocks noChangeShapeType="1"/>
          </p:cNvSpPr>
          <p:nvPr/>
        </p:nvSpPr>
        <p:spPr bwMode="auto">
          <a:xfrm flipV="1">
            <a:off x="2571750"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5" name="Line 23"/>
          <p:cNvSpPr>
            <a:spLocks noChangeShapeType="1"/>
          </p:cNvSpPr>
          <p:nvPr/>
        </p:nvSpPr>
        <p:spPr bwMode="auto">
          <a:xfrm flipV="1">
            <a:off x="3317875"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6" name="Line 24"/>
          <p:cNvSpPr>
            <a:spLocks noChangeShapeType="1"/>
          </p:cNvSpPr>
          <p:nvPr/>
        </p:nvSpPr>
        <p:spPr bwMode="auto">
          <a:xfrm flipV="1">
            <a:off x="4057650"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7" name="Line 25"/>
          <p:cNvSpPr>
            <a:spLocks noChangeShapeType="1"/>
          </p:cNvSpPr>
          <p:nvPr/>
        </p:nvSpPr>
        <p:spPr bwMode="auto">
          <a:xfrm flipV="1">
            <a:off x="4802188"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8" name="Line 26"/>
          <p:cNvSpPr>
            <a:spLocks noChangeShapeType="1"/>
          </p:cNvSpPr>
          <p:nvPr/>
        </p:nvSpPr>
        <p:spPr bwMode="auto">
          <a:xfrm flipV="1">
            <a:off x="5548313"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9" name="Line 27"/>
          <p:cNvSpPr>
            <a:spLocks noChangeShapeType="1"/>
          </p:cNvSpPr>
          <p:nvPr/>
        </p:nvSpPr>
        <p:spPr bwMode="auto">
          <a:xfrm flipV="1">
            <a:off x="6288088"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0" name="Line 28"/>
          <p:cNvSpPr>
            <a:spLocks noChangeShapeType="1"/>
          </p:cNvSpPr>
          <p:nvPr/>
        </p:nvSpPr>
        <p:spPr bwMode="auto">
          <a:xfrm flipV="1">
            <a:off x="7032625" y="5189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1" name="Line 29"/>
          <p:cNvSpPr>
            <a:spLocks noChangeShapeType="1"/>
          </p:cNvSpPr>
          <p:nvPr/>
        </p:nvSpPr>
        <p:spPr bwMode="auto">
          <a:xfrm flipV="1">
            <a:off x="2571750" y="5162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2" name="Line 30"/>
          <p:cNvSpPr>
            <a:spLocks noChangeShapeType="1"/>
          </p:cNvSpPr>
          <p:nvPr/>
        </p:nvSpPr>
        <p:spPr bwMode="auto">
          <a:xfrm flipV="1">
            <a:off x="4057650" y="5162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3" name="Line 31"/>
          <p:cNvSpPr>
            <a:spLocks noChangeShapeType="1"/>
          </p:cNvSpPr>
          <p:nvPr/>
        </p:nvSpPr>
        <p:spPr bwMode="auto">
          <a:xfrm flipV="1">
            <a:off x="5548313" y="5162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4" name="Line 32"/>
          <p:cNvSpPr>
            <a:spLocks noChangeShapeType="1"/>
          </p:cNvSpPr>
          <p:nvPr/>
        </p:nvSpPr>
        <p:spPr bwMode="auto">
          <a:xfrm flipV="1">
            <a:off x="7032625" y="5162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5" name="Oval 33"/>
          <p:cNvSpPr>
            <a:spLocks noChangeArrowheads="1"/>
          </p:cNvSpPr>
          <p:nvPr/>
        </p:nvSpPr>
        <p:spPr bwMode="auto">
          <a:xfrm>
            <a:off x="5208588" y="4775200"/>
            <a:ext cx="74612"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6" name="Oval 34"/>
          <p:cNvSpPr>
            <a:spLocks noChangeArrowheads="1"/>
          </p:cNvSpPr>
          <p:nvPr/>
        </p:nvSpPr>
        <p:spPr bwMode="auto">
          <a:xfrm>
            <a:off x="4462463" y="5008563"/>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7" name="Oval 35"/>
          <p:cNvSpPr>
            <a:spLocks noChangeArrowheads="1"/>
          </p:cNvSpPr>
          <p:nvPr/>
        </p:nvSpPr>
        <p:spPr bwMode="auto">
          <a:xfrm>
            <a:off x="3421063" y="4725988"/>
            <a:ext cx="76200" cy="74612"/>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8" name="Oval 36"/>
          <p:cNvSpPr>
            <a:spLocks noChangeArrowheads="1"/>
          </p:cNvSpPr>
          <p:nvPr/>
        </p:nvSpPr>
        <p:spPr bwMode="auto">
          <a:xfrm>
            <a:off x="5505450" y="3884613"/>
            <a:ext cx="74613"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9" name="Oval 37"/>
          <p:cNvSpPr>
            <a:spLocks noChangeArrowheads="1"/>
          </p:cNvSpPr>
          <p:nvPr/>
        </p:nvSpPr>
        <p:spPr bwMode="auto">
          <a:xfrm>
            <a:off x="6245225" y="3838575"/>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0" name="Oval 38"/>
          <p:cNvSpPr>
            <a:spLocks noChangeArrowheads="1"/>
          </p:cNvSpPr>
          <p:nvPr/>
        </p:nvSpPr>
        <p:spPr bwMode="auto">
          <a:xfrm>
            <a:off x="4014788" y="4305300"/>
            <a:ext cx="76200" cy="74613"/>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1" name="Rectangle 39"/>
          <p:cNvSpPr>
            <a:spLocks noChangeArrowheads="1"/>
          </p:cNvSpPr>
          <p:nvPr/>
        </p:nvSpPr>
        <p:spPr bwMode="auto">
          <a:xfrm>
            <a:off x="2020888" y="5045075"/>
            <a:ext cx="3714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72" name="Rectangle 40"/>
          <p:cNvSpPr>
            <a:spLocks noChangeArrowheads="1"/>
          </p:cNvSpPr>
          <p:nvPr/>
        </p:nvSpPr>
        <p:spPr bwMode="auto">
          <a:xfrm>
            <a:off x="1828800" y="4579938"/>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73" name="Rectangle 41"/>
          <p:cNvSpPr>
            <a:spLocks noChangeArrowheads="1"/>
          </p:cNvSpPr>
          <p:nvPr/>
        </p:nvSpPr>
        <p:spPr bwMode="auto">
          <a:xfrm>
            <a:off x="1828800" y="4108450"/>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74" name="Rectangle 42"/>
          <p:cNvSpPr>
            <a:spLocks noChangeArrowheads="1"/>
          </p:cNvSpPr>
          <p:nvPr/>
        </p:nvSpPr>
        <p:spPr bwMode="auto">
          <a:xfrm>
            <a:off x="1828800" y="3641725"/>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75" name="Rectangle 43"/>
          <p:cNvSpPr>
            <a:spLocks noChangeArrowheads="1"/>
          </p:cNvSpPr>
          <p:nvPr/>
        </p:nvSpPr>
        <p:spPr bwMode="auto">
          <a:xfrm>
            <a:off x="2386013" y="5561013"/>
            <a:ext cx="3714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76" name="Rectangle 44"/>
          <p:cNvSpPr>
            <a:spLocks noChangeArrowheads="1"/>
          </p:cNvSpPr>
          <p:nvPr/>
        </p:nvSpPr>
        <p:spPr bwMode="auto">
          <a:xfrm>
            <a:off x="3775075" y="5561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77" name="Rectangle 45"/>
          <p:cNvSpPr>
            <a:spLocks noChangeArrowheads="1"/>
          </p:cNvSpPr>
          <p:nvPr/>
        </p:nvSpPr>
        <p:spPr bwMode="auto">
          <a:xfrm>
            <a:off x="5265738" y="5561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78" name="Rectangle 46"/>
          <p:cNvSpPr>
            <a:spLocks noChangeArrowheads="1"/>
          </p:cNvSpPr>
          <p:nvPr/>
        </p:nvSpPr>
        <p:spPr bwMode="auto">
          <a:xfrm>
            <a:off x="6751638" y="5561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79" name="Rectangle 47"/>
          <p:cNvSpPr>
            <a:spLocks noChangeArrowheads="1"/>
          </p:cNvSpPr>
          <p:nvPr/>
        </p:nvSpPr>
        <p:spPr bwMode="auto">
          <a:xfrm>
            <a:off x="7056438" y="5054600"/>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X</a:t>
            </a:r>
          </a:p>
        </p:txBody>
      </p:sp>
      <p:sp>
        <p:nvSpPr>
          <p:cNvPr id="80" name="Rectangle 48"/>
          <p:cNvSpPr>
            <a:spLocks noChangeArrowheads="1"/>
          </p:cNvSpPr>
          <p:nvPr/>
        </p:nvSpPr>
        <p:spPr bwMode="auto">
          <a:xfrm>
            <a:off x="2381250" y="3349625"/>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Y</a:t>
            </a:r>
          </a:p>
        </p:txBody>
      </p:sp>
      <p:sp>
        <p:nvSpPr>
          <p:cNvPr id="81" name="Oval 49"/>
          <p:cNvSpPr>
            <a:spLocks noChangeArrowheads="1"/>
          </p:cNvSpPr>
          <p:nvPr/>
        </p:nvSpPr>
        <p:spPr bwMode="auto">
          <a:xfrm>
            <a:off x="4349750" y="4956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2" name="Oval 50"/>
          <p:cNvSpPr>
            <a:spLocks noChangeArrowheads="1"/>
          </p:cNvSpPr>
          <p:nvPr/>
        </p:nvSpPr>
        <p:spPr bwMode="auto">
          <a:xfrm>
            <a:off x="6178550" y="3736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3" name="Oval 51"/>
          <p:cNvSpPr>
            <a:spLocks noChangeArrowheads="1"/>
          </p:cNvSpPr>
          <p:nvPr/>
        </p:nvSpPr>
        <p:spPr bwMode="auto">
          <a:xfrm>
            <a:off x="3968750" y="42703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4" name="Oval 52"/>
          <p:cNvSpPr>
            <a:spLocks noChangeArrowheads="1"/>
          </p:cNvSpPr>
          <p:nvPr/>
        </p:nvSpPr>
        <p:spPr bwMode="auto">
          <a:xfrm>
            <a:off x="5416550" y="3813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5" name="Oval 53"/>
          <p:cNvSpPr>
            <a:spLocks noChangeArrowheads="1"/>
          </p:cNvSpPr>
          <p:nvPr/>
        </p:nvSpPr>
        <p:spPr bwMode="auto">
          <a:xfrm>
            <a:off x="5111750" y="47275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6" name="Oval 54"/>
          <p:cNvSpPr>
            <a:spLocks noChangeArrowheads="1"/>
          </p:cNvSpPr>
          <p:nvPr/>
        </p:nvSpPr>
        <p:spPr bwMode="auto">
          <a:xfrm>
            <a:off x="3359150" y="46513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7" name="Line 55"/>
          <p:cNvSpPr>
            <a:spLocks noChangeShapeType="1"/>
          </p:cNvSpPr>
          <p:nvPr/>
        </p:nvSpPr>
        <p:spPr bwMode="auto">
          <a:xfrm flipV="1">
            <a:off x="2590800" y="3733800"/>
            <a:ext cx="4343400" cy="1447800"/>
          </a:xfrm>
          <a:prstGeom prst="line">
            <a:avLst/>
          </a:prstGeom>
          <a:noFill/>
          <a:ln w="50800">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8"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Estimating Parameters)</a:t>
            </a:r>
          </a:p>
        </p:txBody>
      </p:sp>
    </p:spTree>
    <p:extLst>
      <p:ext uri="{BB962C8B-B14F-4D97-AF65-F5344CB8AC3E}">
        <p14:creationId xmlns:p14="http://schemas.microsoft.com/office/powerpoint/2010/main" xmlns="" val="3365917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
          <p:cNvSpPr>
            <a:spLocks noChangeArrowheads="1"/>
          </p:cNvSpPr>
          <p:nvPr/>
        </p:nvSpPr>
        <p:spPr bwMode="auto">
          <a:xfrm>
            <a:off x="609600" y="1600200"/>
            <a:ext cx="7826375" cy="1370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20000"/>
              </a:spcBef>
              <a:spcAft>
                <a:spcPct val="0"/>
              </a:spcAft>
            </a:pPr>
            <a:r>
              <a:rPr lang="en-US" altLang="en-US" sz="2800" b="1" dirty="0" smtClean="0">
                <a:latin typeface="Arial" panose="020B0604020202020204" pitchFamily="34" charset="0"/>
              </a:rPr>
              <a:t>How would you draw a line through the points?   How do you determine which line ‘fits best’?</a:t>
            </a:r>
          </a:p>
        </p:txBody>
      </p:sp>
      <p:sp>
        <p:nvSpPr>
          <p:cNvPr id="53" name="Rectangle 14"/>
          <p:cNvSpPr>
            <a:spLocks noChangeArrowheads="1"/>
          </p:cNvSpPr>
          <p:nvPr/>
        </p:nvSpPr>
        <p:spPr bwMode="auto">
          <a:xfrm>
            <a:off x="1828800" y="3489325"/>
            <a:ext cx="5657850" cy="2911475"/>
          </a:xfrm>
          <a:prstGeom prst="rect">
            <a:avLst/>
          </a:prstGeom>
          <a:solidFill>
            <a:srgbClr val="008AE8"/>
          </a:solidFill>
          <a:ln w="12700">
            <a:solidFill>
              <a:srgbClr val="0068AE"/>
            </a:solidFill>
            <a:miter lim="800000"/>
            <a:headEnd/>
            <a:tailEnd/>
          </a:ln>
          <a:effectLst>
            <a:prstShdw prst="shdw17" dist="17961" dir="2700000">
              <a:srgbClr val="0068AE">
                <a:gamma/>
                <a:shade val="60000"/>
                <a:invGamma/>
              </a:srgbClr>
            </a:prst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4" name="Line 15"/>
          <p:cNvSpPr>
            <a:spLocks noChangeShapeType="1"/>
          </p:cNvSpPr>
          <p:nvPr/>
        </p:nvSpPr>
        <p:spPr bwMode="auto">
          <a:xfrm>
            <a:off x="2571750" y="4275138"/>
            <a:ext cx="0" cy="137795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5" name="Line 16"/>
          <p:cNvSpPr>
            <a:spLocks noChangeShapeType="1"/>
          </p:cNvSpPr>
          <p:nvPr/>
        </p:nvSpPr>
        <p:spPr bwMode="auto">
          <a:xfrm>
            <a:off x="2474913" y="566578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6" name="Line 17"/>
          <p:cNvSpPr>
            <a:spLocks noChangeShapeType="1"/>
          </p:cNvSpPr>
          <p:nvPr/>
        </p:nvSpPr>
        <p:spPr bwMode="auto">
          <a:xfrm>
            <a:off x="2474913" y="51990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7" name="Line 18"/>
          <p:cNvSpPr>
            <a:spLocks noChangeShapeType="1"/>
          </p:cNvSpPr>
          <p:nvPr/>
        </p:nvSpPr>
        <p:spPr bwMode="auto">
          <a:xfrm>
            <a:off x="2474913" y="47291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8" name="Line 19"/>
          <p:cNvSpPr>
            <a:spLocks noChangeShapeType="1"/>
          </p:cNvSpPr>
          <p:nvPr/>
        </p:nvSpPr>
        <p:spPr bwMode="auto">
          <a:xfrm>
            <a:off x="2474913" y="426243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9" name="Line 20"/>
          <p:cNvSpPr>
            <a:spLocks noChangeShapeType="1"/>
          </p:cNvSpPr>
          <p:nvPr/>
        </p:nvSpPr>
        <p:spPr bwMode="auto">
          <a:xfrm>
            <a:off x="2584450" y="5665788"/>
            <a:ext cx="44354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0" name="Line 21"/>
          <p:cNvSpPr>
            <a:spLocks noChangeShapeType="1"/>
          </p:cNvSpPr>
          <p:nvPr/>
        </p:nvSpPr>
        <p:spPr bwMode="auto">
          <a:xfrm flipV="1">
            <a:off x="2571750"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1" name="Line 22"/>
          <p:cNvSpPr>
            <a:spLocks noChangeShapeType="1"/>
          </p:cNvSpPr>
          <p:nvPr/>
        </p:nvSpPr>
        <p:spPr bwMode="auto">
          <a:xfrm flipV="1">
            <a:off x="3317875"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2" name="Line 23"/>
          <p:cNvSpPr>
            <a:spLocks noChangeShapeType="1"/>
          </p:cNvSpPr>
          <p:nvPr/>
        </p:nvSpPr>
        <p:spPr bwMode="auto">
          <a:xfrm flipV="1">
            <a:off x="4057650"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3" name="Line 24"/>
          <p:cNvSpPr>
            <a:spLocks noChangeShapeType="1"/>
          </p:cNvSpPr>
          <p:nvPr/>
        </p:nvSpPr>
        <p:spPr bwMode="auto">
          <a:xfrm flipV="1">
            <a:off x="4802188"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4" name="Line 25"/>
          <p:cNvSpPr>
            <a:spLocks noChangeShapeType="1"/>
          </p:cNvSpPr>
          <p:nvPr/>
        </p:nvSpPr>
        <p:spPr bwMode="auto">
          <a:xfrm flipV="1">
            <a:off x="5548313"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5" name="Line 26"/>
          <p:cNvSpPr>
            <a:spLocks noChangeShapeType="1"/>
          </p:cNvSpPr>
          <p:nvPr/>
        </p:nvSpPr>
        <p:spPr bwMode="auto">
          <a:xfrm flipV="1">
            <a:off x="6288088"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6" name="Line 27"/>
          <p:cNvSpPr>
            <a:spLocks noChangeShapeType="1"/>
          </p:cNvSpPr>
          <p:nvPr/>
        </p:nvSpPr>
        <p:spPr bwMode="auto">
          <a:xfrm flipV="1">
            <a:off x="7032625" y="55705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7" name="Line 28"/>
          <p:cNvSpPr>
            <a:spLocks noChangeShapeType="1"/>
          </p:cNvSpPr>
          <p:nvPr/>
        </p:nvSpPr>
        <p:spPr bwMode="auto">
          <a:xfrm flipV="1">
            <a:off x="2571750" y="5543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8" name="Line 29"/>
          <p:cNvSpPr>
            <a:spLocks noChangeShapeType="1"/>
          </p:cNvSpPr>
          <p:nvPr/>
        </p:nvSpPr>
        <p:spPr bwMode="auto">
          <a:xfrm flipV="1">
            <a:off x="4057650" y="5543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9" name="Line 30"/>
          <p:cNvSpPr>
            <a:spLocks noChangeShapeType="1"/>
          </p:cNvSpPr>
          <p:nvPr/>
        </p:nvSpPr>
        <p:spPr bwMode="auto">
          <a:xfrm flipV="1">
            <a:off x="5548313" y="5543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0" name="Line 31"/>
          <p:cNvSpPr>
            <a:spLocks noChangeShapeType="1"/>
          </p:cNvSpPr>
          <p:nvPr/>
        </p:nvSpPr>
        <p:spPr bwMode="auto">
          <a:xfrm flipV="1">
            <a:off x="7032625" y="55435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1" name="Oval 32"/>
          <p:cNvSpPr>
            <a:spLocks noChangeArrowheads="1"/>
          </p:cNvSpPr>
          <p:nvPr/>
        </p:nvSpPr>
        <p:spPr bwMode="auto">
          <a:xfrm>
            <a:off x="5208588" y="5156200"/>
            <a:ext cx="74612"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2" name="Oval 33"/>
          <p:cNvSpPr>
            <a:spLocks noChangeArrowheads="1"/>
          </p:cNvSpPr>
          <p:nvPr/>
        </p:nvSpPr>
        <p:spPr bwMode="auto">
          <a:xfrm>
            <a:off x="4462463" y="5389563"/>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3" name="Oval 34"/>
          <p:cNvSpPr>
            <a:spLocks noChangeArrowheads="1"/>
          </p:cNvSpPr>
          <p:nvPr/>
        </p:nvSpPr>
        <p:spPr bwMode="auto">
          <a:xfrm>
            <a:off x="3421063" y="5106988"/>
            <a:ext cx="76200" cy="74612"/>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4" name="Oval 35"/>
          <p:cNvSpPr>
            <a:spLocks noChangeArrowheads="1"/>
          </p:cNvSpPr>
          <p:nvPr/>
        </p:nvSpPr>
        <p:spPr bwMode="auto">
          <a:xfrm>
            <a:off x="5505450" y="4265613"/>
            <a:ext cx="74613"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5" name="Oval 36"/>
          <p:cNvSpPr>
            <a:spLocks noChangeArrowheads="1"/>
          </p:cNvSpPr>
          <p:nvPr/>
        </p:nvSpPr>
        <p:spPr bwMode="auto">
          <a:xfrm>
            <a:off x="6245225" y="4219575"/>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6" name="Oval 37"/>
          <p:cNvSpPr>
            <a:spLocks noChangeArrowheads="1"/>
          </p:cNvSpPr>
          <p:nvPr/>
        </p:nvSpPr>
        <p:spPr bwMode="auto">
          <a:xfrm>
            <a:off x="4014788" y="4686300"/>
            <a:ext cx="76200" cy="74613"/>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7" name="Rectangle 38"/>
          <p:cNvSpPr>
            <a:spLocks noChangeArrowheads="1"/>
          </p:cNvSpPr>
          <p:nvPr/>
        </p:nvSpPr>
        <p:spPr bwMode="auto">
          <a:xfrm>
            <a:off x="2020888" y="5426075"/>
            <a:ext cx="3714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78" name="Rectangle 39"/>
          <p:cNvSpPr>
            <a:spLocks noChangeArrowheads="1"/>
          </p:cNvSpPr>
          <p:nvPr/>
        </p:nvSpPr>
        <p:spPr bwMode="auto">
          <a:xfrm>
            <a:off x="1828800" y="4960938"/>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79" name="Rectangle 40"/>
          <p:cNvSpPr>
            <a:spLocks noChangeArrowheads="1"/>
          </p:cNvSpPr>
          <p:nvPr/>
        </p:nvSpPr>
        <p:spPr bwMode="auto">
          <a:xfrm>
            <a:off x="1828800" y="4489450"/>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0" name="Rectangle 41"/>
          <p:cNvSpPr>
            <a:spLocks noChangeArrowheads="1"/>
          </p:cNvSpPr>
          <p:nvPr/>
        </p:nvSpPr>
        <p:spPr bwMode="auto">
          <a:xfrm>
            <a:off x="1828800" y="4022725"/>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1" name="Rectangle 42"/>
          <p:cNvSpPr>
            <a:spLocks noChangeArrowheads="1"/>
          </p:cNvSpPr>
          <p:nvPr/>
        </p:nvSpPr>
        <p:spPr bwMode="auto">
          <a:xfrm>
            <a:off x="2386013" y="5942013"/>
            <a:ext cx="3714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82" name="Rectangle 43"/>
          <p:cNvSpPr>
            <a:spLocks noChangeArrowheads="1"/>
          </p:cNvSpPr>
          <p:nvPr/>
        </p:nvSpPr>
        <p:spPr bwMode="auto">
          <a:xfrm>
            <a:off x="3775075" y="5942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83" name="Rectangle 44"/>
          <p:cNvSpPr>
            <a:spLocks noChangeArrowheads="1"/>
          </p:cNvSpPr>
          <p:nvPr/>
        </p:nvSpPr>
        <p:spPr bwMode="auto">
          <a:xfrm>
            <a:off x="5265738" y="5942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4" name="Rectangle 45"/>
          <p:cNvSpPr>
            <a:spLocks noChangeArrowheads="1"/>
          </p:cNvSpPr>
          <p:nvPr/>
        </p:nvSpPr>
        <p:spPr bwMode="auto">
          <a:xfrm>
            <a:off x="6751638" y="59420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5" name="Rectangle 46"/>
          <p:cNvSpPr>
            <a:spLocks noChangeArrowheads="1"/>
          </p:cNvSpPr>
          <p:nvPr/>
        </p:nvSpPr>
        <p:spPr bwMode="auto">
          <a:xfrm>
            <a:off x="7056438" y="5435600"/>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X</a:t>
            </a:r>
          </a:p>
        </p:txBody>
      </p:sp>
      <p:sp>
        <p:nvSpPr>
          <p:cNvPr id="86" name="Rectangle 47"/>
          <p:cNvSpPr>
            <a:spLocks noChangeArrowheads="1"/>
          </p:cNvSpPr>
          <p:nvPr/>
        </p:nvSpPr>
        <p:spPr bwMode="auto">
          <a:xfrm>
            <a:off x="2381250" y="3730625"/>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Y</a:t>
            </a:r>
          </a:p>
        </p:txBody>
      </p:sp>
      <p:sp>
        <p:nvSpPr>
          <p:cNvPr id="87" name="Oval 48"/>
          <p:cNvSpPr>
            <a:spLocks noChangeArrowheads="1"/>
          </p:cNvSpPr>
          <p:nvPr/>
        </p:nvSpPr>
        <p:spPr bwMode="auto">
          <a:xfrm>
            <a:off x="4349750" y="5337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8" name="Oval 49"/>
          <p:cNvSpPr>
            <a:spLocks noChangeArrowheads="1"/>
          </p:cNvSpPr>
          <p:nvPr/>
        </p:nvSpPr>
        <p:spPr bwMode="auto">
          <a:xfrm>
            <a:off x="6178550" y="4117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9" name="Oval 50"/>
          <p:cNvSpPr>
            <a:spLocks noChangeArrowheads="1"/>
          </p:cNvSpPr>
          <p:nvPr/>
        </p:nvSpPr>
        <p:spPr bwMode="auto">
          <a:xfrm>
            <a:off x="3968750" y="46513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0" name="Oval 51"/>
          <p:cNvSpPr>
            <a:spLocks noChangeArrowheads="1"/>
          </p:cNvSpPr>
          <p:nvPr/>
        </p:nvSpPr>
        <p:spPr bwMode="auto">
          <a:xfrm>
            <a:off x="5416550" y="4194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1" name="Oval 52"/>
          <p:cNvSpPr>
            <a:spLocks noChangeArrowheads="1"/>
          </p:cNvSpPr>
          <p:nvPr/>
        </p:nvSpPr>
        <p:spPr bwMode="auto">
          <a:xfrm>
            <a:off x="5111750" y="51085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2" name="Oval 53"/>
          <p:cNvSpPr>
            <a:spLocks noChangeArrowheads="1"/>
          </p:cNvSpPr>
          <p:nvPr/>
        </p:nvSpPr>
        <p:spPr bwMode="auto">
          <a:xfrm>
            <a:off x="3359150" y="50323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3" name="Line 55"/>
          <p:cNvSpPr>
            <a:spLocks noChangeShapeType="1"/>
          </p:cNvSpPr>
          <p:nvPr/>
        </p:nvSpPr>
        <p:spPr bwMode="auto">
          <a:xfrm flipV="1">
            <a:off x="2590800" y="4572000"/>
            <a:ext cx="4419600" cy="99060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4" name="Line 56"/>
          <p:cNvSpPr>
            <a:spLocks noChangeShapeType="1"/>
          </p:cNvSpPr>
          <p:nvPr/>
        </p:nvSpPr>
        <p:spPr bwMode="auto">
          <a:xfrm>
            <a:off x="6477000" y="3810000"/>
            <a:ext cx="304800" cy="7620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5" name="Text Box 58"/>
          <p:cNvSpPr txBox="1">
            <a:spLocks noChangeArrowheads="1"/>
          </p:cNvSpPr>
          <p:nvPr/>
        </p:nvSpPr>
        <p:spPr bwMode="auto">
          <a:xfrm>
            <a:off x="5638800" y="3429000"/>
            <a:ext cx="170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mtClean="0">
                <a:solidFill>
                  <a:srgbClr val="FFFFFF"/>
                </a:solidFill>
                <a:latin typeface="Arial" panose="020B0604020202020204" pitchFamily="34" charset="0"/>
              </a:rPr>
              <a:t>Slope changed</a:t>
            </a:r>
          </a:p>
        </p:txBody>
      </p:sp>
      <p:sp>
        <p:nvSpPr>
          <p:cNvPr id="96" name="Text Box 59"/>
          <p:cNvSpPr txBox="1">
            <a:spLocks noChangeArrowheads="1"/>
          </p:cNvSpPr>
          <p:nvPr/>
        </p:nvSpPr>
        <p:spPr bwMode="auto">
          <a:xfrm>
            <a:off x="1009650" y="6338888"/>
            <a:ext cx="2266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dirty="0" smtClean="0">
                <a:latin typeface="Arial" panose="020B0604020202020204" pitchFamily="34" charset="0"/>
              </a:rPr>
              <a:t>Intercept unchanged</a:t>
            </a:r>
          </a:p>
        </p:txBody>
      </p:sp>
      <p:sp>
        <p:nvSpPr>
          <p:cNvPr id="97" name="Line 60"/>
          <p:cNvSpPr>
            <a:spLocks noChangeShapeType="1"/>
          </p:cNvSpPr>
          <p:nvPr/>
        </p:nvSpPr>
        <p:spPr bwMode="auto">
          <a:xfrm>
            <a:off x="2590800" y="5562600"/>
            <a:ext cx="0" cy="0"/>
          </a:xfrm>
          <a:prstGeom prst="line">
            <a:avLst/>
          </a:prstGeom>
          <a:noFill/>
          <a:ln w="127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8" name="Line 62"/>
          <p:cNvSpPr>
            <a:spLocks noChangeShapeType="1"/>
          </p:cNvSpPr>
          <p:nvPr/>
        </p:nvSpPr>
        <p:spPr bwMode="auto">
          <a:xfrm flipV="1">
            <a:off x="1828800" y="5638800"/>
            <a:ext cx="685800" cy="6858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9" name="Line 63"/>
          <p:cNvSpPr>
            <a:spLocks noChangeShapeType="1"/>
          </p:cNvSpPr>
          <p:nvPr/>
        </p:nvSpPr>
        <p:spPr bwMode="auto">
          <a:xfrm flipV="1">
            <a:off x="2590800" y="4114800"/>
            <a:ext cx="4343400" cy="1447800"/>
          </a:xfrm>
          <a:prstGeom prst="line">
            <a:avLst/>
          </a:prstGeom>
          <a:noFill/>
          <a:ln w="50800">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0"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Estimating Parameters)</a:t>
            </a:r>
          </a:p>
        </p:txBody>
      </p:sp>
    </p:spTree>
    <p:extLst>
      <p:ext uri="{BB962C8B-B14F-4D97-AF65-F5344CB8AC3E}">
        <p14:creationId xmlns:p14="http://schemas.microsoft.com/office/powerpoint/2010/main" xmlns="" val="2388735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
          <p:cNvSpPr>
            <a:spLocks noChangeArrowheads="1"/>
          </p:cNvSpPr>
          <p:nvPr/>
        </p:nvSpPr>
        <p:spPr bwMode="auto">
          <a:xfrm>
            <a:off x="685800" y="1676400"/>
            <a:ext cx="7826375" cy="1370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20000"/>
              </a:spcBef>
              <a:spcAft>
                <a:spcPct val="0"/>
              </a:spcAft>
            </a:pPr>
            <a:r>
              <a:rPr lang="en-US" altLang="en-US" sz="2800" b="1" dirty="0" smtClean="0">
                <a:latin typeface="Arial" panose="020B0604020202020204" pitchFamily="34" charset="0"/>
              </a:rPr>
              <a:t>How would you draw a line through the points?   How do you determine which line ‘fits best’?</a:t>
            </a:r>
          </a:p>
        </p:txBody>
      </p:sp>
      <p:sp>
        <p:nvSpPr>
          <p:cNvPr id="53" name="Rectangle 55"/>
          <p:cNvSpPr>
            <a:spLocks noChangeArrowheads="1"/>
          </p:cNvSpPr>
          <p:nvPr/>
        </p:nvSpPr>
        <p:spPr bwMode="auto">
          <a:xfrm>
            <a:off x="1828800" y="3429000"/>
            <a:ext cx="5657850" cy="2911475"/>
          </a:xfrm>
          <a:prstGeom prst="rect">
            <a:avLst/>
          </a:prstGeom>
          <a:solidFill>
            <a:srgbClr val="008AE8"/>
          </a:solidFill>
          <a:ln w="12700">
            <a:solidFill>
              <a:srgbClr val="0068AE"/>
            </a:solidFill>
            <a:miter lim="800000"/>
            <a:headEnd/>
            <a:tailEnd/>
          </a:ln>
          <a:effectLst>
            <a:prstShdw prst="shdw17" dist="17961" dir="2700000">
              <a:srgbClr val="0068AE">
                <a:gamma/>
                <a:shade val="60000"/>
                <a:invGamma/>
              </a:srgbClr>
            </a:prst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4" name="Line 56"/>
          <p:cNvSpPr>
            <a:spLocks noChangeShapeType="1"/>
          </p:cNvSpPr>
          <p:nvPr/>
        </p:nvSpPr>
        <p:spPr bwMode="auto">
          <a:xfrm>
            <a:off x="2571750" y="4198938"/>
            <a:ext cx="0" cy="137795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5" name="Line 57"/>
          <p:cNvSpPr>
            <a:spLocks noChangeShapeType="1"/>
          </p:cNvSpPr>
          <p:nvPr/>
        </p:nvSpPr>
        <p:spPr bwMode="auto">
          <a:xfrm>
            <a:off x="2474913" y="558958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6" name="Line 58"/>
          <p:cNvSpPr>
            <a:spLocks noChangeShapeType="1"/>
          </p:cNvSpPr>
          <p:nvPr/>
        </p:nvSpPr>
        <p:spPr bwMode="auto">
          <a:xfrm>
            <a:off x="2474913" y="51228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7" name="Line 59"/>
          <p:cNvSpPr>
            <a:spLocks noChangeShapeType="1"/>
          </p:cNvSpPr>
          <p:nvPr/>
        </p:nvSpPr>
        <p:spPr bwMode="auto">
          <a:xfrm>
            <a:off x="2474913" y="46529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8" name="Line 60"/>
          <p:cNvSpPr>
            <a:spLocks noChangeShapeType="1"/>
          </p:cNvSpPr>
          <p:nvPr/>
        </p:nvSpPr>
        <p:spPr bwMode="auto">
          <a:xfrm>
            <a:off x="2474913" y="418623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9" name="Line 61"/>
          <p:cNvSpPr>
            <a:spLocks noChangeShapeType="1"/>
          </p:cNvSpPr>
          <p:nvPr/>
        </p:nvSpPr>
        <p:spPr bwMode="auto">
          <a:xfrm>
            <a:off x="2584450" y="5589588"/>
            <a:ext cx="44354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0" name="Line 62"/>
          <p:cNvSpPr>
            <a:spLocks noChangeShapeType="1"/>
          </p:cNvSpPr>
          <p:nvPr/>
        </p:nvSpPr>
        <p:spPr bwMode="auto">
          <a:xfrm flipV="1">
            <a:off x="2571750"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1" name="Line 63"/>
          <p:cNvSpPr>
            <a:spLocks noChangeShapeType="1"/>
          </p:cNvSpPr>
          <p:nvPr/>
        </p:nvSpPr>
        <p:spPr bwMode="auto">
          <a:xfrm flipV="1">
            <a:off x="3317875"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2" name="Line 64"/>
          <p:cNvSpPr>
            <a:spLocks noChangeShapeType="1"/>
          </p:cNvSpPr>
          <p:nvPr/>
        </p:nvSpPr>
        <p:spPr bwMode="auto">
          <a:xfrm flipV="1">
            <a:off x="4057650"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3" name="Line 65"/>
          <p:cNvSpPr>
            <a:spLocks noChangeShapeType="1"/>
          </p:cNvSpPr>
          <p:nvPr/>
        </p:nvSpPr>
        <p:spPr bwMode="auto">
          <a:xfrm flipV="1">
            <a:off x="4802188"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4" name="Line 66"/>
          <p:cNvSpPr>
            <a:spLocks noChangeShapeType="1"/>
          </p:cNvSpPr>
          <p:nvPr/>
        </p:nvSpPr>
        <p:spPr bwMode="auto">
          <a:xfrm flipV="1">
            <a:off x="5548313"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5" name="Line 67"/>
          <p:cNvSpPr>
            <a:spLocks noChangeShapeType="1"/>
          </p:cNvSpPr>
          <p:nvPr/>
        </p:nvSpPr>
        <p:spPr bwMode="auto">
          <a:xfrm flipV="1">
            <a:off x="6288088"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6" name="Line 68"/>
          <p:cNvSpPr>
            <a:spLocks noChangeShapeType="1"/>
          </p:cNvSpPr>
          <p:nvPr/>
        </p:nvSpPr>
        <p:spPr bwMode="auto">
          <a:xfrm flipV="1">
            <a:off x="7032625" y="54943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7" name="Line 69"/>
          <p:cNvSpPr>
            <a:spLocks noChangeShapeType="1"/>
          </p:cNvSpPr>
          <p:nvPr/>
        </p:nvSpPr>
        <p:spPr bwMode="auto">
          <a:xfrm flipV="1">
            <a:off x="2571750" y="54673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8" name="Line 70"/>
          <p:cNvSpPr>
            <a:spLocks noChangeShapeType="1"/>
          </p:cNvSpPr>
          <p:nvPr/>
        </p:nvSpPr>
        <p:spPr bwMode="auto">
          <a:xfrm flipV="1">
            <a:off x="4057650" y="54673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9" name="Line 71"/>
          <p:cNvSpPr>
            <a:spLocks noChangeShapeType="1"/>
          </p:cNvSpPr>
          <p:nvPr/>
        </p:nvSpPr>
        <p:spPr bwMode="auto">
          <a:xfrm flipV="1">
            <a:off x="5548313" y="54673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0" name="Line 72"/>
          <p:cNvSpPr>
            <a:spLocks noChangeShapeType="1"/>
          </p:cNvSpPr>
          <p:nvPr/>
        </p:nvSpPr>
        <p:spPr bwMode="auto">
          <a:xfrm flipV="1">
            <a:off x="7032625" y="54673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1" name="Oval 73"/>
          <p:cNvSpPr>
            <a:spLocks noChangeArrowheads="1"/>
          </p:cNvSpPr>
          <p:nvPr/>
        </p:nvSpPr>
        <p:spPr bwMode="auto">
          <a:xfrm>
            <a:off x="5208588" y="5080000"/>
            <a:ext cx="74612"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2" name="Oval 74"/>
          <p:cNvSpPr>
            <a:spLocks noChangeArrowheads="1"/>
          </p:cNvSpPr>
          <p:nvPr/>
        </p:nvSpPr>
        <p:spPr bwMode="auto">
          <a:xfrm>
            <a:off x="4462463" y="5313363"/>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3" name="Oval 75"/>
          <p:cNvSpPr>
            <a:spLocks noChangeArrowheads="1"/>
          </p:cNvSpPr>
          <p:nvPr/>
        </p:nvSpPr>
        <p:spPr bwMode="auto">
          <a:xfrm>
            <a:off x="3421063" y="5030788"/>
            <a:ext cx="76200" cy="74612"/>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4" name="Oval 76"/>
          <p:cNvSpPr>
            <a:spLocks noChangeArrowheads="1"/>
          </p:cNvSpPr>
          <p:nvPr/>
        </p:nvSpPr>
        <p:spPr bwMode="auto">
          <a:xfrm>
            <a:off x="5505450" y="4189413"/>
            <a:ext cx="74613"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5" name="Oval 77"/>
          <p:cNvSpPr>
            <a:spLocks noChangeArrowheads="1"/>
          </p:cNvSpPr>
          <p:nvPr/>
        </p:nvSpPr>
        <p:spPr bwMode="auto">
          <a:xfrm>
            <a:off x="6245225" y="4143375"/>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6" name="Oval 78"/>
          <p:cNvSpPr>
            <a:spLocks noChangeArrowheads="1"/>
          </p:cNvSpPr>
          <p:nvPr/>
        </p:nvSpPr>
        <p:spPr bwMode="auto">
          <a:xfrm>
            <a:off x="4014788" y="4610100"/>
            <a:ext cx="76200" cy="74613"/>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7" name="Rectangle 79"/>
          <p:cNvSpPr>
            <a:spLocks noChangeArrowheads="1"/>
          </p:cNvSpPr>
          <p:nvPr/>
        </p:nvSpPr>
        <p:spPr bwMode="auto">
          <a:xfrm>
            <a:off x="2020888" y="5349875"/>
            <a:ext cx="3714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78" name="Rectangle 80"/>
          <p:cNvSpPr>
            <a:spLocks noChangeArrowheads="1"/>
          </p:cNvSpPr>
          <p:nvPr/>
        </p:nvSpPr>
        <p:spPr bwMode="auto">
          <a:xfrm>
            <a:off x="1828800" y="4884738"/>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79" name="Rectangle 81"/>
          <p:cNvSpPr>
            <a:spLocks noChangeArrowheads="1"/>
          </p:cNvSpPr>
          <p:nvPr/>
        </p:nvSpPr>
        <p:spPr bwMode="auto">
          <a:xfrm>
            <a:off x="1828800" y="4413250"/>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0" name="Rectangle 82"/>
          <p:cNvSpPr>
            <a:spLocks noChangeArrowheads="1"/>
          </p:cNvSpPr>
          <p:nvPr/>
        </p:nvSpPr>
        <p:spPr bwMode="auto">
          <a:xfrm>
            <a:off x="1828800" y="3946525"/>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1" name="Rectangle 83"/>
          <p:cNvSpPr>
            <a:spLocks noChangeArrowheads="1"/>
          </p:cNvSpPr>
          <p:nvPr/>
        </p:nvSpPr>
        <p:spPr bwMode="auto">
          <a:xfrm>
            <a:off x="2386013" y="5865813"/>
            <a:ext cx="3714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82" name="Rectangle 84"/>
          <p:cNvSpPr>
            <a:spLocks noChangeArrowheads="1"/>
          </p:cNvSpPr>
          <p:nvPr/>
        </p:nvSpPr>
        <p:spPr bwMode="auto">
          <a:xfrm>
            <a:off x="3775075" y="58658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83" name="Rectangle 85"/>
          <p:cNvSpPr>
            <a:spLocks noChangeArrowheads="1"/>
          </p:cNvSpPr>
          <p:nvPr/>
        </p:nvSpPr>
        <p:spPr bwMode="auto">
          <a:xfrm>
            <a:off x="5265738" y="58658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4" name="Rectangle 86"/>
          <p:cNvSpPr>
            <a:spLocks noChangeArrowheads="1"/>
          </p:cNvSpPr>
          <p:nvPr/>
        </p:nvSpPr>
        <p:spPr bwMode="auto">
          <a:xfrm>
            <a:off x="6751638" y="58658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5" name="Rectangle 87"/>
          <p:cNvSpPr>
            <a:spLocks noChangeArrowheads="1"/>
          </p:cNvSpPr>
          <p:nvPr/>
        </p:nvSpPr>
        <p:spPr bwMode="auto">
          <a:xfrm>
            <a:off x="7056438" y="5359400"/>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X</a:t>
            </a:r>
          </a:p>
        </p:txBody>
      </p:sp>
      <p:sp>
        <p:nvSpPr>
          <p:cNvPr id="86" name="Rectangle 88"/>
          <p:cNvSpPr>
            <a:spLocks noChangeArrowheads="1"/>
          </p:cNvSpPr>
          <p:nvPr/>
        </p:nvSpPr>
        <p:spPr bwMode="auto">
          <a:xfrm>
            <a:off x="2381250" y="3654425"/>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Y</a:t>
            </a:r>
          </a:p>
        </p:txBody>
      </p:sp>
      <p:sp>
        <p:nvSpPr>
          <p:cNvPr id="87" name="Oval 89"/>
          <p:cNvSpPr>
            <a:spLocks noChangeArrowheads="1"/>
          </p:cNvSpPr>
          <p:nvPr/>
        </p:nvSpPr>
        <p:spPr bwMode="auto">
          <a:xfrm>
            <a:off x="4349750" y="5260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8" name="Oval 90"/>
          <p:cNvSpPr>
            <a:spLocks noChangeArrowheads="1"/>
          </p:cNvSpPr>
          <p:nvPr/>
        </p:nvSpPr>
        <p:spPr bwMode="auto">
          <a:xfrm>
            <a:off x="6178550" y="40417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9" name="Oval 91"/>
          <p:cNvSpPr>
            <a:spLocks noChangeArrowheads="1"/>
          </p:cNvSpPr>
          <p:nvPr/>
        </p:nvSpPr>
        <p:spPr bwMode="auto">
          <a:xfrm>
            <a:off x="3968750" y="4575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0" name="Oval 92"/>
          <p:cNvSpPr>
            <a:spLocks noChangeArrowheads="1"/>
          </p:cNvSpPr>
          <p:nvPr/>
        </p:nvSpPr>
        <p:spPr bwMode="auto">
          <a:xfrm>
            <a:off x="5416550" y="4117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1" name="Oval 93"/>
          <p:cNvSpPr>
            <a:spLocks noChangeArrowheads="1"/>
          </p:cNvSpPr>
          <p:nvPr/>
        </p:nvSpPr>
        <p:spPr bwMode="auto">
          <a:xfrm>
            <a:off x="5111750" y="50323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2" name="Oval 94"/>
          <p:cNvSpPr>
            <a:spLocks noChangeArrowheads="1"/>
          </p:cNvSpPr>
          <p:nvPr/>
        </p:nvSpPr>
        <p:spPr bwMode="auto">
          <a:xfrm>
            <a:off x="3359150" y="4956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3" name="Line 96"/>
          <p:cNvSpPr>
            <a:spLocks noChangeShapeType="1"/>
          </p:cNvSpPr>
          <p:nvPr/>
        </p:nvSpPr>
        <p:spPr bwMode="auto">
          <a:xfrm>
            <a:off x="6248400" y="3352800"/>
            <a:ext cx="152400" cy="6096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4" name="Text Box 97"/>
          <p:cNvSpPr txBox="1">
            <a:spLocks noChangeArrowheads="1"/>
          </p:cNvSpPr>
          <p:nvPr/>
        </p:nvSpPr>
        <p:spPr bwMode="auto">
          <a:xfrm>
            <a:off x="5334000" y="2986088"/>
            <a:ext cx="1962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dirty="0" smtClean="0">
                <a:latin typeface="Arial" panose="020B0604020202020204" pitchFamily="34" charset="0"/>
              </a:rPr>
              <a:t>Slope unchanged</a:t>
            </a:r>
          </a:p>
        </p:txBody>
      </p:sp>
      <p:sp>
        <p:nvSpPr>
          <p:cNvPr id="95" name="Text Box 98"/>
          <p:cNvSpPr txBox="1">
            <a:spLocks noChangeArrowheads="1"/>
          </p:cNvSpPr>
          <p:nvPr/>
        </p:nvSpPr>
        <p:spPr bwMode="auto">
          <a:xfrm>
            <a:off x="1009650" y="6262688"/>
            <a:ext cx="2012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dirty="0" smtClean="0">
                <a:latin typeface="Arial" panose="020B0604020202020204" pitchFamily="34" charset="0"/>
              </a:rPr>
              <a:t>Intercept changed</a:t>
            </a:r>
          </a:p>
        </p:txBody>
      </p:sp>
      <p:sp>
        <p:nvSpPr>
          <p:cNvPr id="96" name="Line 99"/>
          <p:cNvSpPr>
            <a:spLocks noChangeShapeType="1"/>
          </p:cNvSpPr>
          <p:nvPr/>
        </p:nvSpPr>
        <p:spPr bwMode="auto">
          <a:xfrm>
            <a:off x="2590800" y="5486400"/>
            <a:ext cx="0" cy="0"/>
          </a:xfrm>
          <a:prstGeom prst="line">
            <a:avLst/>
          </a:prstGeom>
          <a:noFill/>
          <a:ln w="127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7" name="Line 100"/>
          <p:cNvSpPr>
            <a:spLocks noChangeShapeType="1"/>
          </p:cNvSpPr>
          <p:nvPr/>
        </p:nvSpPr>
        <p:spPr bwMode="auto">
          <a:xfrm flipV="1">
            <a:off x="2209800" y="5257800"/>
            <a:ext cx="381000" cy="9906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8" name="Line 101"/>
          <p:cNvSpPr>
            <a:spLocks noChangeShapeType="1"/>
          </p:cNvSpPr>
          <p:nvPr/>
        </p:nvSpPr>
        <p:spPr bwMode="auto">
          <a:xfrm flipV="1">
            <a:off x="2590800" y="3810000"/>
            <a:ext cx="4343400" cy="144780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9" name="Line 102"/>
          <p:cNvSpPr>
            <a:spLocks noChangeShapeType="1"/>
          </p:cNvSpPr>
          <p:nvPr/>
        </p:nvSpPr>
        <p:spPr bwMode="auto">
          <a:xfrm flipV="1">
            <a:off x="2590800" y="4038600"/>
            <a:ext cx="4343400" cy="1447800"/>
          </a:xfrm>
          <a:prstGeom prst="line">
            <a:avLst/>
          </a:prstGeom>
          <a:noFill/>
          <a:ln w="50800">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0"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Estimating Parameters)</a:t>
            </a:r>
          </a:p>
        </p:txBody>
      </p:sp>
    </p:spTree>
    <p:extLst>
      <p:ext uri="{BB962C8B-B14F-4D97-AF65-F5344CB8AC3E}">
        <p14:creationId xmlns:p14="http://schemas.microsoft.com/office/powerpoint/2010/main" xmlns="" val="2171981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
          <p:cNvSpPr>
            <a:spLocks noChangeArrowheads="1"/>
          </p:cNvSpPr>
          <p:nvPr/>
        </p:nvSpPr>
        <p:spPr bwMode="auto">
          <a:xfrm>
            <a:off x="685800" y="1524000"/>
            <a:ext cx="7826375" cy="1370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20000"/>
              </a:spcBef>
              <a:spcAft>
                <a:spcPct val="0"/>
              </a:spcAft>
            </a:pPr>
            <a:r>
              <a:rPr lang="en-US" altLang="en-US" sz="2800" b="1" dirty="0" smtClean="0">
                <a:latin typeface="Arial" panose="020B0604020202020204" pitchFamily="34" charset="0"/>
              </a:rPr>
              <a:t>How would you draw a line through the points?   How do you determine which line ‘fits best’?</a:t>
            </a:r>
          </a:p>
        </p:txBody>
      </p:sp>
      <p:sp>
        <p:nvSpPr>
          <p:cNvPr id="53" name="Rectangle 14"/>
          <p:cNvSpPr>
            <a:spLocks noChangeArrowheads="1"/>
          </p:cNvSpPr>
          <p:nvPr/>
        </p:nvSpPr>
        <p:spPr bwMode="auto">
          <a:xfrm>
            <a:off x="1828800" y="3352800"/>
            <a:ext cx="5657850" cy="2911475"/>
          </a:xfrm>
          <a:prstGeom prst="rect">
            <a:avLst/>
          </a:prstGeom>
          <a:solidFill>
            <a:srgbClr val="008AE8"/>
          </a:solidFill>
          <a:ln w="12700">
            <a:solidFill>
              <a:srgbClr val="0068AE"/>
            </a:solidFill>
            <a:miter lim="800000"/>
            <a:headEnd/>
            <a:tailEnd/>
          </a:ln>
          <a:effectLst>
            <a:prstShdw prst="shdw17" dist="17961" dir="2700000">
              <a:srgbClr val="0068AE">
                <a:gamma/>
                <a:shade val="60000"/>
                <a:invGamma/>
              </a:srgbClr>
            </a:prst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54" name="Line 15"/>
          <p:cNvSpPr>
            <a:spLocks noChangeShapeType="1"/>
          </p:cNvSpPr>
          <p:nvPr/>
        </p:nvSpPr>
        <p:spPr bwMode="auto">
          <a:xfrm>
            <a:off x="2571750" y="4122738"/>
            <a:ext cx="0" cy="137795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5" name="Line 16"/>
          <p:cNvSpPr>
            <a:spLocks noChangeShapeType="1"/>
          </p:cNvSpPr>
          <p:nvPr/>
        </p:nvSpPr>
        <p:spPr bwMode="auto">
          <a:xfrm>
            <a:off x="2474913" y="551338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6" name="Line 17"/>
          <p:cNvSpPr>
            <a:spLocks noChangeShapeType="1"/>
          </p:cNvSpPr>
          <p:nvPr/>
        </p:nvSpPr>
        <p:spPr bwMode="auto">
          <a:xfrm>
            <a:off x="2474913" y="50466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7" name="Line 18"/>
          <p:cNvSpPr>
            <a:spLocks noChangeShapeType="1"/>
          </p:cNvSpPr>
          <p:nvPr/>
        </p:nvSpPr>
        <p:spPr bwMode="auto">
          <a:xfrm>
            <a:off x="2474913" y="4576763"/>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8" name="Line 19"/>
          <p:cNvSpPr>
            <a:spLocks noChangeShapeType="1"/>
          </p:cNvSpPr>
          <p:nvPr/>
        </p:nvSpPr>
        <p:spPr bwMode="auto">
          <a:xfrm>
            <a:off x="2474913" y="4110038"/>
            <a:ext cx="1936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59" name="Line 20"/>
          <p:cNvSpPr>
            <a:spLocks noChangeShapeType="1"/>
          </p:cNvSpPr>
          <p:nvPr/>
        </p:nvSpPr>
        <p:spPr bwMode="auto">
          <a:xfrm>
            <a:off x="2584450" y="5513388"/>
            <a:ext cx="4435475" cy="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0" name="Line 21"/>
          <p:cNvSpPr>
            <a:spLocks noChangeShapeType="1"/>
          </p:cNvSpPr>
          <p:nvPr/>
        </p:nvSpPr>
        <p:spPr bwMode="auto">
          <a:xfrm flipV="1">
            <a:off x="2571750"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1" name="Line 22"/>
          <p:cNvSpPr>
            <a:spLocks noChangeShapeType="1"/>
          </p:cNvSpPr>
          <p:nvPr/>
        </p:nvSpPr>
        <p:spPr bwMode="auto">
          <a:xfrm flipV="1">
            <a:off x="3317875"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2" name="Line 23"/>
          <p:cNvSpPr>
            <a:spLocks noChangeShapeType="1"/>
          </p:cNvSpPr>
          <p:nvPr/>
        </p:nvSpPr>
        <p:spPr bwMode="auto">
          <a:xfrm flipV="1">
            <a:off x="4057650"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3" name="Line 24"/>
          <p:cNvSpPr>
            <a:spLocks noChangeShapeType="1"/>
          </p:cNvSpPr>
          <p:nvPr/>
        </p:nvSpPr>
        <p:spPr bwMode="auto">
          <a:xfrm flipV="1">
            <a:off x="4802188"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4" name="Line 25"/>
          <p:cNvSpPr>
            <a:spLocks noChangeShapeType="1"/>
          </p:cNvSpPr>
          <p:nvPr/>
        </p:nvSpPr>
        <p:spPr bwMode="auto">
          <a:xfrm flipV="1">
            <a:off x="5548313"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5" name="Line 26"/>
          <p:cNvSpPr>
            <a:spLocks noChangeShapeType="1"/>
          </p:cNvSpPr>
          <p:nvPr/>
        </p:nvSpPr>
        <p:spPr bwMode="auto">
          <a:xfrm flipV="1">
            <a:off x="6288088"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6" name="Line 27"/>
          <p:cNvSpPr>
            <a:spLocks noChangeShapeType="1"/>
          </p:cNvSpPr>
          <p:nvPr/>
        </p:nvSpPr>
        <p:spPr bwMode="auto">
          <a:xfrm flipV="1">
            <a:off x="7032625" y="5418138"/>
            <a:ext cx="0" cy="190500"/>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7" name="Line 28"/>
          <p:cNvSpPr>
            <a:spLocks noChangeShapeType="1"/>
          </p:cNvSpPr>
          <p:nvPr/>
        </p:nvSpPr>
        <p:spPr bwMode="auto">
          <a:xfrm flipV="1">
            <a:off x="2571750"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8" name="Line 29"/>
          <p:cNvSpPr>
            <a:spLocks noChangeShapeType="1"/>
          </p:cNvSpPr>
          <p:nvPr/>
        </p:nvSpPr>
        <p:spPr bwMode="auto">
          <a:xfrm flipV="1">
            <a:off x="4057650"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69" name="Line 30"/>
          <p:cNvSpPr>
            <a:spLocks noChangeShapeType="1"/>
          </p:cNvSpPr>
          <p:nvPr/>
        </p:nvSpPr>
        <p:spPr bwMode="auto">
          <a:xfrm flipV="1">
            <a:off x="5548313"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0" name="Line 31"/>
          <p:cNvSpPr>
            <a:spLocks noChangeShapeType="1"/>
          </p:cNvSpPr>
          <p:nvPr/>
        </p:nvSpPr>
        <p:spPr bwMode="auto">
          <a:xfrm flipV="1">
            <a:off x="7032625" y="5391150"/>
            <a:ext cx="0" cy="244475"/>
          </a:xfrm>
          <a:prstGeom prst="line">
            <a:avLst/>
          </a:prstGeom>
          <a:noFill/>
          <a:ln w="2540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1" name="Oval 32"/>
          <p:cNvSpPr>
            <a:spLocks noChangeArrowheads="1"/>
          </p:cNvSpPr>
          <p:nvPr/>
        </p:nvSpPr>
        <p:spPr bwMode="auto">
          <a:xfrm>
            <a:off x="5208588" y="5003800"/>
            <a:ext cx="74612"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2" name="Oval 33"/>
          <p:cNvSpPr>
            <a:spLocks noChangeArrowheads="1"/>
          </p:cNvSpPr>
          <p:nvPr/>
        </p:nvSpPr>
        <p:spPr bwMode="auto">
          <a:xfrm>
            <a:off x="4462463" y="5237163"/>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3" name="Oval 34"/>
          <p:cNvSpPr>
            <a:spLocks noChangeArrowheads="1"/>
          </p:cNvSpPr>
          <p:nvPr/>
        </p:nvSpPr>
        <p:spPr bwMode="auto">
          <a:xfrm>
            <a:off x="3421063" y="4954588"/>
            <a:ext cx="76200" cy="74612"/>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4" name="Oval 35"/>
          <p:cNvSpPr>
            <a:spLocks noChangeArrowheads="1"/>
          </p:cNvSpPr>
          <p:nvPr/>
        </p:nvSpPr>
        <p:spPr bwMode="auto">
          <a:xfrm>
            <a:off x="5505450" y="4113213"/>
            <a:ext cx="74613"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5" name="Oval 36"/>
          <p:cNvSpPr>
            <a:spLocks noChangeArrowheads="1"/>
          </p:cNvSpPr>
          <p:nvPr/>
        </p:nvSpPr>
        <p:spPr bwMode="auto">
          <a:xfrm>
            <a:off x="6245225" y="4067175"/>
            <a:ext cx="76200" cy="76200"/>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6" name="Oval 37"/>
          <p:cNvSpPr>
            <a:spLocks noChangeArrowheads="1"/>
          </p:cNvSpPr>
          <p:nvPr/>
        </p:nvSpPr>
        <p:spPr bwMode="auto">
          <a:xfrm>
            <a:off x="4014788" y="4533900"/>
            <a:ext cx="76200" cy="74613"/>
          </a:xfrm>
          <a:prstGeom prst="ellipse">
            <a:avLst/>
          </a:prstGeom>
          <a:solidFill>
            <a:srgbClr val="FFFF80"/>
          </a:solidFill>
          <a:ln w="25400">
            <a:solidFill>
              <a:srgbClr val="FFFF8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77" name="Rectangle 38"/>
          <p:cNvSpPr>
            <a:spLocks noChangeArrowheads="1"/>
          </p:cNvSpPr>
          <p:nvPr/>
        </p:nvSpPr>
        <p:spPr bwMode="auto">
          <a:xfrm>
            <a:off x="2020888" y="5273675"/>
            <a:ext cx="3714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78" name="Rectangle 39"/>
          <p:cNvSpPr>
            <a:spLocks noChangeArrowheads="1"/>
          </p:cNvSpPr>
          <p:nvPr/>
        </p:nvSpPr>
        <p:spPr bwMode="auto">
          <a:xfrm>
            <a:off x="1828800" y="4808538"/>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79" name="Rectangle 40"/>
          <p:cNvSpPr>
            <a:spLocks noChangeArrowheads="1"/>
          </p:cNvSpPr>
          <p:nvPr/>
        </p:nvSpPr>
        <p:spPr bwMode="auto">
          <a:xfrm>
            <a:off x="1828800" y="4337050"/>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0" name="Rectangle 41"/>
          <p:cNvSpPr>
            <a:spLocks noChangeArrowheads="1"/>
          </p:cNvSpPr>
          <p:nvPr/>
        </p:nvSpPr>
        <p:spPr bwMode="auto">
          <a:xfrm>
            <a:off x="1828800" y="3870325"/>
            <a:ext cx="5619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1" name="Rectangle 42"/>
          <p:cNvSpPr>
            <a:spLocks noChangeArrowheads="1"/>
          </p:cNvSpPr>
          <p:nvPr/>
        </p:nvSpPr>
        <p:spPr bwMode="auto">
          <a:xfrm>
            <a:off x="2386013" y="5789613"/>
            <a:ext cx="3714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0</a:t>
            </a:r>
          </a:p>
        </p:txBody>
      </p:sp>
      <p:sp>
        <p:nvSpPr>
          <p:cNvPr id="82" name="Rectangle 43"/>
          <p:cNvSpPr>
            <a:spLocks noChangeArrowheads="1"/>
          </p:cNvSpPr>
          <p:nvPr/>
        </p:nvSpPr>
        <p:spPr bwMode="auto">
          <a:xfrm>
            <a:off x="3775075"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20</a:t>
            </a:r>
          </a:p>
        </p:txBody>
      </p:sp>
      <p:sp>
        <p:nvSpPr>
          <p:cNvPr id="83" name="Rectangle 44"/>
          <p:cNvSpPr>
            <a:spLocks noChangeArrowheads="1"/>
          </p:cNvSpPr>
          <p:nvPr/>
        </p:nvSpPr>
        <p:spPr bwMode="auto">
          <a:xfrm>
            <a:off x="5265738"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40</a:t>
            </a:r>
          </a:p>
        </p:txBody>
      </p:sp>
      <p:sp>
        <p:nvSpPr>
          <p:cNvPr id="84" name="Rectangle 45"/>
          <p:cNvSpPr>
            <a:spLocks noChangeArrowheads="1"/>
          </p:cNvSpPr>
          <p:nvPr/>
        </p:nvSpPr>
        <p:spPr bwMode="auto">
          <a:xfrm>
            <a:off x="6751638" y="5789613"/>
            <a:ext cx="561975" cy="500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60</a:t>
            </a:r>
          </a:p>
        </p:txBody>
      </p:sp>
      <p:sp>
        <p:nvSpPr>
          <p:cNvPr id="85" name="Rectangle 46"/>
          <p:cNvSpPr>
            <a:spLocks noChangeArrowheads="1"/>
          </p:cNvSpPr>
          <p:nvPr/>
        </p:nvSpPr>
        <p:spPr bwMode="auto">
          <a:xfrm>
            <a:off x="7056438" y="5283200"/>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X</a:t>
            </a:r>
          </a:p>
        </p:txBody>
      </p:sp>
      <p:sp>
        <p:nvSpPr>
          <p:cNvPr id="86" name="Rectangle 47"/>
          <p:cNvSpPr>
            <a:spLocks noChangeArrowheads="1"/>
          </p:cNvSpPr>
          <p:nvPr/>
        </p:nvSpPr>
        <p:spPr bwMode="auto">
          <a:xfrm>
            <a:off x="2381250" y="3578225"/>
            <a:ext cx="40957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en-US" sz="2700" b="1" smtClean="0">
                <a:solidFill>
                  <a:srgbClr val="FFFFFF"/>
                </a:solidFill>
                <a:latin typeface="Arial" panose="020B0604020202020204" pitchFamily="34" charset="0"/>
              </a:rPr>
              <a:t>Y</a:t>
            </a:r>
          </a:p>
        </p:txBody>
      </p:sp>
      <p:sp>
        <p:nvSpPr>
          <p:cNvPr id="87" name="Oval 48"/>
          <p:cNvSpPr>
            <a:spLocks noChangeArrowheads="1"/>
          </p:cNvSpPr>
          <p:nvPr/>
        </p:nvSpPr>
        <p:spPr bwMode="auto">
          <a:xfrm>
            <a:off x="4349750" y="51847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8" name="Oval 49"/>
          <p:cNvSpPr>
            <a:spLocks noChangeArrowheads="1"/>
          </p:cNvSpPr>
          <p:nvPr/>
        </p:nvSpPr>
        <p:spPr bwMode="auto">
          <a:xfrm>
            <a:off x="6178550" y="39655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89" name="Oval 50"/>
          <p:cNvSpPr>
            <a:spLocks noChangeArrowheads="1"/>
          </p:cNvSpPr>
          <p:nvPr/>
        </p:nvSpPr>
        <p:spPr bwMode="auto">
          <a:xfrm>
            <a:off x="3968750" y="4498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0" name="Oval 51"/>
          <p:cNvSpPr>
            <a:spLocks noChangeArrowheads="1"/>
          </p:cNvSpPr>
          <p:nvPr/>
        </p:nvSpPr>
        <p:spPr bwMode="auto">
          <a:xfrm>
            <a:off x="5416550" y="40417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1" name="Oval 52"/>
          <p:cNvSpPr>
            <a:spLocks noChangeArrowheads="1"/>
          </p:cNvSpPr>
          <p:nvPr/>
        </p:nvSpPr>
        <p:spPr bwMode="auto">
          <a:xfrm>
            <a:off x="5111750" y="49561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2" name="Oval 53"/>
          <p:cNvSpPr>
            <a:spLocks noChangeArrowheads="1"/>
          </p:cNvSpPr>
          <p:nvPr/>
        </p:nvSpPr>
        <p:spPr bwMode="auto">
          <a:xfrm>
            <a:off x="3359150" y="4879975"/>
            <a:ext cx="215900" cy="215900"/>
          </a:xfrm>
          <a:prstGeom prst="ellipse">
            <a:avLst/>
          </a:prstGeom>
          <a:solidFill>
            <a:srgbClr val="F0F28D"/>
          </a:solidFill>
          <a:ln w="127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3" name="Line 54"/>
          <p:cNvSpPr>
            <a:spLocks noChangeShapeType="1"/>
          </p:cNvSpPr>
          <p:nvPr/>
        </p:nvSpPr>
        <p:spPr bwMode="auto">
          <a:xfrm flipV="1">
            <a:off x="2590800" y="4419600"/>
            <a:ext cx="4419600" cy="609600"/>
          </a:xfrm>
          <a:prstGeom prst="line">
            <a:avLst/>
          </a:prstGeom>
          <a:noFill/>
          <a:ln w="50800">
            <a:solidFill>
              <a:srgbClr val="A2C1FE"/>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94" name="Line 55"/>
          <p:cNvSpPr>
            <a:spLocks noChangeShapeType="1"/>
          </p:cNvSpPr>
          <p:nvPr/>
        </p:nvSpPr>
        <p:spPr bwMode="auto">
          <a:xfrm>
            <a:off x="6477000" y="3657600"/>
            <a:ext cx="304800" cy="7620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5" name="Text Box 56"/>
          <p:cNvSpPr txBox="1">
            <a:spLocks noChangeArrowheads="1"/>
          </p:cNvSpPr>
          <p:nvPr/>
        </p:nvSpPr>
        <p:spPr bwMode="auto">
          <a:xfrm>
            <a:off x="5638800" y="3276600"/>
            <a:ext cx="170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mtClean="0">
                <a:solidFill>
                  <a:srgbClr val="FFFFFF"/>
                </a:solidFill>
                <a:latin typeface="Arial" panose="020B0604020202020204" pitchFamily="34" charset="0"/>
              </a:rPr>
              <a:t>Slope changed</a:t>
            </a:r>
          </a:p>
        </p:txBody>
      </p:sp>
      <p:sp>
        <p:nvSpPr>
          <p:cNvPr id="96" name="Text Box 57"/>
          <p:cNvSpPr txBox="1">
            <a:spLocks noChangeArrowheads="1"/>
          </p:cNvSpPr>
          <p:nvPr/>
        </p:nvSpPr>
        <p:spPr bwMode="auto">
          <a:xfrm>
            <a:off x="1009650" y="6186488"/>
            <a:ext cx="2012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dirty="0" smtClean="0">
                <a:latin typeface="Arial" panose="020B0604020202020204" pitchFamily="34" charset="0"/>
              </a:rPr>
              <a:t>Intercept changed</a:t>
            </a:r>
          </a:p>
        </p:txBody>
      </p:sp>
      <p:sp>
        <p:nvSpPr>
          <p:cNvPr id="97" name="Line 58"/>
          <p:cNvSpPr>
            <a:spLocks noChangeShapeType="1"/>
          </p:cNvSpPr>
          <p:nvPr/>
        </p:nvSpPr>
        <p:spPr bwMode="auto">
          <a:xfrm>
            <a:off x="2590800" y="5410200"/>
            <a:ext cx="0" cy="0"/>
          </a:xfrm>
          <a:prstGeom prst="line">
            <a:avLst/>
          </a:prstGeom>
          <a:noFill/>
          <a:ln w="127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8" name="Line 59"/>
          <p:cNvSpPr>
            <a:spLocks noChangeShapeType="1"/>
          </p:cNvSpPr>
          <p:nvPr/>
        </p:nvSpPr>
        <p:spPr bwMode="auto">
          <a:xfrm flipV="1">
            <a:off x="2209800" y="5029200"/>
            <a:ext cx="381000" cy="12192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sp>
        <p:nvSpPr>
          <p:cNvPr id="99" name="Line 60"/>
          <p:cNvSpPr>
            <a:spLocks noChangeShapeType="1"/>
          </p:cNvSpPr>
          <p:nvPr/>
        </p:nvSpPr>
        <p:spPr bwMode="auto">
          <a:xfrm flipV="1">
            <a:off x="2590800" y="3962400"/>
            <a:ext cx="4343400" cy="1447800"/>
          </a:xfrm>
          <a:prstGeom prst="line">
            <a:avLst/>
          </a:prstGeom>
          <a:noFill/>
          <a:ln w="50800">
            <a:solidFill>
              <a:srgbClr val="FC012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latin typeface="Arial" panose="020B0604020202020204" pitchFamily="34" charset="0"/>
            </a:endParaRPr>
          </a:p>
        </p:txBody>
      </p:sp>
      <p:sp>
        <p:nvSpPr>
          <p:cNvPr id="100"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Regression </a:t>
            </a:r>
            <a:r>
              <a:rPr lang="en-US" sz="4000" b="1" dirty="0" smtClean="0">
                <a:solidFill>
                  <a:srgbClr val="333399"/>
                </a:solidFill>
                <a:latin typeface="Arial"/>
              </a:rPr>
              <a:t>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Estimating Parameters)</a:t>
            </a:r>
          </a:p>
        </p:txBody>
      </p:sp>
    </p:spTree>
    <p:extLst>
      <p:ext uri="{BB962C8B-B14F-4D97-AF65-F5344CB8AC3E}">
        <p14:creationId xmlns:p14="http://schemas.microsoft.com/office/powerpoint/2010/main" xmlns="" val="969048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09600" y="1828800"/>
            <a:ext cx="8326438" cy="4114800"/>
          </a:xfrm>
          <a:prstGeom prst="rect">
            <a:avLst/>
          </a:prstGeom>
          <a:noFill/>
          <a:ln/>
          <a:extLst>
            <a:ext uri="{91240B29-F687-4F45-9708-019B960494DF}">
              <a14:hiddenLine xmlns:a14="http://schemas.microsoft.com/office/drawing/2010/main" xmlns="" w="12700">
                <a:solidFill>
                  <a:schemeClr val="tx1"/>
                </a:solidFill>
                <a:miter lim="800000"/>
                <a:headEnd/>
                <a:tailEnd/>
              </a14:hiddenLine>
            </a:ext>
          </a:extLst>
        </p:spPr>
        <p:txBody>
          <a:bodyPr vert="horz" lIns="90488" tIns="44450" rIns="90488" bIns="4445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en-US" sz="3200" dirty="0" smtClean="0"/>
              <a:t>Relationship between one </a:t>
            </a:r>
            <a:r>
              <a:rPr lang="en-US" altLang="en-US" sz="3200" dirty="0" smtClean="0">
                <a:solidFill>
                  <a:srgbClr val="CC0000"/>
                </a:solidFill>
              </a:rPr>
              <a:t>dependent</a:t>
            </a:r>
            <a:r>
              <a:rPr lang="en-US" altLang="en-US" sz="3200" dirty="0" smtClean="0"/>
              <a:t> </a:t>
            </a:r>
            <a:r>
              <a:rPr lang="en-US" altLang="en-US" sz="3200" dirty="0" smtClean="0">
                <a:solidFill>
                  <a:srgbClr val="CC0000"/>
                </a:solidFill>
              </a:rPr>
              <a:t>variable</a:t>
            </a:r>
            <a:r>
              <a:rPr lang="en-US" altLang="en-US" sz="3200" dirty="0" smtClean="0"/>
              <a:t> and </a:t>
            </a:r>
            <a:r>
              <a:rPr lang="en-US" altLang="en-US" sz="3200" dirty="0" smtClean="0">
                <a:solidFill>
                  <a:srgbClr val="C00000"/>
                </a:solidFill>
              </a:rPr>
              <a:t>explanatory variable(s)</a:t>
            </a:r>
          </a:p>
          <a:p>
            <a:r>
              <a:rPr lang="en-US" altLang="en-US" sz="3200" dirty="0" smtClean="0"/>
              <a:t>Use equation to set up relationship</a:t>
            </a:r>
          </a:p>
          <a:p>
            <a:pPr lvl="2"/>
            <a:r>
              <a:rPr lang="en-US" altLang="en-US" sz="3200" dirty="0" smtClean="0"/>
              <a:t> </a:t>
            </a:r>
            <a:r>
              <a:rPr lang="en-US" altLang="en-US" sz="3200" u="sng" dirty="0" smtClean="0"/>
              <a:t>Numerical</a:t>
            </a:r>
            <a:r>
              <a:rPr lang="en-US" altLang="en-US" sz="3200" dirty="0" smtClean="0"/>
              <a:t> Dependent (Response) Variable</a:t>
            </a:r>
          </a:p>
          <a:p>
            <a:pPr lvl="2"/>
            <a:r>
              <a:rPr lang="en-US" altLang="en-US" sz="3200" dirty="0" smtClean="0"/>
              <a:t> 1 or More Numerical or Categorical Independent (Explanatory) Variables</a:t>
            </a:r>
          </a:p>
          <a:p>
            <a:r>
              <a:rPr lang="en-US" altLang="en-US" sz="3200" dirty="0" smtClean="0"/>
              <a:t>Used Mainly for Prediction &amp; Estimation</a:t>
            </a:r>
            <a:endParaRPr lang="en-US" altLang="en-US" sz="3200" dirty="0"/>
          </a:p>
        </p:txBody>
      </p:sp>
      <p:sp>
        <p:nvSpPr>
          <p:cNvPr id="8"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4400" b="1" dirty="0" smtClean="0">
                <a:solidFill>
                  <a:srgbClr val="333399"/>
                </a:solidFill>
                <a:latin typeface="Arial"/>
              </a:rPr>
              <a:t>Regression </a:t>
            </a:r>
            <a:r>
              <a:rPr lang="en-US" altLang="en-US" sz="4400" b="1" dirty="0">
                <a:solidFill>
                  <a:srgbClr val="333399"/>
                </a:solidFill>
                <a:latin typeface="Arial"/>
              </a:rPr>
              <a:t>Models</a:t>
            </a:r>
          </a:p>
        </p:txBody>
      </p:sp>
    </p:spTree>
    <p:extLst>
      <p:ext uri="{BB962C8B-B14F-4D97-AF65-F5344CB8AC3E}">
        <p14:creationId xmlns:p14="http://schemas.microsoft.com/office/powerpoint/2010/main" xmlns="" val="334908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648" y="1828800"/>
            <a:ext cx="8153400" cy="2246769"/>
          </a:xfrm>
          <a:prstGeom prst="rect">
            <a:avLst/>
          </a:prstGeom>
        </p:spPr>
        <p:txBody>
          <a:bodyPr wrap="square">
            <a:spAutoFit/>
          </a:bodyPr>
          <a:lstStyle/>
          <a:p>
            <a:r>
              <a:rPr lang="en-US" altLang="en-US" sz="2800" b="1" dirty="0" smtClean="0">
                <a:latin typeface="Arial" panose="020B0604020202020204" pitchFamily="34" charset="0"/>
              </a:rPr>
              <a:t>Determine </a:t>
            </a:r>
            <a:r>
              <a:rPr lang="en-US" altLang="en-US" sz="2800" b="1" dirty="0">
                <a:latin typeface="Arial" panose="020B0604020202020204" pitchFamily="34" charset="0"/>
              </a:rPr>
              <a:t>which line ‘fits best’?</a:t>
            </a:r>
          </a:p>
          <a:p>
            <a:endParaRPr lang="en-US" sz="2800" dirty="0" smtClean="0"/>
          </a:p>
          <a:p>
            <a:r>
              <a:rPr lang="en-US" sz="2800" dirty="0" smtClean="0"/>
              <a:t>‘</a:t>
            </a:r>
            <a:r>
              <a:rPr lang="en-US" sz="2800" dirty="0"/>
              <a:t>Best Fit’ Means Difference Between Actual Y Values &amp; Predicted Y Values Are a Minimum. </a:t>
            </a:r>
            <a:endParaRPr lang="en-US" sz="2800" dirty="0" smtClean="0"/>
          </a:p>
          <a:p>
            <a:r>
              <a:rPr lang="en-US" sz="2800" dirty="0" smtClean="0"/>
              <a:t>But </a:t>
            </a:r>
            <a:r>
              <a:rPr lang="en-US" sz="2800" dirty="0"/>
              <a:t>Positive Differences Off-Set Negative ones</a:t>
            </a:r>
          </a:p>
        </p:txBody>
      </p:sp>
      <p:sp>
        <p:nvSpPr>
          <p:cNvPr id="5" name="Rectangle 4"/>
          <p:cNvSpPr/>
          <p:nvPr/>
        </p:nvSpPr>
        <p:spPr>
          <a:xfrm>
            <a:off x="3200400" y="4086455"/>
            <a:ext cx="3043205" cy="584775"/>
          </a:xfrm>
          <a:prstGeom prst="rect">
            <a:avLst/>
          </a:prstGeom>
        </p:spPr>
        <p:txBody>
          <a:bodyPr wrap="none">
            <a:spAutoFit/>
          </a:bodyPr>
          <a:lstStyle/>
          <a:p>
            <a:r>
              <a:rPr lang="en-US" altLang="en-US" sz="3200" b="1" dirty="0">
                <a:solidFill>
                  <a:srgbClr val="C00000"/>
                </a:solidFill>
              </a:rPr>
              <a:t>So square errors!</a:t>
            </a:r>
          </a:p>
        </p:txBody>
      </p:sp>
      <p:graphicFrame>
        <p:nvGraphicFramePr>
          <p:cNvPr id="6" name="Object 4">
            <a:hlinkClick r:id="" action="ppaction://ole?verb=0"/>
          </p:cNvPr>
          <p:cNvGraphicFramePr>
            <a:graphicFrameLocks/>
          </p:cNvGraphicFramePr>
          <p:nvPr>
            <p:extLst>
              <p:ext uri="{D42A27DB-BD31-4B8C-83A1-F6EECF244321}">
                <p14:modId xmlns:p14="http://schemas.microsoft.com/office/powerpoint/2010/main" xmlns="" val="3828355307"/>
              </p:ext>
            </p:extLst>
          </p:nvPr>
        </p:nvGraphicFramePr>
        <p:xfrm>
          <a:off x="2784348" y="4671230"/>
          <a:ext cx="3810000" cy="1295400"/>
        </p:xfrm>
        <a:graphic>
          <a:graphicData uri="http://schemas.openxmlformats.org/presentationml/2006/ole">
            <p:oleObj spid="_x0000_s17426" name="Equation" r:id="rId3" imgW="1124280" imgH="399960" progId="Equation.3">
              <p:embed/>
            </p:oleObj>
          </a:graphicData>
        </a:graphic>
      </p:graphicFrame>
      <p:sp>
        <p:nvSpPr>
          <p:cNvPr id="7" name="Title 1"/>
          <p:cNvSpPr>
            <a:spLocks noGrp="1"/>
          </p:cNvSpPr>
          <p:nvPr>
            <p:ph type="title"/>
          </p:nvPr>
        </p:nvSpPr>
        <p:spPr>
          <a:xfrm>
            <a:off x="612648" y="152400"/>
            <a:ext cx="8153400" cy="990600"/>
          </a:xfrm>
        </p:spPr>
        <p:txBody>
          <a:bodyPr>
            <a:noAutofit/>
          </a:bodyPr>
          <a:lstStyle/>
          <a:p>
            <a:r>
              <a:rPr lang="en-US" sz="4000" b="1" dirty="0">
                <a:solidFill>
                  <a:srgbClr val="333399"/>
                </a:solidFill>
                <a:latin typeface="Arial"/>
              </a:rPr>
              <a:t>Linear </a:t>
            </a:r>
            <a:r>
              <a:rPr lang="en-US" sz="4000" b="1" dirty="0" smtClean="0">
                <a:solidFill>
                  <a:srgbClr val="333399"/>
                </a:solidFill>
                <a:latin typeface="Arial"/>
              </a:rPr>
              <a:t>Regression: Cost Model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Least Squares Method)</a:t>
            </a:r>
          </a:p>
        </p:txBody>
      </p:sp>
    </p:spTree>
    <p:extLst>
      <p:ext uri="{BB962C8B-B14F-4D97-AF65-F5344CB8AC3E}">
        <p14:creationId xmlns:p14="http://schemas.microsoft.com/office/powerpoint/2010/main" xmlns="" val="2752024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a:spLocks noChangeArrowheads="1"/>
          </p:cNvSpPr>
          <p:nvPr/>
        </p:nvSpPr>
        <p:spPr bwMode="auto">
          <a:xfrm>
            <a:off x="3321050" y="3398837"/>
            <a:ext cx="2609850" cy="800100"/>
          </a:xfrm>
          <a:prstGeom prst="rect">
            <a:avLst/>
          </a:prstGeom>
          <a:gradFill flip="none" rotWithShape="1">
            <a:gsLst>
              <a:gs pos="0">
                <a:srgbClr val="69B800">
                  <a:shade val="30000"/>
                  <a:satMod val="115000"/>
                </a:srgbClr>
              </a:gs>
              <a:gs pos="50000">
                <a:srgbClr val="69B800">
                  <a:shade val="67500"/>
                  <a:satMod val="115000"/>
                </a:srgbClr>
              </a:gs>
              <a:gs pos="100000">
                <a:srgbClr val="69B800">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29" name="Rectangle 3"/>
          <p:cNvSpPr txBox="1">
            <a:spLocks noChangeArrowheads="1"/>
          </p:cNvSpPr>
          <p:nvPr/>
        </p:nvSpPr>
        <p:spPr bwMode="auto">
          <a:xfrm>
            <a:off x="684213" y="2844800"/>
            <a:ext cx="7772400" cy="5667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66FFFF"/>
              </a:buClr>
              <a:buSzPct val="75000"/>
              <a:buFont typeface="Monotype Sort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66FFFF"/>
              </a:buClr>
              <a:buSzPct val="75000"/>
              <a:buFont typeface="Monotype Sorts" pitchFamily="2" charset="2"/>
              <a:buChar char="n"/>
              <a:tabLst/>
              <a:defRPr/>
            </a:pPr>
            <a:r>
              <a:rPr kumimoji="0" lang="en-US" sz="2400" b="1" i="0" u="none" strike="noStrike" kern="0" cap="none" spc="0" normalizeH="0" baseline="0" noProof="0" dirty="0" smtClean="0">
                <a:ln>
                  <a:noFill/>
                </a:ln>
                <a:solidFill>
                  <a:srgbClr val="C00000"/>
                </a:solidFill>
                <a:effectLst/>
                <a:uLnTx/>
                <a:uFillTx/>
                <a:latin typeface="Book Antiqua"/>
                <a:ea typeface="+mn-ea"/>
                <a:cs typeface="+mn-cs"/>
              </a:rPr>
              <a:t>Least Squares Criterion</a:t>
            </a:r>
            <a:endParaRPr kumimoji="0" lang="en-US" sz="2400" b="1" i="0" u="none" strike="noStrike" kern="0" cap="none" spc="0" normalizeH="0" baseline="0" noProof="0" dirty="0">
              <a:ln>
                <a:noFill/>
              </a:ln>
              <a:solidFill>
                <a:srgbClr val="C00000"/>
              </a:solidFill>
              <a:effectLst/>
              <a:uLnTx/>
              <a:uFillTx/>
              <a:latin typeface="Book Antiqua"/>
              <a:ea typeface="+mn-ea"/>
              <a:cs typeface="+mn-cs"/>
            </a:endParaRPr>
          </a:p>
        </p:txBody>
      </p:sp>
      <p:graphicFrame>
        <p:nvGraphicFramePr>
          <p:cNvPr id="30" name="Object 4">
            <a:hlinkClick r:id="" action="ppaction://ole?verb=0"/>
          </p:cNvPr>
          <p:cNvGraphicFramePr>
            <a:graphicFrameLocks/>
          </p:cNvGraphicFramePr>
          <p:nvPr>
            <p:extLst>
              <p:ext uri="{D42A27DB-BD31-4B8C-83A1-F6EECF244321}">
                <p14:modId xmlns:p14="http://schemas.microsoft.com/office/powerpoint/2010/main" xmlns="" val="3710446159"/>
              </p:ext>
            </p:extLst>
          </p:nvPr>
        </p:nvGraphicFramePr>
        <p:xfrm>
          <a:off x="3568700" y="3563937"/>
          <a:ext cx="2968625" cy="811213"/>
        </p:xfrm>
        <a:graphic>
          <a:graphicData uri="http://schemas.openxmlformats.org/presentationml/2006/ole">
            <p:oleObj spid="_x0000_s10264" name="Equation" r:id="rId3" imgW="95236200" imgH="26269920" progId="">
              <p:embed/>
            </p:oleObj>
          </a:graphicData>
        </a:graphic>
      </p:graphicFrame>
      <p:sp>
        <p:nvSpPr>
          <p:cNvPr id="31" name="Text Box 7"/>
          <p:cNvSpPr txBox="1">
            <a:spLocks noChangeArrowheads="1"/>
          </p:cNvSpPr>
          <p:nvPr/>
        </p:nvSpPr>
        <p:spPr bwMode="auto">
          <a:xfrm>
            <a:off x="1031875" y="4238625"/>
            <a:ext cx="7300396" cy="1348061"/>
          </a:xfrm>
          <a:prstGeom prst="rect">
            <a:avLst/>
          </a:prstGeom>
          <a:noFill/>
          <a:ln w="12700">
            <a:noFill/>
            <a:miter lim="800000"/>
            <a:headEnd/>
            <a:tailEnd/>
          </a:ln>
          <a:effectLst/>
        </p:spPr>
        <p:txBody>
          <a:bodyPr wrap="none">
            <a:spAutoFit/>
          </a:bodyPr>
          <a:lstStyle/>
          <a:p>
            <a:pPr eaLnBrk="0" fontAlgn="base" hangingPunct="0">
              <a:spcBef>
                <a:spcPct val="20000"/>
              </a:spcBef>
              <a:spcAft>
                <a:spcPct val="0"/>
              </a:spcAft>
              <a:buClr>
                <a:srgbClr val="66FFFF"/>
              </a:buClr>
              <a:buSzPct val="75000"/>
              <a:buFont typeface="Monotype Sorts" pitchFamily="2" charset="2"/>
              <a:buNone/>
            </a:pPr>
            <a:r>
              <a:rPr lang="en-US" sz="2400" dirty="0">
                <a:latin typeface="Book Antiqua" pitchFamily="18" charset="0"/>
              </a:rPr>
              <a:t>where:</a:t>
            </a:r>
          </a:p>
          <a:p>
            <a:pPr eaLnBrk="0" fontAlgn="base" hangingPunct="0">
              <a:spcBef>
                <a:spcPct val="20000"/>
              </a:spcBef>
              <a:spcAft>
                <a:spcPct val="0"/>
              </a:spcAft>
              <a:buClr>
                <a:srgbClr val="66FFFF"/>
              </a:buClr>
              <a:buSzPct val="75000"/>
              <a:buFont typeface="Monotype Sorts" pitchFamily="2" charset="2"/>
              <a:buNone/>
            </a:pPr>
            <a:r>
              <a:rPr lang="en-US" sz="2400" dirty="0">
                <a:latin typeface="Book Antiqua" pitchFamily="18" charset="0"/>
              </a:rPr>
              <a:t>	</a:t>
            </a:r>
            <a:r>
              <a:rPr lang="en-US" sz="2400" i="1" dirty="0" err="1">
                <a:latin typeface="Book Antiqua" pitchFamily="18" charset="0"/>
              </a:rPr>
              <a:t>y</a:t>
            </a:r>
            <a:r>
              <a:rPr lang="en-US" sz="2400" i="1" baseline="-25000" dirty="0" err="1">
                <a:latin typeface="Book Antiqua" pitchFamily="18" charset="0"/>
              </a:rPr>
              <a:t>i</a:t>
            </a:r>
            <a:r>
              <a:rPr lang="en-US" sz="2400" dirty="0">
                <a:latin typeface="Book Antiqua" pitchFamily="18" charset="0"/>
              </a:rPr>
              <a:t> = </a:t>
            </a:r>
            <a:r>
              <a:rPr lang="en-US" sz="2400" u="sng" dirty="0">
                <a:latin typeface="Book Antiqua" pitchFamily="18" charset="0"/>
              </a:rPr>
              <a:t>observed</a:t>
            </a:r>
            <a:r>
              <a:rPr lang="en-US" sz="2400" dirty="0">
                <a:latin typeface="Book Antiqua" pitchFamily="18" charset="0"/>
              </a:rPr>
              <a:t> value of the dependent variable</a:t>
            </a:r>
          </a:p>
          <a:p>
            <a:pPr eaLnBrk="0" fontAlgn="base" hangingPunct="0">
              <a:spcBef>
                <a:spcPct val="20000"/>
              </a:spcBef>
              <a:spcAft>
                <a:spcPct val="0"/>
              </a:spcAft>
              <a:buClr>
                <a:srgbClr val="66FFFF"/>
              </a:buClr>
              <a:buSzPct val="75000"/>
              <a:buFont typeface="Monotype Sorts" pitchFamily="2" charset="2"/>
              <a:buNone/>
            </a:pPr>
            <a:r>
              <a:rPr lang="en-US" sz="2400" dirty="0">
                <a:latin typeface="Book Antiqua" pitchFamily="18" charset="0"/>
              </a:rPr>
              <a:t>	       for the </a:t>
            </a:r>
            <a:r>
              <a:rPr lang="en-US" sz="2400" i="1" dirty="0" err="1">
                <a:latin typeface="Book Antiqua" pitchFamily="18" charset="0"/>
              </a:rPr>
              <a:t>i</a:t>
            </a:r>
            <a:r>
              <a:rPr lang="en-US" sz="2400" dirty="0" err="1">
                <a:latin typeface="Book Antiqua" pitchFamily="18" charset="0"/>
              </a:rPr>
              <a:t>th</a:t>
            </a:r>
            <a:r>
              <a:rPr lang="en-US" sz="2400" dirty="0">
                <a:latin typeface="Book Antiqua" pitchFamily="18" charset="0"/>
              </a:rPr>
              <a:t> observation</a:t>
            </a:r>
          </a:p>
        </p:txBody>
      </p:sp>
      <p:sp>
        <p:nvSpPr>
          <p:cNvPr id="32" name="AutoShape 9"/>
          <p:cNvSpPr>
            <a:spLocks noChangeArrowheads="1"/>
          </p:cNvSpPr>
          <p:nvPr/>
        </p:nvSpPr>
        <p:spPr bwMode="auto">
          <a:xfrm rot="5400000">
            <a:off x="3038475" y="3741737"/>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grpSp>
        <p:nvGrpSpPr>
          <p:cNvPr id="33" name="Group 11"/>
          <p:cNvGrpSpPr>
            <a:grpSpLocks/>
          </p:cNvGrpSpPr>
          <p:nvPr/>
        </p:nvGrpSpPr>
        <p:grpSpPr bwMode="auto">
          <a:xfrm>
            <a:off x="1927225" y="5487987"/>
            <a:ext cx="6462713" cy="989013"/>
            <a:chOff x="1178" y="2944"/>
            <a:chExt cx="4071" cy="623"/>
          </a:xfrm>
        </p:grpSpPr>
        <p:sp>
          <p:nvSpPr>
            <p:cNvPr id="34" name="Rectangle 5"/>
            <p:cNvSpPr>
              <a:spLocks noChangeArrowheads="1"/>
            </p:cNvSpPr>
            <p:nvPr/>
          </p:nvSpPr>
          <p:spPr bwMode="auto">
            <a:xfrm>
              <a:off x="1201" y="2944"/>
              <a:ext cx="211" cy="248"/>
            </a:xfrm>
            <a:prstGeom prst="rect">
              <a:avLst/>
            </a:prstGeom>
            <a:noFill/>
            <a:ln w="12700">
              <a:noFill/>
              <a:miter lim="800000"/>
              <a:headEnd/>
              <a:tailEnd/>
            </a:ln>
            <a:effectLst/>
          </p:spPr>
          <p:txBody>
            <a:bodyPr wrap="none" lIns="90488" tIns="44450" rIns="90488" bIns="44450">
              <a:spAutoFit/>
            </a:bodyPr>
            <a:lstStyle/>
            <a:p>
              <a:pPr eaLnBrk="0" fontAlgn="base" hangingPunct="0">
                <a:spcBef>
                  <a:spcPct val="0"/>
                </a:spcBef>
                <a:spcAft>
                  <a:spcPct val="0"/>
                </a:spcAft>
              </a:pPr>
              <a:r>
                <a:rPr lang="en-US" sz="2000">
                  <a:solidFill>
                    <a:srgbClr val="FFFFFF"/>
                  </a:solidFill>
                  <a:effectLst>
                    <a:outerShdw blurRad="38100" dist="38100" dir="2700000" algn="tl">
                      <a:srgbClr val="000000"/>
                    </a:outerShdw>
                  </a:effectLst>
                  <a:latin typeface="Book Antiqua" pitchFamily="18" charset="0"/>
                </a:rPr>
                <a:t>^</a:t>
              </a:r>
            </a:p>
          </p:txBody>
        </p:sp>
        <p:sp>
          <p:nvSpPr>
            <p:cNvPr id="35" name="Text Box 10"/>
            <p:cNvSpPr txBox="1">
              <a:spLocks noChangeArrowheads="1"/>
            </p:cNvSpPr>
            <p:nvPr/>
          </p:nvSpPr>
          <p:spPr bwMode="auto">
            <a:xfrm>
              <a:off x="1178" y="2997"/>
              <a:ext cx="4071" cy="570"/>
            </a:xfrm>
            <a:prstGeom prst="rect">
              <a:avLst/>
            </a:prstGeom>
            <a:noFill/>
            <a:ln w="12700">
              <a:noFill/>
              <a:miter lim="800000"/>
              <a:headEnd/>
              <a:tailEnd/>
            </a:ln>
            <a:effectLst/>
          </p:spPr>
          <p:txBody>
            <a:bodyPr wrap="none">
              <a:spAutoFit/>
            </a:bodyPr>
            <a:lstStyle/>
            <a:p>
              <a:pPr eaLnBrk="0" fontAlgn="base" hangingPunct="0">
                <a:spcBef>
                  <a:spcPct val="20000"/>
                </a:spcBef>
                <a:spcAft>
                  <a:spcPct val="0"/>
                </a:spcAft>
                <a:buClr>
                  <a:srgbClr val="66FFFF"/>
                </a:buClr>
                <a:buSzPct val="75000"/>
                <a:buFont typeface="Monotype Sorts" pitchFamily="2" charset="2"/>
                <a:buNone/>
              </a:pPr>
              <a:r>
                <a:rPr lang="en-US" sz="2400" i="1" dirty="0" err="1">
                  <a:latin typeface="Book Antiqua" pitchFamily="18" charset="0"/>
                </a:rPr>
                <a:t>y</a:t>
              </a:r>
              <a:r>
                <a:rPr lang="en-US" sz="2400" i="1" baseline="-25000" dirty="0" err="1">
                  <a:latin typeface="Book Antiqua" pitchFamily="18" charset="0"/>
                </a:rPr>
                <a:t>i</a:t>
              </a:r>
              <a:r>
                <a:rPr lang="en-US" sz="2400" dirty="0">
                  <a:latin typeface="Book Antiqua" pitchFamily="18" charset="0"/>
                </a:rPr>
                <a:t> = </a:t>
              </a:r>
              <a:r>
                <a:rPr lang="en-US" sz="2400" u="sng" dirty="0">
                  <a:latin typeface="Book Antiqua" pitchFamily="18" charset="0"/>
                </a:rPr>
                <a:t>estimated</a:t>
              </a:r>
              <a:r>
                <a:rPr lang="en-US" sz="2400" dirty="0">
                  <a:latin typeface="Book Antiqua" pitchFamily="18" charset="0"/>
                </a:rPr>
                <a:t> value of the dependent variable</a:t>
              </a:r>
            </a:p>
            <a:p>
              <a:pPr eaLnBrk="0" fontAlgn="base" hangingPunct="0">
                <a:spcBef>
                  <a:spcPct val="20000"/>
                </a:spcBef>
                <a:spcAft>
                  <a:spcPct val="0"/>
                </a:spcAft>
                <a:buClr>
                  <a:srgbClr val="66FFFF"/>
                </a:buClr>
                <a:buSzPct val="75000"/>
                <a:buFont typeface="Monotype Sorts" pitchFamily="2" charset="2"/>
                <a:buNone/>
              </a:pPr>
              <a:r>
                <a:rPr lang="en-US" sz="2400" dirty="0">
                  <a:latin typeface="Book Antiqua" pitchFamily="18" charset="0"/>
                </a:rPr>
                <a:t>       for the </a:t>
              </a:r>
              <a:r>
                <a:rPr lang="en-US" sz="2400" i="1" dirty="0" err="1">
                  <a:latin typeface="Book Antiqua" pitchFamily="18" charset="0"/>
                </a:rPr>
                <a:t>i</a:t>
              </a:r>
              <a:r>
                <a:rPr lang="en-US" sz="2400" dirty="0" err="1">
                  <a:latin typeface="Book Antiqua" pitchFamily="18" charset="0"/>
                </a:rPr>
                <a:t>th</a:t>
              </a:r>
              <a:r>
                <a:rPr lang="en-US" sz="2400" dirty="0">
                  <a:latin typeface="Book Antiqua" pitchFamily="18" charset="0"/>
                </a:rPr>
                <a:t> observation</a:t>
              </a:r>
            </a:p>
          </p:txBody>
        </p:sp>
      </p:grpSp>
      <p:sp>
        <p:nvSpPr>
          <p:cNvPr id="36" name="Title 1"/>
          <p:cNvSpPr>
            <a:spLocks noGrp="1"/>
          </p:cNvSpPr>
          <p:nvPr>
            <p:ph type="title"/>
          </p:nvPr>
        </p:nvSpPr>
        <p:spPr>
          <a:xfrm>
            <a:off x="228600" y="152400"/>
            <a:ext cx="8537448" cy="990600"/>
          </a:xfrm>
        </p:spPr>
        <p:txBody>
          <a:bodyPr>
            <a:noAutofit/>
          </a:bodyPr>
          <a:lstStyle/>
          <a:p>
            <a:r>
              <a:rPr lang="en-US" sz="4000" b="1" dirty="0">
                <a:solidFill>
                  <a:srgbClr val="333399"/>
                </a:solidFill>
                <a:latin typeface="Arial"/>
              </a:rPr>
              <a:t>Linear </a:t>
            </a:r>
            <a:r>
              <a:rPr lang="en-US" sz="4000" b="1" dirty="0" smtClean="0">
                <a:solidFill>
                  <a:srgbClr val="333399"/>
                </a:solidFill>
                <a:latin typeface="Arial"/>
              </a:rPr>
              <a:t>Regression: Cost Model …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Least Squares Method)</a:t>
            </a:r>
          </a:p>
        </p:txBody>
      </p:sp>
      <p:sp>
        <p:nvSpPr>
          <p:cNvPr id="37" name="Rectangle 36"/>
          <p:cNvSpPr/>
          <p:nvPr/>
        </p:nvSpPr>
        <p:spPr>
          <a:xfrm>
            <a:off x="660079" y="1592275"/>
            <a:ext cx="7659688" cy="954107"/>
          </a:xfrm>
          <a:prstGeom prst="rect">
            <a:avLst/>
          </a:prstGeom>
        </p:spPr>
        <p:txBody>
          <a:bodyPr wrap="square">
            <a:spAutoFit/>
          </a:bodyPr>
          <a:lstStyle/>
          <a:p>
            <a:r>
              <a:rPr lang="en-US" sz="2800" b="1" dirty="0" smtClean="0"/>
              <a:t>Least Squares minimizes </a:t>
            </a:r>
            <a:r>
              <a:rPr lang="en-US" sz="2800" b="1" dirty="0"/>
              <a:t>the Sum of the Squared Differences (errors) (SSE)</a:t>
            </a:r>
          </a:p>
        </p:txBody>
      </p:sp>
    </p:spTree>
    <p:extLst>
      <p:ext uri="{BB962C8B-B14F-4D97-AF65-F5344CB8AC3E}">
        <p14:creationId xmlns:p14="http://schemas.microsoft.com/office/powerpoint/2010/main" xmlns="" val="92062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slide(fromLeft)">
                                      <p:cBhvr>
                                        <p:cTn id="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p:stCondLst>
                              <p:cond delay="500"/>
                            </p:stCondLst>
                            <p:childTnLst>
                              <p:par>
                                <p:cTn id="14" presetID="23" presetClass="entr" presetSubtype="272" fill="hold" nodeType="afterEffect">
                                  <p:stCondLst>
                                    <p:cond delay="100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2/3*#ppt_w"/>
                                          </p:val>
                                        </p:tav>
                                        <p:tav tm="100000">
                                          <p:val>
                                            <p:strVal val="#ppt_w"/>
                                          </p:val>
                                        </p:tav>
                                      </p:tavLst>
                                    </p:anim>
                                    <p:anim calcmode="lin" valueType="num">
                                      <p:cBhvr>
                                        <p:cTn id="17" dur="500" fill="hold"/>
                                        <p:tgtEl>
                                          <p:spTgt spid="30"/>
                                        </p:tgtEl>
                                        <p:attrNameLst>
                                          <p:attrName>ppt_h</p:attrName>
                                        </p:attrNameLst>
                                      </p:cBhvr>
                                      <p:tavLst>
                                        <p:tav tm="0">
                                          <p:val>
                                            <p:strVal val="2/3*#ppt_h"/>
                                          </p:val>
                                        </p:tav>
                                        <p:tav tm="100000">
                                          <p:val>
                                            <p:strVal val="#ppt_h"/>
                                          </p:val>
                                        </p:tav>
                                      </p:tavLst>
                                    </p:anim>
                                  </p:childTnLst>
                                </p:cTn>
                              </p:par>
                            </p:childTnLst>
                          </p:cTn>
                        </p:par>
                        <p:par>
                          <p:cTn id="18" fill="hold">
                            <p:stCondLst>
                              <p:cond delay="2000"/>
                            </p:stCondLst>
                            <p:childTnLst>
                              <p:par>
                                <p:cTn id="19" presetID="3" presetClass="entr" presetSubtype="10" fill="hold" grpId="0" nodeType="afterEffect">
                                  <p:stCondLst>
                                    <p:cond delay="2000"/>
                                  </p:stCondLst>
                                  <p:childTnLst>
                                    <p:set>
                                      <p:cBhvr>
                                        <p:cTn id="20" dur="1" fill="hold">
                                          <p:stCondLst>
                                            <p:cond delay="0"/>
                                          </p:stCondLst>
                                        </p:cTn>
                                        <p:tgtEl>
                                          <p:spTgt spid="31"/>
                                        </p:tgtEl>
                                        <p:attrNameLst>
                                          <p:attrName>style.visibility</p:attrName>
                                        </p:attrNameLst>
                                      </p:cBhvr>
                                      <p:to>
                                        <p:strVal val="visible"/>
                                      </p:to>
                                    </p:set>
                                    <p:animEffect transition="in" filter="blinds(horizontal)">
                                      <p:cBhvr>
                                        <p:cTn id="21" dur="500"/>
                                        <p:tgtEl>
                                          <p:spTgt spid="31"/>
                                        </p:tgtEl>
                                      </p:cBhvr>
                                    </p:animEffect>
                                  </p:childTnLst>
                                </p:cTn>
                              </p:par>
                            </p:childTnLst>
                          </p:cTn>
                        </p:par>
                        <p:par>
                          <p:cTn id="22" fill="hold">
                            <p:stCondLst>
                              <p:cond delay="4500"/>
                            </p:stCondLst>
                            <p:childTnLst>
                              <p:par>
                                <p:cTn id="23" presetID="3" presetClass="entr" presetSubtype="10" fill="hold" nodeType="afterEffect">
                                  <p:stCondLst>
                                    <p:cond delay="2000"/>
                                  </p:stCondLst>
                                  <p:childTnLst>
                                    <p:set>
                                      <p:cBhvr>
                                        <p:cTn id="24" dur="1" fill="hold">
                                          <p:stCondLst>
                                            <p:cond delay="0"/>
                                          </p:stCondLst>
                                        </p:cTn>
                                        <p:tgtEl>
                                          <p:spTgt spid="33"/>
                                        </p:tgtEl>
                                        <p:attrNameLst>
                                          <p:attrName>style.visibility</p:attrName>
                                        </p:attrNameLst>
                                      </p:cBhvr>
                                      <p:to>
                                        <p:strVal val="visible"/>
                                      </p:to>
                                    </p:set>
                                    <p:animEffect transition="in" filter="blinds(horizontal)">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utoUpdateAnimBg="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4" name="Content Placeholder 3">
            <a:hlinkClick r:id="" action="ppaction://ole?verb=0"/>
          </p:cNvPr>
          <p:cNvGraphicFramePr>
            <a:graphicFrameLocks noGrp="1"/>
          </p:cNvGraphicFramePr>
          <p:nvPr>
            <p:ph idx="1"/>
            <p:extLst>
              <p:ext uri="{D42A27DB-BD31-4B8C-83A1-F6EECF244321}">
                <p14:modId xmlns:p14="http://schemas.microsoft.com/office/powerpoint/2010/main" xmlns="" val="2129168378"/>
              </p:ext>
            </p:extLst>
          </p:nvPr>
        </p:nvGraphicFramePr>
        <p:xfrm>
          <a:off x="938213" y="2930525"/>
          <a:ext cx="6877050" cy="3660775"/>
        </p:xfrm>
        <a:graphic>
          <a:graphicData uri="http://schemas.openxmlformats.org/presentationml/2006/ole">
            <p:oleObj spid="_x0000_s18498" name="VISIO" r:id="rId3" imgW="3789720" imgH="2027880" progId="">
              <p:embed/>
            </p:oleObj>
          </a:graphicData>
        </a:graphic>
      </p:graphicFrame>
      <p:graphicFrame>
        <p:nvGraphicFramePr>
          <p:cNvPr id="5" name="Object 4">
            <a:hlinkClick r:id="" action="ppaction://ole?verb=0"/>
          </p:cNvPr>
          <p:cNvGraphicFramePr>
            <a:graphicFrameLocks/>
          </p:cNvGraphicFramePr>
          <p:nvPr>
            <p:extLst>
              <p:ext uri="{D42A27DB-BD31-4B8C-83A1-F6EECF244321}">
                <p14:modId xmlns:p14="http://schemas.microsoft.com/office/powerpoint/2010/main" xmlns="" val="935843433"/>
              </p:ext>
            </p:extLst>
          </p:nvPr>
        </p:nvGraphicFramePr>
        <p:xfrm>
          <a:off x="3810000" y="2952750"/>
          <a:ext cx="3649663" cy="714375"/>
        </p:xfrm>
        <a:graphic>
          <a:graphicData uri="http://schemas.openxmlformats.org/presentationml/2006/ole">
            <p:oleObj spid="_x0000_s18499" name="MathType Equation" r:id="rId4" imgW="3472200" imgH="682200" progId="Equation">
              <p:embed/>
            </p:oleObj>
          </a:graphicData>
        </a:graphic>
      </p:graphicFrame>
      <p:graphicFrame>
        <p:nvGraphicFramePr>
          <p:cNvPr id="6" name="Object 5">
            <a:hlinkClick r:id="" action="ppaction://ole?verb=0"/>
          </p:cNvPr>
          <p:cNvGraphicFramePr>
            <a:graphicFrameLocks/>
          </p:cNvGraphicFramePr>
          <p:nvPr>
            <p:extLst>
              <p:ext uri="{D42A27DB-BD31-4B8C-83A1-F6EECF244321}">
                <p14:modId xmlns:p14="http://schemas.microsoft.com/office/powerpoint/2010/main" xmlns="" val="1741319910"/>
              </p:ext>
            </p:extLst>
          </p:nvPr>
        </p:nvGraphicFramePr>
        <p:xfrm>
          <a:off x="5880100" y="5010150"/>
          <a:ext cx="2708275" cy="714375"/>
        </p:xfrm>
        <a:graphic>
          <a:graphicData uri="http://schemas.openxmlformats.org/presentationml/2006/ole">
            <p:oleObj spid="_x0000_s18500" name="MathType Equation" r:id="rId5" imgW="2574720" imgH="682200" progId="Equation">
              <p:embed/>
            </p:oleObj>
          </a:graphicData>
        </a:graphic>
      </p:graphicFrame>
      <p:sp>
        <p:nvSpPr>
          <p:cNvPr id="7" name="Arc 6"/>
          <p:cNvSpPr>
            <a:spLocks/>
          </p:cNvSpPr>
          <p:nvPr/>
        </p:nvSpPr>
        <p:spPr bwMode="auto">
          <a:xfrm>
            <a:off x="5424488" y="4343400"/>
            <a:ext cx="520700" cy="10541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folHlink"/>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 name="Arc 7"/>
          <p:cNvSpPr>
            <a:spLocks/>
          </p:cNvSpPr>
          <p:nvPr/>
        </p:nvSpPr>
        <p:spPr bwMode="auto">
          <a:xfrm>
            <a:off x="3290888" y="3287713"/>
            <a:ext cx="485775" cy="219075"/>
          </a:xfrm>
          <a:custGeom>
            <a:avLst/>
            <a:gdLst>
              <a:gd name="G0" fmla="+- 21600 0 0"/>
              <a:gd name="G1" fmla="+- 21600 0 0"/>
              <a:gd name="G2" fmla="+- 21600 0 0"/>
              <a:gd name="T0" fmla="*/ 0 w 21600"/>
              <a:gd name="T1" fmla="*/ 21600 h 21600"/>
              <a:gd name="T2" fmla="*/ 2152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8"/>
                  <a:pt x="9627" y="39"/>
                  <a:pt x="21529" y="0"/>
                </a:cubicBezTo>
              </a:path>
              <a:path w="21600" h="21600" stroke="0" extrusionOk="0">
                <a:moveTo>
                  <a:pt x="0" y="21600"/>
                </a:moveTo>
                <a:cubicBezTo>
                  <a:pt x="0" y="9698"/>
                  <a:pt x="9627" y="39"/>
                  <a:pt x="21529" y="0"/>
                </a:cubicBezTo>
                <a:lnTo>
                  <a:pt x="21600" y="21600"/>
                </a:lnTo>
                <a:close/>
              </a:path>
            </a:pathLst>
          </a:custGeom>
          <a:noFill/>
          <a:ln w="25400" cap="rnd">
            <a:solidFill>
              <a:schemeClr val="folHlink"/>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graphicFrame>
        <p:nvGraphicFramePr>
          <p:cNvPr id="9" name="Object 8">
            <a:hlinkClick r:id="" action="ppaction://ole?verb=0"/>
          </p:cNvPr>
          <p:cNvGraphicFramePr>
            <a:graphicFrameLocks/>
          </p:cNvGraphicFramePr>
          <p:nvPr>
            <p:extLst>
              <p:ext uri="{D42A27DB-BD31-4B8C-83A1-F6EECF244321}">
                <p14:modId xmlns:p14="http://schemas.microsoft.com/office/powerpoint/2010/main" xmlns="" val="3957773547"/>
              </p:ext>
            </p:extLst>
          </p:nvPr>
        </p:nvGraphicFramePr>
        <p:xfrm>
          <a:off x="1004888" y="1608138"/>
          <a:ext cx="7269162" cy="1262062"/>
        </p:xfrm>
        <a:graphic>
          <a:graphicData uri="http://schemas.openxmlformats.org/presentationml/2006/ole">
            <p:oleObj spid="_x0000_s18501" name="MathType Equation" r:id="rId6" imgW="6926400" imgH="1209600" progId="Equation">
              <p:embed/>
            </p:oleObj>
          </a:graphicData>
        </a:graphic>
      </p:graphicFrame>
      <p:sp>
        <p:nvSpPr>
          <p:cNvPr id="10" name="Title 1"/>
          <p:cNvSpPr>
            <a:spLocks noGrp="1"/>
          </p:cNvSpPr>
          <p:nvPr>
            <p:ph type="title"/>
          </p:nvPr>
        </p:nvSpPr>
        <p:spPr>
          <a:xfrm>
            <a:off x="381000" y="152400"/>
            <a:ext cx="8385048" cy="990600"/>
          </a:xfrm>
        </p:spPr>
        <p:txBody>
          <a:bodyPr>
            <a:noAutofit/>
          </a:bodyPr>
          <a:lstStyle/>
          <a:p>
            <a:r>
              <a:rPr lang="en-US" sz="4000" b="1" dirty="0">
                <a:solidFill>
                  <a:schemeClr val="bg1"/>
                </a:solidFill>
                <a:latin typeface="Arial"/>
              </a:rPr>
              <a:t>Linear </a:t>
            </a:r>
            <a:r>
              <a:rPr lang="en-US" sz="4000" b="1" dirty="0" smtClean="0">
                <a:solidFill>
                  <a:schemeClr val="bg1"/>
                </a:solidFill>
                <a:latin typeface="Arial"/>
              </a:rPr>
              <a:t>Regression: Cost Model … </a:t>
            </a:r>
            <a:r>
              <a:rPr lang="en-US" sz="3600" b="1" dirty="0" smtClean="0">
                <a:solidFill>
                  <a:srgbClr val="333399"/>
                </a:solidFill>
                <a:latin typeface="Arial"/>
              </a:rPr>
              <a:t/>
            </a:r>
            <a:br>
              <a:rPr lang="en-US" sz="3600" b="1" dirty="0" smtClean="0">
                <a:solidFill>
                  <a:srgbClr val="333399"/>
                </a:solidFill>
                <a:latin typeface="Arial"/>
              </a:rPr>
            </a:br>
            <a:r>
              <a:rPr lang="en-US" sz="3600" b="1" dirty="0">
                <a:solidFill>
                  <a:srgbClr val="333399"/>
                </a:solidFill>
                <a:latin typeface="Arial"/>
              </a:rPr>
              <a:t>	</a:t>
            </a:r>
            <a:r>
              <a:rPr lang="en-US" sz="3600" b="1" dirty="0" smtClean="0">
                <a:solidFill>
                  <a:srgbClr val="333399"/>
                </a:solidFill>
                <a:latin typeface="Arial"/>
              </a:rPr>
              <a:t>		</a:t>
            </a:r>
            <a:r>
              <a:rPr lang="en-US" sz="3200" b="1" dirty="0" smtClean="0">
                <a:solidFill>
                  <a:srgbClr val="0070C0"/>
                </a:solidFill>
                <a:latin typeface="Arial"/>
              </a:rPr>
              <a:t>(</a:t>
            </a:r>
            <a:r>
              <a:rPr lang="en-US" sz="3200" b="1" dirty="0">
                <a:solidFill>
                  <a:srgbClr val="0070C0"/>
                </a:solidFill>
                <a:latin typeface="Arial"/>
              </a:rPr>
              <a:t>Least Squares Method)</a:t>
            </a:r>
          </a:p>
        </p:txBody>
      </p:sp>
    </p:spTree>
    <p:extLst>
      <p:ext uri="{BB962C8B-B14F-4D97-AF65-F5344CB8AC3E}">
        <p14:creationId xmlns:p14="http://schemas.microsoft.com/office/powerpoint/2010/main" xmlns="" val="2061856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647700" y="4638675"/>
            <a:ext cx="5815013"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Notation:</a:t>
            </a:r>
          </a:p>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endParaRPr kumimoji="0" lang="en-US" altLang="en-US" sz="20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endParaRPr>
          </a:p>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r>
              <a:rPr kumimoji="0" lang="en-US" altLang="en-US" sz="24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m</a:t>
            </a: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 Number of training examples</a:t>
            </a:r>
          </a:p>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r>
              <a:rPr kumimoji="0" lang="en-US" altLang="en-US" sz="24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x</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s = </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input</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variable / features</a:t>
            </a:r>
          </a:p>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r>
              <a:rPr kumimoji="0" lang="en-US" altLang="en-US" sz="24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y</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s = </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output</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variable / </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target</a:t>
            </a:r>
            <a:r>
              <a:rPr kumimoji="0" lang="ja-JP"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r>
              <a:rPr kumimoji="0" lang="en-US" altLang="ja-JP"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variable</a:t>
            </a:r>
            <a:endPar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endParaRPr>
          </a:p>
        </p:txBody>
      </p:sp>
      <p:graphicFrame>
        <p:nvGraphicFramePr>
          <p:cNvPr id="9" name="Table 8"/>
          <p:cNvGraphicFramePr>
            <a:graphicFrameLocks noGrp="1"/>
          </p:cNvGraphicFramePr>
          <p:nvPr/>
        </p:nvGraphicFramePr>
        <p:xfrm>
          <a:off x="3470275" y="1590675"/>
          <a:ext cx="5334000" cy="3478213"/>
        </p:xfrm>
        <a:graphic>
          <a:graphicData uri="http://schemas.openxmlformats.org/drawingml/2006/table">
            <a:tbl>
              <a:tblPr/>
              <a:tblGrid>
                <a:gridCol w="2390775">
                  <a:extLst>
                    <a:ext uri="{9D8B030D-6E8A-4147-A177-3AD203B41FA5}">
                      <a16:colId xmlns:a16="http://schemas.microsoft.com/office/drawing/2014/main" xmlns="" val="2935221838"/>
                    </a:ext>
                  </a:extLst>
                </a:gridCol>
                <a:gridCol w="2943225">
                  <a:extLst>
                    <a:ext uri="{9D8B030D-6E8A-4147-A177-3AD203B41FA5}">
                      <a16:colId xmlns:a16="http://schemas.microsoft.com/office/drawing/2014/main" xmlns="" val="421359266"/>
                    </a:ext>
                  </a:extLst>
                </a:gridCol>
              </a:tblGrid>
              <a:tr h="985838">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Size in feet</a:t>
                      </a:r>
                      <a:r>
                        <a:rPr kumimoji="0" lang="en-US" altLang="en-US" sz="3200" b="1" i="0" u="none" strike="noStrike" cap="none" normalizeH="0" baseline="30000" smtClean="0">
                          <a:ln>
                            <a:noFill/>
                          </a:ln>
                          <a:solidFill>
                            <a:schemeClr val="tx1"/>
                          </a:solidFill>
                          <a:effectLst/>
                          <a:latin typeface="Calibri" panose="020F0502020204030204" pitchFamily="34" charset="0"/>
                          <a:ea typeface="MS PGothic" panose="020B0600070205080204" pitchFamily="34" charset="-128"/>
                        </a:rPr>
                        <a:t>2</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 (</a:t>
                      </a: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x</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1"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ctr" horzOverflow="overflow">
                    <a:lnL>
                      <a:noFill/>
                    </a:lnL>
                    <a:lnR w="12700" cap="flat" cmpd="sng" algn="ctr">
                      <a:solidFill>
                        <a:sysClr val="windowText" lastClr="000000"/>
                      </a:solidFill>
                      <a:prstDash val="solid"/>
                      <a:round/>
                      <a:headEnd type="none" w="med" len="med"/>
                      <a:tailEnd type="none" w="med" len="med"/>
                    </a:lnR>
                    <a:lnT>
                      <a:noFill/>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Price ($) in 1000's (</a:t>
                      </a: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y</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1"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ctr" horzOverflow="overflow">
                    <a:lnL w="12700" cap="flat" cmpd="sng" algn="ctr">
                      <a:solidFill>
                        <a:sysClr val="windowText" lastClr="000000"/>
                      </a:solidFill>
                      <a:prstDash val="solid"/>
                      <a:round/>
                      <a:headEnd type="none" w="med" len="med"/>
                      <a:tailEnd type="none" w="med" len="med"/>
                    </a:lnL>
                    <a:lnR>
                      <a:noFill/>
                    </a:lnR>
                    <a:lnT>
                      <a:noFill/>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73559390"/>
                  </a:ext>
                </a:extLst>
              </a:tr>
              <a:tr h="498475">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2104</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a:noFill/>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460</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ysClr val="windowText" lastClr="000000"/>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3391778383"/>
                  </a:ext>
                </a:extLst>
              </a:tr>
              <a:tr h="498475">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1416</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ysClr val="windowText" lastClr="000000"/>
                      </a:solidFill>
                      <a:prstDash val="solid"/>
                      <a:round/>
                      <a:headEnd type="none" w="med" len="med"/>
                      <a:tailEnd type="none" w="med" len="med"/>
                    </a:lnR>
                    <a:lnT>
                      <a:noFill/>
                    </a:lnT>
                    <a:lnB>
                      <a:noFill/>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232</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ysClr val="windowText" lastClr="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192751595"/>
                  </a:ext>
                </a:extLst>
              </a:tr>
              <a:tr h="498475">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1534</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ysClr val="windowText" lastClr="000000"/>
                      </a:solidFill>
                      <a:prstDash val="solid"/>
                      <a:round/>
                      <a:headEnd type="none" w="med" len="med"/>
                      <a:tailEnd type="none" w="med" len="med"/>
                    </a:lnR>
                    <a:lnT>
                      <a:noFill/>
                    </a:lnT>
                    <a:lnB>
                      <a:noFill/>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315</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ysClr val="windowText" lastClr="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403066261"/>
                  </a:ext>
                </a:extLst>
              </a:tr>
              <a:tr h="498475">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852</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ysClr val="windowText" lastClr="000000"/>
                      </a:solidFill>
                      <a:prstDash val="solid"/>
                      <a:round/>
                      <a:headEnd type="none" w="med" len="med"/>
                      <a:tailEnd type="none" w="med" len="med"/>
                    </a:lnR>
                    <a:lnT>
                      <a:noFill/>
                    </a:lnT>
                    <a:lnB>
                      <a:noFill/>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178</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ysClr val="windowText" lastClr="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3482968796"/>
                  </a:ext>
                </a:extLst>
              </a:tr>
              <a:tr h="498475">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ysClr val="windowText" lastClr="000000"/>
                      </a:solidFill>
                      <a:prstDash val="solid"/>
                      <a:round/>
                      <a:headEnd type="none" w="med" len="med"/>
                      <a:tailEnd type="none" w="med" len="med"/>
                    </a:lnR>
                    <a:lnT>
                      <a:noFill/>
                    </a:lnT>
                    <a:lnB>
                      <a:noFill/>
                    </a:lnB>
                    <a:lnTlToBr>
                      <a:noFill/>
                    </a:lnTlToBr>
                    <a:lnBlToTr>
                      <a:noFill/>
                    </a:lnBlToTr>
                    <a:noFill/>
                  </a:tcPr>
                </a:tc>
                <a:tc>
                  <a:txBody>
                    <a:bodyPr/>
                    <a:lstStyle>
                      <a:lvl1pPr marL="0" algn="l" rtl="0" eaLnBrk="0" latinLnBrk="0" hangingPunct="0">
                        <a:spcBef>
                          <a:spcPct val="20000"/>
                        </a:spcBef>
                        <a:buFont typeface="Arial" panose="020B0604020202020204" pitchFamily="34" charset="0"/>
                        <a:defRPr kumimoji="0" sz="2800" kern="1200">
                          <a:solidFill>
                            <a:schemeClr val="tx1"/>
                          </a:solidFill>
                          <a:latin typeface="Calibri" panose="020F0502020204030204" pitchFamily="34" charset="0"/>
                          <a:ea typeface="MS PGothic" panose="020B0600070205080204" pitchFamily="34" charset="-128"/>
                        </a:defRPr>
                      </a:lvl1pPr>
                      <a:lvl2pPr marL="742950" indent="-285750" algn="l" rtl="0" eaLnBrk="0" latinLnBrk="0" hangingPunct="0">
                        <a:spcBef>
                          <a:spcPct val="20000"/>
                        </a:spcBef>
                        <a:buFont typeface="Arial" panose="020B0604020202020204" pitchFamily="34" charset="0"/>
                        <a:defRPr kumimoji="0" sz="2400" kern="1200">
                          <a:solidFill>
                            <a:schemeClr val="tx1"/>
                          </a:solidFill>
                          <a:latin typeface="Calibri" panose="020F0502020204030204" pitchFamily="34" charset="0"/>
                          <a:ea typeface="MS PGothic" panose="020B0600070205080204" pitchFamily="34" charset="-128"/>
                        </a:defRPr>
                      </a:lvl2pPr>
                      <a:lvl3pPr marL="1143000" indent="-228600" algn="l" rtl="0" eaLnBrk="0" latinLnBrk="0" hangingPunct="0">
                        <a:spcBef>
                          <a:spcPct val="20000"/>
                        </a:spcBef>
                        <a:buFont typeface="Arial" panose="020B0604020202020204" pitchFamily="34" charset="0"/>
                        <a:defRPr kumimoji="0" sz="2000" kern="1200">
                          <a:solidFill>
                            <a:schemeClr val="tx1"/>
                          </a:solidFill>
                          <a:latin typeface="Calibri" panose="020F0502020204030204" pitchFamily="34" charset="0"/>
                          <a:ea typeface="MS PGothic" panose="020B0600070205080204" pitchFamily="34" charset="-128"/>
                        </a:defRPr>
                      </a:lvl3pPr>
                      <a:lvl4pPr marL="16002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4pPr>
                      <a:lvl5pPr marL="2057400" indent="-228600" algn="l" rtl="0" eaLnBrk="0" latinLnBrk="0" hangingPunct="0">
                        <a:spcBef>
                          <a:spcPct val="20000"/>
                        </a:spcBef>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5pPr>
                      <a:lvl6pPr marL="25146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6pPr>
                      <a:lvl7pPr marL="29718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7pPr>
                      <a:lvl8pPr marL="34290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8pPr>
                      <a:lvl9pPr marL="3886200" indent="-228600" algn="l" defTabSz="457200" rtl="0" eaLnBrk="0" fontAlgn="base" latinLnBrk="0" hangingPunct="0">
                        <a:spcBef>
                          <a:spcPct val="20000"/>
                        </a:spcBef>
                        <a:spcAft>
                          <a:spcPct val="0"/>
                        </a:spcAft>
                        <a:buFont typeface="Arial" panose="020B0604020202020204" pitchFamily="34" charset="0"/>
                        <a:defRPr kumimoji="0" kern="12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ysClr val="windowText" lastClr="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2221417665"/>
                  </a:ext>
                </a:extLst>
              </a:tr>
            </a:tbl>
          </a:graphicData>
        </a:graphic>
      </p:graphicFrame>
      <p:sp>
        <p:nvSpPr>
          <p:cNvPr id="10" name="TextBox 5"/>
          <p:cNvSpPr txBox="1">
            <a:spLocks noChangeArrowheads="1"/>
          </p:cNvSpPr>
          <p:nvPr/>
        </p:nvSpPr>
        <p:spPr bwMode="auto">
          <a:xfrm>
            <a:off x="454025" y="1590675"/>
            <a:ext cx="2738438"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Training set of</a:t>
            </a:r>
          </a:p>
          <a:p>
            <a:pPr marL="0" marR="0" lvl="0" indent="0" algn="ctr" defTabSz="4572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housing prices</a:t>
            </a:r>
          </a:p>
          <a:p>
            <a:pPr marL="0" marR="0" lvl="0" indent="0" algn="ctr" defTabSz="4572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(Portland, OR)</a:t>
            </a:r>
          </a:p>
        </p:txBody>
      </p:sp>
      <p:sp>
        <p:nvSpPr>
          <p:cNvPr id="11" name="Title 1"/>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fontAlgn="base">
              <a:spcBef>
                <a:spcPct val="0"/>
              </a:spcBef>
              <a:spcAft>
                <a:spcPct val="0"/>
              </a:spcAft>
            </a:pPr>
            <a:r>
              <a:rPr lang="en-US" altLang="en-US" sz="4000" b="1" dirty="0">
                <a:solidFill>
                  <a:srgbClr val="333399"/>
                </a:solidFill>
                <a:latin typeface="Arial"/>
                <a:ea typeface="+mj-ea"/>
                <a:cs typeface="+mj-cs"/>
              </a:rPr>
              <a:t>Reminder: Notation</a:t>
            </a:r>
          </a:p>
        </p:txBody>
      </p:sp>
    </p:spTree>
    <p:extLst>
      <p:ext uri="{BB962C8B-B14F-4D97-AF65-F5344CB8AC3E}">
        <p14:creationId xmlns:p14="http://schemas.microsoft.com/office/powerpoint/2010/main" xmlns="" val="824258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3352800" y="1736725"/>
            <a:ext cx="2533650" cy="812800"/>
          </a:xfrm>
          <a:prstGeom prst="roundRect">
            <a:avLst/>
          </a:prstGeom>
          <a:noFill/>
          <a:ln w="25400" cap="flat" cmpd="sng" algn="ctr">
            <a:solidFill>
              <a:srgbClr val="1F497D">
                <a:lumMod val="50000"/>
              </a:srgbClr>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Training Set</a:t>
            </a:r>
          </a:p>
        </p:txBody>
      </p:sp>
      <p:sp>
        <p:nvSpPr>
          <p:cNvPr id="46" name="Rounded Rectangle 45"/>
          <p:cNvSpPr/>
          <p:nvPr/>
        </p:nvSpPr>
        <p:spPr>
          <a:xfrm>
            <a:off x="3048000" y="3362325"/>
            <a:ext cx="3143250" cy="781050"/>
          </a:xfrm>
          <a:prstGeom prst="roundRect">
            <a:avLst/>
          </a:prstGeom>
          <a:noFill/>
          <a:ln w="25400" cap="flat" cmpd="sng" algn="ctr">
            <a:solidFill>
              <a:srgbClr val="1F497D">
                <a:lumMod val="50000"/>
              </a:srgbClr>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Learning Algorithm</a:t>
            </a:r>
          </a:p>
        </p:txBody>
      </p:sp>
      <p:sp>
        <p:nvSpPr>
          <p:cNvPr id="47" name="Rounded Rectangle 46"/>
          <p:cNvSpPr/>
          <p:nvPr/>
        </p:nvSpPr>
        <p:spPr>
          <a:xfrm>
            <a:off x="4238625" y="4987925"/>
            <a:ext cx="762000" cy="781050"/>
          </a:xfrm>
          <a:prstGeom prst="roundRect">
            <a:avLst/>
          </a:prstGeom>
          <a:noFill/>
          <a:ln w="25400" cap="flat" cmpd="sng" algn="ctr">
            <a:solidFill>
              <a:srgbClr val="1F497D">
                <a:lumMod val="50000"/>
              </a:srgbClr>
            </a:solidFill>
            <a:prstDash val="solid"/>
          </a:ln>
          <a:effectLst/>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sz="2400" b="0" i="1" u="none" strike="noStrike" kern="0" cap="none" spc="0" normalizeH="0" baseline="0" noProof="0" dirty="0">
                <a:ln>
                  <a:noFill/>
                </a:ln>
                <a:solidFill>
                  <a:prstClr val="black"/>
                </a:solidFill>
                <a:effectLst/>
                <a:uLnTx/>
                <a:uFillTx/>
                <a:latin typeface="Calibri"/>
                <a:ea typeface="+mn-ea"/>
                <a:cs typeface="+mn-cs"/>
              </a:rPr>
              <a:t>h</a:t>
            </a:r>
          </a:p>
        </p:txBody>
      </p:sp>
      <p:sp>
        <p:nvSpPr>
          <p:cNvPr id="48" name="TextBox 47"/>
          <p:cNvSpPr txBox="1">
            <a:spLocks noChangeArrowheads="1"/>
          </p:cNvSpPr>
          <p:nvPr/>
        </p:nvSpPr>
        <p:spPr bwMode="auto">
          <a:xfrm>
            <a:off x="2305050" y="4946650"/>
            <a:ext cx="11430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Size of house</a:t>
            </a:r>
          </a:p>
        </p:txBody>
      </p:sp>
      <p:sp>
        <p:nvSpPr>
          <p:cNvPr id="49" name="TextBox 48"/>
          <p:cNvSpPr txBox="1">
            <a:spLocks noChangeArrowheads="1"/>
          </p:cNvSpPr>
          <p:nvPr/>
        </p:nvSpPr>
        <p:spPr bwMode="auto">
          <a:xfrm>
            <a:off x="5657850" y="4946650"/>
            <a:ext cx="14478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Estimate price</a:t>
            </a:r>
          </a:p>
        </p:txBody>
      </p:sp>
      <p:cxnSp>
        <p:nvCxnSpPr>
          <p:cNvPr id="50" name="Straight Arrow Connector 49"/>
          <p:cNvCxnSpPr>
            <a:stCxn id="45" idx="2"/>
            <a:endCxn id="46" idx="0"/>
          </p:cNvCxnSpPr>
          <p:nvPr/>
        </p:nvCxnSpPr>
        <p:spPr>
          <a:xfrm>
            <a:off x="4619625" y="2549525"/>
            <a:ext cx="0" cy="812800"/>
          </a:xfrm>
          <a:prstGeom prst="straightConnector1">
            <a:avLst/>
          </a:prstGeom>
          <a:noFill/>
          <a:ln w="57150" cap="flat" cmpd="sng" algn="ctr">
            <a:solidFill>
              <a:srgbClr val="1F497D">
                <a:lumMod val="50000"/>
              </a:srgbClr>
            </a:solidFill>
            <a:prstDash val="solid"/>
            <a:tailEnd type="stealth" w="lg" len="lg"/>
          </a:ln>
          <a:effectLst/>
        </p:spPr>
      </p:cxnSp>
      <p:cxnSp>
        <p:nvCxnSpPr>
          <p:cNvPr id="51" name="Straight Arrow Connector 50"/>
          <p:cNvCxnSpPr>
            <a:stCxn id="46" idx="2"/>
            <a:endCxn id="47" idx="0"/>
          </p:cNvCxnSpPr>
          <p:nvPr/>
        </p:nvCxnSpPr>
        <p:spPr>
          <a:xfrm>
            <a:off x="4619625" y="4143375"/>
            <a:ext cx="0" cy="844550"/>
          </a:xfrm>
          <a:prstGeom prst="straightConnector1">
            <a:avLst/>
          </a:prstGeom>
          <a:noFill/>
          <a:ln w="57150" cap="flat" cmpd="sng" algn="ctr">
            <a:solidFill>
              <a:srgbClr val="1F497D">
                <a:lumMod val="50000"/>
              </a:srgbClr>
            </a:solidFill>
            <a:prstDash val="solid"/>
            <a:tailEnd type="stealth" w="lg" len="lg"/>
          </a:ln>
          <a:effectLst/>
        </p:spPr>
      </p:cxnSp>
      <p:cxnSp>
        <p:nvCxnSpPr>
          <p:cNvPr id="52" name="Straight Arrow Connector 51"/>
          <p:cNvCxnSpPr>
            <a:endCxn id="47" idx="1"/>
          </p:cNvCxnSpPr>
          <p:nvPr/>
        </p:nvCxnSpPr>
        <p:spPr>
          <a:xfrm>
            <a:off x="3448050" y="5378450"/>
            <a:ext cx="790575" cy="0"/>
          </a:xfrm>
          <a:prstGeom prst="straightConnector1">
            <a:avLst/>
          </a:prstGeom>
          <a:noFill/>
          <a:ln w="57150" cap="flat" cmpd="sng" algn="ctr">
            <a:solidFill>
              <a:srgbClr val="1F497D">
                <a:lumMod val="50000"/>
              </a:srgbClr>
            </a:solidFill>
            <a:prstDash val="solid"/>
            <a:tailEnd type="stealth" w="lg" len="lg"/>
          </a:ln>
          <a:effectLst/>
        </p:spPr>
      </p:cxnSp>
      <p:cxnSp>
        <p:nvCxnSpPr>
          <p:cNvPr id="53" name="Straight Arrow Connector 52"/>
          <p:cNvCxnSpPr>
            <a:stCxn id="47" idx="3"/>
          </p:cNvCxnSpPr>
          <p:nvPr/>
        </p:nvCxnSpPr>
        <p:spPr>
          <a:xfrm>
            <a:off x="5000625" y="5378450"/>
            <a:ext cx="733425" cy="0"/>
          </a:xfrm>
          <a:prstGeom prst="straightConnector1">
            <a:avLst/>
          </a:prstGeom>
          <a:noFill/>
          <a:ln w="57150" cap="flat" cmpd="sng" algn="ctr">
            <a:solidFill>
              <a:srgbClr val="1F497D">
                <a:lumMod val="50000"/>
              </a:srgbClr>
            </a:solidFill>
            <a:prstDash val="solid"/>
            <a:tailEnd type="stealth" w="lg" len="lg"/>
          </a:ln>
          <a:effectLst/>
        </p:spPr>
      </p:cxnSp>
      <p:pic>
        <p:nvPicPr>
          <p:cNvPr id="54" name="Picture 10"/>
          <p:cNvPicPr>
            <a:picLocks noChangeAspect="1"/>
          </p:cNvPicPr>
          <p:nvPr>
            <p:custDataLst>
              <p:tags r:id="rId1"/>
            </p:custDataLst>
          </p:nvPr>
        </p:nvPicPr>
        <p:blipFill>
          <a:blip r:embed="rId3">
            <a:extLst>
              <a:ext uri="{28A0092B-C50C-407E-A947-70E740481C1C}">
                <a14:useLocalDpi xmlns:a14="http://schemas.microsoft.com/office/drawing/2010/main" xmlns="" val="0"/>
              </a:ext>
            </a:extLst>
          </a:blip>
          <a:srcRect/>
          <a:stretch>
            <a:fillRect/>
          </a:stretch>
        </p:blipFill>
        <p:spPr bwMode="auto">
          <a:xfrm>
            <a:off x="5416550" y="4319588"/>
            <a:ext cx="3376613" cy="627062"/>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5" name="TextBox 13"/>
          <p:cNvSpPr txBox="1">
            <a:spLocks noChangeArrowheads="1"/>
          </p:cNvSpPr>
          <p:nvPr/>
        </p:nvSpPr>
        <p:spPr bwMode="auto">
          <a:xfrm>
            <a:off x="6761163" y="3951288"/>
            <a:ext cx="2097087" cy="3683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solidFill>
                  <a:prstClr val="black"/>
                </a:solidFill>
                <a:effectLst/>
                <a:uLnTx/>
                <a:uFillTx/>
                <a:latin typeface="Arial" panose="020B0604020202020204" pitchFamily="34" charset="0"/>
                <a:ea typeface="MS PGothic" panose="020B0600070205080204" pitchFamily="34" charset="-128"/>
              </a:rPr>
              <a:t>Linear Hypothesis:</a:t>
            </a:r>
          </a:p>
        </p:txBody>
      </p:sp>
      <p:sp>
        <p:nvSpPr>
          <p:cNvPr id="56" name="TextBox 14"/>
          <p:cNvSpPr txBox="1">
            <a:spLocks noChangeArrowheads="1"/>
          </p:cNvSpPr>
          <p:nvPr/>
        </p:nvSpPr>
        <p:spPr bwMode="auto">
          <a:xfrm>
            <a:off x="1282700" y="5892800"/>
            <a:ext cx="3071813" cy="36988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Univariate linear regression)</a:t>
            </a:r>
          </a:p>
        </p:txBody>
      </p:sp>
      <p:sp>
        <p:nvSpPr>
          <p:cNvPr id="57" name="Title 1"/>
          <p:cNvSpPr txBox="1">
            <a:spLocks/>
          </p:cNvSpPr>
          <p:nvPr/>
        </p:nvSpPr>
        <p:spPr bwMode="auto">
          <a:xfrm>
            <a:off x="239713" y="622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fontAlgn="base">
              <a:spcBef>
                <a:spcPct val="0"/>
              </a:spcBef>
              <a:spcAft>
                <a:spcPct val="0"/>
              </a:spcAft>
            </a:pPr>
            <a:r>
              <a:rPr lang="en-US" altLang="en-US" sz="4000" b="1" dirty="0" smtClean="0">
                <a:solidFill>
                  <a:srgbClr val="333399"/>
                </a:solidFill>
                <a:latin typeface="Arial"/>
                <a:ea typeface="+mj-ea"/>
                <a:cs typeface="+mj-cs"/>
              </a:rPr>
              <a:t>Learning </a:t>
            </a:r>
            <a:r>
              <a:rPr lang="en-US" altLang="en-US" sz="4000" b="1" dirty="0">
                <a:solidFill>
                  <a:srgbClr val="333399"/>
                </a:solidFill>
                <a:latin typeface="Arial"/>
                <a:ea typeface="+mj-ea"/>
                <a:cs typeface="+mj-cs"/>
              </a:rPr>
              <a:t>algorithm </a:t>
            </a:r>
            <a:endParaRPr lang="en-US" altLang="en-US" sz="4000" b="1" dirty="0" smtClean="0">
              <a:solidFill>
                <a:srgbClr val="333399"/>
              </a:solidFill>
              <a:latin typeface="Arial"/>
              <a:ea typeface="+mj-ea"/>
              <a:cs typeface="+mj-cs"/>
            </a:endParaRPr>
          </a:p>
          <a:p>
            <a:pPr defTabSz="457200" fontAlgn="base">
              <a:spcBef>
                <a:spcPct val="0"/>
              </a:spcBef>
              <a:spcAft>
                <a:spcPct val="0"/>
              </a:spcAft>
            </a:pPr>
            <a:r>
              <a:rPr lang="en-US" altLang="en-US" sz="4000" b="1" dirty="0">
                <a:solidFill>
                  <a:srgbClr val="333399"/>
                </a:solidFill>
                <a:latin typeface="Arial"/>
                <a:ea typeface="+mj-ea"/>
                <a:cs typeface="+mj-cs"/>
              </a:rPr>
              <a:t>	</a:t>
            </a:r>
            <a:r>
              <a:rPr lang="en-US" altLang="en-US" sz="4000" b="1" dirty="0" smtClean="0">
                <a:solidFill>
                  <a:srgbClr val="333399"/>
                </a:solidFill>
                <a:latin typeface="Arial"/>
                <a:ea typeface="+mj-ea"/>
                <a:cs typeface="+mj-cs"/>
              </a:rPr>
              <a:t>			for </a:t>
            </a:r>
            <a:r>
              <a:rPr lang="en-US" altLang="en-US" sz="4000" b="1" dirty="0">
                <a:solidFill>
                  <a:srgbClr val="333399"/>
                </a:solidFill>
                <a:latin typeface="Arial"/>
                <a:ea typeface="+mj-ea"/>
                <a:cs typeface="+mj-cs"/>
              </a:rPr>
              <a:t>hypothesis function h</a:t>
            </a:r>
          </a:p>
        </p:txBody>
      </p:sp>
      <p:cxnSp>
        <p:nvCxnSpPr>
          <p:cNvPr id="58" name="Curved Connector 57"/>
          <p:cNvCxnSpPr>
            <a:cxnSpLocks noChangeShapeType="1"/>
            <a:stCxn id="46" idx="3"/>
          </p:cNvCxnSpPr>
          <p:nvPr/>
        </p:nvCxnSpPr>
        <p:spPr bwMode="auto">
          <a:xfrm>
            <a:off x="6191250" y="3752850"/>
            <a:ext cx="914400" cy="755650"/>
          </a:xfrm>
          <a:prstGeom prst="curvedConnector3">
            <a:avLst>
              <a:gd name="adj1" fmla="val 50000"/>
            </a:avLst>
          </a:prstGeom>
          <a:noFill/>
          <a:ln w="4445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9" name="Curved Connector 58"/>
          <p:cNvCxnSpPr>
            <a:cxnSpLocks noChangeShapeType="1"/>
          </p:cNvCxnSpPr>
          <p:nvPr/>
        </p:nvCxnSpPr>
        <p:spPr bwMode="auto">
          <a:xfrm>
            <a:off x="6191250" y="3573463"/>
            <a:ext cx="2012950" cy="935037"/>
          </a:xfrm>
          <a:prstGeom prst="curvedConnector3">
            <a:avLst>
              <a:gd name="adj1" fmla="val 50000"/>
            </a:avLst>
          </a:prstGeom>
          <a:noFill/>
          <a:ln w="4445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18190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ppt_x"/>
                                          </p:val>
                                        </p:tav>
                                        <p:tav tm="100000">
                                          <p:val>
                                            <p:strVal val="#ppt_x"/>
                                          </p:val>
                                        </p:tav>
                                      </p:tavLst>
                                    </p:anim>
                                    <p:anim calcmode="lin" valueType="num">
                                      <p:cBhvr additive="base">
                                        <p:cTn id="18" dur="500" fill="hold"/>
                                        <p:tgtEl>
                                          <p:spTgt spid="5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ppt_x"/>
                                          </p:val>
                                        </p:tav>
                                        <p:tav tm="100000">
                                          <p:val>
                                            <p:strVal val="#ppt_x"/>
                                          </p:val>
                                        </p:tav>
                                      </p:tavLst>
                                    </p:anim>
                                    <p:anim calcmode="lin" valueType="num">
                                      <p:cBhvr additive="base">
                                        <p:cTn id="26" dur="500" fill="hold"/>
                                        <p:tgtEl>
                                          <p:spTgt spid="5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25500" y="6078538"/>
            <a:ext cx="43497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a:t>How to choose     ‘s ?</a:t>
            </a:r>
          </a:p>
        </p:txBody>
      </p:sp>
      <p:sp>
        <p:nvSpPr>
          <p:cNvPr id="5" name="TextBox 1"/>
          <p:cNvSpPr txBox="1">
            <a:spLocks noChangeArrowheads="1"/>
          </p:cNvSpPr>
          <p:nvPr/>
        </p:nvSpPr>
        <p:spPr bwMode="auto">
          <a:xfrm>
            <a:off x="341313" y="1752600"/>
            <a:ext cx="265906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600" dirty="0"/>
              <a:t>Training Set</a:t>
            </a:r>
          </a:p>
        </p:txBody>
      </p:sp>
      <p:pic>
        <p:nvPicPr>
          <p:cNvPr id="6" name="Picture 7"/>
          <p:cNvPicPr>
            <a:picLocks noChangeAspect="1"/>
          </p:cNvPicPr>
          <p:nvPr>
            <p:custDataLst>
              <p:tags r:id="rId1"/>
            </p:custDataLst>
          </p:nvPr>
        </p:nvPicPr>
        <p:blipFill>
          <a:blip r:embed="rId5">
            <a:extLst>
              <a:ext uri="{28A0092B-C50C-407E-A947-70E740481C1C}">
                <a14:useLocalDpi xmlns:a14="http://schemas.microsoft.com/office/drawing/2010/main" xmlns="" val="0"/>
              </a:ext>
            </a:extLst>
          </a:blip>
          <a:srcRect/>
          <a:stretch>
            <a:fillRect/>
          </a:stretch>
        </p:blipFill>
        <p:spPr bwMode="auto">
          <a:xfrm>
            <a:off x="2109788" y="5295900"/>
            <a:ext cx="3376612"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custDataLst>
              <p:tags r:id="rId2"/>
            </p:custDataLst>
          </p:nvPr>
        </p:nvPicPr>
        <p:blipFill>
          <a:blip r:embed="rId6">
            <a:extLst>
              <a:ext uri="{28A0092B-C50C-407E-A947-70E740481C1C}">
                <a14:useLocalDpi xmlns:a14="http://schemas.microsoft.com/office/drawing/2010/main" xmlns="" val="0"/>
              </a:ext>
            </a:extLst>
          </a:blip>
          <a:srcRect/>
          <a:stretch>
            <a:fillRect/>
          </a:stretch>
        </p:blipFill>
        <p:spPr bwMode="auto">
          <a:xfrm>
            <a:off x="6019800" y="5404863"/>
            <a:ext cx="314325"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9"/>
          <p:cNvSpPr txBox="1">
            <a:spLocks noChangeArrowheads="1"/>
          </p:cNvSpPr>
          <p:nvPr/>
        </p:nvSpPr>
        <p:spPr bwMode="auto">
          <a:xfrm>
            <a:off x="-5985" y="5267980"/>
            <a:ext cx="206338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t>Hypothesis:</a:t>
            </a:r>
          </a:p>
        </p:txBody>
      </p:sp>
      <p:sp>
        <p:nvSpPr>
          <p:cNvPr id="9" name="TextBox 8"/>
          <p:cNvSpPr txBox="1">
            <a:spLocks noChangeArrowheads="1"/>
          </p:cNvSpPr>
          <p:nvPr/>
        </p:nvSpPr>
        <p:spPr bwMode="auto">
          <a:xfrm>
            <a:off x="6272213" y="5358825"/>
            <a:ext cx="271260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00" dirty="0"/>
              <a:t>‘</a:t>
            </a:r>
            <a:r>
              <a:rPr lang="en-US" altLang="en-US" sz="3200" dirty="0" err="1" smtClean="0"/>
              <a:t>s:Parameters</a:t>
            </a:r>
            <a:endParaRPr lang="en-US" altLang="en-US" sz="3200" dirty="0"/>
          </a:p>
        </p:txBody>
      </p:sp>
      <p:pic>
        <p:nvPicPr>
          <p:cNvPr id="10" name="Picture 9"/>
          <p:cNvPicPr>
            <a:picLocks noChangeAspect="1"/>
          </p:cNvPicPr>
          <p:nvPr>
            <p:custDataLst>
              <p:tags r:id="rId3"/>
            </p:custDataLst>
          </p:nvPr>
        </p:nvPicPr>
        <p:blipFill>
          <a:blip r:embed="rId6">
            <a:extLst>
              <a:ext uri="{28A0092B-C50C-407E-A947-70E740481C1C}">
                <a14:useLocalDpi xmlns:a14="http://schemas.microsoft.com/office/drawing/2010/main" xmlns="" val="0"/>
              </a:ext>
            </a:extLst>
          </a:blip>
          <a:srcRect/>
          <a:stretch>
            <a:fillRect/>
          </a:stretch>
        </p:blipFill>
        <p:spPr bwMode="auto">
          <a:xfrm>
            <a:off x="3787775" y="6218238"/>
            <a:ext cx="314325"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xmlns="" val="1927722044"/>
              </p:ext>
            </p:extLst>
          </p:nvPr>
        </p:nvGraphicFramePr>
        <p:xfrm>
          <a:off x="3509962" y="1613727"/>
          <a:ext cx="5334000" cy="3478213"/>
        </p:xfrm>
        <a:graphic>
          <a:graphicData uri="http://schemas.openxmlformats.org/drawingml/2006/table">
            <a:tbl>
              <a:tblPr/>
              <a:tblGrid>
                <a:gridCol w="2390775">
                  <a:extLst>
                    <a:ext uri="{9D8B030D-6E8A-4147-A177-3AD203B41FA5}">
                      <a16:colId xmlns:a16="http://schemas.microsoft.com/office/drawing/2014/main" xmlns="" val="1427679333"/>
                    </a:ext>
                  </a:extLst>
                </a:gridCol>
                <a:gridCol w="2943225">
                  <a:extLst>
                    <a:ext uri="{9D8B030D-6E8A-4147-A177-3AD203B41FA5}">
                      <a16:colId xmlns:a16="http://schemas.microsoft.com/office/drawing/2014/main" xmlns="" val="3332456134"/>
                    </a:ext>
                  </a:extLst>
                </a:gridCol>
              </a:tblGrid>
              <a:tr h="98583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Size in feet</a:t>
                      </a:r>
                      <a:r>
                        <a:rPr kumimoji="0" lang="en-US" altLang="en-US" sz="3200" b="1" i="0" u="none" strike="noStrike" cap="none" normalizeH="0" baseline="30000" smtClean="0">
                          <a:ln>
                            <a:noFill/>
                          </a:ln>
                          <a:solidFill>
                            <a:schemeClr val="tx1"/>
                          </a:solidFill>
                          <a:effectLst/>
                          <a:latin typeface="Calibri" panose="020F0502020204030204" pitchFamily="34" charset="0"/>
                          <a:ea typeface="MS PGothic" panose="020B0600070205080204" pitchFamily="34" charset="-128"/>
                        </a:rPr>
                        <a:t>2</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 (</a:t>
                      </a: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x</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1"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Price ($) in 1000's (</a:t>
                      </a: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y</a:t>
                      </a:r>
                      <a:r>
                        <a:rPr kumimoji="0" lang="en-US" altLang="en-US" sz="3200" b="1"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1"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27753717"/>
                  </a:ext>
                </a:extLst>
              </a:tr>
              <a:tr h="498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2104</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460</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965190810"/>
                  </a:ext>
                </a:extLst>
              </a:tr>
              <a:tr h="498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1416</a:t>
                      </a:r>
                      <a:endParaRPr kumimoji="0" lang="en-US" altLang="en-US" sz="32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232</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324720367"/>
                  </a:ext>
                </a:extLst>
              </a:tr>
              <a:tr h="498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1534</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315</a:t>
                      </a:r>
                      <a:endParaRPr kumimoji="0" lang="en-US" altLang="en-US" sz="32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2470851292"/>
                  </a:ext>
                </a:extLst>
              </a:tr>
              <a:tr h="498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852</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178</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3204324152"/>
                  </a:ext>
                </a:extLst>
              </a:tr>
              <a:tr h="4984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0" i="0" u="none" strike="noStrike" cap="none" normalizeH="0" baseline="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eaLnBrk="0" hangingPunct="0">
                        <a:spcBef>
                          <a:spcPct val="20000"/>
                        </a:spcBef>
                        <a:defRPr sz="2000">
                          <a:solidFill>
                            <a:schemeClr val="tx1"/>
                          </a:solidFill>
                          <a:latin typeface="Calibri" panose="020F0502020204030204" pitchFamily="34" charset="0"/>
                          <a:ea typeface="MS PGothic" panose="020B0600070205080204" pitchFamily="34" charset="-128"/>
                        </a:defRPr>
                      </a:lvl3pPr>
                      <a:lvl4pPr eaLnBrk="0" hangingPunct="0">
                        <a:spcBef>
                          <a:spcPct val="20000"/>
                        </a:spcBef>
                        <a:defRPr>
                          <a:solidFill>
                            <a:schemeClr val="tx1"/>
                          </a:solidFill>
                          <a:latin typeface="Calibri" panose="020F0502020204030204" pitchFamily="34" charset="0"/>
                          <a:ea typeface="MS PGothic" panose="020B0600070205080204" pitchFamily="34" charset="-128"/>
                        </a:defRPr>
                      </a:lvl4pPr>
                      <a:lvl5pPr eaLnBrk="0" hangingPunct="0">
                        <a:spcBef>
                          <a:spcPct val="20000"/>
                        </a:spcBef>
                        <a:defRPr>
                          <a:solidFill>
                            <a:schemeClr val="tx1"/>
                          </a:solidFill>
                          <a:latin typeface="Calibri" panose="020F050202020403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t>
                      </a:r>
                      <a:endParaRPr kumimoji="0" lang="en-US" altLang="en-US" sz="32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endParaRPr>
                    </a:p>
                  </a:txBody>
                  <a:tcPr marL="7620" marR="7620" marT="10160"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749091854"/>
                  </a:ext>
                </a:extLst>
              </a:tr>
            </a:tbl>
          </a:graphicData>
        </a:graphic>
      </p:graphicFrame>
      <p:sp>
        <p:nvSpPr>
          <p:cNvPr id="12"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a:t>
            </a:r>
            <a:endParaRPr lang="en-US" sz="3600" dirty="0"/>
          </a:p>
        </p:txBody>
      </p:sp>
    </p:spTree>
    <p:extLst>
      <p:ext uri="{BB962C8B-B14F-4D97-AF65-F5344CB8AC3E}">
        <p14:creationId xmlns:p14="http://schemas.microsoft.com/office/powerpoint/2010/main" xmlns="" val="377436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
          <p:cNvPicPr>
            <a:picLocks noChangeAspect="1"/>
          </p:cNvPicPr>
          <p:nvPr>
            <p:custDataLst>
              <p:tags r:id="rId1"/>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9600" y="1751013"/>
            <a:ext cx="2201863" cy="40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7" name="Chart 26"/>
          <p:cNvGraphicFramePr>
            <a:graphicFrameLocks/>
          </p:cNvGraphicFramePr>
          <p:nvPr>
            <p:extLst>
              <p:ext uri="{D42A27DB-BD31-4B8C-83A1-F6EECF244321}">
                <p14:modId xmlns:p14="http://schemas.microsoft.com/office/powerpoint/2010/main" xmlns="" val="4126730873"/>
              </p:ext>
            </p:extLst>
          </p:nvPr>
        </p:nvGraphicFramePr>
        <p:xfrm>
          <a:off x="215306" y="2475484"/>
          <a:ext cx="2832694" cy="3200400"/>
        </p:xfrm>
        <a:graphic>
          <a:graphicData uri="http://schemas.openxmlformats.org/drawingml/2006/chart">
            <c:chart xmlns:c="http://schemas.openxmlformats.org/drawingml/2006/chart" xmlns:r="http://schemas.openxmlformats.org/officeDocument/2006/relationships" r:id="rId7"/>
          </a:graphicData>
        </a:graphic>
      </p:graphicFrame>
      <p:pic>
        <p:nvPicPr>
          <p:cNvPr id="28" name="Picture 13"/>
          <p:cNvPicPr>
            <a:picLocks noChangeAspect="1"/>
          </p:cNvPicPr>
          <p:nvPr>
            <p:custDataLst>
              <p:tags r:id="rId2"/>
            </p:custDataLst>
          </p:nvPr>
        </p:nvPicPr>
        <p:blipFill>
          <a:blip r:embed="rId8" cstate="print">
            <a:extLst>
              <a:ext uri="{28A0092B-C50C-407E-A947-70E740481C1C}">
                <a14:useLocalDpi xmlns:a14="http://schemas.microsoft.com/office/drawing/2010/main" xmlns="" val="0"/>
              </a:ext>
            </a:extLst>
          </a:blip>
          <a:srcRect/>
          <a:stretch>
            <a:fillRect/>
          </a:stretch>
        </p:blipFill>
        <p:spPr bwMode="auto">
          <a:xfrm>
            <a:off x="1295400" y="57943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16"/>
          <p:cNvPicPr>
            <a:picLocks noChangeAspect="1"/>
          </p:cNvPicPr>
          <p:nvPr>
            <p:custDataLst>
              <p:tags r:id="rId3"/>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4267200" y="57943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17"/>
          <p:cNvPicPr>
            <a:picLocks noChangeAspect="1"/>
          </p:cNvPicPr>
          <p:nvPr>
            <p:custDataLst>
              <p:tags r:id="rId4"/>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162800" y="57943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31" name="Chart 30"/>
          <p:cNvGraphicFramePr>
            <a:graphicFrameLocks/>
          </p:cNvGraphicFramePr>
          <p:nvPr>
            <p:extLst>
              <p:ext uri="{D42A27DB-BD31-4B8C-83A1-F6EECF244321}">
                <p14:modId xmlns:p14="http://schemas.microsoft.com/office/powerpoint/2010/main" xmlns="" val="493107779"/>
              </p:ext>
            </p:extLst>
          </p:nvPr>
        </p:nvGraphicFramePr>
        <p:xfrm>
          <a:off x="3242055" y="2475484"/>
          <a:ext cx="2832694" cy="3200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Chart 31"/>
          <p:cNvGraphicFramePr>
            <a:graphicFrameLocks/>
          </p:cNvGraphicFramePr>
          <p:nvPr>
            <p:extLst>
              <p:ext uri="{D42A27DB-BD31-4B8C-83A1-F6EECF244321}">
                <p14:modId xmlns:p14="http://schemas.microsoft.com/office/powerpoint/2010/main" xmlns="" val="1285435237"/>
              </p:ext>
            </p:extLst>
          </p:nvPr>
        </p:nvGraphicFramePr>
        <p:xfrm>
          <a:off x="6268804" y="2475484"/>
          <a:ext cx="2832694" cy="3200400"/>
        </p:xfrm>
        <a:graphic>
          <a:graphicData uri="http://schemas.openxmlformats.org/drawingml/2006/chart">
            <c:chart xmlns:c="http://schemas.openxmlformats.org/drawingml/2006/chart" xmlns:r="http://schemas.openxmlformats.org/officeDocument/2006/relationships" r:id="rId12"/>
          </a:graphicData>
        </a:graphic>
      </p:graphicFrame>
      <p:sp>
        <p:nvSpPr>
          <p:cNvPr id="33"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a:t>
            </a:r>
            <a:endParaRPr lang="en-US" sz="3600" dirty="0"/>
          </a:p>
        </p:txBody>
      </p:sp>
    </p:spTree>
    <p:extLst>
      <p:ext uri="{BB962C8B-B14F-4D97-AF65-F5344CB8AC3E}">
        <p14:creationId xmlns:p14="http://schemas.microsoft.com/office/powerpoint/2010/main" xmlns="" val="2277522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
          <p:cNvPicPr>
            <a:picLocks noChangeAspect="1"/>
          </p:cNvPicPr>
          <p:nvPr>
            <p:custDataLst>
              <p:tags r:id="rId1"/>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9600" y="1827213"/>
            <a:ext cx="2201863" cy="40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3" name="Chart 132"/>
          <p:cNvGraphicFramePr>
            <a:graphicFrameLocks/>
          </p:cNvGraphicFramePr>
          <p:nvPr>
            <p:extLst>
              <p:ext uri="{D42A27DB-BD31-4B8C-83A1-F6EECF244321}">
                <p14:modId xmlns:p14="http://schemas.microsoft.com/office/powerpoint/2010/main" xmlns="" val="2737764285"/>
              </p:ext>
            </p:extLst>
          </p:nvPr>
        </p:nvGraphicFramePr>
        <p:xfrm>
          <a:off x="215306" y="2551684"/>
          <a:ext cx="2832694" cy="3200400"/>
        </p:xfrm>
        <a:graphic>
          <a:graphicData uri="http://schemas.openxmlformats.org/drawingml/2006/chart">
            <c:chart xmlns:c="http://schemas.openxmlformats.org/drawingml/2006/chart" xmlns:r="http://schemas.openxmlformats.org/officeDocument/2006/relationships" r:id="rId7"/>
          </a:graphicData>
        </a:graphic>
      </p:graphicFrame>
      <p:pic>
        <p:nvPicPr>
          <p:cNvPr id="134" name="Picture 13"/>
          <p:cNvPicPr>
            <a:picLocks noChangeAspect="1"/>
          </p:cNvPicPr>
          <p:nvPr>
            <p:custDataLst>
              <p:tags r:id="rId2"/>
            </p:custDataLst>
          </p:nvPr>
        </p:nvPicPr>
        <p:blipFill>
          <a:blip r:embed="rId8" cstate="print">
            <a:extLst>
              <a:ext uri="{28A0092B-C50C-407E-A947-70E740481C1C}">
                <a14:useLocalDpi xmlns:a14="http://schemas.microsoft.com/office/drawing/2010/main" xmlns="" val="0"/>
              </a:ext>
            </a:extLst>
          </a:blip>
          <a:srcRect/>
          <a:stretch>
            <a:fillRect/>
          </a:stretch>
        </p:blipFill>
        <p:spPr bwMode="auto">
          <a:xfrm>
            <a:off x="1295400" y="58705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 name="Picture 16"/>
          <p:cNvPicPr>
            <a:picLocks noChangeAspect="1"/>
          </p:cNvPicPr>
          <p:nvPr>
            <p:custDataLst>
              <p:tags r:id="rId3"/>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4267200" y="58705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6" name="Picture 17"/>
          <p:cNvPicPr>
            <a:picLocks noChangeAspect="1"/>
          </p:cNvPicPr>
          <p:nvPr>
            <p:custDataLst>
              <p:tags r:id="rId4"/>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162800" y="5870575"/>
            <a:ext cx="104457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7" name="Chart 136"/>
          <p:cNvGraphicFramePr>
            <a:graphicFrameLocks/>
          </p:cNvGraphicFramePr>
          <p:nvPr>
            <p:extLst>
              <p:ext uri="{D42A27DB-BD31-4B8C-83A1-F6EECF244321}">
                <p14:modId xmlns:p14="http://schemas.microsoft.com/office/powerpoint/2010/main" xmlns="" val="2316925782"/>
              </p:ext>
            </p:extLst>
          </p:nvPr>
        </p:nvGraphicFramePr>
        <p:xfrm>
          <a:off x="3242055" y="2551684"/>
          <a:ext cx="2832694" cy="32004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8" name="Chart 137"/>
          <p:cNvGraphicFramePr>
            <a:graphicFrameLocks/>
          </p:cNvGraphicFramePr>
          <p:nvPr>
            <p:extLst>
              <p:ext uri="{D42A27DB-BD31-4B8C-83A1-F6EECF244321}">
                <p14:modId xmlns:p14="http://schemas.microsoft.com/office/powerpoint/2010/main" xmlns="" val="4149574566"/>
              </p:ext>
            </p:extLst>
          </p:nvPr>
        </p:nvGraphicFramePr>
        <p:xfrm>
          <a:off x="6268804" y="2551684"/>
          <a:ext cx="2832694" cy="3200400"/>
        </p:xfrm>
        <a:graphic>
          <a:graphicData uri="http://schemas.openxmlformats.org/drawingml/2006/chart">
            <c:chart xmlns:c="http://schemas.openxmlformats.org/drawingml/2006/chart" xmlns:r="http://schemas.openxmlformats.org/officeDocument/2006/relationships" r:id="rId12"/>
          </a:graphicData>
        </a:graphic>
      </p:graphicFrame>
      <p:grpSp>
        <p:nvGrpSpPr>
          <p:cNvPr id="139" name="Group 42"/>
          <p:cNvGrpSpPr>
            <a:grpSpLocks/>
          </p:cNvGrpSpPr>
          <p:nvPr/>
        </p:nvGrpSpPr>
        <p:grpSpPr bwMode="auto">
          <a:xfrm>
            <a:off x="876300" y="3252788"/>
            <a:ext cx="1811338" cy="1479550"/>
            <a:chOff x="1981200" y="760007"/>
            <a:chExt cx="1811743" cy="1108886"/>
          </a:xfrm>
        </p:grpSpPr>
        <p:grpSp>
          <p:nvGrpSpPr>
            <p:cNvPr id="140" name="Group 24"/>
            <p:cNvGrpSpPr>
              <a:grpSpLocks/>
            </p:cNvGrpSpPr>
            <p:nvPr/>
          </p:nvGrpSpPr>
          <p:grpSpPr bwMode="auto">
            <a:xfrm flipV="1">
              <a:off x="1981200" y="1733550"/>
              <a:ext cx="135343" cy="135343"/>
              <a:chOff x="5370863" y="1729085"/>
              <a:chExt cx="914400" cy="914400"/>
            </a:xfrm>
          </p:grpSpPr>
          <p:cxnSp>
            <p:nvCxnSpPr>
              <p:cNvPr id="156" name="Straight Connector 155"/>
              <p:cNvCxnSpPr/>
              <p:nvPr/>
            </p:nvCxnSpPr>
            <p:spPr>
              <a:xfrm>
                <a:off x="5370863" y="1729085"/>
                <a:ext cx="911866" cy="916380"/>
              </a:xfrm>
              <a:prstGeom prst="line">
                <a:avLst/>
              </a:prstGeom>
              <a:noFill/>
              <a:ln w="19050" cap="flat" cmpd="sng" algn="ctr">
                <a:solidFill>
                  <a:srgbClr val="C0504D"/>
                </a:solidFill>
                <a:prstDash val="solid"/>
              </a:ln>
              <a:effectLst/>
            </p:spPr>
          </p:cxnSp>
          <p:cxnSp>
            <p:nvCxnSpPr>
              <p:cNvPr id="157" name="Straight Connector 156"/>
              <p:cNvCxnSpPr/>
              <p:nvPr/>
            </p:nvCxnSpPr>
            <p:spPr>
              <a:xfrm flipH="1">
                <a:off x="5370863" y="1729085"/>
                <a:ext cx="911866" cy="916380"/>
              </a:xfrm>
              <a:prstGeom prst="line">
                <a:avLst/>
              </a:prstGeom>
              <a:noFill/>
              <a:ln w="19050" cap="flat" cmpd="sng" algn="ctr">
                <a:solidFill>
                  <a:srgbClr val="C0504D"/>
                </a:solidFill>
                <a:prstDash val="solid"/>
              </a:ln>
              <a:effectLst/>
            </p:spPr>
          </p:cxnSp>
        </p:grpSp>
        <p:grpSp>
          <p:nvGrpSpPr>
            <p:cNvPr id="141" name="Group 27"/>
            <p:cNvGrpSpPr>
              <a:grpSpLocks/>
            </p:cNvGrpSpPr>
            <p:nvPr/>
          </p:nvGrpSpPr>
          <p:grpSpPr bwMode="auto">
            <a:xfrm flipV="1">
              <a:off x="2438400" y="1675773"/>
              <a:ext cx="135343" cy="135343"/>
              <a:chOff x="5370863" y="1729085"/>
              <a:chExt cx="914400" cy="914400"/>
            </a:xfrm>
          </p:grpSpPr>
          <p:cxnSp>
            <p:nvCxnSpPr>
              <p:cNvPr id="154" name="Straight Connector 153"/>
              <p:cNvCxnSpPr/>
              <p:nvPr/>
            </p:nvCxnSpPr>
            <p:spPr>
              <a:xfrm>
                <a:off x="5371552" y="1732619"/>
                <a:ext cx="911866" cy="908339"/>
              </a:xfrm>
              <a:prstGeom prst="line">
                <a:avLst/>
              </a:prstGeom>
              <a:noFill/>
              <a:ln w="19050" cap="flat" cmpd="sng" algn="ctr">
                <a:solidFill>
                  <a:srgbClr val="C0504D"/>
                </a:solidFill>
                <a:prstDash val="solid"/>
              </a:ln>
              <a:effectLst/>
            </p:spPr>
          </p:cxnSp>
          <p:cxnSp>
            <p:nvCxnSpPr>
              <p:cNvPr id="155" name="Straight Connector 154"/>
              <p:cNvCxnSpPr/>
              <p:nvPr/>
            </p:nvCxnSpPr>
            <p:spPr>
              <a:xfrm flipH="1">
                <a:off x="5371552" y="1732619"/>
                <a:ext cx="911866" cy="908339"/>
              </a:xfrm>
              <a:prstGeom prst="line">
                <a:avLst/>
              </a:prstGeom>
              <a:noFill/>
              <a:ln w="19050" cap="flat" cmpd="sng" algn="ctr">
                <a:solidFill>
                  <a:srgbClr val="C0504D"/>
                </a:solidFill>
                <a:prstDash val="solid"/>
              </a:ln>
              <a:effectLst/>
            </p:spPr>
          </p:cxnSp>
        </p:grpSp>
        <p:grpSp>
          <p:nvGrpSpPr>
            <p:cNvPr id="142" name="Group 30"/>
            <p:cNvGrpSpPr>
              <a:grpSpLocks/>
            </p:cNvGrpSpPr>
            <p:nvPr/>
          </p:nvGrpSpPr>
          <p:grpSpPr bwMode="auto">
            <a:xfrm flipV="1">
              <a:off x="2535773" y="1358615"/>
              <a:ext cx="135343" cy="135343"/>
              <a:chOff x="5370863" y="1729085"/>
              <a:chExt cx="914400" cy="914400"/>
            </a:xfrm>
          </p:grpSpPr>
          <p:cxnSp>
            <p:nvCxnSpPr>
              <p:cNvPr id="152" name="Straight Connector 151"/>
              <p:cNvCxnSpPr/>
              <p:nvPr/>
            </p:nvCxnSpPr>
            <p:spPr>
              <a:xfrm>
                <a:off x="5368086" y="1728072"/>
                <a:ext cx="911859" cy="916380"/>
              </a:xfrm>
              <a:prstGeom prst="line">
                <a:avLst/>
              </a:prstGeom>
              <a:noFill/>
              <a:ln w="19050" cap="flat" cmpd="sng" algn="ctr">
                <a:solidFill>
                  <a:srgbClr val="C0504D"/>
                </a:solidFill>
                <a:prstDash val="solid"/>
              </a:ln>
              <a:effectLst/>
            </p:spPr>
          </p:cxnSp>
          <p:cxnSp>
            <p:nvCxnSpPr>
              <p:cNvPr id="153" name="Straight Connector 152"/>
              <p:cNvCxnSpPr/>
              <p:nvPr/>
            </p:nvCxnSpPr>
            <p:spPr>
              <a:xfrm flipH="1">
                <a:off x="5368086" y="1728072"/>
                <a:ext cx="911859" cy="916380"/>
              </a:xfrm>
              <a:prstGeom prst="line">
                <a:avLst/>
              </a:prstGeom>
              <a:noFill/>
              <a:ln w="19050" cap="flat" cmpd="sng" algn="ctr">
                <a:solidFill>
                  <a:srgbClr val="C0504D"/>
                </a:solidFill>
                <a:prstDash val="solid"/>
              </a:ln>
              <a:effectLst/>
            </p:spPr>
          </p:cxnSp>
        </p:grpSp>
        <p:grpSp>
          <p:nvGrpSpPr>
            <p:cNvPr id="143" name="Group 33"/>
            <p:cNvGrpSpPr>
              <a:grpSpLocks/>
            </p:cNvGrpSpPr>
            <p:nvPr/>
          </p:nvGrpSpPr>
          <p:grpSpPr bwMode="auto">
            <a:xfrm flipV="1">
              <a:off x="3062986" y="1276350"/>
              <a:ext cx="135343" cy="135343"/>
              <a:chOff x="5370863" y="1729085"/>
              <a:chExt cx="914400" cy="914400"/>
            </a:xfrm>
          </p:grpSpPr>
          <p:cxnSp>
            <p:nvCxnSpPr>
              <p:cNvPr id="150" name="Straight Connector 149"/>
              <p:cNvCxnSpPr/>
              <p:nvPr/>
            </p:nvCxnSpPr>
            <p:spPr>
              <a:xfrm>
                <a:off x="5367782" y="1726923"/>
                <a:ext cx="922590" cy="916380"/>
              </a:xfrm>
              <a:prstGeom prst="line">
                <a:avLst/>
              </a:prstGeom>
              <a:noFill/>
              <a:ln w="19050" cap="flat" cmpd="sng" algn="ctr">
                <a:solidFill>
                  <a:srgbClr val="C0504D"/>
                </a:solidFill>
                <a:prstDash val="solid"/>
              </a:ln>
              <a:effectLst/>
            </p:spPr>
          </p:cxnSp>
          <p:cxnSp>
            <p:nvCxnSpPr>
              <p:cNvPr id="151" name="Straight Connector 150"/>
              <p:cNvCxnSpPr/>
              <p:nvPr/>
            </p:nvCxnSpPr>
            <p:spPr>
              <a:xfrm flipH="1">
                <a:off x="5367782" y="1726923"/>
                <a:ext cx="922590" cy="916380"/>
              </a:xfrm>
              <a:prstGeom prst="line">
                <a:avLst/>
              </a:prstGeom>
              <a:noFill/>
              <a:ln w="19050" cap="flat" cmpd="sng" algn="ctr">
                <a:solidFill>
                  <a:srgbClr val="C0504D"/>
                </a:solidFill>
                <a:prstDash val="solid"/>
              </a:ln>
              <a:effectLst/>
            </p:spPr>
          </p:cxnSp>
        </p:grpSp>
        <p:grpSp>
          <p:nvGrpSpPr>
            <p:cNvPr id="144" name="Group 36"/>
            <p:cNvGrpSpPr>
              <a:grpSpLocks/>
            </p:cNvGrpSpPr>
            <p:nvPr/>
          </p:nvGrpSpPr>
          <p:grpSpPr bwMode="auto">
            <a:xfrm flipV="1">
              <a:off x="3429000" y="1058510"/>
              <a:ext cx="135343" cy="135343"/>
              <a:chOff x="5370863" y="1729085"/>
              <a:chExt cx="914400" cy="914400"/>
            </a:xfrm>
          </p:grpSpPr>
          <p:cxnSp>
            <p:nvCxnSpPr>
              <p:cNvPr id="148" name="Straight Connector 147"/>
              <p:cNvCxnSpPr/>
              <p:nvPr/>
            </p:nvCxnSpPr>
            <p:spPr>
              <a:xfrm>
                <a:off x="5373052" y="1726199"/>
                <a:ext cx="911866" cy="916380"/>
              </a:xfrm>
              <a:prstGeom prst="line">
                <a:avLst/>
              </a:prstGeom>
              <a:noFill/>
              <a:ln w="19050" cap="flat" cmpd="sng" algn="ctr">
                <a:solidFill>
                  <a:srgbClr val="C0504D"/>
                </a:solidFill>
                <a:prstDash val="solid"/>
              </a:ln>
              <a:effectLst/>
            </p:spPr>
          </p:cxnSp>
          <p:cxnSp>
            <p:nvCxnSpPr>
              <p:cNvPr id="149" name="Straight Connector 148"/>
              <p:cNvCxnSpPr/>
              <p:nvPr/>
            </p:nvCxnSpPr>
            <p:spPr>
              <a:xfrm flipH="1">
                <a:off x="5373052" y="1726199"/>
                <a:ext cx="911866" cy="916380"/>
              </a:xfrm>
              <a:prstGeom prst="line">
                <a:avLst/>
              </a:prstGeom>
              <a:noFill/>
              <a:ln w="19050" cap="flat" cmpd="sng" algn="ctr">
                <a:solidFill>
                  <a:srgbClr val="C0504D"/>
                </a:solidFill>
                <a:prstDash val="solid"/>
              </a:ln>
              <a:effectLst/>
            </p:spPr>
          </p:cxnSp>
        </p:grpSp>
        <p:grpSp>
          <p:nvGrpSpPr>
            <p:cNvPr id="145" name="Group 39"/>
            <p:cNvGrpSpPr>
              <a:grpSpLocks/>
            </p:cNvGrpSpPr>
            <p:nvPr/>
          </p:nvGrpSpPr>
          <p:grpSpPr bwMode="auto">
            <a:xfrm flipV="1">
              <a:off x="3657600" y="760007"/>
              <a:ext cx="135343" cy="135343"/>
              <a:chOff x="5370863" y="1729085"/>
              <a:chExt cx="914400" cy="914400"/>
            </a:xfrm>
          </p:grpSpPr>
          <p:cxnSp>
            <p:nvCxnSpPr>
              <p:cNvPr id="146" name="Straight Connector 145"/>
              <p:cNvCxnSpPr/>
              <p:nvPr/>
            </p:nvCxnSpPr>
            <p:spPr>
              <a:xfrm>
                <a:off x="5373397" y="1727105"/>
                <a:ext cx="911866" cy="916380"/>
              </a:xfrm>
              <a:prstGeom prst="line">
                <a:avLst/>
              </a:prstGeom>
              <a:noFill/>
              <a:ln w="19050" cap="flat" cmpd="sng" algn="ctr">
                <a:solidFill>
                  <a:srgbClr val="C0504D"/>
                </a:solidFill>
                <a:prstDash val="solid"/>
              </a:ln>
              <a:effectLst/>
            </p:spPr>
          </p:cxnSp>
          <p:cxnSp>
            <p:nvCxnSpPr>
              <p:cNvPr id="147" name="Straight Connector 146"/>
              <p:cNvCxnSpPr/>
              <p:nvPr/>
            </p:nvCxnSpPr>
            <p:spPr>
              <a:xfrm flipH="1">
                <a:off x="5373397" y="1727105"/>
                <a:ext cx="911866" cy="916380"/>
              </a:xfrm>
              <a:prstGeom prst="line">
                <a:avLst/>
              </a:prstGeom>
              <a:noFill/>
              <a:ln w="19050" cap="flat" cmpd="sng" algn="ctr">
                <a:solidFill>
                  <a:srgbClr val="C0504D"/>
                </a:solidFill>
                <a:prstDash val="solid"/>
              </a:ln>
              <a:effectLst/>
            </p:spPr>
          </p:cxnSp>
        </p:grpSp>
      </p:grpSp>
      <p:grpSp>
        <p:nvGrpSpPr>
          <p:cNvPr id="158" name="Group 42"/>
          <p:cNvGrpSpPr>
            <a:grpSpLocks/>
          </p:cNvGrpSpPr>
          <p:nvPr/>
        </p:nvGrpSpPr>
        <p:grpSpPr bwMode="auto">
          <a:xfrm>
            <a:off x="3924300" y="3176588"/>
            <a:ext cx="1811338" cy="1477962"/>
            <a:chOff x="1981200" y="760007"/>
            <a:chExt cx="1811743" cy="1108886"/>
          </a:xfrm>
        </p:grpSpPr>
        <p:grpSp>
          <p:nvGrpSpPr>
            <p:cNvPr id="159" name="Group 24"/>
            <p:cNvGrpSpPr>
              <a:grpSpLocks/>
            </p:cNvGrpSpPr>
            <p:nvPr/>
          </p:nvGrpSpPr>
          <p:grpSpPr bwMode="auto">
            <a:xfrm flipV="1">
              <a:off x="1981200" y="1733550"/>
              <a:ext cx="135343" cy="135343"/>
              <a:chOff x="5370863" y="1729085"/>
              <a:chExt cx="914400" cy="914400"/>
            </a:xfrm>
          </p:grpSpPr>
          <p:cxnSp>
            <p:nvCxnSpPr>
              <p:cNvPr id="175" name="Straight Connector 174"/>
              <p:cNvCxnSpPr/>
              <p:nvPr/>
            </p:nvCxnSpPr>
            <p:spPr>
              <a:xfrm>
                <a:off x="5370863" y="1729085"/>
                <a:ext cx="911866" cy="917365"/>
              </a:xfrm>
              <a:prstGeom prst="line">
                <a:avLst/>
              </a:prstGeom>
              <a:noFill/>
              <a:ln w="19050" cap="flat" cmpd="sng" algn="ctr">
                <a:solidFill>
                  <a:srgbClr val="C0504D"/>
                </a:solidFill>
                <a:prstDash val="solid"/>
              </a:ln>
              <a:effectLst/>
            </p:spPr>
          </p:cxnSp>
          <p:cxnSp>
            <p:nvCxnSpPr>
              <p:cNvPr id="176" name="Straight Connector 175"/>
              <p:cNvCxnSpPr/>
              <p:nvPr/>
            </p:nvCxnSpPr>
            <p:spPr>
              <a:xfrm flipH="1">
                <a:off x="5370863" y="1729085"/>
                <a:ext cx="911866" cy="917365"/>
              </a:xfrm>
              <a:prstGeom prst="line">
                <a:avLst/>
              </a:prstGeom>
              <a:noFill/>
              <a:ln w="19050" cap="flat" cmpd="sng" algn="ctr">
                <a:solidFill>
                  <a:srgbClr val="C0504D"/>
                </a:solidFill>
                <a:prstDash val="solid"/>
              </a:ln>
              <a:effectLst/>
            </p:spPr>
          </p:cxnSp>
        </p:grpSp>
        <p:grpSp>
          <p:nvGrpSpPr>
            <p:cNvPr id="160" name="Group 27"/>
            <p:cNvGrpSpPr>
              <a:grpSpLocks/>
            </p:cNvGrpSpPr>
            <p:nvPr/>
          </p:nvGrpSpPr>
          <p:grpSpPr bwMode="auto">
            <a:xfrm flipV="1">
              <a:off x="2438400" y="1675773"/>
              <a:ext cx="135343" cy="135343"/>
              <a:chOff x="5370863" y="1729085"/>
              <a:chExt cx="914400" cy="914400"/>
            </a:xfrm>
          </p:grpSpPr>
          <p:cxnSp>
            <p:nvCxnSpPr>
              <p:cNvPr id="173" name="Straight Connector 172"/>
              <p:cNvCxnSpPr/>
              <p:nvPr/>
            </p:nvCxnSpPr>
            <p:spPr>
              <a:xfrm>
                <a:off x="5371552" y="1733039"/>
                <a:ext cx="911866" cy="909321"/>
              </a:xfrm>
              <a:prstGeom prst="line">
                <a:avLst/>
              </a:prstGeom>
              <a:noFill/>
              <a:ln w="19050" cap="flat" cmpd="sng" algn="ctr">
                <a:solidFill>
                  <a:srgbClr val="C0504D"/>
                </a:solidFill>
                <a:prstDash val="solid"/>
              </a:ln>
              <a:effectLst/>
            </p:spPr>
          </p:cxnSp>
          <p:cxnSp>
            <p:nvCxnSpPr>
              <p:cNvPr id="174" name="Straight Connector 173"/>
              <p:cNvCxnSpPr/>
              <p:nvPr/>
            </p:nvCxnSpPr>
            <p:spPr>
              <a:xfrm flipH="1">
                <a:off x="5371552" y="1733039"/>
                <a:ext cx="911866" cy="909321"/>
              </a:xfrm>
              <a:prstGeom prst="line">
                <a:avLst/>
              </a:prstGeom>
              <a:noFill/>
              <a:ln w="19050" cap="flat" cmpd="sng" algn="ctr">
                <a:solidFill>
                  <a:srgbClr val="C0504D"/>
                </a:solidFill>
                <a:prstDash val="solid"/>
              </a:ln>
              <a:effectLst/>
            </p:spPr>
          </p:cxnSp>
        </p:grpSp>
        <p:grpSp>
          <p:nvGrpSpPr>
            <p:cNvPr id="161" name="Group 30"/>
            <p:cNvGrpSpPr>
              <a:grpSpLocks/>
            </p:cNvGrpSpPr>
            <p:nvPr/>
          </p:nvGrpSpPr>
          <p:grpSpPr bwMode="auto">
            <a:xfrm flipV="1">
              <a:off x="2535773" y="1358615"/>
              <a:ext cx="135343" cy="135343"/>
              <a:chOff x="5370863" y="1729085"/>
              <a:chExt cx="914400" cy="914400"/>
            </a:xfrm>
          </p:grpSpPr>
          <p:cxnSp>
            <p:nvCxnSpPr>
              <p:cNvPr id="171" name="Straight Connector 170"/>
              <p:cNvCxnSpPr/>
              <p:nvPr/>
            </p:nvCxnSpPr>
            <p:spPr>
              <a:xfrm>
                <a:off x="5368086" y="1730788"/>
                <a:ext cx="911859" cy="909321"/>
              </a:xfrm>
              <a:prstGeom prst="line">
                <a:avLst/>
              </a:prstGeom>
              <a:noFill/>
              <a:ln w="19050" cap="flat" cmpd="sng" algn="ctr">
                <a:solidFill>
                  <a:srgbClr val="C0504D"/>
                </a:solidFill>
                <a:prstDash val="solid"/>
              </a:ln>
              <a:effectLst/>
            </p:spPr>
          </p:cxnSp>
          <p:cxnSp>
            <p:nvCxnSpPr>
              <p:cNvPr id="172" name="Straight Connector 171"/>
              <p:cNvCxnSpPr/>
              <p:nvPr/>
            </p:nvCxnSpPr>
            <p:spPr>
              <a:xfrm flipH="1">
                <a:off x="5368086" y="1730788"/>
                <a:ext cx="911859" cy="909321"/>
              </a:xfrm>
              <a:prstGeom prst="line">
                <a:avLst/>
              </a:prstGeom>
              <a:noFill/>
              <a:ln w="19050" cap="flat" cmpd="sng" algn="ctr">
                <a:solidFill>
                  <a:srgbClr val="C0504D"/>
                </a:solidFill>
                <a:prstDash val="solid"/>
              </a:ln>
              <a:effectLst/>
            </p:spPr>
          </p:cxnSp>
        </p:grpSp>
        <p:grpSp>
          <p:nvGrpSpPr>
            <p:cNvPr id="162" name="Group 33"/>
            <p:cNvGrpSpPr>
              <a:grpSpLocks/>
            </p:cNvGrpSpPr>
            <p:nvPr/>
          </p:nvGrpSpPr>
          <p:grpSpPr bwMode="auto">
            <a:xfrm flipV="1">
              <a:off x="3062986" y="1276350"/>
              <a:ext cx="135343" cy="135343"/>
              <a:chOff x="5370863" y="1729085"/>
              <a:chExt cx="914400" cy="914400"/>
            </a:xfrm>
          </p:grpSpPr>
          <p:cxnSp>
            <p:nvCxnSpPr>
              <p:cNvPr id="169" name="Straight Connector 168"/>
              <p:cNvCxnSpPr/>
              <p:nvPr/>
            </p:nvCxnSpPr>
            <p:spPr>
              <a:xfrm>
                <a:off x="5367782" y="1730241"/>
                <a:ext cx="922590" cy="909316"/>
              </a:xfrm>
              <a:prstGeom prst="line">
                <a:avLst/>
              </a:prstGeom>
              <a:noFill/>
              <a:ln w="19050" cap="flat" cmpd="sng" algn="ctr">
                <a:solidFill>
                  <a:srgbClr val="C0504D"/>
                </a:solidFill>
                <a:prstDash val="solid"/>
              </a:ln>
              <a:effectLst/>
            </p:spPr>
          </p:cxnSp>
          <p:cxnSp>
            <p:nvCxnSpPr>
              <p:cNvPr id="170" name="Straight Connector 169"/>
              <p:cNvCxnSpPr/>
              <p:nvPr/>
            </p:nvCxnSpPr>
            <p:spPr>
              <a:xfrm flipH="1">
                <a:off x="5367782" y="1730241"/>
                <a:ext cx="922590" cy="909316"/>
              </a:xfrm>
              <a:prstGeom prst="line">
                <a:avLst/>
              </a:prstGeom>
              <a:noFill/>
              <a:ln w="19050" cap="flat" cmpd="sng" algn="ctr">
                <a:solidFill>
                  <a:srgbClr val="C0504D"/>
                </a:solidFill>
                <a:prstDash val="solid"/>
              </a:ln>
              <a:effectLst/>
            </p:spPr>
          </p:cxnSp>
        </p:grpSp>
        <p:grpSp>
          <p:nvGrpSpPr>
            <p:cNvPr id="163" name="Group 36"/>
            <p:cNvGrpSpPr>
              <a:grpSpLocks/>
            </p:cNvGrpSpPr>
            <p:nvPr/>
          </p:nvGrpSpPr>
          <p:grpSpPr bwMode="auto">
            <a:xfrm flipV="1">
              <a:off x="3429000" y="1058510"/>
              <a:ext cx="135343" cy="135343"/>
              <a:chOff x="5370863" y="1729085"/>
              <a:chExt cx="914400" cy="914400"/>
            </a:xfrm>
          </p:grpSpPr>
          <p:cxnSp>
            <p:nvCxnSpPr>
              <p:cNvPr id="167" name="Straight Connector 166"/>
              <p:cNvCxnSpPr/>
              <p:nvPr/>
            </p:nvCxnSpPr>
            <p:spPr>
              <a:xfrm>
                <a:off x="5373052" y="1731087"/>
                <a:ext cx="911866" cy="909321"/>
              </a:xfrm>
              <a:prstGeom prst="line">
                <a:avLst/>
              </a:prstGeom>
              <a:noFill/>
              <a:ln w="19050" cap="flat" cmpd="sng" algn="ctr">
                <a:solidFill>
                  <a:srgbClr val="C0504D"/>
                </a:solidFill>
                <a:prstDash val="solid"/>
              </a:ln>
              <a:effectLst/>
            </p:spPr>
          </p:cxnSp>
          <p:cxnSp>
            <p:nvCxnSpPr>
              <p:cNvPr id="168" name="Straight Connector 167"/>
              <p:cNvCxnSpPr/>
              <p:nvPr/>
            </p:nvCxnSpPr>
            <p:spPr>
              <a:xfrm flipH="1">
                <a:off x="5373052" y="1731087"/>
                <a:ext cx="911866" cy="909321"/>
              </a:xfrm>
              <a:prstGeom prst="line">
                <a:avLst/>
              </a:prstGeom>
              <a:noFill/>
              <a:ln w="19050" cap="flat" cmpd="sng" algn="ctr">
                <a:solidFill>
                  <a:srgbClr val="C0504D"/>
                </a:solidFill>
                <a:prstDash val="solid"/>
              </a:ln>
              <a:effectLst/>
            </p:spPr>
          </p:cxnSp>
        </p:grpSp>
        <p:grpSp>
          <p:nvGrpSpPr>
            <p:cNvPr id="164" name="Group 39"/>
            <p:cNvGrpSpPr>
              <a:grpSpLocks/>
            </p:cNvGrpSpPr>
            <p:nvPr/>
          </p:nvGrpSpPr>
          <p:grpSpPr bwMode="auto">
            <a:xfrm flipV="1">
              <a:off x="3657600" y="760007"/>
              <a:ext cx="135343" cy="135343"/>
              <a:chOff x="5370863" y="1729085"/>
              <a:chExt cx="914400" cy="914400"/>
            </a:xfrm>
          </p:grpSpPr>
          <p:cxnSp>
            <p:nvCxnSpPr>
              <p:cNvPr id="165" name="Straight Connector 164"/>
              <p:cNvCxnSpPr/>
              <p:nvPr/>
            </p:nvCxnSpPr>
            <p:spPr>
              <a:xfrm>
                <a:off x="5373397" y="1726120"/>
                <a:ext cx="911866" cy="917365"/>
              </a:xfrm>
              <a:prstGeom prst="line">
                <a:avLst/>
              </a:prstGeom>
              <a:noFill/>
              <a:ln w="19050" cap="flat" cmpd="sng" algn="ctr">
                <a:solidFill>
                  <a:srgbClr val="C0504D"/>
                </a:solidFill>
                <a:prstDash val="solid"/>
              </a:ln>
              <a:effectLst/>
            </p:spPr>
          </p:cxnSp>
          <p:cxnSp>
            <p:nvCxnSpPr>
              <p:cNvPr id="166" name="Straight Connector 165"/>
              <p:cNvCxnSpPr/>
              <p:nvPr/>
            </p:nvCxnSpPr>
            <p:spPr>
              <a:xfrm flipH="1">
                <a:off x="5373397" y="1726120"/>
                <a:ext cx="911866" cy="917365"/>
              </a:xfrm>
              <a:prstGeom prst="line">
                <a:avLst/>
              </a:prstGeom>
              <a:noFill/>
              <a:ln w="19050" cap="flat" cmpd="sng" algn="ctr">
                <a:solidFill>
                  <a:srgbClr val="C0504D"/>
                </a:solidFill>
                <a:prstDash val="solid"/>
              </a:ln>
              <a:effectLst/>
            </p:spPr>
          </p:cxnSp>
        </p:grpSp>
      </p:grpSp>
      <p:grpSp>
        <p:nvGrpSpPr>
          <p:cNvPr id="177" name="Group 42"/>
          <p:cNvGrpSpPr>
            <a:grpSpLocks/>
          </p:cNvGrpSpPr>
          <p:nvPr/>
        </p:nvGrpSpPr>
        <p:grpSpPr bwMode="auto">
          <a:xfrm>
            <a:off x="6967538" y="3098800"/>
            <a:ext cx="1812925" cy="1479550"/>
            <a:chOff x="1981200" y="760007"/>
            <a:chExt cx="1811743" cy="1108886"/>
          </a:xfrm>
        </p:grpSpPr>
        <p:grpSp>
          <p:nvGrpSpPr>
            <p:cNvPr id="178" name="Group 24"/>
            <p:cNvGrpSpPr>
              <a:grpSpLocks/>
            </p:cNvGrpSpPr>
            <p:nvPr/>
          </p:nvGrpSpPr>
          <p:grpSpPr bwMode="auto">
            <a:xfrm flipV="1">
              <a:off x="1981200" y="1733550"/>
              <a:ext cx="135343" cy="135343"/>
              <a:chOff x="5370863" y="1729085"/>
              <a:chExt cx="914400" cy="914400"/>
            </a:xfrm>
          </p:grpSpPr>
          <p:cxnSp>
            <p:nvCxnSpPr>
              <p:cNvPr id="194" name="Straight Connector 193"/>
              <p:cNvCxnSpPr/>
              <p:nvPr/>
            </p:nvCxnSpPr>
            <p:spPr>
              <a:xfrm>
                <a:off x="5370863" y="1729085"/>
                <a:ext cx="911065" cy="916380"/>
              </a:xfrm>
              <a:prstGeom prst="line">
                <a:avLst/>
              </a:prstGeom>
              <a:noFill/>
              <a:ln w="19050" cap="flat" cmpd="sng" algn="ctr">
                <a:solidFill>
                  <a:srgbClr val="C0504D"/>
                </a:solidFill>
                <a:prstDash val="solid"/>
              </a:ln>
              <a:effectLst/>
            </p:spPr>
          </p:cxnSp>
          <p:cxnSp>
            <p:nvCxnSpPr>
              <p:cNvPr id="195" name="Straight Connector 194"/>
              <p:cNvCxnSpPr/>
              <p:nvPr/>
            </p:nvCxnSpPr>
            <p:spPr>
              <a:xfrm flipH="1">
                <a:off x="5370863" y="1729085"/>
                <a:ext cx="911065" cy="916380"/>
              </a:xfrm>
              <a:prstGeom prst="line">
                <a:avLst/>
              </a:prstGeom>
              <a:noFill/>
              <a:ln w="19050" cap="flat" cmpd="sng" algn="ctr">
                <a:solidFill>
                  <a:srgbClr val="C0504D"/>
                </a:solidFill>
                <a:prstDash val="solid"/>
              </a:ln>
              <a:effectLst/>
            </p:spPr>
          </p:cxnSp>
        </p:grpSp>
        <p:grpSp>
          <p:nvGrpSpPr>
            <p:cNvPr id="179" name="Group 27"/>
            <p:cNvGrpSpPr>
              <a:grpSpLocks/>
            </p:cNvGrpSpPr>
            <p:nvPr/>
          </p:nvGrpSpPr>
          <p:grpSpPr bwMode="auto">
            <a:xfrm flipV="1">
              <a:off x="2438400" y="1675773"/>
              <a:ext cx="135343" cy="135343"/>
              <a:chOff x="5370863" y="1729085"/>
              <a:chExt cx="914400" cy="914400"/>
            </a:xfrm>
          </p:grpSpPr>
          <p:cxnSp>
            <p:nvCxnSpPr>
              <p:cNvPr id="192" name="Straight Connector 191"/>
              <p:cNvCxnSpPr/>
              <p:nvPr/>
            </p:nvCxnSpPr>
            <p:spPr>
              <a:xfrm>
                <a:off x="5368851" y="1732614"/>
                <a:ext cx="911065" cy="908344"/>
              </a:xfrm>
              <a:prstGeom prst="line">
                <a:avLst/>
              </a:prstGeom>
              <a:noFill/>
              <a:ln w="19050" cap="flat" cmpd="sng" algn="ctr">
                <a:solidFill>
                  <a:srgbClr val="C0504D"/>
                </a:solidFill>
                <a:prstDash val="solid"/>
              </a:ln>
              <a:effectLst/>
            </p:spPr>
          </p:cxnSp>
          <p:cxnSp>
            <p:nvCxnSpPr>
              <p:cNvPr id="193" name="Straight Connector 192"/>
              <p:cNvCxnSpPr/>
              <p:nvPr/>
            </p:nvCxnSpPr>
            <p:spPr>
              <a:xfrm flipH="1">
                <a:off x="5368851" y="1732614"/>
                <a:ext cx="911065" cy="908344"/>
              </a:xfrm>
              <a:prstGeom prst="line">
                <a:avLst/>
              </a:prstGeom>
              <a:noFill/>
              <a:ln w="19050" cap="flat" cmpd="sng" algn="ctr">
                <a:solidFill>
                  <a:srgbClr val="C0504D"/>
                </a:solidFill>
                <a:prstDash val="solid"/>
              </a:ln>
              <a:effectLst/>
            </p:spPr>
          </p:cxnSp>
        </p:grpSp>
        <p:grpSp>
          <p:nvGrpSpPr>
            <p:cNvPr id="180" name="Group 30"/>
            <p:cNvGrpSpPr>
              <a:grpSpLocks/>
            </p:cNvGrpSpPr>
            <p:nvPr/>
          </p:nvGrpSpPr>
          <p:grpSpPr bwMode="auto">
            <a:xfrm flipV="1">
              <a:off x="2535773" y="1358615"/>
              <a:ext cx="135343" cy="135343"/>
              <a:chOff x="5370863" y="1729085"/>
              <a:chExt cx="914400" cy="914400"/>
            </a:xfrm>
          </p:grpSpPr>
          <p:cxnSp>
            <p:nvCxnSpPr>
              <p:cNvPr id="190" name="Straight Connector 189"/>
              <p:cNvCxnSpPr/>
              <p:nvPr/>
            </p:nvCxnSpPr>
            <p:spPr>
              <a:xfrm>
                <a:off x="5375522" y="1728067"/>
                <a:ext cx="911065" cy="916380"/>
              </a:xfrm>
              <a:prstGeom prst="line">
                <a:avLst/>
              </a:prstGeom>
              <a:noFill/>
              <a:ln w="19050" cap="flat" cmpd="sng" algn="ctr">
                <a:solidFill>
                  <a:srgbClr val="C0504D"/>
                </a:solidFill>
                <a:prstDash val="solid"/>
              </a:ln>
              <a:effectLst/>
            </p:spPr>
          </p:cxnSp>
          <p:cxnSp>
            <p:nvCxnSpPr>
              <p:cNvPr id="191" name="Straight Connector 190"/>
              <p:cNvCxnSpPr/>
              <p:nvPr/>
            </p:nvCxnSpPr>
            <p:spPr>
              <a:xfrm flipH="1">
                <a:off x="5375522" y="1728067"/>
                <a:ext cx="911065" cy="916380"/>
              </a:xfrm>
              <a:prstGeom prst="line">
                <a:avLst/>
              </a:prstGeom>
              <a:noFill/>
              <a:ln w="19050" cap="flat" cmpd="sng" algn="ctr">
                <a:solidFill>
                  <a:srgbClr val="C0504D"/>
                </a:solidFill>
                <a:prstDash val="solid"/>
              </a:ln>
              <a:effectLst/>
            </p:spPr>
          </p:cxnSp>
        </p:grpSp>
        <p:grpSp>
          <p:nvGrpSpPr>
            <p:cNvPr id="181" name="Group 33"/>
            <p:cNvGrpSpPr>
              <a:grpSpLocks/>
            </p:cNvGrpSpPr>
            <p:nvPr/>
          </p:nvGrpSpPr>
          <p:grpSpPr bwMode="auto">
            <a:xfrm flipV="1">
              <a:off x="3062986" y="1276350"/>
              <a:ext cx="135343" cy="135343"/>
              <a:chOff x="5370863" y="1729085"/>
              <a:chExt cx="914400" cy="914400"/>
            </a:xfrm>
          </p:grpSpPr>
          <p:cxnSp>
            <p:nvCxnSpPr>
              <p:cNvPr id="188" name="Straight Connector 187"/>
              <p:cNvCxnSpPr/>
              <p:nvPr/>
            </p:nvCxnSpPr>
            <p:spPr>
              <a:xfrm>
                <a:off x="5372099" y="1726923"/>
                <a:ext cx="911065" cy="916380"/>
              </a:xfrm>
              <a:prstGeom prst="line">
                <a:avLst/>
              </a:prstGeom>
              <a:noFill/>
              <a:ln w="19050" cap="flat" cmpd="sng" algn="ctr">
                <a:solidFill>
                  <a:srgbClr val="C0504D"/>
                </a:solidFill>
                <a:prstDash val="solid"/>
              </a:ln>
              <a:effectLst/>
            </p:spPr>
          </p:cxnSp>
          <p:cxnSp>
            <p:nvCxnSpPr>
              <p:cNvPr id="189" name="Straight Connector 188"/>
              <p:cNvCxnSpPr/>
              <p:nvPr/>
            </p:nvCxnSpPr>
            <p:spPr>
              <a:xfrm flipH="1">
                <a:off x="5372099" y="1726923"/>
                <a:ext cx="911065" cy="916380"/>
              </a:xfrm>
              <a:prstGeom prst="line">
                <a:avLst/>
              </a:prstGeom>
              <a:noFill/>
              <a:ln w="19050" cap="flat" cmpd="sng" algn="ctr">
                <a:solidFill>
                  <a:srgbClr val="C0504D"/>
                </a:solidFill>
                <a:prstDash val="solid"/>
              </a:ln>
              <a:effectLst/>
            </p:spPr>
          </p:cxnSp>
        </p:grpSp>
        <p:grpSp>
          <p:nvGrpSpPr>
            <p:cNvPr id="182" name="Group 36"/>
            <p:cNvGrpSpPr>
              <a:grpSpLocks/>
            </p:cNvGrpSpPr>
            <p:nvPr/>
          </p:nvGrpSpPr>
          <p:grpSpPr bwMode="auto">
            <a:xfrm flipV="1">
              <a:off x="3429000" y="1058510"/>
              <a:ext cx="135343" cy="135343"/>
              <a:chOff x="5370863" y="1729085"/>
              <a:chExt cx="914400" cy="914400"/>
            </a:xfrm>
          </p:grpSpPr>
          <p:cxnSp>
            <p:nvCxnSpPr>
              <p:cNvPr id="186" name="Straight Connector 185"/>
              <p:cNvCxnSpPr/>
              <p:nvPr/>
            </p:nvCxnSpPr>
            <p:spPr>
              <a:xfrm>
                <a:off x="5375198" y="1726194"/>
                <a:ext cx="911071" cy="916380"/>
              </a:xfrm>
              <a:prstGeom prst="line">
                <a:avLst/>
              </a:prstGeom>
              <a:noFill/>
              <a:ln w="19050" cap="flat" cmpd="sng" algn="ctr">
                <a:solidFill>
                  <a:srgbClr val="C0504D"/>
                </a:solidFill>
                <a:prstDash val="solid"/>
              </a:ln>
              <a:effectLst/>
            </p:spPr>
          </p:cxnSp>
          <p:cxnSp>
            <p:nvCxnSpPr>
              <p:cNvPr id="187" name="Straight Connector 186"/>
              <p:cNvCxnSpPr/>
              <p:nvPr/>
            </p:nvCxnSpPr>
            <p:spPr>
              <a:xfrm flipH="1">
                <a:off x="5375198" y="1726194"/>
                <a:ext cx="911071" cy="916380"/>
              </a:xfrm>
              <a:prstGeom prst="line">
                <a:avLst/>
              </a:prstGeom>
              <a:noFill/>
              <a:ln w="19050" cap="flat" cmpd="sng" algn="ctr">
                <a:solidFill>
                  <a:srgbClr val="C0504D"/>
                </a:solidFill>
                <a:prstDash val="solid"/>
              </a:ln>
              <a:effectLst/>
            </p:spPr>
          </p:cxnSp>
        </p:grpSp>
        <p:grpSp>
          <p:nvGrpSpPr>
            <p:cNvPr id="183" name="Group 39"/>
            <p:cNvGrpSpPr>
              <a:grpSpLocks/>
            </p:cNvGrpSpPr>
            <p:nvPr/>
          </p:nvGrpSpPr>
          <p:grpSpPr bwMode="auto">
            <a:xfrm flipV="1">
              <a:off x="3657600" y="760007"/>
              <a:ext cx="135343" cy="135343"/>
              <a:chOff x="5370863" y="1729085"/>
              <a:chExt cx="914400" cy="914400"/>
            </a:xfrm>
          </p:grpSpPr>
          <p:cxnSp>
            <p:nvCxnSpPr>
              <p:cNvPr id="184" name="Straight Connector 183"/>
              <p:cNvCxnSpPr/>
              <p:nvPr/>
            </p:nvCxnSpPr>
            <p:spPr>
              <a:xfrm>
                <a:off x="5374192" y="1727105"/>
                <a:ext cx="911071" cy="916380"/>
              </a:xfrm>
              <a:prstGeom prst="line">
                <a:avLst/>
              </a:prstGeom>
              <a:noFill/>
              <a:ln w="19050" cap="flat" cmpd="sng" algn="ctr">
                <a:solidFill>
                  <a:srgbClr val="C0504D"/>
                </a:solidFill>
                <a:prstDash val="solid"/>
              </a:ln>
              <a:effectLst/>
            </p:spPr>
          </p:cxnSp>
          <p:cxnSp>
            <p:nvCxnSpPr>
              <p:cNvPr id="185" name="Straight Connector 184"/>
              <p:cNvCxnSpPr/>
              <p:nvPr/>
            </p:nvCxnSpPr>
            <p:spPr>
              <a:xfrm flipH="1">
                <a:off x="5374192" y="1727105"/>
                <a:ext cx="911071" cy="916380"/>
              </a:xfrm>
              <a:prstGeom prst="line">
                <a:avLst/>
              </a:prstGeom>
              <a:noFill/>
              <a:ln w="19050" cap="flat" cmpd="sng" algn="ctr">
                <a:solidFill>
                  <a:srgbClr val="C0504D"/>
                </a:solidFill>
                <a:prstDash val="solid"/>
              </a:ln>
              <a:effectLst/>
            </p:spPr>
          </p:cxnSp>
        </p:grpSp>
      </p:grpSp>
      <p:sp>
        <p:nvSpPr>
          <p:cNvPr id="196"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a:t>
            </a:r>
            <a:endParaRPr lang="en-US" sz="3600" dirty="0"/>
          </a:p>
        </p:txBody>
      </p:sp>
    </p:spTree>
    <p:extLst>
      <p:ext uri="{BB962C8B-B14F-4D97-AF65-F5344CB8AC3E}">
        <p14:creationId xmlns:p14="http://schemas.microsoft.com/office/powerpoint/2010/main" xmlns="" val="284023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105" charset="-128"/>
              </a:defRPr>
            </a:lvl1pPr>
            <a:lvl2pPr algn="ctr" defTabSz="457200" rtl="0" eaLnBrk="0" fontAlgn="base" hangingPunct="0">
              <a:spcBef>
                <a:spcPct val="0"/>
              </a:spcBef>
              <a:spcAft>
                <a:spcPct val="0"/>
              </a:spcAft>
              <a:defRPr sz="4400">
                <a:solidFill>
                  <a:schemeClr val="tx1"/>
                </a:solidFill>
                <a:latin typeface="Calibri" pitchFamily="-105" charset="0"/>
                <a:ea typeface="MS PGothic" panose="020B0600070205080204" pitchFamily="34" charset="-128"/>
                <a:cs typeface="ＭＳ Ｐゴシック" pitchFamily="-105" charset="-128"/>
              </a:defRPr>
            </a:lvl2pPr>
            <a:lvl3pPr algn="ctr" defTabSz="457200" rtl="0" eaLnBrk="0" fontAlgn="base" hangingPunct="0">
              <a:spcBef>
                <a:spcPct val="0"/>
              </a:spcBef>
              <a:spcAft>
                <a:spcPct val="0"/>
              </a:spcAft>
              <a:defRPr sz="4400">
                <a:solidFill>
                  <a:schemeClr val="tx1"/>
                </a:solidFill>
                <a:latin typeface="Calibri" pitchFamily="-105" charset="0"/>
                <a:ea typeface="MS PGothic" panose="020B0600070205080204" pitchFamily="34" charset="-128"/>
                <a:cs typeface="ＭＳ Ｐゴシック" pitchFamily="-105" charset="-128"/>
              </a:defRPr>
            </a:lvl3pPr>
            <a:lvl4pPr algn="ctr" defTabSz="457200" rtl="0" eaLnBrk="0" fontAlgn="base" hangingPunct="0">
              <a:spcBef>
                <a:spcPct val="0"/>
              </a:spcBef>
              <a:spcAft>
                <a:spcPct val="0"/>
              </a:spcAft>
              <a:defRPr sz="4400">
                <a:solidFill>
                  <a:schemeClr val="tx1"/>
                </a:solidFill>
                <a:latin typeface="Calibri" pitchFamily="-105" charset="0"/>
                <a:ea typeface="MS PGothic" panose="020B0600070205080204" pitchFamily="34" charset="-128"/>
                <a:cs typeface="ＭＳ Ｐゴシック" pitchFamily="-105" charset="-128"/>
              </a:defRPr>
            </a:lvl4pPr>
            <a:lvl5pPr algn="ctr" defTabSz="457200" rtl="0" eaLnBrk="0" fontAlgn="base" hangingPunct="0">
              <a:spcBef>
                <a:spcPct val="0"/>
              </a:spcBef>
              <a:spcAft>
                <a:spcPct val="0"/>
              </a:spcAft>
              <a:defRPr sz="4400">
                <a:solidFill>
                  <a:schemeClr val="tx1"/>
                </a:solidFill>
                <a:latin typeface="Calibri" pitchFamily="-105" charset="0"/>
                <a:ea typeface="MS PGothic" panose="020B0600070205080204" pitchFamily="34" charset="-128"/>
                <a:cs typeface="ＭＳ Ｐゴシック" pitchFamily="-105" charset="-128"/>
              </a:defRPr>
            </a:lvl5pPr>
            <a:lvl6pPr marL="457200" algn="ctr" defTabSz="457200" rtl="0" fontAlgn="base">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6pPr>
            <a:lvl7pPr marL="914400" algn="ctr" defTabSz="457200" rtl="0" fontAlgn="base">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7pPr>
            <a:lvl8pPr marL="1371600" algn="ctr" defTabSz="457200" rtl="0" fontAlgn="base">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8pPr>
            <a:lvl9pPr marL="1828800" algn="ctr" defTabSz="457200" rtl="0" fontAlgn="base">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altLang="en-US" sz="3600" b="1" dirty="0">
                <a:solidFill>
                  <a:srgbClr val="333399"/>
                </a:solidFill>
                <a:latin typeface="Arial"/>
                <a:ea typeface="+mj-ea"/>
                <a:cs typeface="+mj-cs"/>
              </a:rPr>
              <a:t>Idea:</a:t>
            </a:r>
          </a:p>
        </p:txBody>
      </p:sp>
      <p:sp>
        <p:nvSpPr>
          <p:cNvPr id="7" name="Content Placeholder 4"/>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0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altLang="en-US" sz="44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rPr>
              <a:t>Choose </a:t>
            </a:r>
            <a:r>
              <a:rPr kumimoji="0" lang="en-US" altLang="en-US" sz="4400" b="0" i="1"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4400" b="0" i="1" u="none" strike="noStrike" kern="1200" cap="none" spc="0" normalizeH="0" baseline="-2500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0 </a:t>
            </a:r>
            <a:r>
              <a:rPr kumimoji="0" lang="en-US" altLang="en-US" sz="4400" b="0" i="1"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,θ</a:t>
            </a:r>
            <a:r>
              <a:rPr kumimoji="0" lang="en-US" altLang="en-US" sz="4400" b="0" i="1" u="none" strike="noStrike" kern="1200" cap="none" spc="0" normalizeH="0" baseline="-2500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4400" b="0" i="1"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44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rPr>
              <a:t>so that </a:t>
            </a:r>
            <a:r>
              <a:rPr kumimoji="0" lang="en-US" altLang="en-US" sz="4400" b="0" i="1" u="none" strike="noStrike" kern="1200" cap="none" spc="0" normalizeH="0" baseline="0" noProof="0" dirty="0" err="1"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h</a:t>
            </a:r>
            <a:r>
              <a:rPr kumimoji="0" lang="en-US" altLang="en-US" sz="4400" b="0" i="1" u="none" strike="noStrike" kern="1200" cap="none" spc="0" normalizeH="0" baseline="-25000" noProof="0" dirty="0" err="1"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4400" b="0" i="1" u="none" strike="noStrike" kern="1200" cap="none" spc="0" normalizeH="0" baseline="-2500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4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a:t>
            </a:r>
            <a:r>
              <a:rPr kumimoji="0" lang="en-US" altLang="en-US" sz="4400" b="0" i="1"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x</a:t>
            </a:r>
            <a:r>
              <a:rPr kumimoji="0" lang="en-US" altLang="en-US" sz="4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 </a:t>
            </a:r>
            <a:r>
              <a:rPr kumimoji="0" lang="en-US" altLang="en-US" sz="44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rPr>
              <a:t>is close to </a:t>
            </a:r>
            <a:r>
              <a:rPr kumimoji="0" lang="en-US" altLang="en-US" sz="4400" b="0" i="1"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y</a:t>
            </a:r>
            <a:r>
              <a:rPr kumimoji="0" lang="en-US" altLang="en-US" sz="44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rPr>
              <a:t> for our training examples</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altLang="en-US" sz="32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endParaRP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en-US" sz="48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rPr>
              <a:t>What are good measures of being “close”?</a:t>
            </a:r>
          </a:p>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altLang="en-US" sz="3200" b="0" i="0" u="none" strike="noStrike" kern="1200" cap="none" spc="0" normalizeH="0" baseline="0" noProof="0" dirty="0" smtClean="0">
              <a:ln>
                <a:noFill/>
              </a:ln>
              <a:solidFill>
                <a:sysClr val="windowText" lastClr="000000"/>
              </a:solidFill>
              <a:effectLst/>
              <a:uLnTx/>
              <a:uFillTx/>
              <a:latin typeface="Calibri"/>
              <a:ea typeface="MS PGothic" panose="020B0600070205080204" pitchFamily="34" charset="-128"/>
            </a:endParaRPr>
          </a:p>
        </p:txBody>
      </p:sp>
    </p:spTree>
    <p:extLst>
      <p:ext uri="{BB962C8B-B14F-4D97-AF65-F5344CB8AC3E}">
        <p14:creationId xmlns:p14="http://schemas.microsoft.com/office/powerpoint/2010/main" xmlns="" val="2797944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custDataLst>
              <p:tags r:id="rId1"/>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47812" y="2171700"/>
            <a:ext cx="2262188"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9"/>
          <p:cNvSpPr txBox="1">
            <a:spLocks noChangeArrowheads="1"/>
          </p:cNvSpPr>
          <p:nvPr/>
        </p:nvSpPr>
        <p:spPr bwMode="auto">
          <a:xfrm>
            <a:off x="444500" y="1625600"/>
            <a:ext cx="17922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Hypothesis:</a:t>
            </a:r>
          </a:p>
        </p:txBody>
      </p:sp>
      <p:pic>
        <p:nvPicPr>
          <p:cNvPr id="6" name="Picture 19"/>
          <p:cNvPicPr>
            <a:picLocks noChangeAspect="1"/>
          </p:cNvPicPr>
          <p:nvPr>
            <p:custDataLst>
              <p:tags r:id="rId2"/>
            </p:custDataLst>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71613" y="3429000"/>
            <a:ext cx="661987"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14"/>
          <p:cNvSpPr txBox="1">
            <a:spLocks noChangeArrowheads="1"/>
          </p:cNvSpPr>
          <p:nvPr/>
        </p:nvSpPr>
        <p:spPr bwMode="auto">
          <a:xfrm>
            <a:off x="444500" y="2819400"/>
            <a:ext cx="18605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Parameters:</a:t>
            </a:r>
          </a:p>
        </p:txBody>
      </p:sp>
      <p:pic>
        <p:nvPicPr>
          <p:cNvPr id="8" name="Picture 12"/>
          <p:cNvPicPr>
            <a:picLocks noChangeAspect="1"/>
          </p:cNvPicPr>
          <p:nvPr>
            <p:custDataLst>
              <p:tags r:id="rId3"/>
            </p:custDataLst>
          </p:nvPr>
        </p:nvPicPr>
        <p:blipFill>
          <a:blip r:embed="rId8">
            <a:extLst>
              <a:ext uri="{28A0092B-C50C-407E-A947-70E740481C1C}">
                <a14:useLocalDpi xmlns:a14="http://schemas.microsoft.com/office/drawing/2010/main" xmlns="" val="0"/>
              </a:ext>
            </a:extLst>
          </a:blip>
          <a:srcRect/>
          <a:stretch>
            <a:fillRect/>
          </a:stretch>
        </p:blipFill>
        <p:spPr bwMode="auto">
          <a:xfrm>
            <a:off x="1435100" y="4467225"/>
            <a:ext cx="4356100"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6"/>
          <p:cNvSpPr txBox="1">
            <a:spLocks noChangeArrowheads="1"/>
          </p:cNvSpPr>
          <p:nvPr/>
        </p:nvSpPr>
        <p:spPr bwMode="auto">
          <a:xfrm>
            <a:off x="444500" y="3962400"/>
            <a:ext cx="21685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Cost Function:</a:t>
            </a:r>
          </a:p>
        </p:txBody>
      </p:sp>
      <p:pic>
        <p:nvPicPr>
          <p:cNvPr id="10" name="Picture 6"/>
          <p:cNvPicPr>
            <a:picLocks noChangeAspect="1"/>
          </p:cNvPicPr>
          <p:nvPr>
            <p:custDataLst>
              <p:tags r:id="rId4"/>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1208087" y="5809958"/>
            <a:ext cx="29416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8"/>
          <p:cNvSpPr txBox="1">
            <a:spLocks noChangeArrowheads="1"/>
          </p:cNvSpPr>
          <p:nvPr/>
        </p:nvSpPr>
        <p:spPr bwMode="auto">
          <a:xfrm>
            <a:off x="419894" y="5333999"/>
            <a:ext cx="9207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Goal:</a:t>
            </a:r>
          </a:p>
        </p:txBody>
      </p:sp>
      <p:sp>
        <p:nvSpPr>
          <p:cNvPr id="12" name="Rectangle 11"/>
          <p:cNvSpPr/>
          <p:nvPr/>
        </p:nvSpPr>
        <p:spPr>
          <a:xfrm>
            <a:off x="444500" y="370442"/>
            <a:ext cx="8318500" cy="646331"/>
          </a:xfrm>
          <a:prstGeom prst="rect">
            <a:avLst/>
          </a:prstGeom>
        </p:spPr>
        <p:txBody>
          <a:bodyPr wrap="square">
            <a:spAutoFit/>
          </a:bodyPr>
          <a:lstStyle/>
          <a:p>
            <a:r>
              <a:rPr lang="en-US" sz="3600" b="1" dirty="0">
                <a:solidFill>
                  <a:srgbClr val="333399"/>
                </a:solidFill>
                <a:latin typeface="Arial"/>
                <a:ea typeface="+mj-ea"/>
                <a:cs typeface="+mj-cs"/>
              </a:rPr>
              <a:t>Linear Regression Model </a:t>
            </a:r>
            <a:r>
              <a:rPr lang="en-US" sz="3600" b="1" dirty="0" smtClean="0">
                <a:solidFill>
                  <a:srgbClr val="333399"/>
                </a:solidFill>
                <a:latin typeface="Arial"/>
                <a:ea typeface="+mj-ea"/>
                <a:cs typeface="+mj-cs"/>
              </a:rPr>
              <a:t>…</a:t>
            </a:r>
            <a:endParaRPr lang="en-US" sz="3600" b="1" dirty="0">
              <a:solidFill>
                <a:srgbClr val="333399"/>
              </a:solidFill>
              <a:latin typeface="Arial"/>
              <a:ea typeface="+mj-ea"/>
              <a:cs typeface="+mj-cs"/>
            </a:endParaRPr>
          </a:p>
        </p:txBody>
      </p:sp>
    </p:spTree>
    <p:extLst>
      <p:ext uri="{BB962C8B-B14F-4D97-AF65-F5344CB8AC3E}">
        <p14:creationId xmlns:p14="http://schemas.microsoft.com/office/powerpoint/2010/main" xmlns="" val="182986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creen Shot 2016-01-25 at 5.19.56 PM.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371600"/>
            <a:ext cx="9144000" cy="518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4400" b="1" dirty="0">
                <a:solidFill>
                  <a:srgbClr val="333399"/>
                </a:solidFill>
                <a:latin typeface="Arial"/>
              </a:rPr>
              <a:t>Regression Examples</a:t>
            </a:r>
          </a:p>
        </p:txBody>
      </p:sp>
    </p:spTree>
    <p:extLst>
      <p:ext uri="{BB962C8B-B14F-4D97-AF65-F5344CB8AC3E}">
        <p14:creationId xmlns:p14="http://schemas.microsoft.com/office/powerpoint/2010/main" xmlns="" val="2586761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custDataLst>
              <p:tags r:id="rId1"/>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03145" y="2245518"/>
            <a:ext cx="2262188"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9"/>
          <p:cNvSpPr txBox="1">
            <a:spLocks noChangeArrowheads="1"/>
          </p:cNvSpPr>
          <p:nvPr/>
        </p:nvSpPr>
        <p:spPr bwMode="auto">
          <a:xfrm>
            <a:off x="304800" y="1626133"/>
            <a:ext cx="17922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Hypothesis:</a:t>
            </a:r>
          </a:p>
        </p:txBody>
      </p:sp>
      <p:pic>
        <p:nvPicPr>
          <p:cNvPr id="6" name="Picture 19"/>
          <p:cNvPicPr>
            <a:picLocks noChangeAspect="1"/>
          </p:cNvPicPr>
          <p:nvPr>
            <p:custDataLst>
              <p:tags r:id="rId2"/>
            </p:custDataLst>
          </p:nvPr>
        </p:nvPicPr>
        <p:blipFill>
          <a:blip r:embed="rId11" cstate="print">
            <a:extLst>
              <a:ext uri="{28A0092B-C50C-407E-A947-70E740481C1C}">
                <a14:useLocalDpi xmlns:a14="http://schemas.microsoft.com/office/drawing/2010/main" xmlns="" val="0"/>
              </a:ext>
            </a:extLst>
          </a:blip>
          <a:srcRect/>
          <a:stretch>
            <a:fillRect/>
          </a:stretch>
        </p:blipFill>
        <p:spPr bwMode="auto">
          <a:xfrm>
            <a:off x="938213" y="3527425"/>
            <a:ext cx="661987"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14"/>
          <p:cNvSpPr txBox="1">
            <a:spLocks noChangeArrowheads="1"/>
          </p:cNvSpPr>
          <p:nvPr/>
        </p:nvSpPr>
        <p:spPr bwMode="auto">
          <a:xfrm>
            <a:off x="304800" y="2851150"/>
            <a:ext cx="18605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Parameters:</a:t>
            </a:r>
          </a:p>
        </p:txBody>
      </p:sp>
      <p:pic>
        <p:nvPicPr>
          <p:cNvPr id="8" name="Picture 12"/>
          <p:cNvPicPr>
            <a:picLocks noChangeAspect="1"/>
          </p:cNvPicPr>
          <p:nvPr>
            <p:custDataLst>
              <p:tags r:id="rId3"/>
            </p:custDataLst>
          </p:nvPr>
        </p:nvPicPr>
        <p:blipFill>
          <a:blip r:embed="rId12">
            <a:extLst>
              <a:ext uri="{28A0092B-C50C-407E-A947-70E740481C1C}">
                <a14:useLocalDpi xmlns:a14="http://schemas.microsoft.com/office/drawing/2010/main" xmlns="" val="0"/>
              </a:ext>
            </a:extLst>
          </a:blip>
          <a:srcRect/>
          <a:stretch>
            <a:fillRect/>
          </a:stretch>
        </p:blipFill>
        <p:spPr bwMode="auto">
          <a:xfrm>
            <a:off x="914400" y="4935537"/>
            <a:ext cx="3810000"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6"/>
          <p:cNvSpPr txBox="1">
            <a:spLocks noChangeArrowheads="1"/>
          </p:cNvSpPr>
          <p:nvPr/>
        </p:nvSpPr>
        <p:spPr bwMode="auto">
          <a:xfrm>
            <a:off x="304800" y="4340225"/>
            <a:ext cx="21685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Cost Function:</a:t>
            </a:r>
          </a:p>
        </p:txBody>
      </p:sp>
      <p:pic>
        <p:nvPicPr>
          <p:cNvPr id="10" name="Picture 6"/>
          <p:cNvPicPr>
            <a:picLocks noChangeAspect="1"/>
          </p:cNvPicPr>
          <p:nvPr>
            <p:custDataLst>
              <p:tags r:id="rId4"/>
            </p:custDataLst>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357733" y="5853906"/>
            <a:ext cx="24352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8"/>
          <p:cNvSpPr txBox="1">
            <a:spLocks noChangeArrowheads="1"/>
          </p:cNvSpPr>
          <p:nvPr/>
        </p:nvSpPr>
        <p:spPr bwMode="auto">
          <a:xfrm>
            <a:off x="282154" y="5853906"/>
            <a:ext cx="9207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t>Goal:</a:t>
            </a:r>
          </a:p>
        </p:txBody>
      </p:sp>
      <p:cxnSp>
        <p:nvCxnSpPr>
          <p:cNvPr id="12" name="Straight Connector 11"/>
          <p:cNvCxnSpPr/>
          <p:nvPr/>
        </p:nvCxnSpPr>
        <p:spPr>
          <a:xfrm>
            <a:off x="5105400" y="1636712"/>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xmlns="" val="0"/>
              </a:ext>
            </a:extLst>
          </a:blip>
          <a:srcRect/>
          <a:stretch>
            <a:fillRect/>
          </a:stretch>
        </p:blipFill>
        <p:spPr bwMode="auto">
          <a:xfrm>
            <a:off x="5234263" y="2170905"/>
            <a:ext cx="179863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p:cNvPicPr>
            <a:picLocks noChangeAspect="1"/>
          </p:cNvPicPr>
          <p:nvPr>
            <p:custDataLst>
              <p:tags r:id="rId6"/>
            </p:custDataLst>
          </p:nvPr>
        </p:nvPicPr>
        <p:blipFill>
          <a:blip r:embed="rId15">
            <a:extLst>
              <a:ext uri="{28A0092B-C50C-407E-A947-70E740481C1C}">
                <a14:useLocalDpi xmlns:a14="http://schemas.microsoft.com/office/drawing/2010/main" xmlns="" val="0"/>
              </a:ext>
            </a:extLst>
          </a:blip>
          <a:srcRect/>
          <a:stretch>
            <a:fillRect/>
          </a:stretch>
        </p:blipFill>
        <p:spPr bwMode="auto">
          <a:xfrm>
            <a:off x="5334000" y="3395662"/>
            <a:ext cx="268288"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p:cNvPicPr>
            <a:picLocks noChangeAspect="1"/>
          </p:cNvPicPr>
          <p:nvPr>
            <p:custDataLst>
              <p:tags r:id="rId7"/>
            </p:custDataLst>
          </p:nvPr>
        </p:nvPicPr>
        <p:blipFill>
          <a:blip r:embed="rId16">
            <a:extLst>
              <a:ext uri="{28A0092B-C50C-407E-A947-70E740481C1C}">
                <a14:useLocalDpi xmlns:a14="http://schemas.microsoft.com/office/drawing/2010/main" xmlns="" val="0"/>
              </a:ext>
            </a:extLst>
          </a:blip>
          <a:srcRect/>
          <a:stretch>
            <a:fillRect/>
          </a:stretch>
        </p:blipFill>
        <p:spPr bwMode="auto">
          <a:xfrm>
            <a:off x="5257800" y="4824412"/>
            <a:ext cx="3741738"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p:cNvPicPr>
            <a:picLocks noChangeAspect="1"/>
          </p:cNvPicPr>
          <p:nvPr>
            <p:custDataLst>
              <p:tags r:id="rId8"/>
            </p:custDataLst>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257800" y="6083300"/>
            <a:ext cx="2133600" cy="66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Box 16"/>
          <p:cNvSpPr txBox="1">
            <a:spLocks noChangeArrowheads="1"/>
          </p:cNvSpPr>
          <p:nvPr/>
        </p:nvSpPr>
        <p:spPr bwMode="auto">
          <a:xfrm>
            <a:off x="5799072" y="1551488"/>
            <a:ext cx="15192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u="sng" dirty="0"/>
              <a:t>Simplified</a:t>
            </a:r>
          </a:p>
        </p:txBody>
      </p:sp>
      <p:sp>
        <p:nvSpPr>
          <p:cNvPr id="18" name="TextBox 17"/>
          <p:cNvSpPr txBox="1">
            <a:spLocks noChangeArrowheads="1"/>
          </p:cNvSpPr>
          <p:nvPr/>
        </p:nvSpPr>
        <p:spPr bwMode="auto">
          <a:xfrm>
            <a:off x="7484931" y="1577310"/>
            <a:ext cx="1054100" cy="4921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600">
                <a:solidFill>
                  <a:srgbClr val="000000"/>
                </a:solidFill>
                <a:latin typeface="Calibri" panose="020F0502020204030204" pitchFamily="34" charset="0"/>
              </a:rPr>
              <a:t> </a:t>
            </a:r>
            <a:r>
              <a:rPr lang="en-US" altLang="en-US" sz="2600" i="1">
                <a:solidFill>
                  <a:srgbClr val="000000"/>
                </a:solidFill>
                <a:latin typeface="Times New Roman" panose="02020603050405020304" pitchFamily="18" charset="0"/>
                <a:cs typeface="Times New Roman" panose="02020603050405020304" pitchFamily="18" charset="0"/>
              </a:rPr>
              <a:t>θ</a:t>
            </a:r>
            <a:r>
              <a:rPr lang="en-US" altLang="en-US" sz="2600" i="1" baseline="-25000">
                <a:solidFill>
                  <a:srgbClr val="000000"/>
                </a:solidFill>
                <a:latin typeface="Times New Roman" panose="02020603050405020304" pitchFamily="18" charset="0"/>
                <a:cs typeface="Times New Roman" panose="02020603050405020304" pitchFamily="18" charset="0"/>
              </a:rPr>
              <a:t>0</a:t>
            </a:r>
            <a:r>
              <a:rPr lang="en-US" altLang="en-US" sz="2600">
                <a:solidFill>
                  <a:srgbClr val="000000"/>
                </a:solidFill>
                <a:latin typeface="Calibri" panose="020F0502020204030204" pitchFamily="34" charset="0"/>
              </a:rPr>
              <a:t> = 0 </a:t>
            </a:r>
          </a:p>
        </p:txBody>
      </p:sp>
      <p:sp>
        <p:nvSpPr>
          <p:cNvPr id="19" name="Rectangle 18"/>
          <p:cNvSpPr/>
          <p:nvPr/>
        </p:nvSpPr>
        <p:spPr>
          <a:xfrm>
            <a:off x="444500" y="370442"/>
            <a:ext cx="8318500" cy="646331"/>
          </a:xfrm>
          <a:prstGeom prst="rect">
            <a:avLst/>
          </a:prstGeom>
        </p:spPr>
        <p:txBody>
          <a:bodyPr wrap="square">
            <a:spAutoFit/>
          </a:bodyPr>
          <a:lstStyle/>
          <a:p>
            <a:r>
              <a:rPr lang="en-US" sz="3600" b="1" dirty="0">
                <a:solidFill>
                  <a:srgbClr val="333399"/>
                </a:solidFill>
                <a:latin typeface="Arial"/>
                <a:ea typeface="+mj-ea"/>
                <a:cs typeface="+mj-cs"/>
              </a:rPr>
              <a:t>Linear Regression Model </a:t>
            </a:r>
            <a:r>
              <a:rPr lang="en-US" sz="3600" b="1" dirty="0" smtClean="0">
                <a:solidFill>
                  <a:srgbClr val="333399"/>
                </a:solidFill>
                <a:latin typeface="Arial"/>
                <a:ea typeface="+mj-ea"/>
                <a:cs typeface="+mj-cs"/>
              </a:rPr>
              <a:t>…</a:t>
            </a:r>
            <a:endParaRPr lang="en-US" sz="3600" b="1" dirty="0">
              <a:solidFill>
                <a:srgbClr val="333399"/>
              </a:solidFill>
              <a:latin typeface="Arial"/>
              <a:ea typeface="+mj-ea"/>
              <a:cs typeface="+mj-cs"/>
            </a:endParaRPr>
          </a:p>
        </p:txBody>
      </p:sp>
    </p:spTree>
    <p:extLst>
      <p:ext uri="{BB962C8B-B14F-4D97-AF65-F5344CB8AC3E}">
        <p14:creationId xmlns:p14="http://schemas.microsoft.com/office/powerpoint/2010/main" xmlns="" val="2992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xmlns="" val="2623637191"/>
              </p:ext>
            </p:extLst>
          </p:nvPr>
        </p:nvGraphicFramePr>
        <p:xfrm>
          <a:off x="457200" y="1982829"/>
          <a:ext cx="3169920" cy="3581400"/>
        </p:xfrm>
        <a:graphic>
          <a:graphicData uri="http://schemas.openxmlformats.org/drawingml/2006/chart">
            <c:chart xmlns:c="http://schemas.openxmlformats.org/drawingml/2006/chart" xmlns:r="http://schemas.openxmlformats.org/officeDocument/2006/relationships" r:id="rId8"/>
          </a:graphicData>
        </a:graphic>
      </p:graphicFrame>
      <p:pic>
        <p:nvPicPr>
          <p:cNvPr id="22" name="Picture 4"/>
          <p:cNvPicPr>
            <a:picLocks noChangeAspect="1"/>
          </p:cNvPicPr>
          <p:nvPr>
            <p:custDataLst>
              <p:tags r:id="rId1"/>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881188" y="703262"/>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Box 22"/>
          <p:cNvSpPr txBox="1">
            <a:spLocks noChangeArrowheads="1"/>
          </p:cNvSpPr>
          <p:nvPr/>
        </p:nvSpPr>
        <p:spPr bwMode="auto">
          <a:xfrm>
            <a:off x="152400" y="3227387"/>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y</a:t>
            </a:r>
          </a:p>
        </p:txBody>
      </p:sp>
      <p:sp>
        <p:nvSpPr>
          <p:cNvPr id="24" name="TextBox 23"/>
          <p:cNvSpPr txBox="1">
            <a:spLocks noChangeArrowheads="1"/>
          </p:cNvSpPr>
          <p:nvPr/>
        </p:nvSpPr>
        <p:spPr bwMode="auto">
          <a:xfrm>
            <a:off x="1981200" y="5151437"/>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x</a:t>
            </a:r>
          </a:p>
        </p:txBody>
      </p:sp>
      <p:cxnSp>
        <p:nvCxnSpPr>
          <p:cNvPr id="25" name="Straight Connector 24"/>
          <p:cNvCxnSpPr/>
          <p:nvPr/>
        </p:nvCxnSpPr>
        <p:spPr>
          <a:xfrm flipV="1">
            <a:off x="655638" y="1947862"/>
            <a:ext cx="3062287" cy="3140075"/>
          </a:xfrm>
          <a:prstGeom prst="line">
            <a:avLst/>
          </a:prstGeom>
          <a:noFill/>
          <a:ln w="38100" cap="flat" cmpd="sng" algn="ctr">
            <a:solidFill>
              <a:srgbClr val="EEECE1">
                <a:lumMod val="10000"/>
              </a:srgbClr>
            </a:solidFill>
            <a:prstDash val="solid"/>
          </a:ln>
          <a:effectLst/>
        </p:spPr>
      </p:cxnSp>
      <p:pic>
        <p:nvPicPr>
          <p:cNvPr id="26" name="Picture 25"/>
          <p:cNvPicPr>
            <a:picLocks noChangeAspect="1"/>
          </p:cNvPicPr>
          <p:nvPr>
            <p:custDataLst>
              <p:tags r:id="rId2"/>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3733800" y="2103437"/>
            <a:ext cx="542925"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6"/>
          <p:cNvPicPr>
            <a:picLocks noChangeAspect="1"/>
          </p:cNvPicPr>
          <p:nvPr>
            <p:custDataLst>
              <p:tags r:id="rId3"/>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3581400" y="3532187"/>
            <a:ext cx="639763"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extBox 27"/>
          <p:cNvSpPr txBox="1">
            <a:spLocks noChangeArrowheads="1"/>
          </p:cNvSpPr>
          <p:nvPr/>
        </p:nvSpPr>
        <p:spPr bwMode="auto">
          <a:xfrm>
            <a:off x="476250" y="1195387"/>
            <a:ext cx="36972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(for fixed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this is a function of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x</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cxnSp>
        <p:nvCxnSpPr>
          <p:cNvPr id="29" name="Straight Connector 28"/>
          <p:cNvCxnSpPr/>
          <p:nvPr/>
        </p:nvCxnSpPr>
        <p:spPr>
          <a:xfrm>
            <a:off x="4572000" y="1179512"/>
            <a:ext cx="0" cy="5283200"/>
          </a:xfrm>
          <a:prstGeom prst="line">
            <a:avLst/>
          </a:prstGeom>
          <a:noFill/>
          <a:ln w="12700" cap="flat" cmpd="sng" algn="ctr">
            <a:solidFill>
              <a:sysClr val="windowText" lastClr="000000">
                <a:alpha val="55000"/>
              </a:sysClr>
            </a:solidFill>
            <a:prstDash val="solid"/>
          </a:ln>
          <a:effectLst/>
        </p:spPr>
      </p:cxnSp>
      <p:pic>
        <p:nvPicPr>
          <p:cNvPr id="30" name="Picture 37"/>
          <p:cNvPicPr>
            <a:picLocks noChangeAspect="1"/>
          </p:cNvPicPr>
          <p:nvPr>
            <p:custDataLst>
              <p:tags r:id="rId4"/>
            </p:custDataLst>
          </p:nvPr>
        </p:nvPicPr>
        <p:blipFill>
          <a:blip r:embed="rId12">
            <a:extLst>
              <a:ext uri="{28A0092B-C50C-407E-A947-70E740481C1C}">
                <a14:useLocalDpi xmlns:a14="http://schemas.microsoft.com/office/drawing/2010/main" xmlns="" val="0"/>
              </a:ext>
            </a:extLst>
          </a:blip>
          <a:srcRect/>
          <a:stretch>
            <a:fillRect/>
          </a:stretch>
        </p:blipFill>
        <p:spPr bwMode="auto">
          <a:xfrm>
            <a:off x="6473825" y="703262"/>
            <a:ext cx="6635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extBox 30"/>
          <p:cNvSpPr txBox="1">
            <a:spLocks noChangeArrowheads="1"/>
          </p:cNvSpPr>
          <p:nvPr/>
        </p:nvSpPr>
        <p:spPr bwMode="auto">
          <a:xfrm>
            <a:off x="5070475" y="1195387"/>
            <a:ext cx="32861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(function of the parameter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p>
        </p:txBody>
      </p:sp>
      <p:grpSp>
        <p:nvGrpSpPr>
          <p:cNvPr id="32" name="Group 48"/>
          <p:cNvGrpSpPr>
            <a:grpSpLocks/>
          </p:cNvGrpSpPr>
          <p:nvPr/>
        </p:nvGrpSpPr>
        <p:grpSpPr bwMode="auto">
          <a:xfrm>
            <a:off x="4879975" y="1897062"/>
            <a:ext cx="3883025" cy="3886200"/>
            <a:chOff x="4956048" y="1104900"/>
            <a:chExt cx="3883152" cy="2914650"/>
          </a:xfrm>
        </p:grpSpPr>
        <p:graphicFrame>
          <p:nvGraphicFramePr>
            <p:cNvPr id="33" name="Chart 32"/>
            <p:cNvGraphicFramePr>
              <a:graphicFrameLocks/>
            </p:cNvGraphicFramePr>
            <p:nvPr/>
          </p:nvGraphicFramePr>
          <p:xfrm>
            <a:off x="5334000" y="1104900"/>
            <a:ext cx="3505200" cy="2686050"/>
          </p:xfrm>
          <a:graphic>
            <a:graphicData uri="http://schemas.openxmlformats.org/drawingml/2006/chart">
              <c:chart xmlns:c="http://schemas.openxmlformats.org/drawingml/2006/chart" xmlns:r="http://schemas.openxmlformats.org/officeDocument/2006/relationships" r:id="rId13"/>
            </a:graphicData>
          </a:graphic>
        </p:graphicFrame>
        <p:pic>
          <p:nvPicPr>
            <p:cNvPr id="34" name="Picture 47"/>
            <p:cNvPicPr>
              <a:picLocks noChangeAspect="1"/>
            </p:cNvPicPr>
            <p:nvPr>
              <p:custDataLst>
                <p:tags r:id="rId5"/>
              </p:custDataLst>
            </p:nvPr>
          </p:nvPicPr>
          <p:blipFill>
            <a:blip r:embed="rId14">
              <a:extLst>
                <a:ext uri="{28A0092B-C50C-407E-A947-70E740481C1C}">
                  <a14:useLocalDpi xmlns:a14="http://schemas.microsoft.com/office/drawing/2010/main" xmlns="" val="0"/>
                </a:ext>
              </a:extLst>
            </a:blip>
            <a:srcRect/>
            <a:stretch>
              <a:fillRect/>
            </a:stretch>
          </p:blipFill>
          <p:spPr bwMode="auto">
            <a:xfrm>
              <a:off x="4956048" y="2132859"/>
              <a:ext cx="530352" cy="24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46"/>
            <p:cNvPicPr>
              <a:picLocks noChangeAspect="1"/>
            </p:cNvPicPr>
            <p:nvPr>
              <p:custDataLst>
                <p:tags r:id="rId6"/>
              </p:custDataLst>
            </p:nvPr>
          </p:nvPicPr>
          <p:blipFill>
            <a:blip r:embed="rId15">
              <a:extLst>
                <a:ext uri="{28A0092B-C50C-407E-A947-70E740481C1C}">
                  <a14:useLocalDpi xmlns:a14="http://schemas.microsoft.com/office/drawing/2010/main" xmlns="" val="0"/>
                </a:ext>
              </a:extLst>
            </a:blip>
            <a:srcRect/>
            <a:stretch>
              <a:fillRect/>
            </a:stretch>
          </p:blipFill>
          <p:spPr bwMode="auto">
            <a:xfrm>
              <a:off x="7022276" y="3811067"/>
              <a:ext cx="184709" cy="208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6" name="TextBox 35"/>
          <p:cNvSpPr txBox="1">
            <a:spLocks noChangeArrowheads="1"/>
          </p:cNvSpPr>
          <p:nvPr/>
        </p:nvSpPr>
        <p:spPr bwMode="auto">
          <a:xfrm>
            <a:off x="8013700" y="457200"/>
            <a:ext cx="1054100" cy="4921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Calibri" panose="020F0502020204030204" pitchFamily="34"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θ</a:t>
            </a:r>
            <a:r>
              <a:rPr lang="en-US" altLang="en-US" sz="2600" i="1" baseline="-25000" smtClean="0">
                <a:solidFill>
                  <a:srgbClr val="000000"/>
                </a:solidFill>
                <a:latin typeface="Times New Roman" panose="02020603050405020304" pitchFamily="18" charset="0"/>
                <a:cs typeface="Times New Roman" panose="02020603050405020304" pitchFamily="18" charset="0"/>
              </a:rPr>
              <a:t>0</a:t>
            </a:r>
            <a:r>
              <a:rPr lang="en-US" altLang="en-US" sz="2600" smtClean="0">
                <a:solidFill>
                  <a:srgbClr val="000000"/>
                </a:solidFill>
                <a:latin typeface="Calibri" panose="020F0502020204030204" pitchFamily="34" charset="0"/>
              </a:rPr>
              <a:t> = 0 </a:t>
            </a:r>
          </a:p>
        </p:txBody>
      </p:sp>
      <p:sp>
        <p:nvSpPr>
          <p:cNvPr id="37" name="TextBox 36"/>
          <p:cNvSpPr txBox="1">
            <a:spLocks noChangeArrowheads="1"/>
          </p:cNvSpPr>
          <p:nvPr/>
        </p:nvSpPr>
        <p:spPr bwMode="auto">
          <a:xfrm>
            <a:off x="788988" y="6216650"/>
            <a:ext cx="1771650" cy="4921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Times New Roman" panose="02020603050405020304" pitchFamily="18" charset="0"/>
                <a:cs typeface="Times New Roman" panose="02020603050405020304" pitchFamily="18"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h</a:t>
            </a:r>
            <a:r>
              <a:rPr lang="en-US" altLang="en-US" sz="2600" i="1" baseline="-25000" smtClean="0">
                <a:solidFill>
                  <a:srgbClr val="000000"/>
                </a:solidFill>
                <a:latin typeface="Times New Roman" panose="02020603050405020304" pitchFamily="18" charset="0"/>
                <a:cs typeface="Times New Roman" panose="02020603050405020304" pitchFamily="18" charset="0"/>
              </a:rPr>
              <a:t>θ </a:t>
            </a:r>
            <a:r>
              <a:rPr lang="en-US" altLang="en-US" sz="2600" smtClean="0">
                <a:solidFill>
                  <a:srgbClr val="000000"/>
                </a:solidFill>
                <a:latin typeface="Times New Roman" panose="02020603050405020304" pitchFamily="18" charset="0"/>
                <a:cs typeface="Times New Roman" panose="02020603050405020304" pitchFamily="18" charset="0"/>
              </a:rPr>
              <a:t>(</a:t>
            </a:r>
            <a:r>
              <a:rPr lang="en-US" altLang="en-US" sz="2600" i="1" smtClean="0">
                <a:solidFill>
                  <a:srgbClr val="000000"/>
                </a:solidFill>
                <a:latin typeface="Times New Roman" panose="02020603050405020304" pitchFamily="18" charset="0"/>
                <a:cs typeface="Times New Roman" panose="02020603050405020304" pitchFamily="18" charset="0"/>
              </a:rPr>
              <a:t>x</a:t>
            </a:r>
            <a:r>
              <a:rPr lang="en-US" altLang="en-US" sz="2600" smtClean="0">
                <a:solidFill>
                  <a:srgbClr val="000000"/>
                </a:solidFill>
                <a:latin typeface="Times New Roman" panose="02020603050405020304" pitchFamily="18" charset="0"/>
                <a:cs typeface="Times New Roman" panose="02020603050405020304" pitchFamily="18" charset="0"/>
              </a:rPr>
              <a:t>) = </a:t>
            </a:r>
            <a:r>
              <a:rPr lang="en-US" altLang="en-US" sz="2600" i="1" smtClean="0">
                <a:solidFill>
                  <a:srgbClr val="000000"/>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xmlns="" val="7871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a:graphicFrameLocks/>
          </p:cNvGraphicFramePr>
          <p:nvPr>
            <p:extLst>
              <p:ext uri="{D42A27DB-BD31-4B8C-83A1-F6EECF244321}">
                <p14:modId xmlns:p14="http://schemas.microsoft.com/office/powerpoint/2010/main" xmlns="" val="1177289212"/>
              </p:ext>
            </p:extLst>
          </p:nvPr>
        </p:nvGraphicFramePr>
        <p:xfrm>
          <a:off x="533400" y="1998315"/>
          <a:ext cx="3169920" cy="3581400"/>
        </p:xfrm>
        <a:graphic>
          <a:graphicData uri="http://schemas.openxmlformats.org/drawingml/2006/chart">
            <c:chart xmlns:c="http://schemas.openxmlformats.org/drawingml/2006/chart" xmlns:r="http://schemas.openxmlformats.org/officeDocument/2006/relationships" r:id="rId6"/>
          </a:graphicData>
        </a:graphic>
      </p:graphicFrame>
      <p:sp>
        <p:nvSpPr>
          <p:cNvPr id="20" name="TextBox 15"/>
          <p:cNvSpPr txBox="1">
            <a:spLocks noChangeArrowheads="1"/>
          </p:cNvSpPr>
          <p:nvPr/>
        </p:nvSpPr>
        <p:spPr bwMode="auto">
          <a:xfrm>
            <a:off x="228600" y="3242873"/>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y</a:t>
            </a:r>
          </a:p>
        </p:txBody>
      </p:sp>
      <p:sp>
        <p:nvSpPr>
          <p:cNvPr id="21" name="TextBox 16"/>
          <p:cNvSpPr txBox="1">
            <a:spLocks noChangeArrowheads="1"/>
          </p:cNvSpPr>
          <p:nvPr/>
        </p:nvSpPr>
        <p:spPr bwMode="auto">
          <a:xfrm>
            <a:off x="2057400" y="5166923"/>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x</a:t>
            </a:r>
          </a:p>
        </p:txBody>
      </p:sp>
      <p:cxnSp>
        <p:nvCxnSpPr>
          <p:cNvPr id="22" name="Straight Connector 21"/>
          <p:cNvCxnSpPr/>
          <p:nvPr/>
        </p:nvCxnSpPr>
        <p:spPr>
          <a:xfrm flipV="1">
            <a:off x="833438" y="3547673"/>
            <a:ext cx="2595562" cy="1373188"/>
          </a:xfrm>
          <a:prstGeom prst="line">
            <a:avLst/>
          </a:prstGeom>
          <a:noFill/>
          <a:ln w="38100" cap="flat" cmpd="sng" algn="ctr">
            <a:solidFill>
              <a:srgbClr val="EEECE1">
                <a:lumMod val="10000"/>
              </a:srgbClr>
            </a:solidFill>
            <a:prstDash val="solid"/>
          </a:ln>
          <a:effectLst/>
        </p:spPr>
      </p:cxnSp>
      <p:pic>
        <p:nvPicPr>
          <p:cNvPr id="23" name="Picture 2"/>
          <p:cNvPicPr>
            <a:picLocks noChangeAspect="1"/>
          </p:cNvPicPr>
          <p:nvPr>
            <p:custDataLst>
              <p:tags r:id="rId1"/>
            </p:custDataLst>
          </p:nvPr>
        </p:nvPicPr>
        <p:blipFill>
          <a:blip r:embed="rId7">
            <a:extLst>
              <a:ext uri="{28A0092B-C50C-407E-A947-70E740481C1C}">
                <a14:useLocalDpi xmlns:a14="http://schemas.microsoft.com/office/drawing/2010/main" xmlns="" val="0"/>
              </a:ext>
            </a:extLst>
          </a:blip>
          <a:srcRect/>
          <a:stretch>
            <a:fillRect/>
          </a:stretch>
        </p:blipFill>
        <p:spPr bwMode="auto">
          <a:xfrm>
            <a:off x="3597275" y="3547673"/>
            <a:ext cx="8350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4" name="Straight Connector 23"/>
          <p:cNvCxnSpPr/>
          <p:nvPr/>
        </p:nvCxnSpPr>
        <p:spPr>
          <a:xfrm>
            <a:off x="4648200" y="1194998"/>
            <a:ext cx="0" cy="5283200"/>
          </a:xfrm>
          <a:prstGeom prst="line">
            <a:avLst/>
          </a:prstGeom>
          <a:noFill/>
          <a:ln w="12700" cap="flat" cmpd="sng" algn="ctr">
            <a:solidFill>
              <a:sysClr val="windowText" lastClr="000000">
                <a:alpha val="55000"/>
              </a:sysClr>
            </a:solidFill>
            <a:prstDash val="solid"/>
          </a:ln>
          <a:effectLst/>
        </p:spPr>
      </p:cxnSp>
      <p:pic>
        <p:nvPicPr>
          <p:cNvPr id="25" name="Picture 44"/>
          <p:cNvPicPr>
            <a:picLocks noChangeAspect="1"/>
          </p:cNvPicPr>
          <p:nvPr>
            <p:custDataLst>
              <p:tags r:id="rId2"/>
            </p:custDataLst>
          </p:nvPr>
        </p:nvPicPr>
        <p:blipFill>
          <a:blip r:embed="rId8">
            <a:extLst>
              <a:ext uri="{28A0092B-C50C-407E-A947-70E740481C1C}">
                <a14:useLocalDpi xmlns:a14="http://schemas.microsoft.com/office/drawing/2010/main" xmlns="" val="0"/>
              </a:ext>
            </a:extLst>
          </a:blip>
          <a:srcRect/>
          <a:stretch>
            <a:fillRect/>
          </a:stretch>
        </p:blipFill>
        <p:spPr bwMode="auto">
          <a:xfrm>
            <a:off x="3810000" y="2118923"/>
            <a:ext cx="542925"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4"/>
          <p:cNvPicPr>
            <a:picLocks noChangeAspect="1"/>
          </p:cNvPicPr>
          <p:nvPr>
            <p:custDataLst>
              <p:tags r:id="rId3"/>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57388" y="718748"/>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extBox 26"/>
          <p:cNvSpPr txBox="1">
            <a:spLocks noChangeArrowheads="1"/>
          </p:cNvSpPr>
          <p:nvPr/>
        </p:nvSpPr>
        <p:spPr bwMode="auto">
          <a:xfrm>
            <a:off x="552450" y="1210873"/>
            <a:ext cx="36972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(for fixed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this is a function of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x</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pic>
        <p:nvPicPr>
          <p:cNvPr id="28" name="Picture 37"/>
          <p:cNvPicPr>
            <a:picLocks noChangeAspect="1"/>
          </p:cNvPicPr>
          <p:nvPr>
            <p:custDataLst>
              <p:tags r:id="rId4"/>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6550025" y="718748"/>
            <a:ext cx="6635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TextBox 28"/>
          <p:cNvSpPr txBox="1">
            <a:spLocks noChangeArrowheads="1"/>
          </p:cNvSpPr>
          <p:nvPr/>
        </p:nvSpPr>
        <p:spPr bwMode="auto">
          <a:xfrm>
            <a:off x="5146675" y="1210873"/>
            <a:ext cx="32861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(function of the parameter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p>
        </p:txBody>
      </p:sp>
      <p:sp>
        <p:nvSpPr>
          <p:cNvPr id="30" name="TextBox 29"/>
          <p:cNvSpPr txBox="1">
            <a:spLocks noChangeArrowheads="1"/>
          </p:cNvSpPr>
          <p:nvPr/>
        </p:nvSpPr>
        <p:spPr bwMode="auto">
          <a:xfrm>
            <a:off x="8089900" y="472686"/>
            <a:ext cx="1054100" cy="4921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Calibri" panose="020F0502020204030204" pitchFamily="34"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θ</a:t>
            </a:r>
            <a:r>
              <a:rPr lang="en-US" altLang="en-US" sz="2600" i="1" baseline="-25000" smtClean="0">
                <a:solidFill>
                  <a:srgbClr val="000000"/>
                </a:solidFill>
                <a:latin typeface="Times New Roman" panose="02020603050405020304" pitchFamily="18" charset="0"/>
                <a:cs typeface="Times New Roman" panose="02020603050405020304" pitchFamily="18" charset="0"/>
              </a:rPr>
              <a:t>0</a:t>
            </a:r>
            <a:r>
              <a:rPr lang="en-US" altLang="en-US" sz="2600" smtClean="0">
                <a:solidFill>
                  <a:srgbClr val="000000"/>
                </a:solidFill>
                <a:latin typeface="Calibri" panose="020F0502020204030204" pitchFamily="34" charset="0"/>
              </a:rPr>
              <a:t> = 0 </a:t>
            </a:r>
          </a:p>
        </p:txBody>
      </p:sp>
      <p:sp>
        <p:nvSpPr>
          <p:cNvPr id="31" name="TextBox 30"/>
          <p:cNvSpPr txBox="1">
            <a:spLocks noChangeArrowheads="1"/>
          </p:cNvSpPr>
          <p:nvPr/>
        </p:nvSpPr>
        <p:spPr bwMode="auto">
          <a:xfrm>
            <a:off x="865188" y="6232136"/>
            <a:ext cx="2005012" cy="4921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Times New Roman" panose="02020603050405020304" pitchFamily="18" charset="0"/>
                <a:cs typeface="Times New Roman" panose="02020603050405020304" pitchFamily="18"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h</a:t>
            </a:r>
            <a:r>
              <a:rPr lang="en-US" altLang="en-US" sz="2600" i="1" baseline="-25000" smtClean="0">
                <a:solidFill>
                  <a:srgbClr val="000000"/>
                </a:solidFill>
                <a:latin typeface="Times New Roman" panose="02020603050405020304" pitchFamily="18" charset="0"/>
                <a:cs typeface="Times New Roman" panose="02020603050405020304" pitchFamily="18" charset="0"/>
              </a:rPr>
              <a:t>θ </a:t>
            </a:r>
            <a:r>
              <a:rPr lang="en-US" altLang="en-US" sz="2600" smtClean="0">
                <a:solidFill>
                  <a:srgbClr val="000000"/>
                </a:solidFill>
                <a:latin typeface="Times New Roman" panose="02020603050405020304" pitchFamily="18" charset="0"/>
                <a:cs typeface="Times New Roman" panose="02020603050405020304" pitchFamily="18" charset="0"/>
              </a:rPr>
              <a:t>(</a:t>
            </a:r>
            <a:r>
              <a:rPr lang="en-US" altLang="en-US" sz="2600" i="1" smtClean="0">
                <a:solidFill>
                  <a:srgbClr val="000000"/>
                </a:solidFill>
                <a:latin typeface="Times New Roman" panose="02020603050405020304" pitchFamily="18" charset="0"/>
                <a:cs typeface="Times New Roman" panose="02020603050405020304" pitchFamily="18" charset="0"/>
              </a:rPr>
              <a:t>x</a:t>
            </a:r>
            <a:r>
              <a:rPr lang="en-US" altLang="en-US" sz="2600" smtClean="0">
                <a:solidFill>
                  <a:srgbClr val="000000"/>
                </a:solidFill>
                <a:latin typeface="Times New Roman" panose="02020603050405020304" pitchFamily="18" charset="0"/>
                <a:cs typeface="Times New Roman" panose="02020603050405020304" pitchFamily="18" charset="0"/>
              </a:rPr>
              <a:t>) = 0.5</a:t>
            </a:r>
            <a:r>
              <a:rPr lang="en-US" altLang="en-US" sz="2600" i="1" smtClean="0">
                <a:solidFill>
                  <a:srgbClr val="000000"/>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xmlns="" val="264241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5"/>
          <p:cNvSpPr txBox="1">
            <a:spLocks noChangeArrowheads="1"/>
          </p:cNvSpPr>
          <p:nvPr/>
        </p:nvSpPr>
        <p:spPr bwMode="auto">
          <a:xfrm>
            <a:off x="228600" y="3242873"/>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y</a:t>
            </a:r>
          </a:p>
        </p:txBody>
      </p:sp>
      <p:sp>
        <p:nvSpPr>
          <p:cNvPr id="18" name="TextBox 16"/>
          <p:cNvSpPr txBox="1">
            <a:spLocks noChangeArrowheads="1"/>
          </p:cNvSpPr>
          <p:nvPr/>
        </p:nvSpPr>
        <p:spPr bwMode="auto">
          <a:xfrm>
            <a:off x="2057400" y="5166923"/>
            <a:ext cx="3381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x</a:t>
            </a:r>
          </a:p>
        </p:txBody>
      </p:sp>
      <p:cxnSp>
        <p:nvCxnSpPr>
          <p:cNvPr id="19" name="Straight Connector 18"/>
          <p:cNvCxnSpPr/>
          <p:nvPr/>
        </p:nvCxnSpPr>
        <p:spPr>
          <a:xfrm>
            <a:off x="833438" y="4808148"/>
            <a:ext cx="3001962" cy="17463"/>
          </a:xfrm>
          <a:prstGeom prst="line">
            <a:avLst/>
          </a:prstGeom>
          <a:noFill/>
          <a:ln w="50800" cap="flat" cmpd="sng" algn="ctr">
            <a:solidFill>
              <a:sysClr val="windowText" lastClr="000000"/>
            </a:solidFill>
            <a:prstDash val="solid"/>
          </a:ln>
          <a:effectLst/>
        </p:spPr>
      </p:cxnSp>
      <p:pic>
        <p:nvPicPr>
          <p:cNvPr id="20" name="Picture 22"/>
          <p:cNvPicPr>
            <a:picLocks noChangeAspect="1"/>
          </p:cNvPicPr>
          <p:nvPr>
            <p:custDataLst>
              <p:tags r:id="rId1"/>
            </p:custDataLst>
          </p:nvPr>
        </p:nvPicPr>
        <p:blipFill>
          <a:blip r:embed="rId6">
            <a:extLst>
              <a:ext uri="{28A0092B-C50C-407E-A947-70E740481C1C}">
                <a14:useLocalDpi xmlns:a14="http://schemas.microsoft.com/office/drawing/2010/main" xmlns="" val="0"/>
              </a:ext>
            </a:extLst>
          </a:blip>
          <a:srcRect/>
          <a:stretch>
            <a:fillRect/>
          </a:stretch>
        </p:blipFill>
        <p:spPr bwMode="auto">
          <a:xfrm>
            <a:off x="3597275" y="3547673"/>
            <a:ext cx="649288"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1" name="Straight Connector 20"/>
          <p:cNvCxnSpPr/>
          <p:nvPr/>
        </p:nvCxnSpPr>
        <p:spPr>
          <a:xfrm>
            <a:off x="4648200" y="1194998"/>
            <a:ext cx="0" cy="5283200"/>
          </a:xfrm>
          <a:prstGeom prst="line">
            <a:avLst/>
          </a:prstGeom>
          <a:noFill/>
          <a:ln w="12700" cap="flat" cmpd="sng" algn="ctr">
            <a:solidFill>
              <a:sysClr val="windowText" lastClr="000000">
                <a:alpha val="55000"/>
              </a:sysClr>
            </a:solidFill>
            <a:prstDash val="solid"/>
          </a:ln>
          <a:effectLst/>
        </p:spPr>
      </p:cxnSp>
      <p:graphicFrame>
        <p:nvGraphicFramePr>
          <p:cNvPr id="22" name="Chart 21"/>
          <p:cNvGraphicFramePr>
            <a:graphicFrameLocks/>
          </p:cNvGraphicFramePr>
          <p:nvPr>
            <p:extLst>
              <p:ext uri="{D42A27DB-BD31-4B8C-83A1-F6EECF244321}">
                <p14:modId xmlns:p14="http://schemas.microsoft.com/office/powerpoint/2010/main" xmlns="" val="219851493"/>
              </p:ext>
            </p:extLst>
          </p:nvPr>
        </p:nvGraphicFramePr>
        <p:xfrm>
          <a:off x="533400" y="1998315"/>
          <a:ext cx="3169920" cy="3581400"/>
        </p:xfrm>
        <a:graphic>
          <a:graphicData uri="http://schemas.openxmlformats.org/drawingml/2006/chart">
            <c:chart xmlns:c="http://schemas.openxmlformats.org/drawingml/2006/chart" xmlns:r="http://schemas.openxmlformats.org/officeDocument/2006/relationships" r:id="rId7"/>
          </a:graphicData>
        </a:graphic>
      </p:graphicFrame>
      <p:pic>
        <p:nvPicPr>
          <p:cNvPr id="23" name="Picture 59"/>
          <p:cNvPicPr>
            <a:picLocks noChangeAspect="1"/>
          </p:cNvPicPr>
          <p:nvPr>
            <p:custDataLst>
              <p:tags r:id="rId2"/>
            </p:custDataLst>
          </p:nvPr>
        </p:nvPicPr>
        <p:blipFill>
          <a:blip r:embed="rId8">
            <a:extLst>
              <a:ext uri="{28A0092B-C50C-407E-A947-70E740481C1C}">
                <a14:useLocalDpi xmlns:a14="http://schemas.microsoft.com/office/drawing/2010/main" xmlns="" val="0"/>
              </a:ext>
            </a:extLst>
          </a:blip>
          <a:srcRect/>
          <a:stretch>
            <a:fillRect/>
          </a:stretch>
        </p:blipFill>
        <p:spPr bwMode="auto">
          <a:xfrm>
            <a:off x="3810000" y="2118923"/>
            <a:ext cx="542925"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4"/>
          <p:cNvPicPr>
            <a:picLocks noChangeAspect="1"/>
          </p:cNvPicPr>
          <p:nvPr>
            <p:custDataLst>
              <p:tags r:id="rId3"/>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57388" y="718748"/>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Box 24"/>
          <p:cNvSpPr txBox="1">
            <a:spLocks noChangeArrowheads="1"/>
          </p:cNvSpPr>
          <p:nvPr/>
        </p:nvSpPr>
        <p:spPr bwMode="auto">
          <a:xfrm>
            <a:off x="552450" y="1210873"/>
            <a:ext cx="36972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(for fixed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this is a function of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x</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a:t>
            </a:r>
          </a:p>
        </p:txBody>
      </p:sp>
      <p:pic>
        <p:nvPicPr>
          <p:cNvPr id="26" name="Picture 37"/>
          <p:cNvPicPr>
            <a:picLocks noChangeAspect="1"/>
          </p:cNvPicPr>
          <p:nvPr>
            <p:custDataLst>
              <p:tags r:id="rId4"/>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6550025" y="718748"/>
            <a:ext cx="663575"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extBox 26"/>
          <p:cNvSpPr txBox="1">
            <a:spLocks noChangeArrowheads="1"/>
          </p:cNvSpPr>
          <p:nvPr/>
        </p:nvSpPr>
        <p:spPr bwMode="auto">
          <a:xfrm>
            <a:off x="5146675" y="1210873"/>
            <a:ext cx="32861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(function of the parameter </a:t>
            </a:r>
            <a:r>
              <a:rPr kumimoji="0" lang="en-US" altLang="en-US" sz="1800" b="0" i="1" u="none" strike="noStrike" kern="0" cap="none" spc="0" normalizeH="0" baseline="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θ</a:t>
            </a:r>
            <a:r>
              <a:rPr kumimoji="0" lang="en-US" altLang="en-US" sz="1800" b="0" i="1" u="none" strike="noStrike" kern="0" cap="none" spc="0" normalizeH="0" baseline="-25000" noProof="0" smtClean="0">
                <a:ln>
                  <a:noFill/>
                </a:ln>
                <a:solidFill>
                  <a:prstClr val="black"/>
                </a:solidFill>
                <a:effectLst/>
                <a:uLnTx/>
                <a:uFillTx/>
                <a:latin typeface="Times New Roman" panose="02020603050405020304" pitchFamily="18" charset="0"/>
                <a:ea typeface="MS PGothic" panose="020B0600070205080204" pitchFamily="34" charset="-128"/>
                <a:cs typeface="Times New Roman" panose="02020603050405020304" pitchFamily="18" charset="0"/>
              </a:rPr>
              <a:t>1</a:t>
            </a: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  )</a:t>
            </a:r>
          </a:p>
        </p:txBody>
      </p:sp>
      <p:sp>
        <p:nvSpPr>
          <p:cNvPr id="28" name="TextBox 27"/>
          <p:cNvSpPr txBox="1">
            <a:spLocks noChangeArrowheads="1"/>
          </p:cNvSpPr>
          <p:nvPr/>
        </p:nvSpPr>
        <p:spPr bwMode="auto">
          <a:xfrm>
            <a:off x="7924800" y="472686"/>
            <a:ext cx="1054100" cy="4921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Calibri" panose="020F0502020204030204" pitchFamily="34"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θ</a:t>
            </a:r>
            <a:r>
              <a:rPr lang="en-US" altLang="en-US" sz="2600" i="1" baseline="-25000" smtClean="0">
                <a:solidFill>
                  <a:srgbClr val="000000"/>
                </a:solidFill>
                <a:latin typeface="Times New Roman" panose="02020603050405020304" pitchFamily="18" charset="0"/>
                <a:cs typeface="Times New Roman" panose="02020603050405020304" pitchFamily="18" charset="0"/>
              </a:rPr>
              <a:t>0</a:t>
            </a:r>
            <a:r>
              <a:rPr lang="en-US" altLang="en-US" sz="2600" smtClean="0">
                <a:solidFill>
                  <a:srgbClr val="000000"/>
                </a:solidFill>
                <a:latin typeface="Calibri" panose="020F0502020204030204" pitchFamily="34" charset="0"/>
              </a:rPr>
              <a:t> = 0 </a:t>
            </a:r>
          </a:p>
        </p:txBody>
      </p:sp>
      <p:sp>
        <p:nvSpPr>
          <p:cNvPr id="29" name="TextBox 28"/>
          <p:cNvSpPr txBox="1">
            <a:spLocks noChangeArrowheads="1"/>
          </p:cNvSpPr>
          <p:nvPr/>
        </p:nvSpPr>
        <p:spPr bwMode="auto">
          <a:xfrm>
            <a:off x="877888" y="6232136"/>
            <a:ext cx="1517650" cy="4921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600" smtClean="0">
                <a:solidFill>
                  <a:srgbClr val="000000"/>
                </a:solidFill>
                <a:latin typeface="Times New Roman" panose="02020603050405020304" pitchFamily="18" charset="0"/>
                <a:cs typeface="Times New Roman" panose="02020603050405020304" pitchFamily="18" charset="0"/>
              </a:rPr>
              <a:t> </a:t>
            </a:r>
            <a:r>
              <a:rPr lang="en-US" altLang="en-US" sz="2600" i="1" smtClean="0">
                <a:solidFill>
                  <a:srgbClr val="000000"/>
                </a:solidFill>
                <a:latin typeface="Times New Roman" panose="02020603050405020304" pitchFamily="18" charset="0"/>
                <a:cs typeface="Times New Roman" panose="02020603050405020304" pitchFamily="18" charset="0"/>
              </a:rPr>
              <a:t>h</a:t>
            </a:r>
            <a:r>
              <a:rPr lang="en-US" altLang="en-US" sz="2600" i="1" baseline="-25000" smtClean="0">
                <a:solidFill>
                  <a:srgbClr val="000000"/>
                </a:solidFill>
                <a:latin typeface="Times New Roman" panose="02020603050405020304" pitchFamily="18" charset="0"/>
                <a:cs typeface="Times New Roman" panose="02020603050405020304" pitchFamily="18" charset="0"/>
              </a:rPr>
              <a:t>θ </a:t>
            </a:r>
            <a:r>
              <a:rPr lang="en-US" altLang="en-US" sz="2600" smtClean="0">
                <a:solidFill>
                  <a:srgbClr val="000000"/>
                </a:solidFill>
                <a:latin typeface="Times New Roman" panose="02020603050405020304" pitchFamily="18" charset="0"/>
                <a:cs typeface="Times New Roman" panose="02020603050405020304" pitchFamily="18" charset="0"/>
              </a:rPr>
              <a:t>(</a:t>
            </a:r>
            <a:r>
              <a:rPr lang="en-US" altLang="en-US" sz="2600" i="1" smtClean="0">
                <a:solidFill>
                  <a:srgbClr val="000000"/>
                </a:solidFill>
                <a:latin typeface="Times New Roman" panose="02020603050405020304" pitchFamily="18" charset="0"/>
                <a:cs typeface="Times New Roman" panose="02020603050405020304" pitchFamily="18" charset="0"/>
              </a:rPr>
              <a:t>x</a:t>
            </a:r>
            <a:r>
              <a:rPr lang="en-US" altLang="en-US" sz="2600" smtClean="0">
                <a:solidFill>
                  <a:srgbClr val="000000"/>
                </a:solidFill>
                <a:latin typeface="Times New Roman" panose="02020603050405020304" pitchFamily="18" charset="0"/>
                <a:cs typeface="Times New Roman" panose="02020603050405020304" pitchFamily="18" charset="0"/>
              </a:rPr>
              <a:t>) = 0</a:t>
            </a:r>
            <a:endParaRPr lang="en-US" altLang="en-US" sz="2600" i="1"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00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a:t>
            </a:r>
            <a:endParaRPr lang="en-US" sz="3600" dirty="0"/>
          </a:p>
        </p:txBody>
      </p:sp>
      <p:pic>
        <p:nvPicPr>
          <p:cNvPr id="4" name="Picture 2" descr="C:\Users\Public\Documents\ml-class\lectures-slides\assets\2.bowl.pn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077"/>
          <a:stretch/>
        </p:blipFill>
        <p:spPr bwMode="auto">
          <a:xfrm>
            <a:off x="1295400" y="1676400"/>
            <a:ext cx="68580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3473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525963" y="2417763"/>
            <a:ext cx="4389437"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28600" y="2417763"/>
            <a:ext cx="4389438"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13"/>
          <p:cNvPicPr>
            <a:picLocks noChangeAspect="1"/>
          </p:cNvPicPr>
          <p:nvPr>
            <p:custDataLst>
              <p:tags r:id="rId1"/>
            </p:custDataLst>
          </p:nvPr>
        </p:nvPicPr>
        <p:blipFill>
          <a:blip r:embed="rId8">
            <a:extLst>
              <a:ext uri="{28A0092B-C50C-407E-A947-70E740481C1C}">
                <a14:useLocalDpi xmlns:a14="http://schemas.microsoft.com/office/drawing/2010/main" xmlns="" val="0"/>
              </a:ext>
            </a:extLst>
          </a:blip>
          <a:srcRect/>
          <a:stretch>
            <a:fillRect/>
          </a:stretch>
        </p:blipFill>
        <p:spPr bwMode="auto">
          <a:xfrm>
            <a:off x="2243138" y="1524000"/>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Box 14"/>
          <p:cNvSpPr txBox="1">
            <a:spLocks noChangeArrowheads="1"/>
          </p:cNvSpPr>
          <p:nvPr/>
        </p:nvSpPr>
        <p:spPr bwMode="auto">
          <a:xfrm>
            <a:off x="838200" y="2016125"/>
            <a:ext cx="40846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(for fixed           , this is a function of x)</a:t>
            </a:r>
          </a:p>
        </p:txBody>
      </p:sp>
      <p:pic>
        <p:nvPicPr>
          <p:cNvPr id="24" name="Picture 15"/>
          <p:cNvPicPr>
            <a:picLocks noChangeAspect="1"/>
          </p:cNvPicPr>
          <p:nvPr>
            <p:custDataLst>
              <p:tags r:id="rId2"/>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82788" y="2087563"/>
            <a:ext cx="5207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550025" y="1524000"/>
            <a:ext cx="1077913"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TextBox 17"/>
          <p:cNvSpPr txBox="1">
            <a:spLocks noChangeArrowheads="1"/>
          </p:cNvSpPr>
          <p:nvPr/>
        </p:nvSpPr>
        <p:spPr bwMode="auto">
          <a:xfrm>
            <a:off x="5327650" y="2016125"/>
            <a:ext cx="3790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(function of the parameters            )</a:t>
            </a:r>
          </a:p>
        </p:txBody>
      </p:sp>
      <p:pic>
        <p:nvPicPr>
          <p:cNvPr id="27" name="Picture 18"/>
          <p:cNvPicPr>
            <a:picLocks noChangeAspect="1"/>
          </p:cNvPicPr>
          <p:nvPr>
            <p:custDataLst>
              <p:tags r:id="rId4"/>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8339138" y="2092325"/>
            <a:ext cx="514350"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 …</a:t>
            </a:r>
            <a:endParaRPr lang="en-US" sz="3600" dirty="0"/>
          </a:p>
        </p:txBody>
      </p:sp>
    </p:spTree>
    <p:extLst>
      <p:ext uri="{BB962C8B-B14F-4D97-AF65-F5344CB8AC3E}">
        <p14:creationId xmlns:p14="http://schemas.microsoft.com/office/powerpoint/2010/main" xmlns="" val="719507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525963" y="2417763"/>
            <a:ext cx="4389437"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28600" y="2417763"/>
            <a:ext cx="4389438"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
          <p:cNvPicPr>
            <a:picLocks noChangeAspect="1"/>
          </p:cNvPicPr>
          <p:nvPr>
            <p:custDataLst>
              <p:tags r:id="rId1"/>
            </p:custDataLst>
          </p:nvPr>
        </p:nvPicPr>
        <p:blipFill>
          <a:blip r:embed="rId8">
            <a:extLst>
              <a:ext uri="{28A0092B-C50C-407E-A947-70E740481C1C}">
                <a14:useLocalDpi xmlns:a14="http://schemas.microsoft.com/office/drawing/2010/main" xmlns="" val="0"/>
              </a:ext>
            </a:extLst>
          </a:blip>
          <a:srcRect/>
          <a:stretch>
            <a:fillRect/>
          </a:stretch>
        </p:blipFill>
        <p:spPr bwMode="auto">
          <a:xfrm>
            <a:off x="2243138" y="1524000"/>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Box 4"/>
          <p:cNvSpPr txBox="1">
            <a:spLocks noChangeArrowheads="1"/>
          </p:cNvSpPr>
          <p:nvPr/>
        </p:nvSpPr>
        <p:spPr bwMode="auto">
          <a:xfrm>
            <a:off x="838200" y="2016125"/>
            <a:ext cx="40846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(for fixed           , this is a function of x)</a:t>
            </a:r>
          </a:p>
        </p:txBody>
      </p:sp>
      <p:pic>
        <p:nvPicPr>
          <p:cNvPr id="16" name="Picture 5"/>
          <p:cNvPicPr>
            <a:picLocks noChangeAspect="1"/>
          </p:cNvPicPr>
          <p:nvPr>
            <p:custDataLst>
              <p:tags r:id="rId2"/>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82788" y="2087563"/>
            <a:ext cx="5207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550025" y="1524000"/>
            <a:ext cx="1077913"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7"/>
          <p:cNvSpPr txBox="1">
            <a:spLocks noChangeArrowheads="1"/>
          </p:cNvSpPr>
          <p:nvPr/>
        </p:nvSpPr>
        <p:spPr bwMode="auto">
          <a:xfrm>
            <a:off x="5327650" y="2016125"/>
            <a:ext cx="3790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rPr>
              <a:t>(function of the parameters            )</a:t>
            </a:r>
          </a:p>
        </p:txBody>
      </p:sp>
      <p:pic>
        <p:nvPicPr>
          <p:cNvPr id="19" name="Picture 8"/>
          <p:cNvPicPr>
            <a:picLocks noChangeAspect="1"/>
          </p:cNvPicPr>
          <p:nvPr>
            <p:custDataLst>
              <p:tags r:id="rId4"/>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8339138" y="2092325"/>
            <a:ext cx="514350"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 …</a:t>
            </a:r>
            <a:endParaRPr lang="en-US" sz="3600" dirty="0"/>
          </a:p>
        </p:txBody>
      </p:sp>
    </p:spTree>
    <p:extLst>
      <p:ext uri="{BB962C8B-B14F-4D97-AF65-F5344CB8AC3E}">
        <p14:creationId xmlns:p14="http://schemas.microsoft.com/office/powerpoint/2010/main" xmlns="" val="1583631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525963" y="2436424"/>
            <a:ext cx="4389437"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28600" y="2436424"/>
            <a:ext cx="4389438"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9"/>
          <p:cNvPicPr>
            <a:picLocks noChangeAspect="1"/>
          </p:cNvPicPr>
          <p:nvPr>
            <p:custDataLst>
              <p:tags r:id="rId1"/>
            </p:custDataLst>
          </p:nvPr>
        </p:nvPicPr>
        <p:blipFill>
          <a:blip r:embed="rId8">
            <a:extLst>
              <a:ext uri="{28A0092B-C50C-407E-A947-70E740481C1C}">
                <a14:useLocalDpi xmlns:a14="http://schemas.microsoft.com/office/drawing/2010/main" xmlns="" val="0"/>
              </a:ext>
            </a:extLst>
          </a:blip>
          <a:srcRect/>
          <a:stretch>
            <a:fillRect/>
          </a:stretch>
        </p:blipFill>
        <p:spPr bwMode="auto">
          <a:xfrm>
            <a:off x="2243138" y="1542661"/>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10"/>
          <p:cNvSpPr txBox="1">
            <a:spLocks noChangeArrowheads="1"/>
          </p:cNvSpPr>
          <p:nvPr/>
        </p:nvSpPr>
        <p:spPr bwMode="auto">
          <a:xfrm>
            <a:off x="838200" y="2034786"/>
            <a:ext cx="40846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(for fixed           , this is a function of x)</a:t>
            </a:r>
          </a:p>
        </p:txBody>
      </p:sp>
      <p:pic>
        <p:nvPicPr>
          <p:cNvPr id="8" name="Picture 11"/>
          <p:cNvPicPr>
            <a:picLocks noChangeAspect="1"/>
          </p:cNvPicPr>
          <p:nvPr>
            <p:custDataLst>
              <p:tags r:id="rId2"/>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82788" y="2106224"/>
            <a:ext cx="5207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p:cNvPicPr>
          <p:nvPr>
            <p:custDataLst>
              <p:tags r:id="rId3"/>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550025" y="1542661"/>
            <a:ext cx="1077913"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13"/>
          <p:cNvSpPr txBox="1">
            <a:spLocks noChangeArrowheads="1"/>
          </p:cNvSpPr>
          <p:nvPr/>
        </p:nvSpPr>
        <p:spPr bwMode="auto">
          <a:xfrm>
            <a:off x="5327650" y="2034786"/>
            <a:ext cx="3790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(function of the parameters            )</a:t>
            </a:r>
          </a:p>
        </p:txBody>
      </p:sp>
      <p:pic>
        <p:nvPicPr>
          <p:cNvPr id="11" name="Picture 14"/>
          <p:cNvPicPr>
            <a:picLocks noChangeAspect="1"/>
          </p:cNvPicPr>
          <p:nvPr>
            <p:custDataLst>
              <p:tags r:id="rId4"/>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8339138" y="2110986"/>
            <a:ext cx="514350"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 …</a:t>
            </a:r>
            <a:endParaRPr lang="en-US" sz="3600" dirty="0"/>
          </a:p>
        </p:txBody>
      </p:sp>
    </p:spTree>
    <p:extLst>
      <p:ext uri="{BB962C8B-B14F-4D97-AF65-F5344CB8AC3E}">
        <p14:creationId xmlns:p14="http://schemas.microsoft.com/office/powerpoint/2010/main" xmlns="" val="23661673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525963" y="2431241"/>
            <a:ext cx="4389437"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28600" y="2431241"/>
            <a:ext cx="4389438" cy="438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9"/>
          <p:cNvPicPr>
            <a:picLocks noChangeAspect="1"/>
          </p:cNvPicPr>
          <p:nvPr>
            <p:custDataLst>
              <p:tags r:id="rId1"/>
            </p:custDataLst>
          </p:nvPr>
        </p:nvPicPr>
        <p:blipFill>
          <a:blip r:embed="rId8">
            <a:extLst>
              <a:ext uri="{28A0092B-C50C-407E-A947-70E740481C1C}">
                <a14:useLocalDpi xmlns:a14="http://schemas.microsoft.com/office/drawing/2010/main" xmlns="" val="0"/>
              </a:ext>
            </a:extLst>
          </a:blip>
          <a:srcRect/>
          <a:stretch>
            <a:fillRect/>
          </a:stretch>
        </p:blipFill>
        <p:spPr bwMode="auto">
          <a:xfrm>
            <a:off x="2243138" y="1537478"/>
            <a:ext cx="679450"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10"/>
          <p:cNvSpPr txBox="1">
            <a:spLocks noChangeArrowheads="1"/>
          </p:cNvSpPr>
          <p:nvPr/>
        </p:nvSpPr>
        <p:spPr bwMode="auto">
          <a:xfrm>
            <a:off x="838200" y="2029603"/>
            <a:ext cx="40846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(for fixed           , this is a function of x)</a:t>
            </a:r>
          </a:p>
        </p:txBody>
      </p:sp>
      <p:pic>
        <p:nvPicPr>
          <p:cNvPr id="8" name="Picture 11"/>
          <p:cNvPicPr>
            <a:picLocks noChangeAspect="1"/>
          </p:cNvPicPr>
          <p:nvPr>
            <p:custDataLst>
              <p:tags r:id="rId2"/>
            </p:custDataLst>
          </p:nvPr>
        </p:nvPicPr>
        <p:blipFill>
          <a:blip r:embed="rId9">
            <a:extLst>
              <a:ext uri="{28A0092B-C50C-407E-A947-70E740481C1C}">
                <a14:useLocalDpi xmlns:a14="http://schemas.microsoft.com/office/drawing/2010/main" xmlns="" val="0"/>
              </a:ext>
            </a:extLst>
          </a:blip>
          <a:srcRect/>
          <a:stretch>
            <a:fillRect/>
          </a:stretch>
        </p:blipFill>
        <p:spPr bwMode="auto">
          <a:xfrm>
            <a:off x="1982788" y="2101041"/>
            <a:ext cx="5207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p:cNvPicPr>
          <p:nvPr>
            <p:custDataLst>
              <p:tags r:id="rId3"/>
            </p:custDataLst>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550025" y="1537478"/>
            <a:ext cx="1077913"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13"/>
          <p:cNvSpPr txBox="1">
            <a:spLocks noChangeArrowheads="1"/>
          </p:cNvSpPr>
          <p:nvPr/>
        </p:nvSpPr>
        <p:spPr bwMode="auto">
          <a:xfrm>
            <a:off x="5327650" y="2029603"/>
            <a:ext cx="3790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(function of the parameters            )</a:t>
            </a:r>
          </a:p>
        </p:txBody>
      </p:sp>
      <p:pic>
        <p:nvPicPr>
          <p:cNvPr id="11" name="Picture 14"/>
          <p:cNvPicPr>
            <a:picLocks noChangeAspect="1"/>
          </p:cNvPicPr>
          <p:nvPr>
            <p:custDataLst>
              <p:tags r:id="rId4"/>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8339138" y="2105803"/>
            <a:ext cx="514350" cy="29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 …</a:t>
            </a:r>
            <a:endParaRPr lang="en-US" sz="3600" dirty="0"/>
          </a:p>
        </p:txBody>
      </p:sp>
    </p:spTree>
    <p:extLst>
      <p:ext uri="{BB962C8B-B14F-4D97-AF65-F5344CB8AC3E}">
        <p14:creationId xmlns:p14="http://schemas.microsoft.com/office/powerpoint/2010/main" xmlns="" val="1955570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839788" y="1603375"/>
            <a:ext cx="335756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t>Have some function</a:t>
            </a:r>
          </a:p>
        </p:txBody>
      </p:sp>
      <p:pic>
        <p:nvPicPr>
          <p:cNvPr id="5" name="Picture 42"/>
          <p:cNvPicPr>
            <a:picLocks noChangeAspect="1"/>
          </p:cNvPicPr>
          <p:nvPr>
            <p:custDataLst>
              <p:tags r:id="rId1"/>
            </p:custDataLst>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92600" y="1603375"/>
            <a:ext cx="1306513"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43"/>
          <p:cNvSpPr txBox="1">
            <a:spLocks noChangeArrowheads="1"/>
          </p:cNvSpPr>
          <p:nvPr/>
        </p:nvSpPr>
        <p:spPr bwMode="auto">
          <a:xfrm>
            <a:off x="839788" y="2430463"/>
            <a:ext cx="1009650"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a:t>Want </a:t>
            </a:r>
          </a:p>
        </p:txBody>
      </p:sp>
      <p:pic>
        <p:nvPicPr>
          <p:cNvPr id="7" name="Picture 2"/>
          <p:cNvPicPr>
            <a:picLocks noChangeAspect="1"/>
          </p:cNvPicPr>
          <p:nvPr>
            <p:custDataLst>
              <p:tags r:id="rId2"/>
            </p:custDataLst>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65338" y="2547938"/>
            <a:ext cx="207645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14"/>
          <p:cNvSpPr>
            <a:spLocks noChangeArrowheads="1"/>
          </p:cNvSpPr>
          <p:nvPr/>
        </p:nvSpPr>
        <p:spPr bwMode="auto">
          <a:xfrm>
            <a:off x="685800" y="3402013"/>
            <a:ext cx="7620000" cy="2922587"/>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800100" indent="-342900"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pPr>
            <a:r>
              <a:rPr lang="en-US" altLang="en-US" sz="2800" b="1" dirty="0"/>
              <a:t>Outline:</a:t>
            </a:r>
          </a:p>
          <a:p>
            <a:pPr lvl="1" eaLnBrk="1" hangingPunct="1">
              <a:lnSpc>
                <a:spcPct val="150000"/>
              </a:lnSpc>
              <a:buFont typeface="Arial" panose="020B0604020202020204" pitchFamily="34" charset="0"/>
              <a:buChar char="•"/>
            </a:pPr>
            <a:r>
              <a:rPr lang="en-US" altLang="en-US" sz="2800" dirty="0"/>
              <a:t>Start with some</a:t>
            </a:r>
          </a:p>
          <a:p>
            <a:pPr lvl="1" eaLnBrk="1" hangingPunct="1">
              <a:lnSpc>
                <a:spcPct val="150000"/>
              </a:lnSpc>
              <a:buFont typeface="Arial" panose="020B0604020202020204" pitchFamily="34" charset="0"/>
              <a:buChar char="•"/>
            </a:pPr>
            <a:r>
              <a:rPr lang="en-US" altLang="en-US" sz="2800" dirty="0"/>
              <a:t>Keep changing              to reduce                     until we hopefully end up at a minimum</a:t>
            </a:r>
          </a:p>
        </p:txBody>
      </p:sp>
      <p:pic>
        <p:nvPicPr>
          <p:cNvPr id="9" name="Picture 47"/>
          <p:cNvPicPr>
            <a:picLocks noChangeAspect="1"/>
          </p:cNvPicPr>
          <p:nvPr>
            <p:custDataLst>
              <p:tags r:id="rId3"/>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60863" y="4325938"/>
            <a:ext cx="796925"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8"/>
          <p:cNvPicPr>
            <a:picLocks noChangeAspect="1"/>
          </p:cNvPicPr>
          <p:nvPr>
            <p:custDataLst>
              <p:tags r:id="rId4"/>
            </p:custDataLst>
          </p:nvPr>
        </p:nvPicPr>
        <p:blipFill>
          <a:blip r:embed="rId7" cstate="print">
            <a:extLst>
              <a:ext uri="{28A0092B-C50C-407E-A947-70E740481C1C}">
                <a14:useLocalDpi xmlns:a14="http://schemas.microsoft.com/office/drawing/2010/main" xmlns="" val="0"/>
              </a:ext>
            </a:extLst>
          </a:blip>
          <a:srcRect/>
          <a:stretch>
            <a:fillRect/>
          </a:stretch>
        </p:blipFill>
        <p:spPr bwMode="auto">
          <a:xfrm>
            <a:off x="7165975" y="5013325"/>
            <a:ext cx="1330325"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1"/>
          <p:cNvPicPr>
            <a:picLocks noChangeAspect="1"/>
          </p:cNvPicPr>
          <p:nvPr>
            <p:custDataLst>
              <p:tags r:id="rId5"/>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4292600" y="5013325"/>
            <a:ext cx="796925" cy="452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612648" y="228600"/>
            <a:ext cx="8153400" cy="990600"/>
          </a:xfrm>
        </p:spPr>
        <p:txBody>
          <a:bodyPr>
            <a:normAutofit/>
          </a:bodyPr>
          <a:lstStyle/>
          <a:p>
            <a:r>
              <a:rPr lang="en-US" sz="3600" b="1" dirty="0">
                <a:solidFill>
                  <a:srgbClr val="333399"/>
                </a:solidFill>
                <a:latin typeface="Arial"/>
              </a:rPr>
              <a:t>Linear Regression: Cost </a:t>
            </a:r>
            <a:r>
              <a:rPr lang="en-US" sz="3600" b="1" dirty="0" smtClean="0">
                <a:solidFill>
                  <a:srgbClr val="333399"/>
                </a:solidFill>
                <a:latin typeface="Arial"/>
              </a:rPr>
              <a:t>Function …</a:t>
            </a:r>
            <a:endParaRPr lang="en-US" sz="3600" dirty="0"/>
          </a:p>
        </p:txBody>
      </p:sp>
    </p:spTree>
    <p:extLst>
      <p:ext uri="{BB962C8B-B14F-4D97-AF65-F5344CB8AC3E}">
        <p14:creationId xmlns:p14="http://schemas.microsoft.com/office/powerpoint/2010/main" xmlns="" val="1445553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4400" b="1" dirty="0">
                <a:solidFill>
                  <a:srgbClr val="333399"/>
                </a:solidFill>
                <a:latin typeface="Arial"/>
              </a:rPr>
              <a:t>Linear Equations</a:t>
            </a:r>
          </a:p>
        </p:txBody>
      </p:sp>
      <p:sp>
        <p:nvSpPr>
          <p:cNvPr id="13" name="Rectangle 2"/>
          <p:cNvSpPr>
            <a:spLocks noChangeArrowheads="1"/>
          </p:cNvSpPr>
          <p:nvPr/>
        </p:nvSpPr>
        <p:spPr bwMode="auto">
          <a:xfrm>
            <a:off x="720790" y="1956059"/>
            <a:ext cx="7886700" cy="4349750"/>
          </a:xfrm>
          <a:prstGeom prst="rect">
            <a:avLst/>
          </a:prstGeom>
          <a:solidFill>
            <a:srgbClr val="008AE8"/>
          </a:solidFill>
          <a:ln w="12700">
            <a:solidFill>
              <a:srgbClr val="0068AE"/>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Arial" panose="020B0604020202020204" pitchFamily="34" charset="0"/>
            </a:endParaRPr>
          </a:p>
        </p:txBody>
      </p:sp>
      <p:graphicFrame>
        <p:nvGraphicFramePr>
          <p:cNvPr id="14" name="Object 3">
            <a:hlinkClick r:id="" action="ppaction://ole?verb=0"/>
          </p:cNvPr>
          <p:cNvGraphicFramePr>
            <a:graphicFrameLocks/>
          </p:cNvGraphicFramePr>
          <p:nvPr>
            <p:extLst>
              <p:ext uri="{D42A27DB-BD31-4B8C-83A1-F6EECF244321}">
                <p14:modId xmlns:p14="http://schemas.microsoft.com/office/powerpoint/2010/main" xmlns="" val="626112884"/>
              </p:ext>
            </p:extLst>
          </p:nvPr>
        </p:nvGraphicFramePr>
        <p:xfrm>
          <a:off x="720790" y="2233127"/>
          <a:ext cx="7661210" cy="4167673"/>
        </p:xfrm>
        <a:graphic>
          <a:graphicData uri="http://schemas.openxmlformats.org/presentationml/2006/ole">
            <p:oleObj spid="_x0000_s7193" name="VISIO" r:id="rId3" imgW="3789720" imgH="1973520" progId="">
              <p:embed/>
            </p:oleObj>
          </a:graphicData>
        </a:graphic>
      </p:graphicFrame>
    </p:spTree>
    <p:extLst>
      <p:ext uri="{BB962C8B-B14F-4D97-AF65-F5344CB8AC3E}">
        <p14:creationId xmlns:p14="http://schemas.microsoft.com/office/powerpoint/2010/main" xmlns="" val="3822694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533400" y="1708150"/>
            <a:ext cx="38798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Gradient descent algorithm</a:t>
            </a:r>
          </a:p>
        </p:txBody>
      </p:sp>
      <p:pic>
        <p:nvPicPr>
          <p:cNvPr id="5" name="Picture 6"/>
          <p:cNvPicPr>
            <a:picLocks noChangeAspect="1"/>
          </p:cNvPicPr>
          <p:nvPr>
            <p:custDataLst>
              <p:tags r:id="rId1"/>
            </p:custDataLst>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 y="2825750"/>
            <a:ext cx="3513138" cy="255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5"/>
          <p:cNvPicPr>
            <a:picLocks noChangeAspect="1"/>
          </p:cNvPicPr>
          <p:nvPr>
            <p:custDataLst>
              <p:tags r:id="rId2"/>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5049838" y="2925763"/>
            <a:ext cx="2201862" cy="407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56"/>
          <p:cNvSpPr txBox="1">
            <a:spLocks noChangeArrowheads="1"/>
          </p:cNvSpPr>
          <p:nvPr/>
        </p:nvSpPr>
        <p:spPr bwMode="auto">
          <a:xfrm>
            <a:off x="4876800" y="1701800"/>
            <a:ext cx="3606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Linear Regression Model</a:t>
            </a:r>
          </a:p>
        </p:txBody>
      </p:sp>
      <p:pic>
        <p:nvPicPr>
          <p:cNvPr id="8" name="Picture 2"/>
          <p:cNvPicPr>
            <a:picLocks noChangeAspect="1"/>
          </p:cNvPicPr>
          <p:nvPr>
            <p:custDataLst>
              <p:tags r:id="rId3"/>
            </p:custDataLst>
          </p:nvPr>
        </p:nvPicPr>
        <p:blipFill>
          <a:blip r:embed="rId7" cstate="print">
            <a:extLst>
              <a:ext uri="{28A0092B-C50C-407E-A947-70E740481C1C}">
                <a14:useLocalDpi xmlns:a14="http://schemas.microsoft.com/office/drawing/2010/main" xmlns="" val="0"/>
              </a:ext>
            </a:extLst>
          </a:blip>
          <a:srcRect/>
          <a:stretch>
            <a:fillRect/>
          </a:stretch>
        </p:blipFill>
        <p:spPr bwMode="auto">
          <a:xfrm>
            <a:off x="4821238" y="3943350"/>
            <a:ext cx="4246562" cy="79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8"/>
          <p:cNvCxnSpPr/>
          <p:nvPr/>
        </p:nvCxnSpPr>
        <p:spPr>
          <a:xfrm>
            <a:off x="4648200" y="1574800"/>
            <a:ext cx="0" cy="5283200"/>
          </a:xfrm>
          <a:prstGeom prst="line">
            <a:avLst/>
          </a:prstGeom>
          <a:ln w="12700">
            <a:solidFill>
              <a:schemeClr val="tx1">
                <a:alpha val="5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12648" y="228600"/>
            <a:ext cx="8153400" cy="990600"/>
          </a:xfrm>
        </p:spPr>
        <p:txBody>
          <a:bodyPr>
            <a:normAutofit fontScale="90000"/>
          </a:bodyPr>
          <a:lstStyle/>
          <a:p>
            <a:r>
              <a:rPr lang="en-US" sz="3600" b="1" dirty="0">
                <a:solidFill>
                  <a:srgbClr val="333399"/>
                </a:solidFill>
                <a:latin typeface="Arial"/>
              </a:rPr>
              <a:t>Gradient </a:t>
            </a:r>
            <a:r>
              <a:rPr lang="en-US" sz="3600" b="1" dirty="0" smtClean="0">
                <a:solidFill>
                  <a:srgbClr val="333399"/>
                </a:solidFill>
                <a:latin typeface="Arial"/>
              </a:rPr>
              <a:t>Descent Algorithm </a:t>
            </a:r>
            <a:r>
              <a:rPr lang="en-US" sz="3600" b="1" dirty="0">
                <a:solidFill>
                  <a:srgbClr val="333399"/>
                </a:solidFill>
                <a:latin typeface="Arial"/>
              </a:rPr>
              <a:t>for </a:t>
            </a:r>
            <a:r>
              <a:rPr lang="en-US" sz="3600" b="1" dirty="0" smtClean="0">
                <a:solidFill>
                  <a:srgbClr val="333399"/>
                </a:solidFill>
                <a:latin typeface="Arial"/>
              </a:rPr>
              <a:t>Linear Univariate Regression</a:t>
            </a:r>
            <a:endParaRPr lang="en-US" sz="3600" dirty="0"/>
          </a:p>
        </p:txBody>
      </p:sp>
    </p:spTree>
    <p:extLst>
      <p:ext uri="{BB962C8B-B14F-4D97-AF65-F5344CB8AC3E}">
        <p14:creationId xmlns:p14="http://schemas.microsoft.com/office/powerpoint/2010/main" xmlns="" val="2364884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custDataLst>
              <p:tags r:id="rId1"/>
            </p:custDataLst>
          </p:nvPr>
        </p:nvPicPr>
        <p:blipFill>
          <a:blip r:embed="rId5" cstate="print">
            <a:extLst>
              <a:ext uri="{28A0092B-C50C-407E-A947-70E740481C1C}">
                <a14:useLocalDpi xmlns:a14="http://schemas.microsoft.com/office/drawing/2010/main" xmlns="" val="0"/>
              </a:ext>
            </a:extLst>
          </a:blip>
          <a:srcRect/>
          <a:stretch>
            <a:fillRect/>
          </a:stretch>
        </p:blipFill>
        <p:spPr bwMode="auto">
          <a:xfrm>
            <a:off x="457200" y="2276475"/>
            <a:ext cx="5454650" cy="282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a:spLocks noChangeArrowheads="1"/>
          </p:cNvSpPr>
          <p:nvPr/>
        </p:nvSpPr>
        <p:spPr bwMode="auto">
          <a:xfrm>
            <a:off x="6511925" y="2733675"/>
            <a:ext cx="2220913" cy="156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dirty="0"/>
              <a:t>update </a:t>
            </a:r>
          </a:p>
          <a:p>
            <a:pPr algn="ctr" eaLnBrk="1" hangingPunct="1"/>
            <a:r>
              <a:rPr lang="en-US" altLang="en-US" dirty="0"/>
              <a:t>and</a:t>
            </a:r>
          </a:p>
          <a:p>
            <a:pPr algn="ctr" eaLnBrk="1" hangingPunct="1"/>
            <a:r>
              <a:rPr lang="en-US" altLang="en-US" dirty="0"/>
              <a:t>simultaneously</a:t>
            </a:r>
          </a:p>
          <a:p>
            <a:pPr algn="ctr" eaLnBrk="1" hangingPunct="1"/>
            <a:endParaRPr lang="en-US" altLang="en-US" dirty="0"/>
          </a:p>
        </p:txBody>
      </p:sp>
      <p:pic>
        <p:nvPicPr>
          <p:cNvPr id="6" name="Picture 5"/>
          <p:cNvPicPr>
            <a:picLocks noChangeAspect="1"/>
          </p:cNvPicPr>
          <p:nvPr>
            <p:custDataLst>
              <p:tags r:id="rId2"/>
            </p:custDataLst>
          </p:nvPr>
        </p:nvPicPr>
        <p:blipFill>
          <a:blip r:embed="rId6">
            <a:extLst>
              <a:ext uri="{28A0092B-C50C-407E-A947-70E740481C1C}">
                <a14:useLocalDpi xmlns:a14="http://schemas.microsoft.com/office/drawing/2010/main" xmlns="" val="0"/>
              </a:ext>
            </a:extLst>
          </a:blip>
          <a:srcRect/>
          <a:stretch>
            <a:fillRect/>
          </a:stretch>
        </p:blipFill>
        <p:spPr bwMode="auto">
          <a:xfrm>
            <a:off x="6961188" y="3087688"/>
            <a:ext cx="284162" cy="41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custDataLst>
              <p:tags r:id="rId3"/>
            </p:custDataLst>
          </p:nvPr>
        </p:nvPicPr>
        <p:blipFill>
          <a:blip r:embed="rId7">
            <a:extLst>
              <a:ext uri="{28A0092B-C50C-407E-A947-70E740481C1C}">
                <a14:useLocalDpi xmlns:a14="http://schemas.microsoft.com/office/drawing/2010/main" xmlns="" val="0"/>
              </a:ext>
            </a:extLst>
          </a:blip>
          <a:srcRect/>
          <a:stretch>
            <a:fillRect/>
          </a:stretch>
        </p:blipFill>
        <p:spPr bwMode="auto">
          <a:xfrm>
            <a:off x="7977188" y="3092450"/>
            <a:ext cx="274637"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ight Brace 7"/>
          <p:cNvSpPr/>
          <p:nvPr/>
        </p:nvSpPr>
        <p:spPr>
          <a:xfrm>
            <a:off x="6172200" y="2819400"/>
            <a:ext cx="152400" cy="1625600"/>
          </a:xfrm>
          <a:prstGeom prst="rightBrac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Title 1"/>
          <p:cNvSpPr>
            <a:spLocks noGrp="1"/>
          </p:cNvSpPr>
          <p:nvPr>
            <p:ph type="title"/>
          </p:nvPr>
        </p:nvSpPr>
        <p:spPr>
          <a:xfrm>
            <a:off x="612648" y="228600"/>
            <a:ext cx="8153400" cy="990600"/>
          </a:xfrm>
        </p:spPr>
        <p:txBody>
          <a:bodyPr>
            <a:normAutofit fontScale="90000"/>
          </a:bodyPr>
          <a:lstStyle/>
          <a:p>
            <a:r>
              <a:rPr lang="en-US" sz="3600" b="1" dirty="0">
                <a:solidFill>
                  <a:srgbClr val="333399"/>
                </a:solidFill>
                <a:latin typeface="Arial"/>
              </a:rPr>
              <a:t>Gradient </a:t>
            </a:r>
            <a:r>
              <a:rPr lang="en-US" sz="3600" b="1" dirty="0" smtClean="0">
                <a:solidFill>
                  <a:srgbClr val="333399"/>
                </a:solidFill>
                <a:latin typeface="Arial"/>
              </a:rPr>
              <a:t>Descent Algorithm </a:t>
            </a:r>
            <a:r>
              <a:rPr lang="en-US" sz="3600" b="1" dirty="0">
                <a:solidFill>
                  <a:srgbClr val="333399"/>
                </a:solidFill>
                <a:latin typeface="Arial"/>
              </a:rPr>
              <a:t>for </a:t>
            </a:r>
            <a:r>
              <a:rPr lang="en-US" sz="3600" b="1" dirty="0" smtClean="0">
                <a:solidFill>
                  <a:srgbClr val="333399"/>
                </a:solidFill>
                <a:latin typeface="Arial"/>
              </a:rPr>
              <a:t>Linear Univariate Regression …</a:t>
            </a:r>
            <a:endParaRPr lang="en-US" sz="3600" dirty="0"/>
          </a:p>
        </p:txBody>
      </p:sp>
      <p:cxnSp>
        <p:nvCxnSpPr>
          <p:cNvPr id="10" name="Curved Connector 9"/>
          <p:cNvCxnSpPr>
            <a:cxnSpLocks noChangeShapeType="1"/>
          </p:cNvCxnSpPr>
          <p:nvPr/>
        </p:nvCxnSpPr>
        <p:spPr bwMode="auto">
          <a:xfrm rot="5400000" flipH="1" flipV="1">
            <a:off x="1477962" y="4419600"/>
            <a:ext cx="838200" cy="685800"/>
          </a:xfrm>
          <a:prstGeom prst="curvedConnector3">
            <a:avLst>
              <a:gd name="adj1" fmla="val 50000"/>
            </a:avLst>
          </a:prstGeom>
          <a:noFill/>
          <a:ln w="4445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1" name="TextBox 10"/>
          <p:cNvSpPr txBox="1">
            <a:spLocks noChangeArrowheads="1"/>
          </p:cNvSpPr>
          <p:nvPr/>
        </p:nvSpPr>
        <p:spPr bwMode="auto">
          <a:xfrm>
            <a:off x="1143000" y="5124450"/>
            <a:ext cx="1468437" cy="369888"/>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en-US" dirty="0">
                <a:solidFill>
                  <a:schemeClr val="dk1"/>
                </a:solidFill>
                <a:latin typeface="+mn-lt"/>
                <a:ea typeface="+mn-ea"/>
              </a:rPr>
              <a:t>learning rate</a:t>
            </a:r>
          </a:p>
        </p:txBody>
      </p:sp>
    </p:spTree>
    <p:extLst>
      <p:ext uri="{BB962C8B-B14F-4D97-AF65-F5344CB8AC3E}">
        <p14:creationId xmlns:p14="http://schemas.microsoft.com/office/powerpoint/2010/main" xmlns="" val="207375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flipV="1">
            <a:off x="5943600" y="373062"/>
            <a:ext cx="0" cy="2894013"/>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15000" y="2962275"/>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943600" y="3575050"/>
            <a:ext cx="0" cy="2894012"/>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6164262"/>
            <a:ext cx="2971800" cy="0"/>
          </a:xfrm>
          <a:prstGeom prst="line">
            <a:avLst/>
          </a:prstGeom>
          <a:ln w="381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pic>
        <p:nvPicPr>
          <p:cNvPr id="17" name="Picture 5"/>
          <p:cNvPicPr>
            <a:picLocks noChangeAspect="1"/>
          </p:cNvPicPr>
          <p:nvPr>
            <p:custDataLst>
              <p:tags r:id="rId1"/>
            </p:custDataLst>
          </p:nvPr>
        </p:nvPicPr>
        <p:blipFill>
          <a:blip r:embed="rId5">
            <a:extLst>
              <a:ext uri="{28A0092B-C50C-407E-A947-70E740481C1C}">
                <a14:useLocalDpi xmlns:a14="http://schemas.microsoft.com/office/drawing/2010/main" xmlns="" val="0"/>
              </a:ext>
            </a:extLst>
          </a:blip>
          <a:srcRect/>
          <a:stretch>
            <a:fillRect/>
          </a:stretch>
        </p:blipFill>
        <p:spPr bwMode="auto">
          <a:xfrm>
            <a:off x="7161213" y="3116262"/>
            <a:ext cx="249237"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6"/>
          <p:cNvPicPr>
            <a:picLocks noChangeAspect="1"/>
          </p:cNvPicPr>
          <p:nvPr>
            <p:custDataLst>
              <p:tags r:id="rId2"/>
            </p:custDataLst>
          </p:nvPr>
        </p:nvPicPr>
        <p:blipFill>
          <a:blip r:embed="rId5">
            <a:extLst>
              <a:ext uri="{28A0092B-C50C-407E-A947-70E740481C1C}">
                <a14:useLocalDpi xmlns:a14="http://schemas.microsoft.com/office/drawing/2010/main" xmlns="" val="0"/>
              </a:ext>
            </a:extLst>
          </a:blip>
          <a:srcRect/>
          <a:stretch>
            <a:fillRect/>
          </a:stretch>
        </p:blipFill>
        <p:spPr bwMode="auto">
          <a:xfrm>
            <a:off x="7161213" y="6329362"/>
            <a:ext cx="249237"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7"/>
          <p:cNvPicPr>
            <a:picLocks noChangeAspect="1"/>
          </p:cNvPicPr>
          <p:nvPr>
            <p:custDataLst>
              <p:tags r:id="rId3"/>
            </p:custDataLst>
          </p:nvPr>
        </p:nvPicPr>
        <p:blipFill>
          <a:blip r:embed="rId6" cstate="print">
            <a:extLst>
              <a:ext uri="{28A0092B-C50C-407E-A947-70E740481C1C}">
                <a14:useLocalDpi xmlns:a14="http://schemas.microsoft.com/office/drawing/2010/main" xmlns="" val="0"/>
              </a:ext>
            </a:extLst>
          </a:blip>
          <a:srcRect/>
          <a:stretch>
            <a:fillRect/>
          </a:stretch>
        </p:blipFill>
        <p:spPr bwMode="auto">
          <a:xfrm>
            <a:off x="766602" y="1676400"/>
            <a:ext cx="2816225" cy="89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extBox 9"/>
          <p:cNvSpPr txBox="1">
            <a:spLocks noChangeArrowheads="1"/>
          </p:cNvSpPr>
          <p:nvPr/>
        </p:nvSpPr>
        <p:spPr bwMode="auto">
          <a:xfrm>
            <a:off x="663964" y="2750262"/>
            <a:ext cx="38862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dirty="0"/>
              <a:t>If </a:t>
            </a:r>
            <a:r>
              <a:rPr lang="el-GR" altLang="en-US" sz="2000" dirty="0"/>
              <a:t>α</a:t>
            </a:r>
            <a:r>
              <a:rPr lang="en-US" altLang="en-US" sz="2000" dirty="0"/>
              <a:t> is too small, gradient descent can be slow.</a:t>
            </a:r>
          </a:p>
        </p:txBody>
      </p:sp>
      <p:sp>
        <p:nvSpPr>
          <p:cNvPr id="21" name="TextBox 10"/>
          <p:cNvSpPr txBox="1">
            <a:spLocks noChangeArrowheads="1"/>
          </p:cNvSpPr>
          <p:nvPr/>
        </p:nvSpPr>
        <p:spPr bwMode="auto">
          <a:xfrm>
            <a:off x="609600" y="4335462"/>
            <a:ext cx="3886200"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t>If </a:t>
            </a:r>
            <a:r>
              <a:rPr lang="el-GR" altLang="en-US" sz="2000"/>
              <a:t>α</a:t>
            </a:r>
            <a:r>
              <a:rPr lang="en-US" altLang="en-US" sz="2000"/>
              <a:t> is too large, gradient descent can overshoot the minimum. It may fail to converge, or even diverge.</a:t>
            </a:r>
          </a:p>
        </p:txBody>
      </p:sp>
    </p:spTree>
    <p:extLst>
      <p:ext uri="{BB962C8B-B14F-4D97-AF65-F5344CB8AC3E}">
        <p14:creationId xmlns:p14="http://schemas.microsoft.com/office/powerpoint/2010/main" xmlns="" val="863773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4850" y="1404938"/>
            <a:ext cx="7677150" cy="537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AutoShape 7"/>
          <p:cNvSpPr>
            <a:spLocks noChangeArrowheads="1"/>
          </p:cNvSpPr>
          <p:nvPr/>
        </p:nvSpPr>
        <p:spPr bwMode="auto">
          <a:xfrm>
            <a:off x="3886200" y="3422650"/>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5" name="AutoShape 8"/>
          <p:cNvSpPr>
            <a:spLocks noChangeArrowheads="1"/>
          </p:cNvSpPr>
          <p:nvPr/>
        </p:nvSpPr>
        <p:spPr bwMode="auto">
          <a:xfrm>
            <a:off x="3924300" y="3713163"/>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6" name="AutoShape 9"/>
          <p:cNvSpPr>
            <a:spLocks noChangeArrowheads="1"/>
          </p:cNvSpPr>
          <p:nvPr/>
        </p:nvSpPr>
        <p:spPr bwMode="auto">
          <a:xfrm>
            <a:off x="3905250" y="40084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7" name="AutoShape 10"/>
          <p:cNvSpPr>
            <a:spLocks noChangeArrowheads="1"/>
          </p:cNvSpPr>
          <p:nvPr/>
        </p:nvSpPr>
        <p:spPr bwMode="auto">
          <a:xfrm>
            <a:off x="3676650" y="43132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 name="AutoShape 11"/>
          <p:cNvSpPr>
            <a:spLocks noChangeArrowheads="1"/>
          </p:cNvSpPr>
          <p:nvPr/>
        </p:nvSpPr>
        <p:spPr bwMode="auto">
          <a:xfrm>
            <a:off x="3752850" y="46180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9" name="AutoShape 12"/>
          <p:cNvSpPr>
            <a:spLocks noChangeArrowheads="1"/>
          </p:cNvSpPr>
          <p:nvPr/>
        </p:nvSpPr>
        <p:spPr bwMode="auto">
          <a:xfrm>
            <a:off x="4057650" y="46942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 name="AutoShape 13"/>
          <p:cNvSpPr>
            <a:spLocks noChangeArrowheads="1"/>
          </p:cNvSpPr>
          <p:nvPr/>
        </p:nvSpPr>
        <p:spPr bwMode="auto">
          <a:xfrm>
            <a:off x="4210050" y="49228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 name="AutoShape 14"/>
          <p:cNvSpPr>
            <a:spLocks noChangeArrowheads="1"/>
          </p:cNvSpPr>
          <p:nvPr/>
        </p:nvSpPr>
        <p:spPr bwMode="auto">
          <a:xfrm>
            <a:off x="4133850" y="5227638"/>
            <a:ext cx="228600" cy="228600"/>
          </a:xfrm>
          <a:prstGeom prst="star4">
            <a:avLst>
              <a:gd name="adj" fmla="val 12500"/>
            </a:avLst>
          </a:prstGeom>
          <a:solidFill>
            <a:sysClr val="windowText" lastClr="000000">
              <a:alpha val="59999"/>
            </a:sysClr>
          </a:solidFill>
          <a:ln w="9525">
            <a:solidFill>
              <a:sysClr val="windowText" lastClr="000000"/>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cxnSp>
        <p:nvCxnSpPr>
          <p:cNvPr id="32" name="AutoShape 15"/>
          <p:cNvCxnSpPr>
            <a:cxnSpLocks noChangeShapeType="1"/>
          </p:cNvCxnSpPr>
          <p:nvPr/>
        </p:nvCxnSpPr>
        <p:spPr bwMode="auto">
          <a:xfrm>
            <a:off x="3787775" y="4427538"/>
            <a:ext cx="76200" cy="304800"/>
          </a:xfrm>
          <a:prstGeom prst="straightConnector1">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cxnSp>
      <p:cxnSp>
        <p:nvCxnSpPr>
          <p:cNvPr id="33" name="AutoShape 16"/>
          <p:cNvCxnSpPr>
            <a:cxnSpLocks noChangeShapeType="1"/>
          </p:cNvCxnSpPr>
          <p:nvPr/>
        </p:nvCxnSpPr>
        <p:spPr bwMode="auto">
          <a:xfrm flipH="1">
            <a:off x="3787775" y="4122738"/>
            <a:ext cx="228600" cy="304800"/>
          </a:xfrm>
          <a:prstGeom prst="straightConnector1">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cxnSp>
      <p:cxnSp>
        <p:nvCxnSpPr>
          <p:cNvPr id="34" name="AutoShape 17"/>
          <p:cNvCxnSpPr>
            <a:cxnSpLocks noChangeShapeType="1"/>
          </p:cNvCxnSpPr>
          <p:nvPr/>
        </p:nvCxnSpPr>
        <p:spPr bwMode="auto">
          <a:xfrm>
            <a:off x="3870325" y="4732338"/>
            <a:ext cx="304800" cy="76200"/>
          </a:xfrm>
          <a:prstGeom prst="straightConnector1">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cxnSp>
      <p:cxnSp>
        <p:nvCxnSpPr>
          <p:cNvPr id="35" name="AutoShape 18"/>
          <p:cNvCxnSpPr>
            <a:cxnSpLocks noChangeShapeType="1"/>
          </p:cNvCxnSpPr>
          <p:nvPr/>
        </p:nvCxnSpPr>
        <p:spPr bwMode="auto">
          <a:xfrm>
            <a:off x="4164013" y="4808538"/>
            <a:ext cx="152400" cy="228600"/>
          </a:xfrm>
          <a:prstGeom prst="straightConnector1">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cxnSp>
      <p:cxnSp>
        <p:nvCxnSpPr>
          <p:cNvPr id="36" name="AutoShape 19"/>
          <p:cNvCxnSpPr>
            <a:cxnSpLocks noChangeShapeType="1"/>
          </p:cNvCxnSpPr>
          <p:nvPr/>
        </p:nvCxnSpPr>
        <p:spPr bwMode="auto">
          <a:xfrm flipH="1">
            <a:off x="4240213" y="5037138"/>
            <a:ext cx="76200" cy="304800"/>
          </a:xfrm>
          <a:prstGeom prst="straightConnector1">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cxnSp>
      <p:sp>
        <p:nvSpPr>
          <p:cNvPr id="37" name="Line 20"/>
          <p:cNvSpPr>
            <a:spLocks noChangeShapeType="1"/>
          </p:cNvSpPr>
          <p:nvPr/>
        </p:nvSpPr>
        <p:spPr bwMode="auto">
          <a:xfrm>
            <a:off x="4000500" y="3536950"/>
            <a:ext cx="42863" cy="304800"/>
          </a:xfrm>
          <a:prstGeom prst="line">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endParaRPr>
          </a:p>
        </p:txBody>
      </p:sp>
      <p:sp>
        <p:nvSpPr>
          <p:cNvPr id="38" name="Line 21"/>
          <p:cNvSpPr>
            <a:spLocks noChangeShapeType="1"/>
          </p:cNvSpPr>
          <p:nvPr/>
        </p:nvSpPr>
        <p:spPr bwMode="auto">
          <a:xfrm flipH="1">
            <a:off x="4019550" y="3836988"/>
            <a:ext cx="23813" cy="280987"/>
          </a:xfrm>
          <a:prstGeom prst="line">
            <a:avLst/>
          </a:prstGeom>
          <a:noFill/>
          <a:ln w="2857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endParaRPr>
          </a:p>
        </p:txBody>
      </p:sp>
      <p:sp>
        <p:nvSpPr>
          <p:cNvPr id="39" name="Text Box 22"/>
          <p:cNvSpPr txBox="1">
            <a:spLocks noChangeArrowheads="1"/>
          </p:cNvSpPr>
          <p:nvPr/>
        </p:nvSpPr>
        <p:spPr bwMode="auto">
          <a:xfrm>
            <a:off x="6867525" y="5676900"/>
            <a:ext cx="3825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1800" smtClean="0">
                <a:solidFill>
                  <a:srgbClr val="000000"/>
                </a:solidFill>
                <a:latin typeface="Symbol" panose="05050102010706020507" pitchFamily="18" charset="2"/>
                <a:sym typeface="Symbol" panose="05050102010706020507" pitchFamily="18" charset="2"/>
              </a:rPr>
              <a:t></a:t>
            </a:r>
            <a:r>
              <a:rPr lang="en-US" altLang="en-US" sz="1800" baseline="-25000" smtClean="0">
                <a:solidFill>
                  <a:srgbClr val="000000"/>
                </a:solidFill>
                <a:latin typeface="Symbol" panose="05050102010706020507" pitchFamily="18" charset="2"/>
                <a:sym typeface="Symbol" panose="05050102010706020507" pitchFamily="18" charset="2"/>
              </a:rPr>
              <a:t>1</a:t>
            </a:r>
            <a:endParaRPr lang="en-US" altLang="en-US" sz="1800" baseline="-25000" smtClean="0">
              <a:solidFill>
                <a:srgbClr val="000000"/>
              </a:solidFill>
              <a:latin typeface="Symbol" panose="05050102010706020507" pitchFamily="18" charset="2"/>
            </a:endParaRPr>
          </a:p>
        </p:txBody>
      </p:sp>
      <p:sp>
        <p:nvSpPr>
          <p:cNvPr id="40" name="Text Box 23"/>
          <p:cNvSpPr txBox="1">
            <a:spLocks noChangeArrowheads="1"/>
          </p:cNvSpPr>
          <p:nvPr/>
        </p:nvSpPr>
        <p:spPr bwMode="auto">
          <a:xfrm>
            <a:off x="2846388" y="6056313"/>
            <a:ext cx="3825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1800" smtClean="0">
                <a:solidFill>
                  <a:srgbClr val="000000"/>
                </a:solidFill>
                <a:latin typeface="Symbol" panose="05050102010706020507" pitchFamily="18" charset="2"/>
                <a:sym typeface="Symbol" panose="05050102010706020507" pitchFamily="18" charset="2"/>
              </a:rPr>
              <a:t></a:t>
            </a:r>
            <a:r>
              <a:rPr lang="en-US" altLang="en-US" sz="1800" baseline="-25000" smtClean="0">
                <a:solidFill>
                  <a:srgbClr val="000000"/>
                </a:solidFill>
                <a:latin typeface="Symbol" panose="05050102010706020507" pitchFamily="18" charset="2"/>
                <a:sym typeface="Symbol" panose="05050102010706020507" pitchFamily="18" charset="2"/>
              </a:rPr>
              <a:t>0</a:t>
            </a:r>
            <a:endParaRPr lang="en-US" altLang="en-US" sz="1800" baseline="-25000" smtClean="0">
              <a:solidFill>
                <a:srgbClr val="000000"/>
              </a:solidFill>
              <a:latin typeface="Symbol" panose="05050102010706020507" pitchFamily="18" charset="2"/>
            </a:endParaRPr>
          </a:p>
        </p:txBody>
      </p:sp>
      <p:sp>
        <p:nvSpPr>
          <p:cNvPr id="41" name="Text Box 21"/>
          <p:cNvSpPr txBox="1">
            <a:spLocks noChangeArrowheads="1"/>
          </p:cNvSpPr>
          <p:nvPr/>
        </p:nvSpPr>
        <p:spPr bwMode="auto">
          <a:xfrm>
            <a:off x="692150" y="3897313"/>
            <a:ext cx="9048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4572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rPr>
              <a:t>J(</a:t>
            </a:r>
            <a:r>
              <a:rPr kumimoji="0" lang="en-US" altLang="en-US" sz="1800" b="0" i="0" u="none" strike="noStrike" kern="0" cap="none" spc="0" normalizeH="0" baseline="0" noProof="0" smtClean="0">
                <a:ln>
                  <a:noFill/>
                </a:ln>
                <a:solidFill>
                  <a:srgbClr val="000000"/>
                </a:solidFill>
                <a:effectLst/>
                <a:uLnTx/>
                <a:uFillTx/>
                <a:latin typeface="Symbol" panose="05050102010706020507" pitchFamily="18" charset="2"/>
                <a:ea typeface="MS PGothic" panose="020B0600070205080204" pitchFamily="34" charset="-128"/>
                <a:sym typeface="Symbol" panose="05050102010706020507" pitchFamily="18" charset="2"/>
              </a:rPr>
              <a:t></a:t>
            </a:r>
            <a:r>
              <a:rPr kumimoji="0" lang="en-US" altLang="en-US" sz="1800" b="0" i="0" u="none" strike="noStrike" kern="0" cap="none" spc="0" normalizeH="0" baseline="-25000" noProof="0" smtClean="0">
                <a:ln>
                  <a:noFill/>
                </a:ln>
                <a:solidFill>
                  <a:srgbClr val="000000"/>
                </a:solidFill>
                <a:effectLst/>
                <a:uLnTx/>
                <a:uFillTx/>
                <a:latin typeface="Symbol" panose="05050102010706020507" pitchFamily="18" charset="2"/>
                <a:ea typeface="MS PGothic" panose="020B0600070205080204" pitchFamily="34" charset="-128"/>
                <a:sym typeface="Symbol" panose="05050102010706020507" pitchFamily="18" charset="2"/>
              </a:rPr>
              <a:t>0</a:t>
            </a:r>
            <a:r>
              <a:rPr kumimoji="0" lang="en-US" altLang="en-US" sz="1800" b="0" i="0" u="none" strike="noStrike" kern="0" cap="none" spc="0" normalizeH="0" baseline="0" noProof="0" smtClean="0">
                <a:ln>
                  <a:noFill/>
                </a:ln>
                <a:solidFill>
                  <a:srgbClr val="000000"/>
                </a:solidFill>
                <a:effectLst/>
                <a:uLnTx/>
                <a:uFillTx/>
                <a:latin typeface="Symbol" panose="05050102010706020507" pitchFamily="18" charset="2"/>
                <a:ea typeface="MS PGothic" panose="020B0600070205080204" pitchFamily="34" charset="-128"/>
                <a:sym typeface="Symbol" panose="05050102010706020507" pitchFamily="18" charset="2"/>
              </a:rPr>
              <a:t>,</a:t>
            </a:r>
            <a:r>
              <a:rPr kumimoji="0" lang="en-US" altLang="en-US" sz="1800" b="0" i="0" u="none" strike="noStrike" kern="0" cap="none" spc="0" normalizeH="0" baseline="-25000" noProof="0" smtClean="0">
                <a:ln>
                  <a:noFill/>
                </a:ln>
                <a:solidFill>
                  <a:srgbClr val="000000"/>
                </a:solidFill>
                <a:effectLst/>
                <a:uLnTx/>
                <a:uFillTx/>
                <a:latin typeface="Symbol" panose="05050102010706020507" pitchFamily="18" charset="2"/>
                <a:ea typeface="MS PGothic" panose="020B0600070205080204" pitchFamily="34" charset="-128"/>
                <a:sym typeface="Symbol" panose="05050102010706020507" pitchFamily="18" charset="2"/>
              </a:rPr>
              <a:t>1</a:t>
            </a: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rPr>
              <a:t>)</a:t>
            </a:r>
            <a:endParaRPr kumimoji="0" lang="en-US" altLang="en-US" sz="1800" b="0" i="0" u="none" strike="noStrike" kern="0" cap="none" spc="0" normalizeH="0" baseline="-25000" noProof="0" smtClean="0">
              <a:ln>
                <a:noFill/>
              </a:ln>
              <a:solidFill>
                <a:srgbClr val="000000"/>
              </a:solidFill>
              <a:effectLst/>
              <a:uLnTx/>
              <a:uFillTx/>
              <a:latin typeface="Symbol" panose="05050102010706020507" pitchFamily="18" charset="2"/>
              <a:ea typeface="MS PGothic" panose="020B0600070205080204" pitchFamily="34" charset="-128"/>
              <a:sym typeface="Symbol" panose="05050102010706020507" pitchFamily="18" charset="2"/>
            </a:endParaRPr>
          </a:p>
        </p:txBody>
      </p:sp>
      <p:sp>
        <p:nvSpPr>
          <p:cNvPr id="43" name="Title 1"/>
          <p:cNvSpPr>
            <a:spLocks noGrp="1"/>
          </p:cNvSpPr>
          <p:nvPr>
            <p:ph type="title"/>
          </p:nvPr>
        </p:nvSpPr>
        <p:spPr>
          <a:xfrm>
            <a:off x="612648" y="228600"/>
            <a:ext cx="8153400" cy="990600"/>
          </a:xfrm>
        </p:spPr>
        <p:txBody>
          <a:bodyPr>
            <a:normAutofit fontScale="90000"/>
          </a:bodyPr>
          <a:lstStyle/>
          <a:p>
            <a:r>
              <a:rPr lang="en-US" sz="3600" b="1" dirty="0">
                <a:solidFill>
                  <a:srgbClr val="333399"/>
                </a:solidFill>
                <a:latin typeface="Arial"/>
              </a:rPr>
              <a:t>Gradient </a:t>
            </a:r>
            <a:r>
              <a:rPr lang="en-US" sz="3600" b="1" dirty="0" smtClean="0">
                <a:solidFill>
                  <a:srgbClr val="333399"/>
                </a:solidFill>
                <a:latin typeface="Arial"/>
              </a:rPr>
              <a:t>Descent Algorithm </a:t>
            </a:r>
            <a:r>
              <a:rPr lang="en-US" sz="3600" b="1" dirty="0">
                <a:solidFill>
                  <a:srgbClr val="333399"/>
                </a:solidFill>
                <a:latin typeface="Arial"/>
              </a:rPr>
              <a:t>for </a:t>
            </a:r>
            <a:r>
              <a:rPr lang="en-US" sz="3600" b="1" dirty="0" smtClean="0">
                <a:solidFill>
                  <a:srgbClr val="333399"/>
                </a:solidFill>
                <a:latin typeface="Arial"/>
              </a:rPr>
              <a:t>Linear Univariate Regression …</a:t>
            </a:r>
            <a:endParaRPr lang="en-US" sz="3600" dirty="0"/>
          </a:p>
        </p:txBody>
      </p:sp>
    </p:spTree>
    <p:extLst>
      <p:ext uri="{BB962C8B-B14F-4D97-AF65-F5344CB8AC3E}">
        <p14:creationId xmlns:p14="http://schemas.microsoft.com/office/powerpoint/2010/main" xmlns="" val="174933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500"/>
                                  </p:stCondLst>
                                  <p:childTnLst>
                                    <p:set>
                                      <p:cBhvr>
                                        <p:cTn id="30" dur="1" fill="hold">
                                          <p:stCondLst>
                                            <p:cond delay="0"/>
                                          </p:stCondLst>
                                        </p:cTn>
                                        <p:tgtEl>
                                          <p:spTgt spid="32"/>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34"/>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nodeType="afterEffect">
                                  <p:stCondLst>
                                    <p:cond delay="500"/>
                                  </p:stCondLst>
                                  <p:childTnLst>
                                    <p:set>
                                      <p:cBhvr>
                                        <p:cTn id="48" dur="1" fill="hold">
                                          <p:stCondLst>
                                            <p:cond delay="0"/>
                                          </p:stCondLst>
                                        </p:cTn>
                                        <p:tgtEl>
                                          <p:spTgt spid="36"/>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4700" y="1404938"/>
            <a:ext cx="7677150" cy="537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2916238" y="6048375"/>
            <a:ext cx="3825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000000"/>
                </a:solidFill>
                <a:latin typeface="Symbol" panose="05050102010706020507" pitchFamily="18" charset="2"/>
                <a:sym typeface="Symbol" panose="05050102010706020507" pitchFamily="18" charset="2"/>
              </a:rPr>
              <a:t></a:t>
            </a:r>
            <a:r>
              <a:rPr lang="en-US" altLang="en-US" sz="1800" baseline="-25000">
                <a:solidFill>
                  <a:srgbClr val="000000"/>
                </a:solidFill>
                <a:latin typeface="Symbol" panose="05050102010706020507" pitchFamily="18" charset="2"/>
                <a:sym typeface="Symbol" panose="05050102010706020507" pitchFamily="18" charset="2"/>
              </a:rPr>
              <a:t>0</a:t>
            </a:r>
            <a:endParaRPr lang="en-US" altLang="en-US" sz="1800" baseline="-25000">
              <a:solidFill>
                <a:srgbClr val="000000"/>
              </a:solidFill>
              <a:latin typeface="Symbol" panose="05050102010706020507" pitchFamily="18" charset="2"/>
            </a:endParaRPr>
          </a:p>
        </p:txBody>
      </p:sp>
      <p:sp>
        <p:nvSpPr>
          <p:cNvPr id="6" name="Text Box 5"/>
          <p:cNvSpPr txBox="1">
            <a:spLocks noChangeArrowheads="1"/>
          </p:cNvSpPr>
          <p:nvPr/>
        </p:nvSpPr>
        <p:spPr bwMode="auto">
          <a:xfrm>
            <a:off x="6937375" y="5668963"/>
            <a:ext cx="3825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000000"/>
                </a:solidFill>
                <a:latin typeface="Symbol" panose="05050102010706020507" pitchFamily="18" charset="2"/>
                <a:sym typeface="Symbol" panose="05050102010706020507" pitchFamily="18" charset="2"/>
              </a:rPr>
              <a:t></a:t>
            </a:r>
            <a:r>
              <a:rPr lang="en-US" altLang="en-US" sz="1800" baseline="-25000">
                <a:solidFill>
                  <a:srgbClr val="000000"/>
                </a:solidFill>
                <a:latin typeface="Symbol" panose="05050102010706020507" pitchFamily="18" charset="2"/>
                <a:sym typeface="Symbol" panose="05050102010706020507" pitchFamily="18" charset="2"/>
              </a:rPr>
              <a:t>1</a:t>
            </a:r>
            <a:endParaRPr lang="en-US" altLang="en-US" sz="1800" baseline="-25000">
              <a:solidFill>
                <a:srgbClr val="000000"/>
              </a:solidFill>
              <a:latin typeface="Symbol" panose="05050102010706020507" pitchFamily="18" charset="2"/>
            </a:endParaRPr>
          </a:p>
        </p:txBody>
      </p:sp>
      <p:sp>
        <p:nvSpPr>
          <p:cNvPr id="7" name="AutoShape 7"/>
          <p:cNvSpPr>
            <a:spLocks noChangeArrowheads="1"/>
          </p:cNvSpPr>
          <p:nvPr/>
        </p:nvSpPr>
        <p:spPr bwMode="auto">
          <a:xfrm>
            <a:off x="4151313" y="32908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8" name="AutoShape 8"/>
          <p:cNvSpPr>
            <a:spLocks noChangeArrowheads="1"/>
          </p:cNvSpPr>
          <p:nvPr/>
        </p:nvSpPr>
        <p:spPr bwMode="auto">
          <a:xfrm>
            <a:off x="4408488" y="360045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9" name="AutoShape 9"/>
          <p:cNvSpPr>
            <a:spLocks noChangeArrowheads="1"/>
          </p:cNvSpPr>
          <p:nvPr/>
        </p:nvSpPr>
        <p:spPr bwMode="auto">
          <a:xfrm>
            <a:off x="4694238" y="372427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10" name="AutoShape 10"/>
          <p:cNvSpPr>
            <a:spLocks noChangeArrowheads="1"/>
          </p:cNvSpPr>
          <p:nvPr/>
        </p:nvSpPr>
        <p:spPr bwMode="auto">
          <a:xfrm>
            <a:off x="5041900" y="400050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11" name="AutoShape 11"/>
          <p:cNvSpPr>
            <a:spLocks noChangeArrowheads="1"/>
          </p:cNvSpPr>
          <p:nvPr/>
        </p:nvSpPr>
        <p:spPr bwMode="auto">
          <a:xfrm>
            <a:off x="5422900" y="422910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12" name="AutoShape 12"/>
          <p:cNvSpPr>
            <a:spLocks noChangeArrowheads="1"/>
          </p:cNvSpPr>
          <p:nvPr/>
        </p:nvSpPr>
        <p:spPr bwMode="auto">
          <a:xfrm>
            <a:off x="5803900" y="438150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13" name="AutoShape 13"/>
          <p:cNvSpPr>
            <a:spLocks noChangeArrowheads="1"/>
          </p:cNvSpPr>
          <p:nvPr/>
        </p:nvSpPr>
        <p:spPr bwMode="auto">
          <a:xfrm>
            <a:off x="6184900" y="453390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cxnSp>
        <p:nvCxnSpPr>
          <p:cNvPr id="14" name="AutoShape 14"/>
          <p:cNvCxnSpPr>
            <a:cxnSpLocks noChangeShapeType="1"/>
          </p:cNvCxnSpPr>
          <p:nvPr/>
        </p:nvCxnSpPr>
        <p:spPr bwMode="auto">
          <a:xfrm>
            <a:off x="5141913" y="4114800"/>
            <a:ext cx="381000" cy="228600"/>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15" name="AutoShape 15"/>
          <p:cNvCxnSpPr>
            <a:cxnSpLocks noChangeShapeType="1"/>
          </p:cNvCxnSpPr>
          <p:nvPr/>
        </p:nvCxnSpPr>
        <p:spPr bwMode="auto">
          <a:xfrm>
            <a:off x="5534025" y="4343400"/>
            <a:ext cx="381000" cy="152400"/>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16" name="AutoShape 16"/>
          <p:cNvCxnSpPr>
            <a:cxnSpLocks noChangeShapeType="1"/>
          </p:cNvCxnSpPr>
          <p:nvPr/>
        </p:nvCxnSpPr>
        <p:spPr bwMode="auto">
          <a:xfrm>
            <a:off x="5915025" y="4495800"/>
            <a:ext cx="381000" cy="152400"/>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sp>
        <p:nvSpPr>
          <p:cNvPr id="17" name="Line 17"/>
          <p:cNvSpPr>
            <a:spLocks noChangeShapeType="1"/>
          </p:cNvSpPr>
          <p:nvPr/>
        </p:nvSpPr>
        <p:spPr bwMode="auto">
          <a:xfrm>
            <a:off x="4265613" y="3409950"/>
            <a:ext cx="247650" cy="30003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 name="Line 18"/>
          <p:cNvSpPr>
            <a:spLocks noChangeShapeType="1"/>
          </p:cNvSpPr>
          <p:nvPr/>
        </p:nvSpPr>
        <p:spPr bwMode="auto">
          <a:xfrm>
            <a:off x="4513263" y="3714750"/>
            <a:ext cx="290512" cy="13335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AutoShape 19"/>
          <p:cNvSpPr>
            <a:spLocks noChangeArrowheads="1"/>
          </p:cNvSpPr>
          <p:nvPr/>
        </p:nvSpPr>
        <p:spPr bwMode="auto">
          <a:xfrm>
            <a:off x="3956050" y="3414713"/>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solidFill>
                <a:srgbClr val="000000"/>
              </a:solidFill>
            </a:endParaRPr>
          </a:p>
        </p:txBody>
      </p:sp>
      <p:sp>
        <p:nvSpPr>
          <p:cNvPr id="20" name="Line 20"/>
          <p:cNvSpPr>
            <a:spLocks noChangeShapeType="1"/>
          </p:cNvSpPr>
          <p:nvPr/>
        </p:nvSpPr>
        <p:spPr bwMode="auto">
          <a:xfrm>
            <a:off x="4808538" y="3852863"/>
            <a:ext cx="333375" cy="26193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 name="Text Box 21"/>
          <p:cNvSpPr txBox="1">
            <a:spLocks noChangeArrowheads="1"/>
          </p:cNvSpPr>
          <p:nvPr/>
        </p:nvSpPr>
        <p:spPr bwMode="auto">
          <a:xfrm>
            <a:off x="762000" y="3902075"/>
            <a:ext cx="9048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000000"/>
                </a:solidFill>
              </a:rPr>
              <a:t>J(</a:t>
            </a:r>
            <a:r>
              <a:rPr lang="en-US" altLang="en-US" sz="1800">
                <a:solidFill>
                  <a:srgbClr val="000000"/>
                </a:solidFill>
                <a:latin typeface="Symbol" panose="05050102010706020507" pitchFamily="18" charset="2"/>
                <a:sym typeface="Symbol" panose="05050102010706020507" pitchFamily="18" charset="2"/>
              </a:rPr>
              <a:t></a:t>
            </a:r>
            <a:r>
              <a:rPr lang="en-US" altLang="en-US" sz="1800" baseline="-25000">
                <a:solidFill>
                  <a:srgbClr val="000000"/>
                </a:solidFill>
                <a:latin typeface="Symbol" panose="05050102010706020507" pitchFamily="18" charset="2"/>
                <a:sym typeface="Symbol" panose="05050102010706020507" pitchFamily="18" charset="2"/>
              </a:rPr>
              <a:t>0</a:t>
            </a:r>
            <a:r>
              <a:rPr lang="en-US" altLang="en-US" sz="1800">
                <a:solidFill>
                  <a:srgbClr val="000000"/>
                </a:solidFill>
                <a:latin typeface="Symbol" panose="05050102010706020507" pitchFamily="18" charset="2"/>
                <a:sym typeface="Symbol" panose="05050102010706020507" pitchFamily="18" charset="2"/>
              </a:rPr>
              <a:t>,</a:t>
            </a:r>
            <a:r>
              <a:rPr lang="en-US" altLang="en-US" sz="1800" baseline="-25000">
                <a:solidFill>
                  <a:srgbClr val="000000"/>
                </a:solidFill>
                <a:latin typeface="Symbol" panose="05050102010706020507" pitchFamily="18" charset="2"/>
                <a:sym typeface="Symbol" panose="05050102010706020507" pitchFamily="18" charset="2"/>
              </a:rPr>
              <a:t>1</a:t>
            </a:r>
            <a:r>
              <a:rPr lang="en-US" altLang="en-US" sz="1800">
                <a:solidFill>
                  <a:srgbClr val="000000"/>
                </a:solidFill>
              </a:rPr>
              <a:t>)</a:t>
            </a:r>
            <a:endParaRPr lang="en-US" altLang="en-US" sz="1800" baseline="-25000">
              <a:solidFill>
                <a:srgbClr val="000000"/>
              </a:solidFill>
              <a:latin typeface="Symbol" panose="05050102010706020507" pitchFamily="18" charset="2"/>
              <a:sym typeface="Symbol" panose="05050102010706020507" pitchFamily="18" charset="2"/>
            </a:endParaRPr>
          </a:p>
        </p:txBody>
      </p:sp>
      <p:sp>
        <p:nvSpPr>
          <p:cNvPr id="23" name="Title 1"/>
          <p:cNvSpPr>
            <a:spLocks noGrp="1"/>
          </p:cNvSpPr>
          <p:nvPr>
            <p:ph type="title"/>
          </p:nvPr>
        </p:nvSpPr>
        <p:spPr>
          <a:xfrm>
            <a:off x="612648" y="228600"/>
            <a:ext cx="8153400" cy="990600"/>
          </a:xfrm>
        </p:spPr>
        <p:txBody>
          <a:bodyPr>
            <a:normAutofit fontScale="90000"/>
          </a:bodyPr>
          <a:lstStyle/>
          <a:p>
            <a:r>
              <a:rPr lang="en-US" sz="3600" b="1" dirty="0">
                <a:solidFill>
                  <a:srgbClr val="333399"/>
                </a:solidFill>
                <a:latin typeface="Arial"/>
              </a:rPr>
              <a:t>Gradient </a:t>
            </a:r>
            <a:r>
              <a:rPr lang="en-US" sz="3600" b="1" dirty="0" smtClean="0">
                <a:solidFill>
                  <a:srgbClr val="333399"/>
                </a:solidFill>
                <a:latin typeface="Arial"/>
              </a:rPr>
              <a:t>Descent Algorithm </a:t>
            </a:r>
            <a:r>
              <a:rPr lang="en-US" sz="3600" b="1" dirty="0">
                <a:solidFill>
                  <a:srgbClr val="333399"/>
                </a:solidFill>
                <a:latin typeface="Arial"/>
              </a:rPr>
              <a:t>for </a:t>
            </a:r>
            <a:r>
              <a:rPr lang="en-US" sz="3600" b="1" dirty="0" smtClean="0">
                <a:solidFill>
                  <a:srgbClr val="333399"/>
                </a:solidFill>
                <a:latin typeface="Arial"/>
              </a:rPr>
              <a:t>Linear Univariate Regression …</a:t>
            </a:r>
            <a:endParaRPr lang="en-US" sz="3600" dirty="0"/>
          </a:p>
        </p:txBody>
      </p:sp>
    </p:spTree>
    <p:extLst>
      <p:ext uri="{BB962C8B-B14F-4D97-AF65-F5344CB8AC3E}">
        <p14:creationId xmlns:p14="http://schemas.microsoft.com/office/powerpoint/2010/main" xmlns="" val="1483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50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50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333399"/>
                </a:solidFill>
                <a:latin typeface="Arial"/>
              </a:rPr>
              <a:t>Quiz</a:t>
            </a:r>
            <a:endParaRPr lang="en-US" sz="3200" b="1" dirty="0">
              <a:solidFill>
                <a:srgbClr val="333399"/>
              </a:solidFill>
              <a:latin typeface="Arial"/>
            </a:endParaRPr>
          </a:p>
        </p:txBody>
      </p:sp>
      <p:sp>
        <p:nvSpPr>
          <p:cNvPr id="3" name="Content Placeholder 2"/>
          <p:cNvSpPr>
            <a:spLocks noGrp="1"/>
          </p:cNvSpPr>
          <p:nvPr>
            <p:ph sz="quarter" idx="1"/>
          </p:nvPr>
        </p:nvSpPr>
        <p:spPr/>
        <p:txBody>
          <a:bodyPr>
            <a:normAutofit fontScale="55000" lnSpcReduction="20000"/>
          </a:bodyPr>
          <a:lstStyle/>
          <a:p>
            <a:r>
              <a:rPr lang="en-US" sz="3100" dirty="0"/>
              <a:t>Consider the problem of predicting how well a student does in her second year of college/university, given how well she did in her first year.</a:t>
            </a:r>
          </a:p>
          <a:p>
            <a:r>
              <a:rPr lang="en-US" sz="3100" dirty="0" smtClean="0"/>
              <a:t>Specifically</a:t>
            </a:r>
            <a:r>
              <a:rPr lang="en-US" sz="3100" dirty="0"/>
              <a:t>, let x be equal to the number of "A" grades (including A-. A and A+ grades) that a student receives in their first year of college (freshmen year). We would like to predict the value of y, which we define as the number of "A" grades they get in their second year (sophomore year).</a:t>
            </a:r>
          </a:p>
          <a:p>
            <a:r>
              <a:rPr lang="en-US" sz="3100" dirty="0" smtClean="0"/>
              <a:t>Here </a:t>
            </a:r>
            <a:r>
              <a:rPr lang="en-US" sz="3100" dirty="0"/>
              <a:t>each row is one training example. Recall that in linear regression, our hypothesis is </a:t>
            </a:r>
            <a:r>
              <a:rPr lang="en-US" sz="3100" dirty="0" err="1"/>
              <a:t>hθ</a:t>
            </a:r>
            <a:r>
              <a:rPr lang="en-US" sz="3100" dirty="0"/>
              <a:t>(x)=θ0+θ1x, and we use m to denote the number of training examples.</a:t>
            </a:r>
          </a:p>
          <a:p>
            <a:endParaRPr lang="en-US" sz="3100" dirty="0"/>
          </a:p>
          <a:p>
            <a:pPr marL="0" indent="0">
              <a:buNone/>
            </a:pPr>
            <a:r>
              <a:rPr lang="en-US" sz="3100" dirty="0" smtClean="0"/>
              <a:t>	x</a:t>
            </a:r>
            <a:r>
              <a:rPr lang="en-US" sz="3100" dirty="0"/>
              <a:t>	y</a:t>
            </a:r>
          </a:p>
          <a:p>
            <a:pPr marL="0" indent="0">
              <a:buNone/>
            </a:pPr>
            <a:r>
              <a:rPr lang="en-US" sz="3100" dirty="0" smtClean="0"/>
              <a:t>	5</a:t>
            </a:r>
            <a:r>
              <a:rPr lang="en-US" sz="3100" dirty="0"/>
              <a:t>	</a:t>
            </a:r>
            <a:r>
              <a:rPr lang="en-US" sz="3100" dirty="0" smtClean="0"/>
              <a:t>4</a:t>
            </a:r>
          </a:p>
          <a:p>
            <a:pPr marL="0" indent="0">
              <a:buNone/>
            </a:pPr>
            <a:r>
              <a:rPr lang="en-US" sz="3100" dirty="0"/>
              <a:t>	</a:t>
            </a:r>
            <a:r>
              <a:rPr lang="en-US" sz="3100" dirty="0" smtClean="0"/>
              <a:t>3</a:t>
            </a:r>
            <a:r>
              <a:rPr lang="en-US" sz="3100" dirty="0"/>
              <a:t>	4</a:t>
            </a:r>
          </a:p>
          <a:p>
            <a:pPr marL="0" indent="0">
              <a:buNone/>
            </a:pPr>
            <a:r>
              <a:rPr lang="en-US" sz="3100" dirty="0" smtClean="0"/>
              <a:t>	0</a:t>
            </a:r>
            <a:r>
              <a:rPr lang="en-US" sz="3100" dirty="0"/>
              <a:t>	1</a:t>
            </a:r>
          </a:p>
          <a:p>
            <a:pPr marL="0" indent="0">
              <a:buNone/>
            </a:pPr>
            <a:r>
              <a:rPr lang="en-US" sz="3100" dirty="0" smtClean="0"/>
              <a:t>	4</a:t>
            </a:r>
            <a:r>
              <a:rPr lang="en-US" sz="3100" dirty="0"/>
              <a:t>	3</a:t>
            </a:r>
          </a:p>
          <a:p>
            <a:r>
              <a:rPr lang="en-US" sz="3100" dirty="0"/>
              <a:t>For the training set given above (note that this training set may also be referenced in other questions in this quiz), what is the value of m? In the box below, please enter your answer (which should be a number between 0 and 10).</a:t>
            </a:r>
          </a:p>
          <a:p>
            <a:endParaRPr lang="en-US" dirty="0"/>
          </a:p>
        </p:txBody>
      </p:sp>
    </p:spTree>
    <p:extLst>
      <p:ext uri="{BB962C8B-B14F-4D97-AF65-F5344CB8AC3E}">
        <p14:creationId xmlns:p14="http://schemas.microsoft.com/office/powerpoint/2010/main" xmlns="" val="1098043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953000"/>
          </a:xfrm>
        </p:spPr>
        <p:txBody>
          <a:bodyPr>
            <a:noAutofit/>
          </a:bodyPr>
          <a:lstStyle/>
          <a:p>
            <a:pPr>
              <a:spcBef>
                <a:spcPts val="0"/>
              </a:spcBef>
            </a:pPr>
            <a:r>
              <a:rPr lang="en-US" sz="2000" dirty="0"/>
              <a:t>Consider the following training set of m=4 training examples:</a:t>
            </a:r>
          </a:p>
          <a:p>
            <a:pPr marL="0" indent="0">
              <a:spcBef>
                <a:spcPts val="0"/>
              </a:spcBef>
              <a:buNone/>
            </a:pPr>
            <a:r>
              <a:rPr lang="en-US" sz="2000" b="1" dirty="0" smtClean="0"/>
              <a:t>x</a:t>
            </a:r>
            <a:r>
              <a:rPr lang="en-US" sz="2000" b="1" dirty="0"/>
              <a:t>	y</a:t>
            </a:r>
          </a:p>
          <a:p>
            <a:pPr marL="0" indent="0">
              <a:spcBef>
                <a:spcPts val="0"/>
              </a:spcBef>
              <a:buNone/>
            </a:pPr>
            <a:r>
              <a:rPr lang="en-US" sz="2000" dirty="0"/>
              <a:t>1	0.5</a:t>
            </a:r>
          </a:p>
          <a:p>
            <a:pPr marL="0" indent="0">
              <a:spcBef>
                <a:spcPts val="0"/>
              </a:spcBef>
              <a:buNone/>
            </a:pPr>
            <a:r>
              <a:rPr lang="en-US" sz="2000" dirty="0"/>
              <a:t>2	1</a:t>
            </a:r>
          </a:p>
          <a:p>
            <a:pPr marL="0" indent="0">
              <a:spcBef>
                <a:spcPts val="0"/>
              </a:spcBef>
              <a:buNone/>
            </a:pPr>
            <a:r>
              <a:rPr lang="en-US" sz="2000" dirty="0"/>
              <a:t>4	2</a:t>
            </a:r>
          </a:p>
          <a:p>
            <a:pPr marL="0" indent="0">
              <a:spcBef>
                <a:spcPts val="0"/>
              </a:spcBef>
              <a:buNone/>
            </a:pPr>
            <a:r>
              <a:rPr lang="en-US" sz="2000" dirty="0"/>
              <a:t>0	0</a:t>
            </a:r>
          </a:p>
          <a:p>
            <a:pPr marL="0" indent="0">
              <a:spcBef>
                <a:spcPts val="0"/>
              </a:spcBef>
              <a:buNone/>
            </a:pPr>
            <a:r>
              <a:rPr lang="en-US" sz="2000" dirty="0"/>
              <a:t>Consider the linear regression model </a:t>
            </a:r>
            <a:r>
              <a:rPr lang="en-US" sz="2000" dirty="0" err="1"/>
              <a:t>hθ</a:t>
            </a:r>
            <a:r>
              <a:rPr lang="en-US" sz="2000" dirty="0"/>
              <a:t>(x)=θ0+θ1x. What are the values of θ0 and θ1 that you would expect to obtain upon running gradient descent on this model? (Linear regression will be able to fit this data perfectly.)</a:t>
            </a:r>
          </a:p>
          <a:p>
            <a:pPr>
              <a:spcBef>
                <a:spcPts val="0"/>
              </a:spcBef>
            </a:pPr>
            <a:endParaRPr lang="en-US" sz="2000" dirty="0"/>
          </a:p>
          <a:p>
            <a:pPr marL="514350" indent="-514350">
              <a:spcBef>
                <a:spcPts val="0"/>
              </a:spcBef>
              <a:buClr>
                <a:srgbClr val="0070C0"/>
              </a:buClr>
              <a:buSzPct val="100000"/>
              <a:buFont typeface="+mj-lt"/>
              <a:buAutoNum type="arabicPeriod"/>
            </a:pPr>
            <a:r>
              <a:rPr lang="en-US" sz="2000" dirty="0"/>
              <a:t>θ0=0.5,θ1=0</a:t>
            </a:r>
          </a:p>
          <a:p>
            <a:pPr marL="514350" indent="-514350">
              <a:spcBef>
                <a:spcPts val="0"/>
              </a:spcBef>
              <a:buClr>
                <a:srgbClr val="0070C0"/>
              </a:buClr>
              <a:buSzPct val="100000"/>
              <a:buFont typeface="+mj-lt"/>
              <a:buAutoNum type="arabicPeriod"/>
            </a:pPr>
            <a:r>
              <a:rPr lang="en-US" sz="2000" dirty="0" smtClean="0"/>
              <a:t>θ0=0.5,θ1=0.5</a:t>
            </a:r>
            <a:endParaRPr lang="en-US" sz="2000" dirty="0"/>
          </a:p>
          <a:p>
            <a:pPr marL="514350" indent="-514350">
              <a:spcBef>
                <a:spcPts val="0"/>
              </a:spcBef>
              <a:buClr>
                <a:srgbClr val="0070C0"/>
              </a:buClr>
              <a:buSzPct val="100000"/>
              <a:buFont typeface="+mj-lt"/>
              <a:buAutoNum type="arabicPeriod"/>
            </a:pPr>
            <a:r>
              <a:rPr lang="en-US" sz="2000" dirty="0" smtClean="0"/>
              <a:t>θ0=1,θ1=0.5</a:t>
            </a:r>
            <a:endParaRPr lang="en-US" sz="2000" dirty="0"/>
          </a:p>
          <a:p>
            <a:pPr marL="514350" indent="-514350">
              <a:spcBef>
                <a:spcPts val="0"/>
              </a:spcBef>
              <a:buClr>
                <a:srgbClr val="0070C0"/>
              </a:buClr>
              <a:buSzPct val="100000"/>
              <a:buFont typeface="+mj-lt"/>
              <a:buAutoNum type="arabicPeriod"/>
            </a:pPr>
            <a:r>
              <a:rPr lang="en-US" sz="2000" dirty="0" smtClean="0"/>
              <a:t>θ0=0,θ1=0.5</a:t>
            </a:r>
            <a:endParaRPr lang="en-US" sz="2000" dirty="0"/>
          </a:p>
          <a:p>
            <a:pPr marL="514350" indent="-514350">
              <a:spcBef>
                <a:spcPts val="0"/>
              </a:spcBef>
              <a:buClr>
                <a:srgbClr val="0070C0"/>
              </a:buClr>
              <a:buSzPct val="100000"/>
              <a:buFont typeface="+mj-lt"/>
              <a:buAutoNum type="arabicPeriod"/>
            </a:pPr>
            <a:r>
              <a:rPr lang="en-US" sz="2000" dirty="0" smtClean="0"/>
              <a:t>θ0=1,θ1=1</a:t>
            </a:r>
            <a:endParaRPr lang="en-US" sz="2000" dirty="0"/>
          </a:p>
        </p:txBody>
      </p:sp>
      <p:sp>
        <p:nvSpPr>
          <p:cNvPr id="4" name="Title 1"/>
          <p:cNvSpPr>
            <a:spLocks noGrp="1"/>
          </p:cNvSpPr>
          <p:nvPr>
            <p:ph type="title"/>
          </p:nvPr>
        </p:nvSpPr>
        <p:spPr>
          <a:xfrm>
            <a:off x="612648" y="228600"/>
            <a:ext cx="8153400" cy="990600"/>
          </a:xfrm>
        </p:spPr>
        <p:txBody>
          <a:bodyPr>
            <a:normAutofit/>
          </a:bodyPr>
          <a:lstStyle/>
          <a:p>
            <a:r>
              <a:rPr lang="en-US" sz="3200" b="1" dirty="0">
                <a:solidFill>
                  <a:srgbClr val="333399"/>
                </a:solidFill>
                <a:latin typeface="Arial"/>
              </a:rPr>
              <a:t>Quiz </a:t>
            </a:r>
            <a:r>
              <a:rPr lang="en-US" sz="3200" b="1" dirty="0" smtClean="0">
                <a:solidFill>
                  <a:srgbClr val="333399"/>
                </a:solidFill>
                <a:latin typeface="Arial"/>
              </a:rPr>
              <a:t>…</a:t>
            </a:r>
            <a:endParaRPr lang="en-US" sz="3200" b="1" dirty="0">
              <a:solidFill>
                <a:srgbClr val="333399"/>
              </a:solidFill>
              <a:latin typeface="Arial"/>
            </a:endParaRPr>
          </a:p>
        </p:txBody>
      </p:sp>
    </p:spTree>
    <p:extLst>
      <p:ext uri="{BB962C8B-B14F-4D97-AF65-F5344CB8AC3E}">
        <p14:creationId xmlns:p14="http://schemas.microsoft.com/office/powerpoint/2010/main" xmlns="" val="33383321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Suppose we set θ</a:t>
            </a:r>
            <a:r>
              <a:rPr lang="en-US" baseline="-25000" dirty="0"/>
              <a:t>0</a:t>
            </a:r>
            <a:r>
              <a:rPr lang="en-US" dirty="0"/>
              <a:t>=−1,θ</a:t>
            </a:r>
            <a:r>
              <a:rPr lang="en-US" baseline="-25000" dirty="0"/>
              <a:t>1</a:t>
            </a:r>
            <a:r>
              <a:rPr lang="en-US" dirty="0"/>
              <a:t>=0.5. What is </a:t>
            </a:r>
            <a:r>
              <a:rPr lang="en-US" dirty="0" err="1"/>
              <a:t>h</a:t>
            </a:r>
            <a:r>
              <a:rPr lang="en-US" baseline="-25000" dirty="0" err="1"/>
              <a:t>θ</a:t>
            </a:r>
            <a:r>
              <a:rPr lang="en-US" dirty="0"/>
              <a:t>(4)?</a:t>
            </a:r>
          </a:p>
        </p:txBody>
      </p:sp>
      <p:sp>
        <p:nvSpPr>
          <p:cNvPr id="5" name="Title 1"/>
          <p:cNvSpPr>
            <a:spLocks noGrp="1"/>
          </p:cNvSpPr>
          <p:nvPr>
            <p:ph type="title"/>
          </p:nvPr>
        </p:nvSpPr>
        <p:spPr>
          <a:xfrm>
            <a:off x="612648" y="228600"/>
            <a:ext cx="8153400" cy="990600"/>
          </a:xfrm>
        </p:spPr>
        <p:txBody>
          <a:bodyPr>
            <a:normAutofit/>
          </a:bodyPr>
          <a:lstStyle/>
          <a:p>
            <a:r>
              <a:rPr lang="en-US" sz="3200" b="1" dirty="0">
                <a:solidFill>
                  <a:srgbClr val="333399"/>
                </a:solidFill>
                <a:latin typeface="Arial"/>
              </a:rPr>
              <a:t>Quiz </a:t>
            </a:r>
            <a:r>
              <a:rPr lang="en-US" sz="3200" b="1" dirty="0" smtClean="0">
                <a:solidFill>
                  <a:srgbClr val="333399"/>
                </a:solidFill>
                <a:latin typeface="Arial"/>
              </a:rPr>
              <a:t>…</a:t>
            </a:r>
            <a:endParaRPr lang="en-US" sz="3200" b="1" dirty="0">
              <a:solidFill>
                <a:srgbClr val="333399"/>
              </a:solidFill>
              <a:latin typeface="Arial"/>
            </a:endParaRPr>
          </a:p>
        </p:txBody>
      </p:sp>
    </p:spTree>
    <p:extLst>
      <p:ext uri="{BB962C8B-B14F-4D97-AF65-F5344CB8AC3E}">
        <p14:creationId xmlns:p14="http://schemas.microsoft.com/office/powerpoint/2010/main" xmlns="" val="741148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a:spcBef>
                <a:spcPts val="0"/>
              </a:spcBef>
            </a:pPr>
            <a:r>
              <a:rPr lang="en-US" sz="2000" dirty="0"/>
              <a:t>Let f be some function so </a:t>
            </a:r>
            <a:r>
              <a:rPr lang="en-US" sz="2000" dirty="0" smtClean="0"/>
              <a:t>that f(θ0,θ1</a:t>
            </a:r>
            <a:r>
              <a:rPr lang="en-US" sz="2000" dirty="0"/>
              <a:t>) outputs a number. For this problem,</a:t>
            </a:r>
          </a:p>
          <a:p>
            <a:pPr>
              <a:spcBef>
                <a:spcPts val="0"/>
              </a:spcBef>
            </a:pPr>
            <a:r>
              <a:rPr lang="en-US" sz="2000" dirty="0" smtClean="0"/>
              <a:t>f </a:t>
            </a:r>
            <a:r>
              <a:rPr lang="en-US" sz="2000" dirty="0"/>
              <a:t>is some arbitrary/unknown smooth function (not necessarily the cost function of linear regression, so f may have local optima).</a:t>
            </a:r>
          </a:p>
          <a:p>
            <a:pPr>
              <a:spcBef>
                <a:spcPts val="0"/>
              </a:spcBef>
            </a:pPr>
            <a:r>
              <a:rPr lang="en-US" sz="2000" dirty="0" smtClean="0"/>
              <a:t>Suppose </a:t>
            </a:r>
            <a:r>
              <a:rPr lang="en-US" sz="2000" dirty="0"/>
              <a:t>we use gradient descent to try to minimize f(θ0,θ1) as a function of θ0 and θ1. Which of the following statements are true? (Check all that apply.)</a:t>
            </a:r>
          </a:p>
          <a:p>
            <a:pPr>
              <a:spcBef>
                <a:spcPts val="0"/>
              </a:spcBef>
            </a:pPr>
            <a:endParaRPr lang="en-US" sz="2000" dirty="0"/>
          </a:p>
          <a:p>
            <a:pPr marL="514350" indent="-514350">
              <a:spcBef>
                <a:spcPts val="0"/>
              </a:spcBef>
              <a:buClr>
                <a:srgbClr val="0070C0"/>
              </a:buClr>
              <a:buSzPct val="100000"/>
              <a:buFont typeface="+mj-lt"/>
              <a:buAutoNum type="arabicPeriod"/>
            </a:pPr>
            <a:r>
              <a:rPr lang="en-US" sz="2000" dirty="0"/>
              <a:t>Even if the learning rate α is very large, every iteration of gradient descent will decrease the value of f(θ0,θ1).</a:t>
            </a:r>
          </a:p>
          <a:p>
            <a:pPr marL="514350" indent="-514350">
              <a:spcBef>
                <a:spcPts val="0"/>
              </a:spcBef>
              <a:buClr>
                <a:srgbClr val="0070C0"/>
              </a:buClr>
              <a:buSzPct val="100000"/>
              <a:buFont typeface="+mj-lt"/>
              <a:buAutoNum type="arabicPeriod"/>
            </a:pPr>
            <a:r>
              <a:rPr lang="en-US" sz="2000" dirty="0"/>
              <a:t>If the learning rate is too small, then gradient descent may take a very long time to converge.</a:t>
            </a:r>
          </a:p>
          <a:p>
            <a:pPr marL="514350" indent="-514350">
              <a:spcBef>
                <a:spcPts val="0"/>
              </a:spcBef>
              <a:buClr>
                <a:srgbClr val="0070C0"/>
              </a:buClr>
              <a:buSzPct val="100000"/>
              <a:buFont typeface="+mj-lt"/>
              <a:buAutoNum type="arabicPeriod"/>
            </a:pPr>
            <a:r>
              <a:rPr lang="en-US" sz="2000" dirty="0"/>
              <a:t>If θ0 and θ1 are initialized at a local minimum, then one iteration will not change their values.</a:t>
            </a:r>
          </a:p>
          <a:p>
            <a:pPr marL="514350" indent="-514350">
              <a:spcBef>
                <a:spcPts val="0"/>
              </a:spcBef>
              <a:buClr>
                <a:srgbClr val="0070C0"/>
              </a:buClr>
              <a:buSzPct val="100000"/>
              <a:buFont typeface="+mj-lt"/>
              <a:buAutoNum type="arabicPeriod"/>
            </a:pPr>
            <a:r>
              <a:rPr lang="en-US" sz="2000" dirty="0"/>
              <a:t>If θ0 and θ1 are initialized so that θ0=θ1, then by symmetry (because we do simultaneous updates to the two parameters), after one iteration of gradient descent, we will still have θ0=θ1.</a:t>
            </a:r>
          </a:p>
        </p:txBody>
      </p:sp>
      <p:sp>
        <p:nvSpPr>
          <p:cNvPr id="4" name="Title 1"/>
          <p:cNvSpPr>
            <a:spLocks noGrp="1"/>
          </p:cNvSpPr>
          <p:nvPr>
            <p:ph type="title"/>
          </p:nvPr>
        </p:nvSpPr>
        <p:spPr>
          <a:xfrm>
            <a:off x="612648" y="228600"/>
            <a:ext cx="8153400" cy="990600"/>
          </a:xfrm>
        </p:spPr>
        <p:txBody>
          <a:bodyPr>
            <a:normAutofit/>
          </a:bodyPr>
          <a:lstStyle/>
          <a:p>
            <a:r>
              <a:rPr lang="en-US" sz="3200" b="1" dirty="0">
                <a:solidFill>
                  <a:srgbClr val="333399"/>
                </a:solidFill>
                <a:latin typeface="Arial"/>
              </a:rPr>
              <a:t>Quiz </a:t>
            </a:r>
            <a:r>
              <a:rPr lang="en-US" sz="3200" b="1" dirty="0" smtClean="0">
                <a:solidFill>
                  <a:srgbClr val="333399"/>
                </a:solidFill>
                <a:latin typeface="Arial"/>
              </a:rPr>
              <a:t>…</a:t>
            </a:r>
            <a:endParaRPr lang="en-US" sz="3200" b="1" dirty="0">
              <a:solidFill>
                <a:srgbClr val="333399"/>
              </a:solidFill>
              <a:latin typeface="Arial"/>
            </a:endParaRPr>
          </a:p>
        </p:txBody>
      </p:sp>
    </p:spTree>
    <p:extLst>
      <p:ext uri="{BB962C8B-B14F-4D97-AF65-F5344CB8AC3E}">
        <p14:creationId xmlns:p14="http://schemas.microsoft.com/office/powerpoint/2010/main" xmlns="" val="1365878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r>
              <a:rPr lang="en-US" dirty="0"/>
              <a:t>Suppose that for some linear regression problem (say, predicting housing prices as in the lecture), we have some training set, and for our training set we managed to find some θ0, θ1 such that J(θ0,θ1)=0.</a:t>
            </a:r>
          </a:p>
          <a:p>
            <a:r>
              <a:rPr lang="en-US" dirty="0" smtClean="0"/>
              <a:t>Which </a:t>
            </a:r>
            <a:r>
              <a:rPr lang="en-US" dirty="0"/>
              <a:t>of the statements below must then be true? (Check all that apply.)</a:t>
            </a:r>
          </a:p>
          <a:p>
            <a:endParaRPr lang="en-US" dirty="0"/>
          </a:p>
          <a:p>
            <a:pPr marL="514350" indent="-514350">
              <a:buClr>
                <a:srgbClr val="0070C0"/>
              </a:buClr>
              <a:buSzPct val="100000"/>
              <a:buFont typeface="+mj-lt"/>
              <a:buAutoNum type="arabicPeriod"/>
            </a:pPr>
            <a:r>
              <a:rPr lang="en-US" dirty="0"/>
              <a:t>For this to be true, we must have y(</a:t>
            </a:r>
            <a:r>
              <a:rPr lang="en-US" dirty="0" err="1"/>
              <a:t>i</a:t>
            </a:r>
            <a:r>
              <a:rPr lang="en-US" dirty="0"/>
              <a:t>)=0 for every value of </a:t>
            </a:r>
            <a:r>
              <a:rPr lang="en-US" dirty="0" err="1"/>
              <a:t>i</a:t>
            </a:r>
            <a:r>
              <a:rPr lang="en-US" dirty="0"/>
              <a:t>=1,2,…,m.</a:t>
            </a:r>
          </a:p>
          <a:p>
            <a:pPr marL="514350" indent="-514350">
              <a:buClr>
                <a:srgbClr val="0070C0"/>
              </a:buClr>
              <a:buSzPct val="100000"/>
              <a:buFont typeface="+mj-lt"/>
              <a:buAutoNum type="arabicPeriod"/>
            </a:pPr>
            <a:r>
              <a:rPr lang="en-US" dirty="0"/>
              <a:t>Gradient descent is likely to get stuck at a local minimum and fail to find the global minimum.</a:t>
            </a:r>
          </a:p>
          <a:p>
            <a:pPr marL="514350" indent="-514350">
              <a:buClr>
                <a:srgbClr val="0070C0"/>
              </a:buClr>
              <a:buSzPct val="100000"/>
              <a:buFont typeface="+mj-lt"/>
              <a:buAutoNum type="arabicPeriod"/>
            </a:pPr>
            <a:r>
              <a:rPr lang="en-US" dirty="0"/>
              <a:t>For this to be true, we must have θ0=0 and θ1=0 so that </a:t>
            </a:r>
            <a:r>
              <a:rPr lang="en-US" dirty="0" err="1"/>
              <a:t>hθ</a:t>
            </a:r>
            <a:r>
              <a:rPr lang="en-US" dirty="0"/>
              <a:t>(x)=0</a:t>
            </a:r>
          </a:p>
          <a:p>
            <a:pPr marL="514350" indent="-514350">
              <a:buClr>
                <a:srgbClr val="0070C0"/>
              </a:buClr>
              <a:buSzPct val="100000"/>
              <a:buFont typeface="+mj-lt"/>
              <a:buAutoNum type="arabicPeriod"/>
            </a:pPr>
            <a:r>
              <a:rPr lang="en-US" dirty="0"/>
              <a:t>Our training set can be fit perfectly by a straight line, i.e., all of our training examples lie perfectly on some straight line.</a:t>
            </a:r>
          </a:p>
        </p:txBody>
      </p:sp>
      <p:sp>
        <p:nvSpPr>
          <p:cNvPr id="4" name="Title 1"/>
          <p:cNvSpPr>
            <a:spLocks noGrp="1"/>
          </p:cNvSpPr>
          <p:nvPr>
            <p:ph type="title"/>
          </p:nvPr>
        </p:nvSpPr>
        <p:spPr>
          <a:xfrm>
            <a:off x="612648" y="228600"/>
            <a:ext cx="8153400" cy="990600"/>
          </a:xfrm>
        </p:spPr>
        <p:txBody>
          <a:bodyPr>
            <a:normAutofit/>
          </a:bodyPr>
          <a:lstStyle/>
          <a:p>
            <a:r>
              <a:rPr lang="en-US" sz="3200" b="1" dirty="0">
                <a:solidFill>
                  <a:srgbClr val="333399"/>
                </a:solidFill>
                <a:latin typeface="Arial"/>
              </a:rPr>
              <a:t>Quiz </a:t>
            </a:r>
            <a:r>
              <a:rPr lang="en-US" sz="3200" b="1" dirty="0" smtClean="0">
                <a:solidFill>
                  <a:srgbClr val="333399"/>
                </a:solidFill>
                <a:latin typeface="Arial"/>
              </a:rPr>
              <a:t>…</a:t>
            </a:r>
            <a:endParaRPr lang="en-US" sz="3200" b="1" dirty="0">
              <a:solidFill>
                <a:srgbClr val="333399"/>
              </a:solidFill>
              <a:latin typeface="Arial"/>
            </a:endParaRPr>
          </a:p>
        </p:txBody>
      </p:sp>
    </p:spTree>
    <p:extLst>
      <p:ext uri="{BB962C8B-B14F-4D97-AF65-F5344CB8AC3E}">
        <p14:creationId xmlns:p14="http://schemas.microsoft.com/office/powerpoint/2010/main" xmlns="" val="3191370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ChangeArrowheads="1"/>
          </p:cNvSpPr>
          <p:nvPr/>
        </p:nvSpPr>
        <p:spPr bwMode="auto">
          <a:xfrm>
            <a:off x="684213" y="1593850"/>
            <a:ext cx="7772400" cy="4610100"/>
          </a:xfrm>
          <a:prstGeom prst="rect">
            <a:avLst/>
          </a:prstGeom>
          <a:noFill/>
          <a:ln w="12700">
            <a:noFill/>
            <a:miter lim="800000"/>
            <a:headEnd/>
            <a:tailEnd/>
          </a:ln>
          <a:effectLst/>
        </p:spPr>
        <p:txBody>
          <a:bodyPr lIns="90488" tIns="44450" rIns="90488" bIns="44450"/>
          <a:lstStyle/>
          <a:p>
            <a:pPr marL="342900" indent="-342900" eaLnBrk="0" fontAlgn="base" hangingPunct="0">
              <a:spcBef>
                <a:spcPct val="20000"/>
              </a:spcBef>
              <a:spcAft>
                <a:spcPct val="0"/>
              </a:spcAft>
              <a:buClr>
                <a:srgbClr val="66FFFF"/>
              </a:buClr>
              <a:buSzPct val="75000"/>
              <a:buFont typeface="Monotype Sorts" pitchFamily="2" charset="2"/>
              <a:buChar char="n"/>
            </a:pPr>
            <a:r>
              <a:rPr lang="en-US" sz="2800" b="1" dirty="0">
                <a:solidFill>
                  <a:srgbClr val="C00000"/>
                </a:solidFill>
                <a:latin typeface="Book Antiqua" pitchFamily="18" charset="0"/>
              </a:rPr>
              <a:t>Positive Linear Relationship</a:t>
            </a:r>
            <a:endParaRPr lang="en-US" sz="2800" b="1" i="1" dirty="0">
              <a:solidFill>
                <a:srgbClr val="C00000"/>
              </a:solidFill>
              <a:latin typeface="Book Antiqua" pitchFamily="18" charset="0"/>
            </a:endParaRPr>
          </a:p>
        </p:txBody>
      </p:sp>
      <p:sp>
        <p:nvSpPr>
          <p:cNvPr id="18" name="Rectangle 12"/>
          <p:cNvSpPr>
            <a:spLocks noChangeArrowheads="1"/>
          </p:cNvSpPr>
          <p:nvPr/>
        </p:nvSpPr>
        <p:spPr bwMode="auto">
          <a:xfrm>
            <a:off x="1695450" y="2133600"/>
            <a:ext cx="5810250" cy="4114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grpSp>
        <p:nvGrpSpPr>
          <p:cNvPr id="19" name="Group 18"/>
          <p:cNvGrpSpPr/>
          <p:nvPr/>
        </p:nvGrpSpPr>
        <p:grpSpPr>
          <a:xfrm>
            <a:off x="2990850" y="2319338"/>
            <a:ext cx="725488" cy="3605212"/>
            <a:chOff x="2990850" y="1824038"/>
            <a:chExt cx="725488" cy="3605212"/>
          </a:xfrm>
        </p:grpSpPr>
        <p:sp>
          <p:nvSpPr>
            <p:cNvPr id="20" name="Line 4"/>
            <p:cNvSpPr>
              <a:spLocks noChangeShapeType="1"/>
            </p:cNvSpPr>
            <p:nvPr/>
          </p:nvSpPr>
          <p:spPr bwMode="auto">
            <a:xfrm>
              <a:off x="3333750" y="2343150"/>
              <a:ext cx="0" cy="3086100"/>
            </a:xfrm>
            <a:prstGeom prst="line">
              <a:avLst/>
            </a:prstGeom>
            <a:noFill/>
            <a:ln w="6350">
              <a:solidFill>
                <a:srgbClr val="FFFFFF"/>
              </a:solidFill>
              <a:roun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1" name="Text Box 5"/>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E</a:t>
              </a:r>
              <a:r>
                <a:rPr kumimoji="0" lang="en-US" sz="2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a:t>
              </a:r>
              <a:r>
                <a:rPr kumimoji="0" lang="en-US" sz="24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y</a:t>
              </a:r>
              <a:r>
                <a:rPr kumimoji="0" lang="en-US" sz="2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a:t>
              </a:r>
            </a:p>
          </p:txBody>
        </p:sp>
      </p:grpSp>
      <p:grpSp>
        <p:nvGrpSpPr>
          <p:cNvPr id="22" name="Group 21"/>
          <p:cNvGrpSpPr/>
          <p:nvPr/>
        </p:nvGrpSpPr>
        <p:grpSpPr>
          <a:xfrm>
            <a:off x="3333750" y="5634038"/>
            <a:ext cx="3806825" cy="457200"/>
            <a:chOff x="3333750" y="5138738"/>
            <a:chExt cx="3806825" cy="457200"/>
          </a:xfrm>
        </p:grpSpPr>
        <p:sp>
          <p:nvSpPr>
            <p:cNvPr id="23" name="Line 6"/>
            <p:cNvSpPr>
              <a:spLocks noChangeShapeType="1"/>
            </p:cNvSpPr>
            <p:nvPr/>
          </p:nvSpPr>
          <p:spPr bwMode="auto">
            <a:xfrm rot="5400000">
              <a:off x="5010150" y="3733800"/>
              <a:ext cx="0" cy="3352800"/>
            </a:xfrm>
            <a:prstGeom prst="line">
              <a:avLst/>
            </a:prstGeom>
            <a:noFill/>
            <a:ln w="6350">
              <a:solidFill>
                <a:srgbClr val="FFFFFF"/>
              </a:solidFill>
              <a:roun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4" name="Text Box 7"/>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x</a:t>
              </a:r>
              <a:endParaRPr kumimoji="0" 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endParaRPr>
            </a:p>
          </p:txBody>
        </p:sp>
      </p:grpSp>
      <p:sp>
        <p:nvSpPr>
          <p:cNvPr id="25" name="Line 8"/>
          <p:cNvSpPr>
            <a:spLocks noChangeShapeType="1"/>
          </p:cNvSpPr>
          <p:nvPr/>
        </p:nvSpPr>
        <p:spPr bwMode="auto">
          <a:xfrm flipV="1">
            <a:off x="3333750" y="3295650"/>
            <a:ext cx="3295650" cy="1333500"/>
          </a:xfrm>
          <a:prstGeom prst="line">
            <a:avLst/>
          </a:prstGeom>
          <a:noFill/>
          <a:ln w="38100">
            <a:solidFill>
              <a:srgbClr val="D20078"/>
            </a:solidFill>
            <a:round/>
            <a:headEnd/>
            <a:tailEnd/>
          </a:ln>
          <a:effectLst>
            <a:outerShdw dist="17961" dir="2700000" algn="ctr" rotWithShape="0">
              <a:srgbClr val="3C0023"/>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6" name="Text Box 9"/>
          <p:cNvSpPr txBox="1">
            <a:spLocks noChangeArrowheads="1"/>
          </p:cNvSpPr>
          <p:nvPr/>
        </p:nvSpPr>
        <p:spPr bwMode="auto">
          <a:xfrm>
            <a:off x="5208588" y="4125913"/>
            <a:ext cx="1550987" cy="822325"/>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Slope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p>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is positive</a:t>
            </a:r>
          </a:p>
        </p:txBody>
      </p:sp>
      <p:sp>
        <p:nvSpPr>
          <p:cNvPr id="27" name="Text Box 10"/>
          <p:cNvSpPr txBox="1">
            <a:spLocks noChangeArrowheads="1"/>
          </p:cNvSpPr>
          <p:nvPr/>
        </p:nvSpPr>
        <p:spPr bwMode="auto">
          <a:xfrm>
            <a:off x="3543300" y="3162300"/>
            <a:ext cx="2343150" cy="457200"/>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b="1" dirty="0">
                <a:solidFill>
                  <a:srgbClr val="FFFFFF"/>
                </a:solidFill>
                <a:effectLst>
                  <a:outerShdw blurRad="38100" dist="38100" dir="2700000" algn="tl">
                    <a:srgbClr val="000000"/>
                  </a:outerShdw>
                </a:effectLst>
                <a:latin typeface="Book Antiqua" pitchFamily="18" charset="0"/>
              </a:rPr>
              <a:t>Regression line</a:t>
            </a:r>
          </a:p>
        </p:txBody>
      </p:sp>
      <p:sp>
        <p:nvSpPr>
          <p:cNvPr id="28" name="Text Box 11"/>
          <p:cNvSpPr txBox="1">
            <a:spLocks noChangeArrowheads="1"/>
          </p:cNvSpPr>
          <p:nvPr/>
        </p:nvSpPr>
        <p:spPr bwMode="auto">
          <a:xfrm>
            <a:off x="1855788" y="3995738"/>
            <a:ext cx="1443037" cy="822325"/>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Intercept</a:t>
            </a:r>
          </a:p>
          <a:p>
            <a:pPr algn="ctr" eaLnBrk="0" fontAlgn="base" hangingPunct="0">
              <a:spcBef>
                <a:spcPct val="0"/>
              </a:spcBef>
              <a:spcAft>
                <a:spcPct val="0"/>
              </a:spcAft>
            </a:pPr>
            <a:r>
              <a:rPr lang="en-US" sz="2400" i="1" dirty="0">
                <a:solidFill>
                  <a:srgbClr val="FFFFFF"/>
                </a:solidFill>
                <a:effectLst>
                  <a:outerShdw blurRad="38100" dist="38100" dir="2700000" algn="tl">
                    <a:srgbClr val="000000"/>
                  </a:outerShdw>
                </a:effectLst>
                <a:latin typeface="Symbol" pitchFamily="18" charset="2"/>
              </a:rPr>
              <a:t>             b</a:t>
            </a:r>
            <a:r>
              <a:rPr lang="en-US" sz="2400" baseline="-25000" dirty="0">
                <a:solidFill>
                  <a:srgbClr val="FFFFFF"/>
                </a:solidFill>
                <a:effectLst>
                  <a:outerShdw blurRad="38100" dist="38100" dir="2700000" algn="tl">
                    <a:srgbClr val="000000"/>
                  </a:outerShdw>
                </a:effectLst>
                <a:latin typeface="Book Antiqua" pitchFamily="18" charset="0"/>
              </a:rPr>
              <a:t>0</a:t>
            </a:r>
            <a:endParaRPr lang="en-US" sz="2400" dirty="0">
              <a:solidFill>
                <a:srgbClr val="FFFFFF"/>
              </a:solidFill>
              <a:effectLst>
                <a:outerShdw blurRad="38100" dist="38100" dir="2700000" algn="tl">
                  <a:srgbClr val="000000"/>
                </a:outerShdw>
              </a:effectLst>
              <a:latin typeface="Book Antiqua" pitchFamily="18" charset="0"/>
            </a:endParaRPr>
          </a:p>
        </p:txBody>
      </p:sp>
      <p:sp>
        <p:nvSpPr>
          <p:cNvPr id="29" name="AutoShape 13"/>
          <p:cNvSpPr>
            <a:spLocks noChangeArrowheads="1"/>
          </p:cNvSpPr>
          <p:nvPr/>
        </p:nvSpPr>
        <p:spPr bwMode="auto">
          <a:xfrm rot="5400000">
            <a:off x="1419225" y="4127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30"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3600" b="1" dirty="0" smtClean="0">
                <a:solidFill>
                  <a:srgbClr val="333399"/>
                </a:solidFill>
                <a:latin typeface="Arial"/>
              </a:rPr>
              <a:t>Simple </a:t>
            </a:r>
            <a:r>
              <a:rPr lang="en-US" altLang="en-US" sz="3600" b="1" dirty="0">
                <a:solidFill>
                  <a:srgbClr val="333399"/>
                </a:solidFill>
                <a:latin typeface="Arial"/>
              </a:rPr>
              <a:t>Linear Regression Equation</a:t>
            </a:r>
          </a:p>
        </p:txBody>
      </p:sp>
    </p:spTree>
    <p:extLst>
      <p:ext uri="{BB962C8B-B14F-4D97-AF65-F5344CB8AC3E}">
        <p14:creationId xmlns:p14="http://schemas.microsoft.com/office/powerpoint/2010/main" xmlns="" val="3172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9"/>
                                        </p:tgtEl>
                                        <p:attrNameLst>
                                          <p:attrName>style.visibility</p:attrName>
                                        </p:attrNameLst>
                                      </p:cBhvr>
                                      <p:to>
                                        <p:strVal val="visible"/>
                                      </p:to>
                                    </p:set>
                                    <p:animEffect transition="in" filter="slide(fromLeft)">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1500"/>
                            </p:stCondLst>
                            <p:childTnLst>
                              <p:par>
                                <p:cTn id="18" presetID="22" presetClass="entr" presetSubtype="4" fill="hold" nodeType="afterEffect">
                                  <p:stCondLst>
                                    <p:cond delay="50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par>
                          <p:cTn id="21" fill="hold">
                            <p:stCondLst>
                              <p:cond delay="2500"/>
                            </p:stCondLst>
                            <p:childTnLst>
                              <p:par>
                                <p:cTn id="22" presetID="3" presetClass="entr" presetSubtype="10"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childTnLst>
                          </p:cTn>
                        </p:par>
                        <p:par>
                          <p:cTn id="25" fill="hold">
                            <p:stCondLst>
                              <p:cond delay="3500"/>
                            </p:stCondLst>
                            <p:childTnLst>
                              <p:par>
                                <p:cTn id="26" presetID="17" presetClass="entr" presetSubtype="8" fill="hold" grpId="0" nodeType="afterEffect">
                                  <p:stCondLst>
                                    <p:cond delay="5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ppt_x</p:attrName>
                                        </p:attrNameLst>
                                      </p:cBhvr>
                                      <p:tavLst>
                                        <p:tav tm="0">
                                          <p:val>
                                            <p:strVal val="#ppt_x-#ppt_w/2"/>
                                          </p:val>
                                        </p:tav>
                                        <p:tav tm="100000">
                                          <p:val>
                                            <p:strVal val="#ppt_x"/>
                                          </p:val>
                                        </p:tav>
                                      </p:tavLst>
                                    </p:anim>
                                    <p:anim calcmode="lin" valueType="num">
                                      <p:cBhvr>
                                        <p:cTn id="29" dur="500" fill="hold"/>
                                        <p:tgtEl>
                                          <p:spTgt spid="25"/>
                                        </p:tgtEl>
                                        <p:attrNameLst>
                                          <p:attrName>ppt_y</p:attrName>
                                        </p:attrNameLst>
                                      </p:cBhvr>
                                      <p:tavLst>
                                        <p:tav tm="0">
                                          <p:val>
                                            <p:strVal val="#ppt_y"/>
                                          </p:val>
                                        </p:tav>
                                        <p:tav tm="100000">
                                          <p:val>
                                            <p:strVal val="#ppt_y"/>
                                          </p:val>
                                        </p:tav>
                                      </p:tavLst>
                                    </p:anim>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strVal val="#ppt_h"/>
                                          </p:val>
                                        </p:tav>
                                        <p:tav tm="100000">
                                          <p:val>
                                            <p:strVal val="#ppt_h"/>
                                          </p:val>
                                        </p:tav>
                                      </p:tavLst>
                                    </p:anim>
                                  </p:childTnLst>
                                </p:cTn>
                              </p:par>
                            </p:childTnLst>
                          </p:cTn>
                        </p:par>
                        <p:par>
                          <p:cTn id="32" fill="hold">
                            <p:stCondLst>
                              <p:cond delay="4500"/>
                            </p:stCondLst>
                            <p:childTnLst>
                              <p:par>
                                <p:cTn id="33" presetID="12" presetClass="entr" presetSubtype="1" fill="hold" grpId="0" nodeType="afterEffect">
                                  <p:stCondLst>
                                    <p:cond delay="750"/>
                                  </p:stCondLst>
                                  <p:childTnLst>
                                    <p:set>
                                      <p:cBhvr>
                                        <p:cTn id="34" dur="1" fill="hold">
                                          <p:stCondLst>
                                            <p:cond delay="0"/>
                                          </p:stCondLst>
                                        </p:cTn>
                                        <p:tgtEl>
                                          <p:spTgt spid="27"/>
                                        </p:tgtEl>
                                        <p:attrNameLst>
                                          <p:attrName>style.visibility</p:attrName>
                                        </p:attrNameLst>
                                      </p:cBhvr>
                                      <p:to>
                                        <p:strVal val="visible"/>
                                      </p:to>
                                    </p:set>
                                    <p:animEffect transition="in" filter="slide(fromTop)">
                                      <p:cBhvr>
                                        <p:cTn id="35" dur="500"/>
                                        <p:tgtEl>
                                          <p:spTgt spid="27"/>
                                        </p:tgtEl>
                                      </p:cBhvr>
                                    </p:animEffect>
                                  </p:childTnLst>
                                </p:cTn>
                              </p:par>
                            </p:childTnLst>
                          </p:cTn>
                        </p:par>
                        <p:par>
                          <p:cTn id="36" fill="hold">
                            <p:stCondLst>
                              <p:cond delay="5750"/>
                            </p:stCondLst>
                            <p:childTnLst>
                              <p:par>
                                <p:cTn id="37" presetID="3" presetClass="entr" presetSubtype="10" fill="hold" grpId="0" nodeType="afterEffect">
                                  <p:stCondLst>
                                    <p:cond delay="75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6" grpId="0" autoUpdateAnimBg="0"/>
      <p:bldP spid="27" grpId="0" autoUpdateAnimBg="0"/>
      <p:bldP spid="28" grpId="0" autoUpdateAnimBg="0"/>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Sample\Thank you\p3.jpg"/>
          <p:cNvPicPr>
            <a:picLocks noChangeAspect="1" noChangeArrowheads="1"/>
          </p:cNvPicPr>
          <p:nvPr/>
        </p:nvPicPr>
        <p:blipFill>
          <a:blip r:embed="rId2" cstate="print"/>
          <a:srcRect/>
          <a:stretch>
            <a:fillRect/>
          </a:stretch>
        </p:blipFill>
        <p:spPr bwMode="auto">
          <a:xfrm>
            <a:off x="2209800" y="1752600"/>
            <a:ext cx="4932506" cy="2971800"/>
          </a:xfrm>
          <a:prstGeom prst="rect">
            <a:avLst/>
          </a:prstGeom>
          <a:noFill/>
          <a:ln w="9525">
            <a:noFill/>
            <a:miter lim="800000"/>
            <a:headEnd/>
            <a:tailEnd/>
          </a:ln>
        </p:spPr>
      </p:pic>
      <p:sp>
        <p:nvSpPr>
          <p:cNvPr id="5" name="TextBox 9"/>
          <p:cNvSpPr txBox="1">
            <a:spLocks noChangeArrowheads="1"/>
          </p:cNvSpPr>
          <p:nvPr/>
        </p:nvSpPr>
        <p:spPr bwMode="auto">
          <a:xfrm>
            <a:off x="1524000" y="4953000"/>
            <a:ext cx="6357938" cy="830997"/>
          </a:xfrm>
          <a:prstGeom prst="rect">
            <a:avLst/>
          </a:prstGeom>
          <a:noFill/>
          <a:ln w="9525">
            <a:noFill/>
            <a:miter lim="800000"/>
            <a:headEnd/>
            <a:tailEnd/>
          </a:ln>
        </p:spPr>
        <p:txBody>
          <a:bodyPr>
            <a:spAutoFit/>
          </a:bodyPr>
          <a:lstStyle/>
          <a:p>
            <a:pPr algn="ctr"/>
            <a:r>
              <a:rPr lang="en-US" sz="4800" b="1" dirty="0">
                <a:solidFill>
                  <a:srgbClr val="002060"/>
                </a:solidFill>
                <a:latin typeface="Script MT Bold" pitchFamily="66" charset="0"/>
              </a:rPr>
              <a:t>Any </a:t>
            </a:r>
            <a:r>
              <a:rPr lang="en-US" sz="4800" b="1" dirty="0" smtClean="0">
                <a:solidFill>
                  <a:srgbClr val="002060"/>
                </a:solidFill>
                <a:latin typeface="Script MT Bold" pitchFamily="66" charset="0"/>
              </a:rPr>
              <a:t>Questions ?</a:t>
            </a:r>
            <a:endParaRPr lang="en-US" sz="4800" b="1" dirty="0">
              <a:solidFill>
                <a:srgbClr val="002060"/>
              </a:solidFill>
              <a:latin typeface="Script MT Bold"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684212" y="1593850"/>
            <a:ext cx="5640387" cy="622300"/>
          </a:xfrm>
          <a:prstGeom prst="rect">
            <a:avLst/>
          </a:prstGeom>
          <a:noFill/>
          <a:ln w="12700">
            <a:noFill/>
            <a:miter lim="800000"/>
            <a:headEnd/>
            <a:tailEnd/>
          </a:ln>
          <a:effectLst/>
        </p:spPr>
        <p:txBody>
          <a:bodyPr lIns="90488" tIns="44450" rIns="90488" bIns="44450"/>
          <a:lstStyle/>
          <a:p>
            <a:pPr marL="342900" indent="-342900" eaLnBrk="0" fontAlgn="base" hangingPunct="0">
              <a:spcBef>
                <a:spcPct val="20000"/>
              </a:spcBef>
              <a:spcAft>
                <a:spcPct val="0"/>
              </a:spcAft>
              <a:buClr>
                <a:srgbClr val="66FFFF"/>
              </a:buClr>
              <a:buSzPct val="75000"/>
              <a:buFont typeface="Monotype Sorts" pitchFamily="2" charset="2"/>
              <a:buChar char="n"/>
            </a:pPr>
            <a:r>
              <a:rPr lang="en-US" sz="2800" b="1" dirty="0">
                <a:solidFill>
                  <a:srgbClr val="C00000"/>
                </a:solidFill>
                <a:latin typeface="Book Antiqua" pitchFamily="18" charset="0"/>
              </a:rPr>
              <a:t>Negative Linear Relationship</a:t>
            </a:r>
            <a:endParaRPr lang="en-US" sz="2800" b="1" i="1" dirty="0">
              <a:solidFill>
                <a:srgbClr val="C00000"/>
              </a:solidFill>
              <a:latin typeface="Book Antiqua" pitchFamily="18" charset="0"/>
            </a:endParaRPr>
          </a:p>
        </p:txBody>
      </p:sp>
      <p:sp>
        <p:nvSpPr>
          <p:cNvPr id="17" name="Rectangle 2"/>
          <p:cNvSpPr>
            <a:spLocks noChangeArrowheads="1"/>
          </p:cNvSpPr>
          <p:nvPr/>
        </p:nvSpPr>
        <p:spPr bwMode="auto">
          <a:xfrm>
            <a:off x="500034" y="2133600"/>
            <a:ext cx="8358246" cy="4114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spcBef>
                <a:spcPct val="0"/>
              </a:spcBef>
              <a:spcAft>
                <a:spcPct val="0"/>
              </a:spcAft>
            </a:pPr>
            <a:endParaRPr lang="en-US" sz="2200" dirty="0">
              <a:solidFill>
                <a:srgbClr val="FFFFFF"/>
              </a:solidFill>
              <a:effectLst>
                <a:outerShdw blurRad="38100" dist="38100" dir="2700000" algn="tl">
                  <a:srgbClr val="000000">
                    <a:alpha val="43137"/>
                  </a:srgbClr>
                </a:outerShdw>
              </a:effectLst>
              <a:latin typeface="MS Reference Serif" pitchFamily="18" charset="0"/>
            </a:endParaRPr>
          </a:p>
        </p:txBody>
      </p:sp>
      <p:grpSp>
        <p:nvGrpSpPr>
          <p:cNvPr id="18" name="Group 17"/>
          <p:cNvGrpSpPr/>
          <p:nvPr/>
        </p:nvGrpSpPr>
        <p:grpSpPr>
          <a:xfrm>
            <a:off x="2990850" y="2319338"/>
            <a:ext cx="4149725" cy="3771900"/>
            <a:chOff x="2990850" y="1824038"/>
            <a:chExt cx="4149725" cy="3771900"/>
          </a:xfrm>
        </p:grpSpPr>
        <p:sp>
          <p:nvSpPr>
            <p:cNvPr id="19" name="Line 5"/>
            <p:cNvSpPr>
              <a:spLocks noChangeShapeType="1"/>
            </p:cNvSpPr>
            <p:nvPr/>
          </p:nvSpPr>
          <p:spPr bwMode="auto">
            <a:xfrm>
              <a:off x="3333750" y="2343150"/>
              <a:ext cx="0" cy="3086100"/>
            </a:xfrm>
            <a:prstGeom prst="line">
              <a:avLst/>
            </a:prstGeom>
            <a:noFill/>
            <a:ln w="6350">
              <a:solidFill>
                <a:srgbClr val="FFFFFF"/>
              </a:solidFill>
              <a:round/>
              <a:headEnd/>
              <a:tailEnd/>
            </a:ln>
            <a:effectLst>
              <a:outerShdw dist="17961" dir="2700000" algn="ctr" rotWithShape="0">
                <a:srgbClr val="000000"/>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0" name="Text Box 6"/>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E</a:t>
              </a:r>
              <a:r>
                <a:rPr kumimoji="0" 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a:t>
              </a:r>
              <a:r>
                <a:rPr kumimoji="0" lang="en-US" sz="2400" b="0"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y</a:t>
              </a:r>
              <a:r>
                <a:rPr kumimoji="0" 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a:t>
              </a:r>
            </a:p>
          </p:txBody>
        </p:sp>
        <p:sp>
          <p:nvSpPr>
            <p:cNvPr id="21" name="Line 7"/>
            <p:cNvSpPr>
              <a:spLocks noChangeShapeType="1"/>
            </p:cNvSpPr>
            <p:nvPr/>
          </p:nvSpPr>
          <p:spPr bwMode="auto">
            <a:xfrm rot="5400000">
              <a:off x="5010150" y="3733800"/>
              <a:ext cx="0" cy="3352800"/>
            </a:xfrm>
            <a:prstGeom prst="line">
              <a:avLst/>
            </a:prstGeom>
            <a:noFill/>
            <a:ln w="6350">
              <a:solidFill>
                <a:srgbClr val="FFFFFF"/>
              </a:solidFill>
              <a:round/>
              <a:headEnd/>
              <a:tailEnd/>
            </a:ln>
            <a:effectLst>
              <a:outerShdw dist="17961" dir="2700000" algn="ctr" rotWithShape="0">
                <a:srgbClr val="000000"/>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2" name="Text Box 8"/>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x</a:t>
              </a:r>
              <a:endParaRPr kumimoji="0" lang="en-US" sz="2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p:txBody>
        </p:sp>
      </p:grpSp>
      <p:sp>
        <p:nvSpPr>
          <p:cNvPr id="23" name="Line 9"/>
          <p:cNvSpPr>
            <a:spLocks noChangeShapeType="1"/>
          </p:cNvSpPr>
          <p:nvPr/>
        </p:nvSpPr>
        <p:spPr bwMode="auto">
          <a:xfrm>
            <a:off x="3333750" y="3714750"/>
            <a:ext cx="3276600" cy="876300"/>
          </a:xfrm>
          <a:prstGeom prst="line">
            <a:avLst/>
          </a:prstGeom>
          <a:noFill/>
          <a:ln w="38100">
            <a:solidFill>
              <a:srgbClr val="D20078"/>
            </a:solidFill>
            <a:round/>
            <a:headEnd/>
            <a:tailEnd/>
          </a:ln>
          <a:effectLst>
            <a:outerShdw dist="17961" dir="2700000" algn="ctr" rotWithShape="0">
              <a:srgbClr val="3C0023"/>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4" name="Text Box 10"/>
          <p:cNvSpPr txBox="1">
            <a:spLocks noChangeArrowheads="1"/>
          </p:cNvSpPr>
          <p:nvPr/>
        </p:nvSpPr>
        <p:spPr bwMode="auto">
          <a:xfrm>
            <a:off x="3814763" y="5035567"/>
            <a:ext cx="1630362" cy="822325"/>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Slope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p>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is negative</a:t>
            </a:r>
          </a:p>
        </p:txBody>
      </p:sp>
      <p:sp>
        <p:nvSpPr>
          <p:cNvPr id="25" name="Text Box 11"/>
          <p:cNvSpPr txBox="1">
            <a:spLocks noChangeArrowheads="1"/>
          </p:cNvSpPr>
          <p:nvPr/>
        </p:nvSpPr>
        <p:spPr bwMode="auto">
          <a:xfrm>
            <a:off x="3848100" y="3429000"/>
            <a:ext cx="2343150" cy="457200"/>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b="1" dirty="0">
                <a:solidFill>
                  <a:srgbClr val="FFFFFF"/>
                </a:solidFill>
                <a:effectLst>
                  <a:outerShdw blurRad="38100" dist="38100" dir="2700000" algn="tl">
                    <a:srgbClr val="000000"/>
                  </a:outerShdw>
                </a:effectLst>
                <a:latin typeface="Book Antiqua" pitchFamily="18" charset="0"/>
              </a:rPr>
              <a:t>Regression line</a:t>
            </a:r>
          </a:p>
        </p:txBody>
      </p:sp>
      <p:sp>
        <p:nvSpPr>
          <p:cNvPr id="26" name="Text Box 12"/>
          <p:cNvSpPr txBox="1">
            <a:spLocks noChangeArrowheads="1"/>
          </p:cNvSpPr>
          <p:nvPr/>
        </p:nvSpPr>
        <p:spPr bwMode="auto">
          <a:xfrm>
            <a:off x="928662" y="3071810"/>
            <a:ext cx="2370163" cy="831853"/>
          </a:xfrm>
          <a:prstGeom prst="rect">
            <a:avLst/>
          </a:prstGeom>
          <a:noFill/>
          <a:ln w="12700">
            <a:noFill/>
            <a:miter lim="800000"/>
            <a:headEnd/>
            <a:tailEnd/>
          </a:ln>
          <a:effectLst/>
        </p:spPr>
        <p:txBody>
          <a:bodyPr wrap="square">
            <a:spAutoFit/>
          </a:bodyPr>
          <a:lstStyle/>
          <a:p>
            <a:pPr algn="ctr" eaLnBrk="0" fontAlgn="base" hangingPunct="0">
              <a:spcBef>
                <a:spcPct val="0"/>
              </a:spcBef>
              <a:spcAft>
                <a:spcPct val="0"/>
              </a:spcAft>
            </a:pPr>
            <a:r>
              <a:rPr lang="en-US" sz="2400" dirty="0">
                <a:solidFill>
                  <a:srgbClr val="FFFFFF"/>
                </a:solidFill>
                <a:effectLst>
                  <a:outerShdw blurRad="38100" dist="38100" dir="2700000" algn="tl">
                    <a:srgbClr val="000000"/>
                  </a:outerShdw>
                </a:effectLst>
                <a:latin typeface="Book Antiqua" pitchFamily="18" charset="0"/>
              </a:rPr>
              <a:t>Intercept</a:t>
            </a:r>
          </a:p>
          <a:p>
            <a:pPr algn="ctr" eaLnBrk="0" fontAlgn="base" hangingPunct="0">
              <a:spcBef>
                <a:spcPct val="0"/>
              </a:spcBef>
              <a:spcAft>
                <a:spcPct val="0"/>
              </a:spcAft>
            </a:pPr>
            <a:r>
              <a:rPr lang="en-US" sz="2400" i="1" dirty="0">
                <a:solidFill>
                  <a:srgbClr val="FFFFFF"/>
                </a:solidFill>
                <a:effectLst>
                  <a:outerShdw blurRad="38100" dist="38100" dir="2700000" algn="tl">
                    <a:srgbClr val="000000"/>
                  </a:outerShdw>
                </a:effectLst>
                <a:latin typeface="Symbol" pitchFamily="18" charset="2"/>
              </a:rPr>
              <a:t>             b</a:t>
            </a:r>
            <a:r>
              <a:rPr lang="en-US" sz="2400" baseline="-25000" dirty="0">
                <a:solidFill>
                  <a:srgbClr val="FFFFFF"/>
                </a:solidFill>
                <a:effectLst>
                  <a:outerShdw blurRad="38100" dist="38100" dir="2700000" algn="tl">
                    <a:srgbClr val="000000"/>
                  </a:outerShdw>
                </a:effectLst>
                <a:latin typeface="Book Antiqua" pitchFamily="18" charset="0"/>
              </a:rPr>
              <a:t>0</a:t>
            </a:r>
            <a:endParaRPr lang="en-US" sz="2400" dirty="0">
              <a:solidFill>
                <a:srgbClr val="FFFFFF"/>
              </a:solidFill>
              <a:effectLst>
                <a:outerShdw blurRad="38100" dist="38100" dir="2700000" algn="tl">
                  <a:srgbClr val="000000"/>
                </a:outerShdw>
              </a:effectLst>
              <a:latin typeface="Book Antiqua" pitchFamily="18" charset="0"/>
            </a:endParaRPr>
          </a:p>
        </p:txBody>
      </p:sp>
      <p:sp>
        <p:nvSpPr>
          <p:cNvPr id="27" name="AutoShape 14"/>
          <p:cNvSpPr>
            <a:spLocks noChangeArrowheads="1"/>
          </p:cNvSpPr>
          <p:nvPr/>
        </p:nvSpPr>
        <p:spPr bwMode="auto">
          <a:xfrm rot="5400000">
            <a:off x="1419225" y="4127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28"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3600" b="1" dirty="0" smtClean="0">
                <a:solidFill>
                  <a:srgbClr val="333399"/>
                </a:solidFill>
                <a:latin typeface="Arial"/>
              </a:rPr>
              <a:t>Simple </a:t>
            </a:r>
            <a:r>
              <a:rPr lang="en-US" altLang="en-US" sz="3600" b="1" dirty="0">
                <a:solidFill>
                  <a:srgbClr val="333399"/>
                </a:solidFill>
                <a:latin typeface="Arial"/>
              </a:rPr>
              <a:t>Linear Regression Equation</a:t>
            </a:r>
          </a:p>
        </p:txBody>
      </p:sp>
    </p:spTree>
    <p:extLst>
      <p:ext uri="{BB962C8B-B14F-4D97-AF65-F5344CB8AC3E}">
        <p14:creationId xmlns:p14="http://schemas.microsoft.com/office/powerpoint/2010/main" xmlns="" val="10830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childTnLst>
                          </p:cTn>
                        </p:par>
                        <p:par>
                          <p:cTn id="17" fill="hold">
                            <p:stCondLst>
                              <p:cond delay="2000"/>
                            </p:stCondLst>
                            <p:childTnLst>
                              <p:par>
                                <p:cTn id="18" presetID="3"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par>
                          <p:cTn id="21" fill="hold">
                            <p:stCondLst>
                              <p:cond delay="2500"/>
                            </p:stCondLst>
                            <p:childTnLst>
                              <p:par>
                                <p:cTn id="22" presetID="17" presetClass="entr" presetSubtype="1" fill="hold" grpId="0" nodeType="afterEffect">
                                  <p:stCondLst>
                                    <p:cond delay="200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ppt_x</p:attrName>
                                        </p:attrNameLst>
                                      </p:cBhvr>
                                      <p:tavLst>
                                        <p:tav tm="0">
                                          <p:val>
                                            <p:strVal val="#ppt_x"/>
                                          </p:val>
                                        </p:tav>
                                        <p:tav tm="100000">
                                          <p:val>
                                            <p:strVal val="#ppt_x"/>
                                          </p:val>
                                        </p:tav>
                                      </p:tavLst>
                                    </p:anim>
                                    <p:anim calcmode="lin" valueType="num">
                                      <p:cBhvr>
                                        <p:cTn id="25" dur="500" fill="hold"/>
                                        <p:tgtEl>
                                          <p:spTgt spid="23"/>
                                        </p:tgtEl>
                                        <p:attrNameLst>
                                          <p:attrName>ppt_y</p:attrName>
                                        </p:attrNameLst>
                                      </p:cBhvr>
                                      <p:tavLst>
                                        <p:tav tm="0">
                                          <p:val>
                                            <p:strVal val="#ppt_y-#ppt_h/2"/>
                                          </p:val>
                                        </p:tav>
                                        <p:tav tm="100000">
                                          <p:val>
                                            <p:strVal val="#ppt_y"/>
                                          </p:val>
                                        </p:tav>
                                      </p:tavLst>
                                    </p:anim>
                                    <p:anim calcmode="lin" valueType="num">
                                      <p:cBhvr>
                                        <p:cTn id="26" dur="500" fill="hold"/>
                                        <p:tgtEl>
                                          <p:spTgt spid="23"/>
                                        </p:tgtEl>
                                        <p:attrNameLst>
                                          <p:attrName>ppt_w</p:attrName>
                                        </p:attrNameLst>
                                      </p:cBhvr>
                                      <p:tavLst>
                                        <p:tav tm="0">
                                          <p:val>
                                            <p:strVal val="#ppt_w"/>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childTnLst>
                                </p:cTn>
                              </p:par>
                            </p:childTnLst>
                          </p:cTn>
                        </p:par>
                        <p:par>
                          <p:cTn id="28" fill="hold">
                            <p:stCondLst>
                              <p:cond delay="5000"/>
                            </p:stCondLst>
                            <p:childTnLst>
                              <p:par>
                                <p:cTn id="29" presetID="12" presetClass="entr" presetSubtype="1" fill="hold" grpId="0" nodeType="afterEffect">
                                  <p:stCondLst>
                                    <p:cond delay="1000"/>
                                  </p:stCondLst>
                                  <p:childTnLst>
                                    <p:set>
                                      <p:cBhvr>
                                        <p:cTn id="30" dur="1" fill="hold">
                                          <p:stCondLst>
                                            <p:cond delay="0"/>
                                          </p:stCondLst>
                                        </p:cTn>
                                        <p:tgtEl>
                                          <p:spTgt spid="25"/>
                                        </p:tgtEl>
                                        <p:attrNameLst>
                                          <p:attrName>style.visibility</p:attrName>
                                        </p:attrNameLst>
                                      </p:cBhvr>
                                      <p:to>
                                        <p:strVal val="visible"/>
                                      </p:to>
                                    </p:set>
                                    <p:animEffect transition="in" filter="slide(fromTop)">
                                      <p:cBhvr>
                                        <p:cTn id="31" dur="500"/>
                                        <p:tgtEl>
                                          <p:spTgt spid="25"/>
                                        </p:tgtEl>
                                      </p:cBhvr>
                                    </p:animEffect>
                                  </p:childTnLst>
                                </p:cTn>
                              </p:par>
                            </p:childTnLst>
                          </p:cTn>
                        </p:par>
                        <p:par>
                          <p:cTn id="32" fill="hold">
                            <p:stCondLst>
                              <p:cond delay="6500"/>
                            </p:stCondLst>
                            <p:childTnLst>
                              <p:par>
                                <p:cTn id="33" presetID="3" presetClass="entr" presetSubtype="10" fill="hold" grpId="0" nodeType="afterEffect">
                                  <p:stCondLst>
                                    <p:cond delay="100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utoUpdateAnimBg="0"/>
      <p:bldP spid="25" grpId="0" autoUpdateAnimBg="0"/>
      <p:bldP spid="26" grpId="0" autoUpdateAnimBg="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
          <p:cNvSpPr>
            <a:spLocks noChangeArrowheads="1"/>
          </p:cNvSpPr>
          <p:nvPr/>
        </p:nvSpPr>
        <p:spPr bwMode="auto">
          <a:xfrm>
            <a:off x="684213" y="1746250"/>
            <a:ext cx="7772400" cy="4610100"/>
          </a:xfrm>
          <a:prstGeom prst="rect">
            <a:avLst/>
          </a:prstGeom>
          <a:noFill/>
          <a:ln w="12700">
            <a:noFill/>
            <a:miter lim="800000"/>
            <a:headEnd/>
            <a:tailEnd/>
          </a:ln>
          <a:effectLst/>
        </p:spPr>
        <p:txBody>
          <a:bodyPr lIns="90488" tIns="44450" rIns="90488" bIns="44450"/>
          <a:lstStyle/>
          <a:p>
            <a:pPr marL="342900" indent="-342900" eaLnBrk="0" fontAlgn="base" hangingPunct="0">
              <a:spcBef>
                <a:spcPct val="20000"/>
              </a:spcBef>
              <a:spcAft>
                <a:spcPct val="0"/>
              </a:spcAft>
              <a:buClr>
                <a:srgbClr val="66FFFF"/>
              </a:buClr>
              <a:buSzPct val="75000"/>
              <a:buFont typeface="Monotype Sorts" pitchFamily="2" charset="2"/>
              <a:buChar char="n"/>
            </a:pPr>
            <a:r>
              <a:rPr lang="en-US" sz="2400" b="1" dirty="0">
                <a:solidFill>
                  <a:srgbClr val="C00000"/>
                </a:solidFill>
                <a:latin typeface="Book Antiqua" pitchFamily="18" charset="0"/>
              </a:rPr>
              <a:t>No Relationship</a:t>
            </a:r>
            <a:endParaRPr lang="en-US" sz="2400" b="1" i="1" dirty="0">
              <a:solidFill>
                <a:srgbClr val="C00000"/>
              </a:solidFill>
              <a:latin typeface="Book Antiqua" pitchFamily="18" charset="0"/>
            </a:endParaRPr>
          </a:p>
        </p:txBody>
      </p:sp>
      <p:sp>
        <p:nvSpPr>
          <p:cNvPr id="17" name="Rectangle 2"/>
          <p:cNvSpPr>
            <a:spLocks noChangeArrowheads="1"/>
          </p:cNvSpPr>
          <p:nvPr/>
        </p:nvSpPr>
        <p:spPr bwMode="auto">
          <a:xfrm>
            <a:off x="1695450" y="2286000"/>
            <a:ext cx="5810250" cy="41148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grpSp>
        <p:nvGrpSpPr>
          <p:cNvPr id="18" name="Group 17"/>
          <p:cNvGrpSpPr/>
          <p:nvPr/>
        </p:nvGrpSpPr>
        <p:grpSpPr>
          <a:xfrm>
            <a:off x="2990850" y="2471738"/>
            <a:ext cx="4149725" cy="3771900"/>
            <a:chOff x="2990850" y="1824038"/>
            <a:chExt cx="4149725" cy="3771900"/>
          </a:xfrm>
        </p:grpSpPr>
        <p:sp>
          <p:nvSpPr>
            <p:cNvPr id="19" name="Line 5"/>
            <p:cNvSpPr>
              <a:spLocks noChangeShapeType="1"/>
            </p:cNvSpPr>
            <p:nvPr/>
          </p:nvSpPr>
          <p:spPr bwMode="auto">
            <a:xfrm>
              <a:off x="3333750" y="2343150"/>
              <a:ext cx="0" cy="3086100"/>
            </a:xfrm>
            <a:prstGeom prst="line">
              <a:avLst/>
            </a:prstGeom>
            <a:noFill/>
            <a:ln w="6350">
              <a:solidFill>
                <a:srgbClr val="FFFFFF"/>
              </a:solidFill>
              <a:roun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0" name="Text Box 6"/>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E</a:t>
              </a:r>
              <a:r>
                <a:rPr kumimoji="0" 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a:t>
              </a:r>
              <a:r>
                <a:rPr kumimoji="0" lang="en-US" sz="2400" b="0" i="1"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y</a:t>
              </a:r>
              <a:r>
                <a:rPr kumimoji="0" lang="en-US" sz="24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Book Antiqua" pitchFamily="18" charset="0"/>
                </a:rPr>
                <a:t>)</a:t>
              </a:r>
            </a:p>
          </p:txBody>
        </p:sp>
        <p:sp>
          <p:nvSpPr>
            <p:cNvPr id="21" name="Line 7"/>
            <p:cNvSpPr>
              <a:spLocks noChangeShapeType="1"/>
            </p:cNvSpPr>
            <p:nvPr/>
          </p:nvSpPr>
          <p:spPr bwMode="auto">
            <a:xfrm rot="5400000">
              <a:off x="5010150" y="3733800"/>
              <a:ext cx="0" cy="3352800"/>
            </a:xfrm>
            <a:prstGeom prst="line">
              <a:avLst/>
            </a:prstGeom>
            <a:noFill/>
            <a:ln w="6350">
              <a:solidFill>
                <a:srgbClr val="FFFFFF"/>
              </a:solidFill>
              <a:roun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2" name="Text Box 8"/>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rPr>
                <a:t>x</a:t>
              </a:r>
              <a:endParaRPr kumimoji="0" lang="en-US" sz="24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Book Antiqua" pitchFamily="18" charset="0"/>
              </a:endParaRPr>
            </a:p>
          </p:txBody>
        </p:sp>
      </p:grpSp>
      <p:sp>
        <p:nvSpPr>
          <p:cNvPr id="23" name="Line 9"/>
          <p:cNvSpPr>
            <a:spLocks noChangeShapeType="1"/>
          </p:cNvSpPr>
          <p:nvPr/>
        </p:nvSpPr>
        <p:spPr bwMode="auto">
          <a:xfrm flipV="1">
            <a:off x="3352800" y="4191000"/>
            <a:ext cx="3276600" cy="0"/>
          </a:xfrm>
          <a:prstGeom prst="line">
            <a:avLst/>
          </a:prstGeom>
          <a:noFill/>
          <a:ln w="38100">
            <a:solidFill>
              <a:srgbClr val="D20078"/>
            </a:solidFill>
            <a:round/>
            <a:headEnd/>
            <a:tailEnd/>
          </a:ln>
          <a:effectLst>
            <a:outerShdw dist="17961" dir="2700000" algn="ctr" rotWithShape="0">
              <a:srgbClr val="3C0023"/>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MS Reference Serif" pitchFamily="18" charset="0"/>
            </a:endParaRPr>
          </a:p>
        </p:txBody>
      </p:sp>
      <p:sp>
        <p:nvSpPr>
          <p:cNvPr id="24" name="Text Box 10"/>
          <p:cNvSpPr txBox="1">
            <a:spLocks noChangeArrowheads="1"/>
          </p:cNvSpPr>
          <p:nvPr/>
        </p:nvSpPr>
        <p:spPr bwMode="auto">
          <a:xfrm>
            <a:off x="4413250" y="4373563"/>
            <a:ext cx="1273175" cy="822325"/>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a:solidFill>
                  <a:srgbClr val="FFFFFF"/>
                </a:solidFill>
                <a:effectLst>
                  <a:outerShdw blurRad="38100" dist="38100" dir="2700000" algn="tl">
                    <a:srgbClr val="000000"/>
                  </a:outerShdw>
                </a:effectLst>
                <a:latin typeface="Book Antiqua" pitchFamily="18" charset="0"/>
              </a:rPr>
              <a:t>Slope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p>
          <a:p>
            <a:pPr algn="ctr" eaLnBrk="0" fontAlgn="base" hangingPunct="0">
              <a:spcBef>
                <a:spcPct val="0"/>
              </a:spcBef>
              <a:spcAft>
                <a:spcPct val="0"/>
              </a:spcAft>
            </a:pPr>
            <a:r>
              <a:rPr lang="en-US" sz="2400">
                <a:solidFill>
                  <a:srgbClr val="FFFFFF"/>
                </a:solidFill>
                <a:effectLst>
                  <a:outerShdw blurRad="38100" dist="38100" dir="2700000" algn="tl">
                    <a:srgbClr val="000000"/>
                  </a:outerShdw>
                </a:effectLst>
                <a:latin typeface="Book Antiqua" pitchFamily="18" charset="0"/>
              </a:rPr>
              <a:t>is 0</a:t>
            </a:r>
          </a:p>
        </p:txBody>
      </p:sp>
      <p:sp>
        <p:nvSpPr>
          <p:cNvPr id="25" name="Text Box 11"/>
          <p:cNvSpPr txBox="1">
            <a:spLocks noChangeArrowheads="1"/>
          </p:cNvSpPr>
          <p:nvPr/>
        </p:nvSpPr>
        <p:spPr bwMode="auto">
          <a:xfrm>
            <a:off x="3860800" y="3683000"/>
            <a:ext cx="2343150" cy="457200"/>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b="1">
                <a:solidFill>
                  <a:srgbClr val="FFFFFF"/>
                </a:solidFill>
                <a:effectLst>
                  <a:outerShdw blurRad="38100" dist="38100" dir="2700000" algn="tl">
                    <a:srgbClr val="000000"/>
                  </a:outerShdw>
                </a:effectLst>
                <a:latin typeface="Book Antiqua" pitchFamily="18" charset="0"/>
              </a:rPr>
              <a:t>Regression line</a:t>
            </a:r>
          </a:p>
        </p:txBody>
      </p:sp>
      <p:sp>
        <p:nvSpPr>
          <p:cNvPr id="26" name="Text Box 12"/>
          <p:cNvSpPr txBox="1">
            <a:spLocks noChangeArrowheads="1"/>
          </p:cNvSpPr>
          <p:nvPr/>
        </p:nvSpPr>
        <p:spPr bwMode="auto">
          <a:xfrm>
            <a:off x="1855788" y="3576638"/>
            <a:ext cx="1443037" cy="822325"/>
          </a:xfrm>
          <a:prstGeom prst="rect">
            <a:avLst/>
          </a:prstGeom>
          <a:noFill/>
          <a:ln w="12700">
            <a:noFill/>
            <a:miter lim="800000"/>
            <a:headEnd/>
            <a:tailEnd/>
          </a:ln>
          <a:effectLst/>
        </p:spPr>
        <p:txBody>
          <a:bodyPr wrap="none">
            <a:spAutoFit/>
          </a:bodyPr>
          <a:lstStyle/>
          <a:p>
            <a:pPr algn="ctr" eaLnBrk="0" fontAlgn="base" hangingPunct="0">
              <a:spcBef>
                <a:spcPct val="0"/>
              </a:spcBef>
              <a:spcAft>
                <a:spcPct val="0"/>
              </a:spcAft>
            </a:pPr>
            <a:r>
              <a:rPr lang="en-US" sz="2400">
                <a:solidFill>
                  <a:srgbClr val="FFFFFF"/>
                </a:solidFill>
                <a:effectLst>
                  <a:outerShdw blurRad="38100" dist="38100" dir="2700000" algn="tl">
                    <a:srgbClr val="000000"/>
                  </a:outerShdw>
                </a:effectLst>
                <a:latin typeface="Book Antiqua" pitchFamily="18" charset="0"/>
              </a:rPr>
              <a:t>Intercept</a:t>
            </a:r>
          </a:p>
          <a:p>
            <a:pPr algn="ctr" eaLnBrk="0" fontAlgn="base" hangingPunct="0">
              <a:spcBef>
                <a:spcPct val="0"/>
              </a:spcBef>
              <a:spcAft>
                <a:spcPct val="0"/>
              </a:spcAft>
            </a:pPr>
            <a:r>
              <a:rPr lang="en-US" sz="2400" i="1">
                <a:solidFill>
                  <a:srgbClr val="FFFFFF"/>
                </a:solidFill>
                <a:effectLst>
                  <a:outerShdw blurRad="38100" dist="38100" dir="2700000" algn="tl">
                    <a:srgbClr val="000000"/>
                  </a:outerShdw>
                </a:effectLst>
                <a:latin typeface="Symbol" pitchFamily="18" charset="2"/>
              </a:rPr>
              <a:t>             b</a:t>
            </a:r>
            <a:r>
              <a:rPr lang="en-US" sz="2400" baseline="-25000">
                <a:solidFill>
                  <a:srgbClr val="FFFFFF"/>
                </a:solidFill>
                <a:effectLst>
                  <a:outerShdw blurRad="38100" dist="38100" dir="2700000" algn="tl">
                    <a:srgbClr val="000000"/>
                  </a:outerShdw>
                </a:effectLst>
                <a:latin typeface="Book Antiqua" pitchFamily="18" charset="0"/>
              </a:rPr>
              <a:t>0</a:t>
            </a:r>
            <a:endParaRPr lang="en-US" sz="2400">
              <a:solidFill>
                <a:srgbClr val="FFFFFF"/>
              </a:solidFill>
              <a:effectLst>
                <a:outerShdw blurRad="38100" dist="38100" dir="2700000" algn="tl">
                  <a:srgbClr val="000000"/>
                </a:outerShdw>
              </a:effectLst>
              <a:latin typeface="Book Antiqua" pitchFamily="18" charset="0"/>
            </a:endParaRPr>
          </a:p>
        </p:txBody>
      </p:sp>
      <p:sp>
        <p:nvSpPr>
          <p:cNvPr id="27" name="AutoShape 14"/>
          <p:cNvSpPr>
            <a:spLocks noChangeArrowheads="1"/>
          </p:cNvSpPr>
          <p:nvPr/>
        </p:nvSpPr>
        <p:spPr bwMode="auto">
          <a:xfrm rot="5400000">
            <a:off x="1419225" y="4279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lgn="ctr" eaLnBrk="0" fontAlgn="base" hangingPunct="0">
              <a:spcBef>
                <a:spcPct val="0"/>
              </a:spcBef>
              <a:spcAft>
                <a:spcPct val="0"/>
              </a:spcAft>
            </a:pPr>
            <a:endParaRPr lang="en-US" sz="2200">
              <a:solidFill>
                <a:srgbClr val="FFFFFF"/>
              </a:solidFill>
              <a:effectLst>
                <a:outerShdw blurRad="38100" dist="38100" dir="2700000" algn="tl">
                  <a:srgbClr val="000000">
                    <a:alpha val="43137"/>
                  </a:srgbClr>
                </a:outerShdw>
              </a:effectLst>
              <a:latin typeface="MS Reference Serif" pitchFamily="18" charset="0"/>
            </a:endParaRPr>
          </a:p>
        </p:txBody>
      </p:sp>
      <p:sp>
        <p:nvSpPr>
          <p:cNvPr id="28" name="Rectangle 2"/>
          <p:cNvSpPr txBox="1">
            <a:spLocks noChangeArrowheads="1"/>
          </p:cNvSpPr>
          <p:nvPr/>
        </p:nvSpPr>
        <p:spPr bwMode="auto">
          <a:xfrm>
            <a:off x="529999" y="304800"/>
            <a:ext cx="8229600" cy="113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a:lstStyle>
          <a:p>
            <a:pPr lvl="0" eaLnBrk="1" hangingPunct="1">
              <a:defRPr/>
            </a:pPr>
            <a:r>
              <a:rPr lang="en-US" altLang="en-US" sz="3600" b="1" dirty="0" smtClean="0">
                <a:solidFill>
                  <a:srgbClr val="333399"/>
                </a:solidFill>
                <a:latin typeface="Arial"/>
              </a:rPr>
              <a:t>Simple </a:t>
            </a:r>
            <a:r>
              <a:rPr lang="en-US" altLang="en-US" sz="3600" b="1" dirty="0">
                <a:solidFill>
                  <a:srgbClr val="333399"/>
                </a:solidFill>
                <a:latin typeface="Arial"/>
              </a:rPr>
              <a:t>Linear Regression Equation</a:t>
            </a:r>
          </a:p>
        </p:txBody>
      </p:sp>
    </p:spTree>
    <p:extLst>
      <p:ext uri="{BB962C8B-B14F-4D97-AF65-F5344CB8AC3E}">
        <p14:creationId xmlns:p14="http://schemas.microsoft.com/office/powerpoint/2010/main" xmlns="" val="113384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par>
                          <p:cTn id="21" fill="hold">
                            <p:stCondLst>
                              <p:cond delay="2000"/>
                            </p:stCondLst>
                            <p:childTnLst>
                              <p:par>
                                <p:cTn id="22" presetID="17" presetClass="entr" presetSubtype="8" fill="hold" grpId="0" nodeType="afterEffect">
                                  <p:stCondLst>
                                    <p:cond delay="200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ppt_x</p:attrName>
                                        </p:attrNameLst>
                                      </p:cBhvr>
                                      <p:tavLst>
                                        <p:tav tm="0">
                                          <p:val>
                                            <p:strVal val="#ppt_x-#ppt_w/2"/>
                                          </p:val>
                                        </p:tav>
                                        <p:tav tm="100000">
                                          <p:val>
                                            <p:strVal val="#ppt_x"/>
                                          </p:val>
                                        </p:tav>
                                      </p:tavLst>
                                    </p:anim>
                                    <p:anim calcmode="lin" valueType="num">
                                      <p:cBhvr>
                                        <p:cTn id="25" dur="500" fill="hold"/>
                                        <p:tgtEl>
                                          <p:spTgt spid="23"/>
                                        </p:tgtEl>
                                        <p:attrNameLst>
                                          <p:attrName>ppt_y</p:attrName>
                                        </p:attrNameLst>
                                      </p:cBhvr>
                                      <p:tavLst>
                                        <p:tav tm="0">
                                          <p:val>
                                            <p:strVal val="#ppt_y"/>
                                          </p:val>
                                        </p:tav>
                                        <p:tav tm="100000">
                                          <p:val>
                                            <p:strVal val="#ppt_y"/>
                                          </p:val>
                                        </p:tav>
                                      </p:tavLst>
                                    </p:anim>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strVal val="#ppt_h"/>
                                          </p:val>
                                        </p:tav>
                                        <p:tav tm="100000">
                                          <p:val>
                                            <p:strVal val="#ppt_h"/>
                                          </p:val>
                                        </p:tav>
                                      </p:tavLst>
                                    </p:anim>
                                  </p:childTnLst>
                                </p:cTn>
                              </p:par>
                            </p:childTnLst>
                          </p:cTn>
                        </p:par>
                        <p:par>
                          <p:cTn id="28" fill="hold">
                            <p:stCondLst>
                              <p:cond delay="4500"/>
                            </p:stCondLst>
                            <p:childTnLst>
                              <p:par>
                                <p:cTn id="29" presetID="12" presetClass="entr" presetSubtype="1" fill="hold" grpId="0" nodeType="afterEffect">
                                  <p:stCondLst>
                                    <p:cond delay="1000"/>
                                  </p:stCondLst>
                                  <p:childTnLst>
                                    <p:set>
                                      <p:cBhvr>
                                        <p:cTn id="30" dur="1" fill="hold">
                                          <p:stCondLst>
                                            <p:cond delay="0"/>
                                          </p:stCondLst>
                                        </p:cTn>
                                        <p:tgtEl>
                                          <p:spTgt spid="25"/>
                                        </p:tgtEl>
                                        <p:attrNameLst>
                                          <p:attrName>style.visibility</p:attrName>
                                        </p:attrNameLst>
                                      </p:cBhvr>
                                      <p:to>
                                        <p:strVal val="visible"/>
                                      </p:to>
                                    </p:set>
                                    <p:animEffect transition="in" filter="slide(fromTop)">
                                      <p:cBhvr>
                                        <p:cTn id="31" dur="500"/>
                                        <p:tgtEl>
                                          <p:spTgt spid="25"/>
                                        </p:tgtEl>
                                      </p:cBhvr>
                                    </p:animEffect>
                                  </p:childTnLst>
                                </p:cTn>
                              </p:par>
                            </p:childTnLst>
                          </p:cTn>
                        </p:par>
                        <p:par>
                          <p:cTn id="32" fill="hold">
                            <p:stCondLst>
                              <p:cond delay="6000"/>
                            </p:stCondLst>
                            <p:childTnLst>
                              <p:par>
                                <p:cTn id="33" presetID="3" presetClass="entr" presetSubtype="10" fill="hold" grpId="0" nodeType="afterEffect">
                                  <p:stCondLst>
                                    <p:cond delay="100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utoUpdateAnimBg="0"/>
      <p:bldP spid="25" grpId="0" autoUpdateAnimBg="0"/>
      <p:bldP spid="26" grpId="0" autoUpdateAnimBg="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33399"/>
                </a:solidFill>
                <a:latin typeface="Arial"/>
              </a:rPr>
              <a:t>Linear Regression</a:t>
            </a:r>
          </a:p>
        </p:txBody>
      </p:sp>
      <p:sp>
        <p:nvSpPr>
          <p:cNvPr id="17" name="Rectangle 3"/>
          <p:cNvSpPr txBox="1">
            <a:spLocks noChangeArrowheads="1"/>
          </p:cNvSpPr>
          <p:nvPr/>
        </p:nvSpPr>
        <p:spPr bwMode="auto">
          <a:xfrm>
            <a:off x="457200" y="1600200"/>
            <a:ext cx="46482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Given an input x we would like to compute an output y</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For example:</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    - Predict height from age</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    - Predict House</a:t>
            </a:r>
            <a:r>
              <a:rPr kumimoji="0" lang="en-US" altLang="ja-JP"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 price from its</a:t>
            </a:r>
            <a:r>
              <a:rPr kumimoji="0" lang="en-US" altLang="ja-JP" b="0" i="0" u="none" strike="noStrike" kern="0" cap="none" spc="0" normalizeH="0" noProof="0" dirty="0" smtClean="0">
                <a:ln>
                  <a:noFill/>
                </a:ln>
                <a:solidFill>
                  <a:srgbClr val="000000"/>
                </a:solidFill>
                <a:effectLst/>
                <a:uLnTx/>
                <a:uFillTx/>
                <a:latin typeface="Arial"/>
                <a:ea typeface="MS PGothic" panose="020B0600070205080204" pitchFamily="34" charset="-128"/>
                <a:cs typeface="Arial"/>
              </a:rPr>
              <a:t> Area</a:t>
            </a:r>
            <a:endParaRPr kumimoji="0" lang="en-US" altLang="ja-JP"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b="0" i="0" u="none" strike="noStrike" kern="0" cap="none" spc="0" normalizeH="0" baseline="0" noProof="0" dirty="0" smtClean="0">
                <a:ln>
                  <a:noFill/>
                </a:ln>
                <a:solidFill>
                  <a:srgbClr val="000000"/>
                </a:solidFill>
                <a:effectLst/>
                <a:uLnTx/>
                <a:uFillTx/>
                <a:latin typeface="Arial"/>
                <a:ea typeface="MS PGothic" panose="020B0600070205080204" pitchFamily="34" charset="-128"/>
                <a:cs typeface="Arial"/>
              </a:rPr>
              <a:t>    - Predict distance from wall from sensors</a:t>
            </a:r>
          </a:p>
        </p:txBody>
      </p:sp>
      <p:sp>
        <p:nvSpPr>
          <p:cNvPr id="18" name="Line 4"/>
          <p:cNvSpPr>
            <a:spLocks noChangeShapeType="1"/>
          </p:cNvSpPr>
          <p:nvPr/>
        </p:nvSpPr>
        <p:spPr bwMode="auto">
          <a:xfrm flipH="1">
            <a:off x="5715000" y="4800600"/>
            <a:ext cx="32004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19" name="Line 5"/>
          <p:cNvSpPr>
            <a:spLocks noChangeShapeType="1"/>
          </p:cNvSpPr>
          <p:nvPr/>
        </p:nvSpPr>
        <p:spPr bwMode="auto">
          <a:xfrm flipV="1">
            <a:off x="5715000" y="1371600"/>
            <a:ext cx="0" cy="3429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0" name="Oval 6"/>
          <p:cNvSpPr>
            <a:spLocks noChangeArrowheads="1"/>
          </p:cNvSpPr>
          <p:nvPr/>
        </p:nvSpPr>
        <p:spPr bwMode="auto">
          <a:xfrm>
            <a:off x="6248400" y="4343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1" name="Line 7"/>
          <p:cNvSpPr>
            <a:spLocks noChangeShapeType="1"/>
          </p:cNvSpPr>
          <p:nvPr/>
        </p:nvSpPr>
        <p:spPr bwMode="auto">
          <a:xfrm flipV="1">
            <a:off x="5715000" y="2514600"/>
            <a:ext cx="2667000" cy="2286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2" name="Oval 8"/>
          <p:cNvSpPr>
            <a:spLocks noChangeArrowheads="1"/>
          </p:cNvSpPr>
          <p:nvPr/>
        </p:nvSpPr>
        <p:spPr bwMode="auto">
          <a:xfrm>
            <a:off x="6553200" y="38100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3" name="Oval 9"/>
          <p:cNvSpPr>
            <a:spLocks noChangeArrowheads="1"/>
          </p:cNvSpPr>
          <p:nvPr/>
        </p:nvSpPr>
        <p:spPr bwMode="auto">
          <a:xfrm>
            <a:off x="8382000" y="2819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4" name="Oval 10"/>
          <p:cNvSpPr>
            <a:spLocks noChangeArrowheads="1"/>
          </p:cNvSpPr>
          <p:nvPr/>
        </p:nvSpPr>
        <p:spPr bwMode="auto">
          <a:xfrm>
            <a:off x="8001000" y="29718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5" name="Oval 11"/>
          <p:cNvSpPr>
            <a:spLocks noChangeArrowheads="1"/>
          </p:cNvSpPr>
          <p:nvPr/>
        </p:nvSpPr>
        <p:spPr bwMode="auto">
          <a:xfrm>
            <a:off x="7543800" y="29718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6" name="Oval 12"/>
          <p:cNvSpPr>
            <a:spLocks noChangeArrowheads="1"/>
          </p:cNvSpPr>
          <p:nvPr/>
        </p:nvSpPr>
        <p:spPr bwMode="auto">
          <a:xfrm>
            <a:off x="7315200" y="3581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7" name="Oval 13"/>
          <p:cNvSpPr>
            <a:spLocks noChangeArrowheads="1"/>
          </p:cNvSpPr>
          <p:nvPr/>
        </p:nvSpPr>
        <p:spPr bwMode="auto">
          <a:xfrm>
            <a:off x="6781800" y="34290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8" name="Text Box 14"/>
          <p:cNvSpPr txBox="1">
            <a:spLocks noChangeArrowheads="1"/>
          </p:cNvSpPr>
          <p:nvPr/>
        </p:nvSpPr>
        <p:spPr bwMode="auto">
          <a:xfrm>
            <a:off x="7391400" y="49530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000000"/>
                </a:solidFill>
                <a:cs typeface="Arial"/>
              </a:rPr>
              <a:t>X</a:t>
            </a:r>
          </a:p>
        </p:txBody>
      </p:sp>
      <p:sp>
        <p:nvSpPr>
          <p:cNvPr id="29" name="Text Box 15"/>
          <p:cNvSpPr txBox="1">
            <a:spLocks noChangeArrowheads="1"/>
          </p:cNvSpPr>
          <p:nvPr/>
        </p:nvSpPr>
        <p:spPr bwMode="auto">
          <a:xfrm>
            <a:off x="5181600" y="27432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000000"/>
                </a:solidFill>
                <a:cs typeface="Arial"/>
              </a:rPr>
              <a:t>Y</a:t>
            </a:r>
          </a:p>
        </p:txBody>
      </p:sp>
    </p:spTree>
    <p:extLst>
      <p:ext uri="{BB962C8B-B14F-4D97-AF65-F5344CB8AC3E}">
        <p14:creationId xmlns:p14="http://schemas.microsoft.com/office/powerpoint/2010/main" xmlns="" val="1399906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7"/>
          <p:cNvSpPr txBox="1">
            <a:spLocks noChangeArrowheads="1"/>
          </p:cNvSpPr>
          <p:nvPr/>
        </p:nvSpPr>
        <p:spPr bwMode="auto">
          <a:xfrm>
            <a:off x="304800" y="1600200"/>
            <a:ext cx="50292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Given an input x we would like to compute an output y</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In linear regression we assume that y and x are related with the following equation: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                       y = wx+</a:t>
            </a: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sym typeface="Symbol" panose="05050102010706020507" pitchFamily="18" charset="2"/>
              </a:rPr>
              <a: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    where w is a parameter and </a:t>
            </a: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sym typeface="Symbol" panose="05050102010706020507" pitchFamily="18" charset="2"/>
              </a:rPr>
              <a:t> represents </a:t>
            </a:r>
            <a:r>
              <a:rPr kumimoji="0" lang="en-US" altLang="en-US" sz="2400" b="0" i="0" u="none" strike="noStrike" kern="0" cap="none" spc="0" normalizeH="0" baseline="0" noProof="0" smtClean="0">
                <a:ln>
                  <a:noFill/>
                </a:ln>
                <a:solidFill>
                  <a:srgbClr val="000000"/>
                </a:solidFill>
                <a:effectLst/>
                <a:uLnTx/>
                <a:uFillTx/>
                <a:latin typeface="Arial"/>
                <a:ea typeface="MS PGothic" panose="020B0600070205080204" pitchFamily="34" charset="-128"/>
                <a:cs typeface="Arial"/>
              </a:rPr>
              <a:t>measurement or other noise  </a:t>
            </a:r>
          </a:p>
        </p:txBody>
      </p:sp>
      <p:sp>
        <p:nvSpPr>
          <p:cNvPr id="22" name="Line 1028"/>
          <p:cNvSpPr>
            <a:spLocks noChangeShapeType="1"/>
          </p:cNvSpPr>
          <p:nvPr/>
        </p:nvSpPr>
        <p:spPr bwMode="auto">
          <a:xfrm flipH="1">
            <a:off x="5715000" y="4800600"/>
            <a:ext cx="320040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3" name="Line 1029"/>
          <p:cNvSpPr>
            <a:spLocks noChangeShapeType="1"/>
          </p:cNvSpPr>
          <p:nvPr/>
        </p:nvSpPr>
        <p:spPr bwMode="auto">
          <a:xfrm flipV="1">
            <a:off x="5715000" y="1371600"/>
            <a:ext cx="0" cy="3429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4" name="Oval 1030"/>
          <p:cNvSpPr>
            <a:spLocks noChangeArrowheads="1"/>
          </p:cNvSpPr>
          <p:nvPr/>
        </p:nvSpPr>
        <p:spPr bwMode="auto">
          <a:xfrm>
            <a:off x="6248400" y="4343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5" name="Line 1031"/>
          <p:cNvSpPr>
            <a:spLocks noChangeShapeType="1"/>
          </p:cNvSpPr>
          <p:nvPr/>
        </p:nvSpPr>
        <p:spPr bwMode="auto">
          <a:xfrm flipV="1">
            <a:off x="5715000" y="2514600"/>
            <a:ext cx="2667000" cy="2286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6" name="Oval 1032"/>
          <p:cNvSpPr>
            <a:spLocks noChangeArrowheads="1"/>
          </p:cNvSpPr>
          <p:nvPr/>
        </p:nvSpPr>
        <p:spPr bwMode="auto">
          <a:xfrm>
            <a:off x="6553200" y="38100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7" name="Oval 1033"/>
          <p:cNvSpPr>
            <a:spLocks noChangeArrowheads="1"/>
          </p:cNvSpPr>
          <p:nvPr/>
        </p:nvSpPr>
        <p:spPr bwMode="auto">
          <a:xfrm>
            <a:off x="8382000" y="2819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8" name="Oval 1034"/>
          <p:cNvSpPr>
            <a:spLocks noChangeArrowheads="1"/>
          </p:cNvSpPr>
          <p:nvPr/>
        </p:nvSpPr>
        <p:spPr bwMode="auto">
          <a:xfrm>
            <a:off x="8001000" y="29718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29" name="Oval 1035"/>
          <p:cNvSpPr>
            <a:spLocks noChangeArrowheads="1"/>
          </p:cNvSpPr>
          <p:nvPr/>
        </p:nvSpPr>
        <p:spPr bwMode="auto">
          <a:xfrm>
            <a:off x="7543800" y="29718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0" name="Oval 1036"/>
          <p:cNvSpPr>
            <a:spLocks noChangeArrowheads="1"/>
          </p:cNvSpPr>
          <p:nvPr/>
        </p:nvSpPr>
        <p:spPr bwMode="auto">
          <a:xfrm>
            <a:off x="7315200" y="35814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1" name="Oval 1037"/>
          <p:cNvSpPr>
            <a:spLocks noChangeArrowheads="1"/>
          </p:cNvSpPr>
          <p:nvPr/>
        </p:nvSpPr>
        <p:spPr bwMode="auto">
          <a:xfrm>
            <a:off x="6781800" y="3429000"/>
            <a:ext cx="76200" cy="76200"/>
          </a:xfrm>
          <a:prstGeom prst="ellipse">
            <a:avLst/>
          </a:prstGeom>
          <a:solidFill>
            <a:srgbClr val="BBE0E3"/>
          </a:solidFill>
          <a:ln w="9525">
            <a:solidFill>
              <a:srgbClr val="000000"/>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2" name="Text Box 1038"/>
          <p:cNvSpPr txBox="1">
            <a:spLocks noChangeArrowheads="1"/>
          </p:cNvSpPr>
          <p:nvPr/>
        </p:nvSpPr>
        <p:spPr bwMode="auto">
          <a:xfrm>
            <a:off x="7391400" y="49530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000000"/>
                </a:solidFill>
                <a:cs typeface="Arial"/>
              </a:rPr>
              <a:t>X</a:t>
            </a:r>
          </a:p>
        </p:txBody>
      </p:sp>
      <p:sp>
        <p:nvSpPr>
          <p:cNvPr id="33" name="Text Box 1039"/>
          <p:cNvSpPr txBox="1">
            <a:spLocks noChangeArrowheads="1"/>
          </p:cNvSpPr>
          <p:nvPr/>
        </p:nvSpPr>
        <p:spPr bwMode="auto">
          <a:xfrm>
            <a:off x="5334000" y="2743200"/>
            <a:ext cx="457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000000"/>
                </a:solidFill>
                <a:cs typeface="Arial"/>
              </a:rPr>
              <a:t>Y</a:t>
            </a:r>
          </a:p>
        </p:txBody>
      </p:sp>
      <p:sp>
        <p:nvSpPr>
          <p:cNvPr id="34" name="Text Box 1040"/>
          <p:cNvSpPr txBox="1">
            <a:spLocks noChangeArrowheads="1"/>
          </p:cNvSpPr>
          <p:nvPr/>
        </p:nvSpPr>
        <p:spPr bwMode="auto">
          <a:xfrm>
            <a:off x="228600" y="3657600"/>
            <a:ext cx="1752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FF0000"/>
                </a:solidFill>
                <a:cs typeface="Arial"/>
              </a:rPr>
              <a:t>What we are trying to predict</a:t>
            </a:r>
            <a:endParaRPr lang="en-US" altLang="en-US" sz="1800" smtClean="0">
              <a:solidFill>
                <a:srgbClr val="000000"/>
              </a:solidFill>
              <a:cs typeface="Arial"/>
            </a:endParaRPr>
          </a:p>
        </p:txBody>
      </p:sp>
      <p:sp>
        <p:nvSpPr>
          <p:cNvPr id="35" name="Text Box 1041"/>
          <p:cNvSpPr txBox="1">
            <a:spLocks noChangeArrowheads="1"/>
          </p:cNvSpPr>
          <p:nvPr/>
        </p:nvSpPr>
        <p:spPr bwMode="auto">
          <a:xfrm>
            <a:off x="3581400" y="3429000"/>
            <a:ext cx="1981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base" hangingPunct="1">
              <a:spcBef>
                <a:spcPct val="50000"/>
              </a:spcBef>
              <a:spcAft>
                <a:spcPct val="0"/>
              </a:spcAft>
            </a:pPr>
            <a:r>
              <a:rPr lang="en-US" altLang="en-US" sz="1800" smtClean="0">
                <a:solidFill>
                  <a:srgbClr val="FF0000"/>
                </a:solidFill>
                <a:cs typeface="Arial"/>
              </a:rPr>
              <a:t>Observed values</a:t>
            </a:r>
            <a:endParaRPr lang="en-US" altLang="en-US" sz="1800" smtClean="0">
              <a:solidFill>
                <a:srgbClr val="000000"/>
              </a:solidFill>
              <a:cs typeface="Arial"/>
            </a:endParaRPr>
          </a:p>
        </p:txBody>
      </p:sp>
      <p:sp>
        <p:nvSpPr>
          <p:cNvPr id="36" name="Line 1042"/>
          <p:cNvSpPr>
            <a:spLocks noChangeShapeType="1"/>
          </p:cNvSpPr>
          <p:nvPr/>
        </p:nvSpPr>
        <p:spPr bwMode="auto">
          <a:xfrm flipV="1">
            <a:off x="3200400" y="3810000"/>
            <a:ext cx="457200" cy="457200"/>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a typeface="MS PGothic" panose="020B0600070205080204" pitchFamily="34" charset="-128"/>
              <a:cs typeface="Arial"/>
            </a:endParaRPr>
          </a:p>
        </p:txBody>
      </p:sp>
      <p:sp>
        <p:nvSpPr>
          <p:cNvPr id="37" name="Line 1043"/>
          <p:cNvSpPr>
            <a:spLocks noChangeShapeType="1"/>
          </p:cNvSpPr>
          <p:nvPr/>
        </p:nvSpPr>
        <p:spPr bwMode="auto">
          <a:xfrm flipH="1" flipV="1">
            <a:off x="1752600" y="3886200"/>
            <a:ext cx="609600" cy="381000"/>
          </a:xfrm>
          <a:prstGeom prst="line">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lang="en-US" smtClean="0">
              <a:solidFill>
                <a:srgbClr val="000000"/>
              </a:solidFill>
              <a:latin typeface="Arial" panose="020B0604020202020204" pitchFamily="34" charset="0"/>
              <a:ea typeface="MS PGothic" panose="020B0600070205080204" pitchFamily="34" charset="-128"/>
              <a:cs typeface="Arial"/>
            </a:endParaRPr>
          </a:p>
        </p:txBody>
      </p:sp>
      <p:sp>
        <p:nvSpPr>
          <p:cNvPr id="38"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Linear </a:t>
            </a:r>
            <a:r>
              <a:rPr lang="en-US" b="1" dirty="0" smtClean="0">
                <a:solidFill>
                  <a:srgbClr val="333399"/>
                </a:solidFill>
                <a:latin typeface="Arial"/>
              </a:rPr>
              <a:t>Regression …</a:t>
            </a:r>
            <a:endParaRPr lang="en-US" b="1" dirty="0">
              <a:solidFill>
                <a:srgbClr val="333399"/>
              </a:solidFill>
              <a:latin typeface="Arial"/>
            </a:endParaRPr>
          </a:p>
        </p:txBody>
      </p:sp>
    </p:spTree>
    <p:extLst>
      <p:ext uri="{BB962C8B-B14F-4D97-AF65-F5344CB8AC3E}">
        <p14:creationId xmlns:p14="http://schemas.microsoft.com/office/powerpoint/2010/main" xmlns="" val="23116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5$&#10;&#10;$\theta_1 = 0$&#10;&#10;% \delta_i^{(l)} = \left(\sum_j W_{ji}^{(l)} \delta_j^{(l+1)}\right) f'(z_i^{(l)})&#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0$&#10;&#10;$\theta_1 = 0.5$&#10;&#10;% \delta_i^{(l)} = \left(\sum_j W_{ji}^{(l)} \delta_j^{(l+1)}\right) f'(z_i^{(l)})&#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10;&#10;$\theta_1 = 0.5$&#10;&#10;% \delta_i^{(l)} = \left(\sum_j W_{ji}^{(l)} \delta_j^{(l+1)}\right) f'(z_i^{(l)})&#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imize}} \; J(\theta_0,\theta_1)&#10;$&#10;% \delta_i^{(l)} = \left(\sum_j W_{ji}^{(l)} \delta_j^{(l+1)}\right) f'(z_i^{(l)})&#10;&#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1 x&#10;$&#10;% \delta_i^{(l)} = \left(\sum_j W_{ji}^{(l)} \delta_j^{(l+1)}\right) f'(z_i^{(l)})&#10;&#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 = \frac{1}{2m} \sum\limits^{m}_{i=1} \left( h_\theta(x^{(i)}) - y^{(i)} \right)^2&#10;$&#10;% \delta_i^{(l)} = \left(\sum_j W_{ji}^{(l)} \delta_j^{(l+1)}\right) f'(z_i^{(l)})&#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underset{\theta_1}{\mathrm{minimize}} \; J(\theta_1)&#10;$&#10;% \delta_i^{(l)} = \left(\sum_j W_{ji}^{(l)} \delta_j^{(l+1)}\right) f'(z_i^{(l)})&#10;&#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1&#10;$&#10;% \delta_i^{(l)} = \left(\sum_j W_{ji}^{(l)} \delta_j^{(l+1)}\right) f'(z_i^{(l)})&#10;&#10;&#10;&#10;\end{document}"/>
  <p:tag name="IGUANATEXSIZE" val="24"/>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5&#10;$&#10;% \delta_i^{(l)} = \left(\sum_j W_{ji}^{(l)} \delta_j^{(l+1)}\right) f'(z_i^{(l)})&#10;&#10;&#10;&#10;\end{document}"/>
  <p:tag name="IGUANATEXSIZE" val="24"/>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 = 0&#10;$&#10;% \delta_i^{(l)} = \left(\sum_j W_{ji}^{(l)} \delta_j^{(l+1)}\right) f'(z_i^{(l)})&#10;&#10;&#10;&#10;\end{document}"/>
  <p:tag name="IGUANATEXSIZE" val="24"/>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2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1)&#10;$&#10;% \delta_i^{(l)} = \left(\sum_j W_{ji}^{(l)} \delta_j^{(l+1)}\right) f'(z_i^{(l)})&#10;&#10;&#10;&#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i&#10;$&#10;% \delta_i^{(l)} = \left(\sum_j W_{ji}^{(l)} \delta_j^{(l+1)}\right) f'(z_i^{(l)})&#10;&#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 \delta_i^{(l)} = \left(\sum_j W_{ji}^{(l)} \delta_j^{(l+1)}\right) f'(z_i^{(l)})&#10;&#10;&#10;&#10;\end{document}"/>
  <p:tag name="IGUANATEXSIZE" val="3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10;$&#10;% \delta_i^{(l)} = \left(\sum_j W_{ji}^{(l)} \delta_j^{(l+1)}\right) f'(z_i^{(l)})&#10;&#10;&#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theta_1&#10;$&#10;% \delta_i^{(l)} = \left(\sum_j W_{ji}^{(l)} \delta_j^{(l+1)}\right) f'(z_i^{(l)})&#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 \; J(\theta_0,\theta_1)&#10;$&#10;% \delta_i^{(l)} = \left(\sum_j W_{ji}^{(l)} \delta_j^{(l+1)}\right) f'(z_i^{(l)})&#10;&#10;&#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theta_1&#10;$&#10;% \delta_i^{(l)} = \left(\sum_j W_{ji}^{(l)} \delta_j^{(l+1)}\right) f'(z_i^{(l)})&#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5$&#10;&#10;$\theta_1 = 0$&#10;&#10;% \delta_i^{(l)} = \left(\sum_j W_{ji}^{(l)} \delta_j^{(l+1)}\right) f'(z_i^{(l)})&#10;&#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displaystyle&#10;\quad\theta_j := \theta_j - \alpha \frac{\partial}{\partial \theta_j} J(\theta_0,\theta_1)&#10;$ &#10;&#10;\;\;\quad\quad{(for $j=1$ and $j=0$)}&#10;&#10;\}&#10;% \delta_i^{(l)} = \left(\sum_j W_{ji}^{(l)} \delta_j^{(l+1)}\right) f'(z_i^{(l)})&#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 \frac{1}{2m} \sum\limits^{m}_{i=1} \left( h_\theta(x^{(i)}) - y^{(i)} \right)^2&#10;$&#10;% \delta_i^{(l)} = \left(\sum_j W_{ji}^{(l)} \delta_j^{(l+1)}\right) f'(z_i^{(l)})&#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repeat until convergence \{&#10;&#10;$&#10;\quad\theta_0 := \theta_0 - \alpha &#10; \frac{1}{m} \sum\limits^{m}_{i=1} \left( h_\theta(x^{(i)}) - y^{(i)} \right)&#10;$&#10;&#10;$&#10;\quad\theta_1 := \theta_1 - \alpha &#10; \frac{1}{m} \sum\limits^{m}_{i=1} \left( h_\theta(x^{(i)}) - y^{(i)} \right)\cdot x^{(i)}&#10;$&#10;&#10;\}&#10;% \delta_i^{(l)} = \left(\sum_j W_{ji}^{(l)} \delta_j^{(l+1)}\right) f'(z_i^{(l)})&#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10;$&#10;% \delta_i^{(l)} = \left(\sum_j W_{ji}^{(l)} \delta_j^{(l+1)}\right) f'(z_i^{(l)})&#10;&#10;&#10;&#10;\end{document}"/>
  <p:tag name="IGUANATEXSIZE" val="24"/>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1&#10;$&#10;% \delta_i^{(l)} = \left(\sum_j W_{ji}^{(l)} \delta_j^{(l+1)}\right) f'(z_i^{(l)})&#10;&#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10;\quad\theta_1 := \theta_1 - \alpha \frac{\partial}{\partial \theta_1} J(\theta_1)&#10;$ &#10;&#10;% \delta_i^{(l)} = \left(\sum_j W_{ji}^{(l)} \delta_j^{(l+1)}\right) f'(z_i^{(l)})&#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0$&#10;&#10;$\theta_1 = 0.5$&#10;&#10;% \delta_i^{(l)} = \left(\sum_j W_{ji}^{(l)} \delta_j^{(l+1)}\right) f'(z_i^{(l)})&#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theta_0 = 1$&#10;&#10;$\theta_1 = 0.5$&#10;&#10;% \delta_i^{(l)} = \left(\sum_j W_{ji}^{(l)} \delta_j^{(l+1)}\right) f'(z_i^{(l)})&#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theta_0 + \theta_1 x&#10;$&#10;% \delta_i^{(l)} = \left(\sum_j W_{ji}^{(l)} \delta_j^{(l+1)}\right) f'(z_i^{(l)})&#10;&#10;&#10;&#10;\end{document}"/>
  <p:tag name="IGUANATEXSIZE" val="3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Median</Template>
  <TotalTime>7609</TotalTime>
  <Words>1767</Words>
  <Application>Microsoft Office PowerPoint</Application>
  <PresentationFormat>On-screen Show (4:3)</PresentationFormat>
  <Paragraphs>384</Paragraphs>
  <Slides>50</Slides>
  <Notes>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54" baseType="lpstr">
      <vt:lpstr>Median</vt:lpstr>
      <vt:lpstr>VISIO</vt:lpstr>
      <vt:lpstr>Equation</vt:lpstr>
      <vt:lpstr>MathType Equation</vt:lpstr>
      <vt:lpstr>MCSE0007: Machine Learning</vt:lpstr>
      <vt:lpstr>Slide 2</vt:lpstr>
      <vt:lpstr>Slide 3</vt:lpstr>
      <vt:lpstr>Slide 4</vt:lpstr>
      <vt:lpstr>Slide 5</vt:lpstr>
      <vt:lpstr>Slide 6</vt:lpstr>
      <vt:lpstr>Slide 7</vt:lpstr>
      <vt:lpstr>Linear Regression</vt:lpstr>
      <vt:lpstr>Linear Regression …</vt:lpstr>
      <vt:lpstr>Linear Regression Model     (Estimation Process)</vt:lpstr>
      <vt:lpstr>Linear Regression Model     (Estimation Process)</vt:lpstr>
      <vt:lpstr>Linear Regression Model     (Estimation Process)</vt:lpstr>
      <vt:lpstr>Linear Regression Model     (Estimation Process)</vt:lpstr>
      <vt:lpstr>Linear Regression Model     (Estimation Process)</vt:lpstr>
      <vt:lpstr>Linear Regression Model …    (Estimating Parameters)</vt:lpstr>
      <vt:lpstr>Linear Regression Model …    (Estimating Parameters)</vt:lpstr>
      <vt:lpstr>Linear Regression Model …    (Estimating Parameters)</vt:lpstr>
      <vt:lpstr>Linear Regression Model …    (Estimating Parameters)</vt:lpstr>
      <vt:lpstr>Linear Regression Model …    (Estimating Parameters)</vt:lpstr>
      <vt:lpstr>Linear Regression: Cost Model     (Least Squares Method)</vt:lpstr>
      <vt:lpstr>Linear Regression: Cost Model …     (Least Squares Method)</vt:lpstr>
      <vt:lpstr>Linear Regression: Cost Model …     (Least Squares Method)</vt:lpstr>
      <vt:lpstr>Slide 23</vt:lpstr>
      <vt:lpstr>Slide 24</vt:lpstr>
      <vt:lpstr>Linear Regression: Cost Function</vt:lpstr>
      <vt:lpstr>Linear Regression: Cost Function</vt:lpstr>
      <vt:lpstr>Linear Regression: Cost Function</vt:lpstr>
      <vt:lpstr>Slide 28</vt:lpstr>
      <vt:lpstr>Slide 29</vt:lpstr>
      <vt:lpstr>Slide 30</vt:lpstr>
      <vt:lpstr>Slide 31</vt:lpstr>
      <vt:lpstr>Slide 32</vt:lpstr>
      <vt:lpstr>Slide 33</vt:lpstr>
      <vt:lpstr>Linear Regression: Cost Function</vt:lpstr>
      <vt:lpstr>Linear Regression: Cost Function …</vt:lpstr>
      <vt:lpstr>Linear Regression: Cost Function …</vt:lpstr>
      <vt:lpstr>Linear Regression: Cost Function …</vt:lpstr>
      <vt:lpstr>Linear Regression: Cost Function …</vt:lpstr>
      <vt:lpstr>Linear Regression: Cost Function …</vt:lpstr>
      <vt:lpstr>Gradient Descent Algorithm for Linear Univariate Regression</vt:lpstr>
      <vt:lpstr>Gradient Descent Algorithm for Linear Univariate Regression …</vt:lpstr>
      <vt:lpstr>Slide 42</vt:lpstr>
      <vt:lpstr>Gradient Descent Algorithm for Linear Univariate Regression …</vt:lpstr>
      <vt:lpstr>Gradient Descent Algorithm for Linear Univariate Regression …</vt:lpstr>
      <vt:lpstr>Quiz</vt:lpstr>
      <vt:lpstr>Quiz …</vt:lpstr>
      <vt:lpstr>Quiz …</vt:lpstr>
      <vt:lpstr>Quiz …</vt:lpstr>
      <vt:lpstr>Quiz …</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TANUJ</dc:creator>
  <cp:lastModifiedBy>DELL</cp:lastModifiedBy>
  <cp:revision>361</cp:revision>
  <dcterms:created xsi:type="dcterms:W3CDTF">2011-06-11T07:20:39Z</dcterms:created>
  <dcterms:modified xsi:type="dcterms:W3CDTF">2022-09-12T11:40:25Z</dcterms:modified>
</cp:coreProperties>
</file>