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4"/>
  </p:notesMasterIdLst>
  <p:sldIdLst>
    <p:sldId id="256" r:id="rId2"/>
    <p:sldId id="510" r:id="rId3"/>
    <p:sldId id="511" r:id="rId4"/>
    <p:sldId id="512" r:id="rId5"/>
    <p:sldId id="457" r:id="rId6"/>
    <p:sldId id="521" r:id="rId7"/>
    <p:sldId id="513" r:id="rId8"/>
    <p:sldId id="514" r:id="rId9"/>
    <p:sldId id="515" r:id="rId10"/>
    <p:sldId id="516" r:id="rId11"/>
    <p:sldId id="517" r:id="rId12"/>
    <p:sldId id="518" r:id="rId13"/>
    <p:sldId id="519" r:id="rId14"/>
    <p:sldId id="520" r:id="rId15"/>
    <p:sldId id="522" r:id="rId16"/>
    <p:sldId id="523" r:id="rId17"/>
    <p:sldId id="524" r:id="rId18"/>
    <p:sldId id="525" r:id="rId19"/>
    <p:sldId id="536" r:id="rId20"/>
    <p:sldId id="537" r:id="rId21"/>
    <p:sldId id="527" r:id="rId22"/>
    <p:sldId id="528" r:id="rId23"/>
    <p:sldId id="529" r:id="rId24"/>
    <p:sldId id="530" r:id="rId25"/>
    <p:sldId id="531" r:id="rId26"/>
    <p:sldId id="532" r:id="rId27"/>
    <p:sldId id="533" r:id="rId28"/>
    <p:sldId id="534" r:id="rId29"/>
    <p:sldId id="535" r:id="rId30"/>
    <p:sldId id="538" r:id="rId31"/>
    <p:sldId id="539"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2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613" autoAdjust="0"/>
  </p:normalViewPr>
  <p:slideViewPr>
    <p:cSldViewPr>
      <p:cViewPr varScale="1">
        <p:scale>
          <a:sx n="52" d="100"/>
          <a:sy n="52" d="100"/>
        </p:scale>
        <p:origin x="18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AA103-FA6F-4BA7-85DB-ECB7FF89B451}" type="datetimeFigureOut">
              <a:rPr lang="en-US" smtClean="0"/>
              <a:pPr/>
              <a:t>31/07/2019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B9102-ABC0-4B3D-8EF1-04366C9A6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 is a statistical measurement that attempts to determine the strength of the relationship between one dependent variable (usually denoted by Y) and a series of other changing variables (known as independent variables).</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5</a:t>
            </a:fld>
            <a:endParaRPr lang="en-US"/>
          </a:p>
        </p:txBody>
      </p:sp>
    </p:spTree>
    <p:extLst>
      <p:ext uri="{BB962C8B-B14F-4D97-AF65-F5344CB8AC3E}">
        <p14:creationId xmlns:p14="http://schemas.microsoft.com/office/powerpoint/2010/main" val="364822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D326B5-21D9-43FD-9A2C-7A209D1AB87B}" type="datetimeFigureOut">
              <a:rPr lang="en-US" smtClean="0"/>
              <a:pPr/>
              <a:t>31/07/2019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31/07/2019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8F304-7EB6-4E9A-93BD-98FE11DF7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D326B5-21D9-43FD-9A2C-7A209D1AB87B}" type="datetimeFigureOut">
              <a:rPr lang="en-US" smtClean="0"/>
              <a:pPr/>
              <a:t>31/07/2019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58F304-7EB6-4E9A-93BD-98FE11DF74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31/07/2019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D326B5-21D9-43FD-9A2C-7A209D1AB87B}" type="datetimeFigureOut">
              <a:rPr lang="en-US" smtClean="0"/>
              <a:pPr/>
              <a:t>31/07/2019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D326B5-21D9-43FD-9A2C-7A209D1AB87B}" type="datetimeFigureOut">
              <a:rPr lang="en-US" smtClean="0"/>
              <a:pPr/>
              <a:t>31/07/2019</a:t>
            </a:fld>
            <a:endParaRPr lang="en-US"/>
          </a:p>
        </p:txBody>
      </p:sp>
      <p:sp>
        <p:nvSpPr>
          <p:cNvPr id="10" name="Slide Number Placeholder 9"/>
          <p:cNvSpPr>
            <a:spLocks noGrp="1"/>
          </p:cNvSpPr>
          <p:nvPr>
            <p:ph type="sldNum" sz="quarter" idx="16"/>
          </p:nvPr>
        </p:nvSpPr>
        <p:spPr/>
        <p:txBody>
          <a:bodyPr rtlCol="0"/>
          <a:lstStyle/>
          <a:p>
            <a:fld id="{9A58F304-7EB6-4E9A-93BD-98FE11DF749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D326B5-21D9-43FD-9A2C-7A209D1AB87B}" type="datetimeFigureOut">
              <a:rPr lang="en-US" smtClean="0"/>
              <a:pPr/>
              <a:t>31/07/2019</a:t>
            </a:fld>
            <a:endParaRPr lang="en-US"/>
          </a:p>
        </p:txBody>
      </p:sp>
      <p:sp>
        <p:nvSpPr>
          <p:cNvPr id="12" name="Slide Number Placeholder 11"/>
          <p:cNvSpPr>
            <a:spLocks noGrp="1"/>
          </p:cNvSpPr>
          <p:nvPr>
            <p:ph type="sldNum" sz="quarter" idx="16"/>
          </p:nvPr>
        </p:nvSpPr>
        <p:spPr/>
        <p:txBody>
          <a:bodyPr rtlCol="0"/>
          <a:lstStyle/>
          <a:p>
            <a:fld id="{9A58F304-7EB6-4E9A-93BD-98FE11DF749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D326B5-21D9-43FD-9A2C-7A209D1AB87B}" type="datetimeFigureOut">
              <a:rPr lang="en-US" smtClean="0"/>
              <a:pPr/>
              <a:t>31/07/2019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326B5-21D9-43FD-9A2C-7A209D1AB87B}" type="datetimeFigureOut">
              <a:rPr lang="en-US" smtClean="0"/>
              <a:pPr/>
              <a:t>31/07/2019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D326B5-21D9-43FD-9A2C-7A209D1AB87B}" type="datetimeFigureOut">
              <a:rPr lang="en-US" smtClean="0"/>
              <a:pPr/>
              <a:t>31/07/2019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D326B5-21D9-43FD-9A2C-7A209D1AB87B}" type="datetimeFigureOut">
              <a:rPr lang="en-US" smtClean="0"/>
              <a:pPr/>
              <a:t>31/07/2019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D326B5-21D9-43FD-9A2C-7A209D1AB87B}" type="datetimeFigureOut">
              <a:rPr lang="en-US" smtClean="0"/>
              <a:pPr/>
              <a:t>31/07/2019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58F304-7EB6-4E9A-93BD-98FE11DF7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jpe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1112" y="297072"/>
            <a:ext cx="7467600" cy="700828"/>
          </a:xfrm>
        </p:spPr>
        <p:txBody>
          <a:bodyPr>
            <a:noAutofit/>
          </a:bodyPr>
          <a:lstStyle/>
          <a:p>
            <a:r>
              <a:rPr lang="en-US" sz="4000" cap="none" dirty="0" smtClean="0">
                <a:solidFill>
                  <a:srgbClr val="00B0F0"/>
                </a:solidFill>
                <a:latin typeface="Algerian" pitchFamily="82" charset="0"/>
                <a:ea typeface="ＭＳ Ｐゴシック"/>
                <a:cs typeface="ＭＳ Ｐゴシック"/>
              </a:rPr>
              <a:t>MCSE0007: </a:t>
            </a:r>
            <a:r>
              <a:rPr lang="en-US" sz="4000" cap="none" dirty="0">
                <a:solidFill>
                  <a:schemeClr val="tx1"/>
                </a:solidFill>
                <a:latin typeface="Berlin Sans FB Demi" pitchFamily="34" charset="0"/>
                <a:ea typeface="ＭＳ Ｐゴシック"/>
                <a:cs typeface="ＭＳ Ｐゴシック"/>
              </a:rPr>
              <a:t>Machine Learning</a:t>
            </a:r>
            <a:endParaRPr lang="en-US" sz="4000" cap="none" dirty="0" smtClean="0">
              <a:solidFill>
                <a:schemeClr val="tx1"/>
              </a:solidFill>
              <a:latin typeface="Berlin Sans FB Demi" pitchFamily="34" charset="0"/>
              <a:ea typeface="ＭＳ Ｐゴシック"/>
              <a:cs typeface="ＭＳ Ｐゴシック"/>
            </a:endParaRPr>
          </a:p>
        </p:txBody>
      </p:sp>
      <p:pic>
        <p:nvPicPr>
          <p:cNvPr id="26"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
        <p:nvSpPr>
          <p:cNvPr id="27" name="Rectangle 26"/>
          <p:cNvSpPr/>
          <p:nvPr/>
        </p:nvSpPr>
        <p:spPr>
          <a:xfrm>
            <a:off x="0" y="6183868"/>
            <a:ext cx="9144000" cy="369332"/>
          </a:xfrm>
          <a:prstGeom prst="rect">
            <a:avLst/>
          </a:prstGeom>
        </p:spPr>
        <p:txBody>
          <a:bodyPr wrap="square">
            <a:spAutoFit/>
          </a:bodyPr>
          <a:lstStyle/>
          <a:p>
            <a:r>
              <a:rPr lang="en-US" b="1" dirty="0" smtClean="0">
                <a:solidFill>
                  <a:srgbClr val="002060"/>
                </a:solidFill>
                <a:latin typeface="Cambria" pitchFamily="18" charset="0"/>
              </a:rPr>
              <a:t>Class Presentations on </a:t>
            </a:r>
            <a:r>
              <a:rPr lang="en-US" b="1" dirty="0">
                <a:solidFill>
                  <a:srgbClr val="002060"/>
                </a:solidFill>
                <a:latin typeface="Cambria" pitchFamily="18" charset="0"/>
              </a:rPr>
              <a:t>Machine Learning by </a:t>
            </a:r>
            <a:r>
              <a:rPr lang="en-US" b="1" dirty="0" smtClean="0">
                <a:solidFill>
                  <a:srgbClr val="002060"/>
                </a:solidFill>
                <a:latin typeface="Cambria" pitchFamily="18" charset="0"/>
              </a:rPr>
              <a:t>Prof. </a:t>
            </a:r>
            <a:r>
              <a:rPr lang="en-US" b="1" dirty="0" err="1" smtClean="0">
                <a:solidFill>
                  <a:srgbClr val="002060"/>
                </a:solidFill>
                <a:latin typeface="Cambria" pitchFamily="18" charset="0"/>
              </a:rPr>
              <a:t>Anand</a:t>
            </a:r>
            <a:r>
              <a:rPr lang="en-US" b="1" dirty="0" smtClean="0">
                <a:solidFill>
                  <a:srgbClr val="002060"/>
                </a:solidFill>
                <a:latin typeface="Cambria" pitchFamily="18" charset="0"/>
              </a:rPr>
              <a:t> Singh </a:t>
            </a:r>
            <a:r>
              <a:rPr lang="en-US" b="1" dirty="0" err="1" smtClean="0">
                <a:solidFill>
                  <a:srgbClr val="002060"/>
                </a:solidFill>
                <a:latin typeface="Cambria" pitchFamily="18" charset="0"/>
              </a:rPr>
              <a:t>Jalal</a:t>
            </a:r>
            <a:endParaRPr lang="en-US" b="1" dirty="0">
              <a:solidFill>
                <a:srgbClr val="002060"/>
              </a:solidFill>
              <a:latin typeface="Cambria" pitchFamily="18" charset="0"/>
            </a:endParaRPr>
          </a:p>
        </p:txBody>
      </p:sp>
      <p:sp>
        <p:nvSpPr>
          <p:cNvPr id="3" name="Rectangle 2"/>
          <p:cNvSpPr/>
          <p:nvPr/>
        </p:nvSpPr>
        <p:spPr>
          <a:xfrm>
            <a:off x="2133600" y="4649555"/>
            <a:ext cx="5304657" cy="1200329"/>
          </a:xfrm>
          <a:prstGeom prst="rect">
            <a:avLst/>
          </a:prstGeom>
        </p:spPr>
        <p:txBody>
          <a:bodyPr wrap="none">
            <a:spAutoFit/>
          </a:bodyPr>
          <a:lstStyle/>
          <a:p>
            <a:r>
              <a:rPr lang="en-US" sz="7200" b="1" dirty="0">
                <a:solidFill>
                  <a:srgbClr val="FFC000"/>
                </a:solidFill>
              </a:rPr>
              <a:t>Decision Tree</a:t>
            </a:r>
            <a:endParaRPr lang="en-US" sz="7200" b="1" dirty="0">
              <a:solidFill>
                <a:srgbClr val="FFC000"/>
              </a:solidFill>
            </a:endParaRPr>
          </a:p>
        </p:txBody>
      </p:sp>
      <p:pic>
        <p:nvPicPr>
          <p:cNvPr id="614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0" y="1632035"/>
            <a:ext cx="4023360" cy="3017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
          <p:cNvGrpSpPr>
            <a:grpSpLocks/>
          </p:cNvGrpSpPr>
          <p:nvPr/>
        </p:nvGrpSpPr>
        <p:grpSpPr bwMode="auto">
          <a:xfrm>
            <a:off x="685800" y="2797175"/>
            <a:ext cx="4267200" cy="3298825"/>
            <a:chOff x="384" y="1584"/>
            <a:chExt cx="2451" cy="1694"/>
          </a:xfrm>
        </p:grpSpPr>
        <p:sp>
          <p:nvSpPr>
            <p:cNvPr id="32"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6"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7"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8"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9"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0"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1"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2"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3"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4"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5"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6"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47"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8"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9"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0"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1"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Married</a:t>
              </a:r>
              <a:r>
                <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rPr>
                <a:t> </a:t>
              </a:r>
            </a:p>
          </p:txBody>
        </p:sp>
        <p:sp>
          <p:nvSpPr>
            <p:cNvPr id="52"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3"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4"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pSp>
      <p:graphicFrame>
        <p:nvGraphicFramePr>
          <p:cNvPr id="55"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24588" name="Document" r:id="rId3" imgW="4651200" imgH="1576440" progId="Word.Document.8">
                  <p:embed/>
                </p:oleObj>
              </mc:Choice>
              <mc:Fallback>
                <p:oleObj name="Document" r:id="rId3" imgW="4651200" imgH="1576440" progId="Word.Document.8">
                  <p:embed/>
                  <p:pic>
                    <p:nvPicPr>
                      <p:cNvPr id="21531"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Test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7"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8"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Apply Model to Test </a:t>
            </a:r>
            <a:r>
              <a:rPr lang="en-US" altLang="en-US" b="1" dirty="0" smtClean="0">
                <a:solidFill>
                  <a:srgbClr val="333399"/>
                </a:solidFill>
                <a:latin typeface="Arial"/>
              </a:rPr>
              <a:t>Data …</a:t>
            </a:r>
            <a:endParaRPr lang="en-US" altLang="en-US" b="1" dirty="0">
              <a:solidFill>
                <a:srgbClr val="333399"/>
              </a:solidFill>
              <a:latin typeface="Arial"/>
            </a:endParaRPr>
          </a:p>
        </p:txBody>
      </p:sp>
    </p:spTree>
    <p:extLst>
      <p:ext uri="{BB962C8B-B14F-4D97-AF65-F5344CB8AC3E}">
        <p14:creationId xmlns:p14="http://schemas.microsoft.com/office/powerpoint/2010/main" val="162173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1"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2"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3"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4"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5"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6"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7"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8"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9"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0"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1"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2"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3"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4"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45"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6"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7"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8"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rPr>
              <a:t>No</a:t>
            </a:r>
          </a:p>
        </p:txBody>
      </p:sp>
      <p:sp>
        <p:nvSpPr>
          <p:cNvPr id="49"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Married</a:t>
            </a:r>
            <a:r>
              <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rPr>
              <a:t> </a:t>
            </a:r>
          </a:p>
        </p:txBody>
      </p:sp>
      <p:sp>
        <p:nvSpPr>
          <p:cNvPr id="50"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1"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2"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aphicFrame>
        <p:nvGraphicFramePr>
          <p:cNvPr id="53"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25612" name="Document" r:id="rId3" imgW="4651200" imgH="1576440" progId="Word.Document.8">
                  <p:embed/>
                </p:oleObj>
              </mc:Choice>
              <mc:Fallback>
                <p:oleObj name="Document" r:id="rId3" imgW="4651200" imgH="1576440" progId="Word.Document.8">
                  <p:embed/>
                  <p:pic>
                    <p:nvPicPr>
                      <p:cNvPr id="22554"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Test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5"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6"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Apply Model to Test </a:t>
            </a:r>
            <a:r>
              <a:rPr lang="en-US" altLang="en-US" b="1" dirty="0" smtClean="0">
                <a:solidFill>
                  <a:srgbClr val="333399"/>
                </a:solidFill>
                <a:latin typeface="Arial"/>
              </a:rPr>
              <a:t>Data …</a:t>
            </a:r>
            <a:endParaRPr lang="en-US" altLang="en-US" b="1" dirty="0">
              <a:solidFill>
                <a:srgbClr val="333399"/>
              </a:solidFill>
              <a:latin typeface="Arial"/>
            </a:endParaRPr>
          </a:p>
        </p:txBody>
      </p:sp>
    </p:spTree>
    <p:extLst>
      <p:ext uri="{BB962C8B-B14F-4D97-AF65-F5344CB8AC3E}">
        <p14:creationId xmlns:p14="http://schemas.microsoft.com/office/powerpoint/2010/main" val="2372786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1"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2"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3"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4"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5"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6"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7"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8"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9"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0"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1"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2"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3"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4"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45"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6"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7"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8"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rPr>
              <a:t>No</a:t>
            </a:r>
          </a:p>
        </p:txBody>
      </p:sp>
      <p:sp>
        <p:nvSpPr>
          <p:cNvPr id="49"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Married</a:t>
            </a:r>
            <a:r>
              <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rPr>
              <a:t> </a:t>
            </a:r>
          </a:p>
        </p:txBody>
      </p:sp>
      <p:sp>
        <p:nvSpPr>
          <p:cNvPr id="50"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1"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2"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aphicFrame>
        <p:nvGraphicFramePr>
          <p:cNvPr id="53"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26636" name="Document" r:id="rId3" imgW="4651200" imgH="1576440" progId="Word.Document.8">
                  <p:embed/>
                </p:oleObj>
              </mc:Choice>
              <mc:Fallback>
                <p:oleObj name="Document" r:id="rId3" imgW="4651200" imgH="1576440" progId="Word.Document.8">
                  <p:embed/>
                  <p:pic>
                    <p:nvPicPr>
                      <p:cNvPr id="23578"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Test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5"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6"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Apply Model to Test </a:t>
            </a:r>
            <a:r>
              <a:rPr lang="en-US" altLang="en-US" b="1" dirty="0" smtClean="0">
                <a:solidFill>
                  <a:srgbClr val="333399"/>
                </a:solidFill>
                <a:latin typeface="Arial"/>
              </a:rPr>
              <a:t>Data …</a:t>
            </a:r>
            <a:endParaRPr lang="en-US" altLang="en-US" b="1" dirty="0">
              <a:solidFill>
                <a:srgbClr val="333399"/>
              </a:solidFill>
              <a:latin typeface="Arial"/>
            </a:endParaRPr>
          </a:p>
        </p:txBody>
      </p:sp>
    </p:spTree>
    <p:extLst>
      <p:ext uri="{BB962C8B-B14F-4D97-AF65-F5344CB8AC3E}">
        <p14:creationId xmlns:p14="http://schemas.microsoft.com/office/powerpoint/2010/main" val="2949221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1"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2"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3"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4"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5"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6"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7"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8"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9"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0"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1"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2"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3"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4"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45"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6"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7"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8"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rPr>
              <a:t>No</a:t>
            </a:r>
          </a:p>
        </p:txBody>
      </p:sp>
      <p:sp>
        <p:nvSpPr>
          <p:cNvPr id="49"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rPr>
              <a:t>Married </a:t>
            </a:r>
          </a:p>
        </p:txBody>
      </p:sp>
      <p:sp>
        <p:nvSpPr>
          <p:cNvPr id="50"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1"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2"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aphicFrame>
        <p:nvGraphicFramePr>
          <p:cNvPr id="53"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27660" name="Document" r:id="rId3" imgW="4651200" imgH="1576440" progId="Word.Document.8">
                  <p:embed/>
                </p:oleObj>
              </mc:Choice>
              <mc:Fallback>
                <p:oleObj name="Document" r:id="rId3" imgW="4651200" imgH="1576440" progId="Word.Document.8">
                  <p:embed/>
                  <p:pic>
                    <p:nvPicPr>
                      <p:cNvPr id="24602"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Test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5"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6"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Apply Model to Test </a:t>
            </a:r>
            <a:r>
              <a:rPr lang="en-US" altLang="en-US" b="1" dirty="0" smtClean="0">
                <a:solidFill>
                  <a:srgbClr val="333399"/>
                </a:solidFill>
                <a:latin typeface="Arial"/>
              </a:rPr>
              <a:t>Data …</a:t>
            </a:r>
            <a:endParaRPr lang="en-US" altLang="en-US" b="1" dirty="0">
              <a:solidFill>
                <a:srgbClr val="333399"/>
              </a:solidFill>
              <a:latin typeface="Arial"/>
            </a:endParaRPr>
          </a:p>
        </p:txBody>
      </p:sp>
    </p:spTree>
    <p:extLst>
      <p:ext uri="{BB962C8B-B14F-4D97-AF65-F5344CB8AC3E}">
        <p14:creationId xmlns:p14="http://schemas.microsoft.com/office/powerpoint/2010/main" val="257802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2"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3"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4"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5"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6"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37"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8"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9"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0"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1"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2"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3"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4"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5"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46"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7"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8"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9"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rPr>
              <a:t>No</a:t>
            </a:r>
          </a:p>
        </p:txBody>
      </p:sp>
      <p:sp>
        <p:nvSpPr>
          <p:cNvPr id="50"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rPr>
              <a:t>Married </a:t>
            </a:r>
          </a:p>
        </p:txBody>
      </p:sp>
      <p:sp>
        <p:nvSpPr>
          <p:cNvPr id="51"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2"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3"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aphicFrame>
        <p:nvGraphicFramePr>
          <p:cNvPr id="54"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28684" name="Document" r:id="rId3" imgW="4651200" imgH="1576440" progId="Word.Document.8">
                  <p:embed/>
                </p:oleObj>
              </mc:Choice>
              <mc:Fallback>
                <p:oleObj name="Document" r:id="rId3" imgW="4651200" imgH="1576440" progId="Word.Document.8">
                  <p:embed/>
                  <p:pic>
                    <p:nvPicPr>
                      <p:cNvPr id="25626"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Test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6"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7" name="Text Box 29"/>
          <p:cNvSpPr txBox="1">
            <a:spLocks noChangeArrowheads="1"/>
          </p:cNvSpPr>
          <p:nvPr/>
        </p:nvSpPr>
        <p:spPr bwMode="auto">
          <a:xfrm>
            <a:off x="6019800" y="4016375"/>
            <a:ext cx="2667000" cy="88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3200" b="0" i="0" u="none" strike="noStrike" kern="0" cap="none" spc="0" normalizeH="0" baseline="0" noProof="0" dirty="0" smtClean="0">
                <a:ln>
                  <a:noFill/>
                </a:ln>
                <a:solidFill>
                  <a:srgbClr val="000000"/>
                </a:solidFill>
                <a:effectLst/>
                <a:uLnTx/>
                <a:uFillTx/>
                <a:latin typeface="Adobe Gothic Std B" panose="020B0800000000000000" pitchFamily="34" charset="-128"/>
                <a:ea typeface="Adobe Gothic Std B" panose="020B0800000000000000" pitchFamily="34" charset="-128"/>
              </a:rPr>
              <a:t>Assign Cheat to “No”</a:t>
            </a:r>
          </a:p>
        </p:txBody>
      </p:sp>
      <p:sp>
        <p:nvSpPr>
          <p:cNvPr id="58"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Apply Model to Test </a:t>
            </a:r>
            <a:r>
              <a:rPr lang="en-US" altLang="en-US" b="1" dirty="0" smtClean="0">
                <a:solidFill>
                  <a:srgbClr val="333399"/>
                </a:solidFill>
                <a:latin typeface="Arial"/>
              </a:rPr>
              <a:t>Data …</a:t>
            </a:r>
            <a:endParaRPr lang="en-US" altLang="en-US" b="1" dirty="0">
              <a:solidFill>
                <a:srgbClr val="333399"/>
              </a:solidFill>
              <a:latin typeface="Arial"/>
            </a:endParaRPr>
          </a:p>
        </p:txBody>
      </p:sp>
    </p:spTree>
    <p:extLst>
      <p:ext uri="{BB962C8B-B14F-4D97-AF65-F5344CB8AC3E}">
        <p14:creationId xmlns:p14="http://schemas.microsoft.com/office/powerpoint/2010/main" val="122023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631825" y="1524000"/>
            <a:ext cx="8283575"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ts val="600"/>
              </a:spcBef>
              <a:buFontTx/>
              <a:buAutoNum type="arabicPeriod"/>
            </a:pPr>
            <a:r>
              <a:rPr lang="en-US" altLang="en-US" sz="3000" dirty="0"/>
              <a:t>A </a:t>
            </a:r>
            <a:r>
              <a:rPr lang="en-US" altLang="en-US" sz="3000" dirty="0">
                <a:sym typeface="Symbol" panose="05050102010706020507" pitchFamily="18" charset="2"/>
              </a:rPr>
              <a:t> the “best” decision attribute for next </a:t>
            </a:r>
            <a:r>
              <a:rPr lang="en-US" altLang="en-US" sz="3000" i="1" dirty="0">
                <a:sym typeface="Symbol" panose="05050102010706020507" pitchFamily="18" charset="2"/>
              </a:rPr>
              <a:t>node</a:t>
            </a:r>
          </a:p>
          <a:p>
            <a:pPr eaLnBrk="1" hangingPunct="1">
              <a:spcBef>
                <a:spcPts val="600"/>
              </a:spcBef>
              <a:buFontTx/>
              <a:buAutoNum type="arabicPeriod"/>
            </a:pPr>
            <a:r>
              <a:rPr lang="en-US" altLang="en-US" sz="3000" dirty="0"/>
              <a:t>Assign A as decision attribute for </a:t>
            </a:r>
            <a:r>
              <a:rPr lang="en-US" altLang="en-US" sz="3000" i="1" dirty="0"/>
              <a:t>node</a:t>
            </a:r>
          </a:p>
          <a:p>
            <a:pPr eaLnBrk="1" hangingPunct="1">
              <a:spcBef>
                <a:spcPts val="600"/>
              </a:spcBef>
              <a:buFontTx/>
              <a:buAutoNum type="arabicPeriod"/>
            </a:pPr>
            <a:r>
              <a:rPr lang="en-US" altLang="en-US" sz="3000" dirty="0"/>
              <a:t>For each value of A create new descendant </a:t>
            </a:r>
            <a:endParaRPr lang="en-US" altLang="en-US" sz="3000" i="1" dirty="0"/>
          </a:p>
          <a:p>
            <a:pPr eaLnBrk="1" hangingPunct="1">
              <a:spcBef>
                <a:spcPts val="600"/>
              </a:spcBef>
              <a:buFontTx/>
              <a:buAutoNum type="arabicPeriod" startAt="4"/>
            </a:pPr>
            <a:r>
              <a:rPr lang="en-US" altLang="en-US" sz="3000" dirty="0"/>
              <a:t>Sort training examples to leaf node according to</a:t>
            </a:r>
          </a:p>
          <a:p>
            <a:pPr eaLnBrk="1" hangingPunct="1">
              <a:spcBef>
                <a:spcPts val="600"/>
              </a:spcBef>
            </a:pPr>
            <a:r>
              <a:rPr lang="en-US" altLang="en-US" sz="3000" dirty="0"/>
              <a:t>     the attribute value of the branch</a:t>
            </a:r>
          </a:p>
          <a:p>
            <a:pPr eaLnBrk="1" hangingPunct="1">
              <a:spcBef>
                <a:spcPts val="600"/>
              </a:spcBef>
              <a:buFontTx/>
              <a:buAutoNum type="arabicPeriod" startAt="5"/>
            </a:pPr>
            <a:r>
              <a:rPr lang="en-US" altLang="en-US" sz="3000" dirty="0"/>
              <a:t>If all training examples are perfectly classified (same value of target attribute) stop, else iterate over new</a:t>
            </a:r>
            <a:r>
              <a:rPr lang="sv-SE" altLang="en-US" sz="3000" dirty="0"/>
              <a:t> </a:t>
            </a:r>
            <a:r>
              <a:rPr lang="en-US" altLang="en-US" sz="3000" dirty="0"/>
              <a:t>leaf nodes.</a:t>
            </a:r>
          </a:p>
        </p:txBody>
      </p:sp>
      <p:sp>
        <p:nvSpPr>
          <p:cNvPr id="7"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en-US" b="1" dirty="0">
              <a:solidFill>
                <a:srgbClr val="333399"/>
              </a:solidFill>
              <a:latin typeface="Arial"/>
            </a:endParaRPr>
          </a:p>
        </p:txBody>
      </p:sp>
      <p:sp>
        <p:nvSpPr>
          <p:cNvPr id="9" name="Rectangle 2"/>
          <p:cNvSpPr txBox="1">
            <a:spLocks noChangeArrowheads="1"/>
          </p:cNvSpPr>
          <p:nvPr/>
        </p:nvSpPr>
        <p:spPr bwMode="auto">
          <a:xfrm>
            <a:off x="651105" y="75816"/>
            <a:ext cx="8229600" cy="121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sz="4000" b="1" dirty="0">
                <a:solidFill>
                  <a:srgbClr val="333399"/>
                </a:solidFill>
                <a:latin typeface="Arial"/>
              </a:rPr>
              <a:t>Top-Down Induction of Decision </a:t>
            </a:r>
            <a:r>
              <a:rPr lang="en-US" altLang="en-US" sz="4000" b="1" dirty="0" smtClean="0">
                <a:solidFill>
                  <a:srgbClr val="333399"/>
                </a:solidFill>
                <a:latin typeface="Arial"/>
              </a:rPr>
              <a:t>Trees: </a:t>
            </a:r>
            <a:r>
              <a:rPr lang="en-US" altLang="en-US" sz="4000" b="1" dirty="0">
                <a:solidFill>
                  <a:srgbClr val="333399"/>
                </a:solidFill>
                <a:latin typeface="Arial"/>
              </a:rPr>
              <a:t>ID3</a:t>
            </a:r>
          </a:p>
        </p:txBody>
      </p:sp>
    </p:spTree>
    <p:extLst>
      <p:ext uri="{BB962C8B-B14F-4D97-AF65-F5344CB8AC3E}">
        <p14:creationId xmlns:p14="http://schemas.microsoft.com/office/powerpoint/2010/main" val="3735558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
          <p:cNvGrpSpPr>
            <a:grpSpLocks/>
          </p:cNvGrpSpPr>
          <p:nvPr/>
        </p:nvGrpSpPr>
        <p:grpSpPr bwMode="auto">
          <a:xfrm>
            <a:off x="393700" y="2057400"/>
            <a:ext cx="4008438" cy="3138488"/>
            <a:chOff x="144" y="2880"/>
            <a:chExt cx="2525" cy="1043"/>
          </a:xfrm>
        </p:grpSpPr>
        <p:sp>
          <p:nvSpPr>
            <p:cNvPr id="41" name="Line 4"/>
            <p:cNvSpPr>
              <a:spLocks noChangeShapeType="1"/>
            </p:cNvSpPr>
            <p:nvPr/>
          </p:nvSpPr>
          <p:spPr bwMode="auto">
            <a:xfrm flipH="1">
              <a:off x="830" y="3091"/>
              <a:ext cx="475" cy="66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2" name="Line 5"/>
            <p:cNvSpPr>
              <a:spLocks noChangeShapeType="1"/>
            </p:cNvSpPr>
            <p:nvPr/>
          </p:nvSpPr>
          <p:spPr bwMode="auto">
            <a:xfrm>
              <a:off x="1463" y="3091"/>
              <a:ext cx="435" cy="66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3" name="Text Box 6"/>
            <p:cNvSpPr txBox="1">
              <a:spLocks noChangeArrowheads="1"/>
            </p:cNvSpPr>
            <p:nvPr/>
          </p:nvSpPr>
          <p:spPr bwMode="auto">
            <a:xfrm>
              <a:off x="1147" y="2880"/>
              <a:ext cx="556" cy="165"/>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a:t>
              </a:r>
              <a:r>
                <a:rPr kumimoji="0" lang="en-US" altLang="en-US" sz="2400" b="0" i="0" u="none" strike="noStrike" kern="0" cap="none" spc="0" normalizeH="0" baseline="-25000" noProof="0" smtClean="0">
                  <a:ln>
                    <a:noFill/>
                  </a:ln>
                  <a:solidFill>
                    <a:srgbClr val="000000"/>
                  </a:solidFill>
                  <a:effectLst/>
                  <a:uLnTx/>
                  <a:uFillTx/>
                  <a:latin typeface="Tahoma" panose="020B0604030504040204" pitchFamily="34" charset="0"/>
                </a:rPr>
                <a:t>1</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p>
          </p:txBody>
        </p:sp>
        <p:sp>
          <p:nvSpPr>
            <p:cNvPr id="44" name="Text Box 7"/>
            <p:cNvSpPr txBox="1">
              <a:spLocks noChangeArrowheads="1"/>
            </p:cNvSpPr>
            <p:nvPr/>
          </p:nvSpPr>
          <p:spPr bwMode="auto">
            <a:xfrm>
              <a:off x="751" y="3372"/>
              <a:ext cx="268" cy="165"/>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G</a:t>
              </a:r>
            </a:p>
          </p:txBody>
        </p:sp>
        <p:sp>
          <p:nvSpPr>
            <p:cNvPr id="45" name="Text Box 8"/>
            <p:cNvSpPr txBox="1">
              <a:spLocks noChangeArrowheads="1"/>
            </p:cNvSpPr>
            <p:nvPr/>
          </p:nvSpPr>
          <p:spPr bwMode="auto">
            <a:xfrm>
              <a:off x="1542" y="3372"/>
              <a:ext cx="270" cy="165"/>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H</a:t>
              </a:r>
            </a:p>
          </p:txBody>
        </p:sp>
        <p:sp>
          <p:nvSpPr>
            <p:cNvPr id="46" name="Text Box 9"/>
            <p:cNvSpPr txBox="1">
              <a:spLocks noChangeArrowheads="1"/>
            </p:cNvSpPr>
            <p:nvPr/>
          </p:nvSpPr>
          <p:spPr bwMode="auto">
            <a:xfrm>
              <a:off x="432" y="3758"/>
              <a:ext cx="931" cy="165"/>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[21+, 5-]</a:t>
              </a:r>
            </a:p>
          </p:txBody>
        </p:sp>
        <p:sp>
          <p:nvSpPr>
            <p:cNvPr id="47" name="Text Box 10"/>
            <p:cNvSpPr txBox="1">
              <a:spLocks noChangeArrowheads="1"/>
            </p:cNvSpPr>
            <p:nvPr/>
          </p:nvSpPr>
          <p:spPr bwMode="auto">
            <a:xfrm>
              <a:off x="1738" y="3758"/>
              <a:ext cx="931" cy="165"/>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[8+, 30-]</a:t>
              </a:r>
            </a:p>
          </p:txBody>
        </p:sp>
        <p:sp>
          <p:nvSpPr>
            <p:cNvPr id="48" name="Text Box 11"/>
            <p:cNvSpPr txBox="1">
              <a:spLocks noChangeArrowheads="1"/>
            </p:cNvSpPr>
            <p:nvPr/>
          </p:nvSpPr>
          <p:spPr bwMode="auto">
            <a:xfrm>
              <a:off x="144" y="2880"/>
              <a:ext cx="95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[29+,35-]</a:t>
              </a:r>
            </a:p>
          </p:txBody>
        </p:sp>
      </p:grpSp>
      <p:grpSp>
        <p:nvGrpSpPr>
          <p:cNvPr id="49" name="Group 12"/>
          <p:cNvGrpSpPr>
            <a:grpSpLocks/>
          </p:cNvGrpSpPr>
          <p:nvPr/>
        </p:nvGrpSpPr>
        <p:grpSpPr bwMode="auto">
          <a:xfrm>
            <a:off x="4953000" y="2133600"/>
            <a:ext cx="3568700" cy="3076575"/>
            <a:chOff x="3408" y="2880"/>
            <a:chExt cx="2248" cy="1046"/>
          </a:xfrm>
        </p:grpSpPr>
        <p:sp>
          <p:nvSpPr>
            <p:cNvPr id="50" name="Line 13"/>
            <p:cNvSpPr>
              <a:spLocks noChangeShapeType="1"/>
            </p:cNvSpPr>
            <p:nvPr/>
          </p:nvSpPr>
          <p:spPr bwMode="auto">
            <a:xfrm flipH="1">
              <a:off x="3806" y="3091"/>
              <a:ext cx="475" cy="66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51" name="Line 14"/>
            <p:cNvSpPr>
              <a:spLocks noChangeShapeType="1"/>
            </p:cNvSpPr>
            <p:nvPr/>
          </p:nvSpPr>
          <p:spPr bwMode="auto">
            <a:xfrm>
              <a:off x="4439" y="3091"/>
              <a:ext cx="435" cy="66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52" name="Text Box 15"/>
            <p:cNvSpPr txBox="1">
              <a:spLocks noChangeArrowheads="1"/>
            </p:cNvSpPr>
            <p:nvPr/>
          </p:nvSpPr>
          <p:spPr bwMode="auto">
            <a:xfrm>
              <a:off x="4123" y="2880"/>
              <a:ext cx="556" cy="168"/>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a:t>
              </a:r>
              <a:r>
                <a:rPr kumimoji="0" lang="en-US" altLang="en-US" sz="2400" b="0" i="0" u="none" strike="noStrike" kern="0" cap="none" spc="0" normalizeH="0" baseline="-25000" noProof="0" smtClean="0">
                  <a:ln>
                    <a:noFill/>
                  </a:ln>
                  <a:solidFill>
                    <a:srgbClr val="000000"/>
                  </a:solidFill>
                  <a:effectLst/>
                  <a:uLnTx/>
                  <a:uFillTx/>
                  <a:latin typeface="Tahoma" panose="020B0604030504040204" pitchFamily="34" charset="0"/>
                </a:rPr>
                <a:t>2</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p>
          </p:txBody>
        </p:sp>
        <p:sp>
          <p:nvSpPr>
            <p:cNvPr id="53" name="Text Box 16"/>
            <p:cNvSpPr txBox="1">
              <a:spLocks noChangeArrowheads="1"/>
            </p:cNvSpPr>
            <p:nvPr/>
          </p:nvSpPr>
          <p:spPr bwMode="auto">
            <a:xfrm>
              <a:off x="3727" y="3372"/>
              <a:ext cx="236" cy="169"/>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L</a:t>
              </a:r>
            </a:p>
          </p:txBody>
        </p:sp>
        <p:sp>
          <p:nvSpPr>
            <p:cNvPr id="54" name="Text Box 17"/>
            <p:cNvSpPr txBox="1">
              <a:spLocks noChangeArrowheads="1"/>
            </p:cNvSpPr>
            <p:nvPr/>
          </p:nvSpPr>
          <p:spPr bwMode="auto">
            <a:xfrm>
              <a:off x="4518" y="3372"/>
              <a:ext cx="288" cy="169"/>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M</a:t>
              </a:r>
            </a:p>
          </p:txBody>
        </p:sp>
        <p:sp>
          <p:nvSpPr>
            <p:cNvPr id="55" name="Text Box 18"/>
            <p:cNvSpPr txBox="1">
              <a:spLocks noChangeArrowheads="1"/>
            </p:cNvSpPr>
            <p:nvPr/>
          </p:nvSpPr>
          <p:spPr bwMode="auto">
            <a:xfrm>
              <a:off x="3408" y="3744"/>
              <a:ext cx="1036" cy="168"/>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[18+, 33-]</a:t>
              </a:r>
            </a:p>
          </p:txBody>
        </p:sp>
        <p:sp>
          <p:nvSpPr>
            <p:cNvPr id="56" name="Text Box 19"/>
            <p:cNvSpPr txBox="1">
              <a:spLocks noChangeArrowheads="1"/>
            </p:cNvSpPr>
            <p:nvPr/>
          </p:nvSpPr>
          <p:spPr bwMode="auto">
            <a:xfrm>
              <a:off x="4714" y="3758"/>
              <a:ext cx="931" cy="168"/>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[11+, 2-]</a:t>
              </a:r>
            </a:p>
          </p:txBody>
        </p:sp>
        <p:sp>
          <p:nvSpPr>
            <p:cNvPr id="57" name="Text Box 20"/>
            <p:cNvSpPr txBox="1">
              <a:spLocks noChangeArrowheads="1"/>
            </p:cNvSpPr>
            <p:nvPr/>
          </p:nvSpPr>
          <p:spPr bwMode="auto">
            <a:xfrm>
              <a:off x="4704" y="2880"/>
              <a:ext cx="9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[29+,35-]</a:t>
              </a:r>
            </a:p>
          </p:txBody>
        </p:sp>
      </p:grpSp>
      <p:sp>
        <p:nvSpPr>
          <p:cNvPr id="58"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sz="4000" b="1" dirty="0">
                <a:solidFill>
                  <a:srgbClr val="333399"/>
                </a:solidFill>
                <a:latin typeface="Arial"/>
              </a:rPr>
              <a:t>Which attribute is best?</a:t>
            </a:r>
          </a:p>
        </p:txBody>
      </p:sp>
    </p:spTree>
    <p:extLst>
      <p:ext uri="{BB962C8B-B14F-4D97-AF65-F5344CB8AC3E}">
        <p14:creationId xmlns:p14="http://schemas.microsoft.com/office/powerpoint/2010/main" val="200277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0-#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1676400"/>
            <a:ext cx="7661275" cy="2209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0070C0"/>
              </a:buClr>
              <a:buSzPct val="100000"/>
              <a:buFont typeface="Wingdings" panose="05000000000000000000" pitchFamily="2" charset="2"/>
              <a:buChar char="§"/>
            </a:pPr>
            <a:r>
              <a:rPr lang="en-US" altLang="en-US" sz="2800" dirty="0" smtClean="0"/>
              <a:t>To determine the best attribute, we look at the ID3 heuristic</a:t>
            </a:r>
          </a:p>
          <a:p>
            <a:pPr>
              <a:buClr>
                <a:srgbClr val="0070C0"/>
              </a:buClr>
              <a:buSzPct val="100000"/>
              <a:buFont typeface="Wingdings" panose="05000000000000000000" pitchFamily="2" charset="2"/>
              <a:buChar char="§"/>
            </a:pPr>
            <a:r>
              <a:rPr lang="en-US" altLang="en-US" sz="2800" dirty="0" smtClean="0"/>
              <a:t>ID3 splits attributes based on their </a:t>
            </a:r>
            <a:r>
              <a:rPr lang="en-US" altLang="en-US" sz="2800" i="1" dirty="0" smtClean="0"/>
              <a:t>entropy</a:t>
            </a:r>
            <a:r>
              <a:rPr lang="en-US" altLang="en-US" sz="2800" dirty="0" smtClean="0"/>
              <a:t>.</a:t>
            </a:r>
          </a:p>
          <a:p>
            <a:pPr>
              <a:buClr>
                <a:srgbClr val="0070C0"/>
              </a:buClr>
              <a:buSzPct val="100000"/>
              <a:buFont typeface="Wingdings" panose="05000000000000000000" pitchFamily="2" charset="2"/>
              <a:buChar char="§"/>
            </a:pPr>
            <a:r>
              <a:rPr lang="en-US" altLang="en-US" sz="2800" dirty="0" smtClean="0"/>
              <a:t>Entropy is the measure of disinformation…</a:t>
            </a:r>
            <a:endParaRPr lang="en-US" altLang="en-US" sz="2800" dirty="0"/>
          </a:p>
        </p:txBody>
      </p:sp>
      <p:sp>
        <p:nvSpPr>
          <p:cNvPr id="5" name="Rectangle 4"/>
          <p:cNvSpPr/>
          <p:nvPr/>
        </p:nvSpPr>
        <p:spPr>
          <a:xfrm>
            <a:off x="457200" y="3876869"/>
            <a:ext cx="8458200" cy="2677656"/>
          </a:xfrm>
          <a:prstGeom prst="rect">
            <a:avLst/>
          </a:prstGeom>
        </p:spPr>
        <p:txBody>
          <a:bodyPr wrap="square">
            <a:spAutoFit/>
          </a:bodyPr>
          <a:lstStyle/>
          <a:p>
            <a:r>
              <a:rPr lang="en-US" sz="2800" b="1" dirty="0">
                <a:solidFill>
                  <a:srgbClr val="C00000"/>
                </a:solidFill>
              </a:rPr>
              <a:t>Entropy is minimized when all values of the target attribute are the same.</a:t>
            </a:r>
          </a:p>
          <a:p>
            <a:endParaRPr lang="en-US" sz="2800" b="1" dirty="0">
              <a:solidFill>
                <a:srgbClr val="C00000"/>
              </a:solidFill>
            </a:endParaRPr>
          </a:p>
          <a:p>
            <a:r>
              <a:rPr lang="en-US" sz="2800" b="1" dirty="0">
                <a:solidFill>
                  <a:srgbClr val="C00000"/>
                </a:solidFill>
              </a:rPr>
              <a:t>Entropy is maximized when there is an equal chance of all values for the target attribute (i.e. the result is random)</a:t>
            </a:r>
          </a:p>
        </p:txBody>
      </p:sp>
      <p:sp>
        <p:nvSpPr>
          <p:cNvPr id="6"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sz="4000" b="1" dirty="0">
                <a:solidFill>
                  <a:srgbClr val="333399"/>
                </a:solidFill>
                <a:latin typeface="Arial"/>
              </a:rPr>
              <a:t>Entropy</a:t>
            </a:r>
          </a:p>
        </p:txBody>
      </p:sp>
    </p:spTree>
    <p:extLst>
      <p:ext uri="{BB962C8B-B14F-4D97-AF65-F5344CB8AC3E}">
        <p14:creationId xmlns:p14="http://schemas.microsoft.com/office/powerpoint/2010/main" val="193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sz="4000" b="1" dirty="0" smtClean="0">
                <a:solidFill>
                  <a:srgbClr val="333399"/>
                </a:solidFill>
                <a:latin typeface="Arial"/>
              </a:rPr>
              <a:t>Entropy …</a:t>
            </a:r>
            <a:endParaRPr lang="en-US" altLang="en-US" sz="4000" b="1" dirty="0">
              <a:solidFill>
                <a:srgbClr val="333399"/>
              </a:solidFill>
              <a:latin typeface="Arial"/>
            </a:endParaRPr>
          </a:p>
        </p:txBody>
      </p:sp>
      <p:sp>
        <p:nvSpPr>
          <p:cNvPr id="20" name="Content Placeholder 2"/>
          <p:cNvSpPr>
            <a:spLocks noGrp="1"/>
          </p:cNvSpPr>
          <p:nvPr>
            <p:ph idx="1"/>
          </p:nvPr>
        </p:nvSpPr>
        <p:spPr>
          <a:xfrm>
            <a:off x="457200" y="1600200"/>
            <a:ext cx="8229600" cy="4525963"/>
          </a:xfrm>
        </p:spPr>
        <p:txBody>
          <a:bodyPr rtlCol="0">
            <a:normAutofit/>
          </a:bodyPr>
          <a:lstStyle/>
          <a:p>
            <a:pPr fontAlgn="auto">
              <a:spcAft>
                <a:spcPts val="0"/>
              </a:spcAft>
              <a:defRPr/>
            </a:pPr>
            <a:r>
              <a:rPr lang="en-US" dirty="0" smtClean="0"/>
              <a:t>Let S be a set of examples</a:t>
            </a:r>
          </a:p>
          <a:p>
            <a:pPr fontAlgn="auto">
              <a:spcAft>
                <a:spcPts val="0"/>
              </a:spcAft>
              <a:defRPr/>
            </a:pPr>
            <a:r>
              <a:rPr lang="en-US" dirty="0" smtClean="0"/>
              <a:t>Entropy(S) = -</a:t>
            </a:r>
            <a:r>
              <a:rPr lang="en-US" dirty="0" smtClean="0">
                <a:solidFill>
                  <a:srgbClr val="00B050"/>
                </a:solidFill>
              </a:rPr>
              <a:t>P</a:t>
            </a:r>
            <a:r>
              <a:rPr lang="en-US" baseline="-25000" dirty="0" smtClean="0">
                <a:solidFill>
                  <a:srgbClr val="00B050"/>
                </a:solidFill>
              </a:rPr>
              <a:t>+</a:t>
            </a:r>
            <a:r>
              <a:rPr lang="en-US" dirty="0" smtClean="0"/>
              <a:t> log</a:t>
            </a:r>
            <a:r>
              <a:rPr lang="en-US" sz="2400" baseline="-25000" dirty="0" smtClean="0"/>
              <a:t>2</a:t>
            </a:r>
            <a:r>
              <a:rPr lang="en-US" dirty="0" smtClean="0"/>
              <a:t>(</a:t>
            </a:r>
            <a:r>
              <a:rPr lang="en-US" dirty="0">
                <a:solidFill>
                  <a:srgbClr val="00B050"/>
                </a:solidFill>
              </a:rPr>
              <a:t>P</a:t>
            </a:r>
            <a:r>
              <a:rPr lang="en-US" baseline="-25000" dirty="0">
                <a:solidFill>
                  <a:srgbClr val="00B050"/>
                </a:solidFill>
              </a:rPr>
              <a:t>+</a:t>
            </a:r>
            <a:r>
              <a:rPr lang="en-US" dirty="0" smtClean="0"/>
              <a:t>) – </a:t>
            </a:r>
            <a:r>
              <a:rPr lang="en-US" dirty="0" smtClean="0">
                <a:solidFill>
                  <a:srgbClr val="FF0000"/>
                </a:solidFill>
              </a:rPr>
              <a:t>P</a:t>
            </a:r>
            <a:r>
              <a:rPr lang="en-US" baseline="-25000" dirty="0" smtClean="0">
                <a:solidFill>
                  <a:srgbClr val="FF0000"/>
                </a:solidFill>
              </a:rPr>
              <a:t>-</a:t>
            </a:r>
            <a:r>
              <a:rPr lang="en-US" dirty="0" smtClean="0">
                <a:solidFill>
                  <a:srgbClr val="FF0000"/>
                </a:solidFill>
              </a:rPr>
              <a:t> </a:t>
            </a:r>
            <a:r>
              <a:rPr lang="en-US" dirty="0" smtClean="0"/>
              <a:t>log</a:t>
            </a:r>
            <a:r>
              <a:rPr lang="en-US" sz="2400" baseline="-25000" dirty="0" smtClean="0"/>
              <a:t>2</a:t>
            </a:r>
            <a:r>
              <a:rPr lang="en-US" dirty="0" smtClean="0"/>
              <a:t>(</a:t>
            </a:r>
            <a:r>
              <a:rPr lang="en-US" dirty="0">
                <a:solidFill>
                  <a:srgbClr val="FF0000"/>
                </a:solidFill>
              </a:rPr>
              <a:t>P</a:t>
            </a:r>
            <a:r>
              <a:rPr lang="en-US" baseline="-25000" dirty="0">
                <a:solidFill>
                  <a:srgbClr val="FF0000"/>
                </a:solidFill>
              </a:rPr>
              <a:t>-</a:t>
            </a:r>
            <a:r>
              <a:rPr lang="en-US" dirty="0" smtClean="0"/>
              <a:t>)</a:t>
            </a:r>
            <a:endParaRPr lang="en-US" dirty="0" smtClean="0"/>
          </a:p>
          <a:p>
            <a:pPr lvl="1" fontAlgn="auto">
              <a:spcAft>
                <a:spcPts val="0"/>
              </a:spcAft>
              <a:buClr>
                <a:srgbClr val="0070C0"/>
              </a:buClr>
              <a:buFont typeface="Wingdings" panose="05000000000000000000" pitchFamily="2" charset="2"/>
              <a:buChar char="§"/>
              <a:defRPr/>
            </a:pPr>
            <a:r>
              <a:rPr lang="en-US" dirty="0">
                <a:solidFill>
                  <a:srgbClr val="00B050"/>
                </a:solidFill>
              </a:rPr>
              <a:t>P</a:t>
            </a:r>
            <a:r>
              <a:rPr lang="en-US" baseline="-25000" dirty="0">
                <a:solidFill>
                  <a:srgbClr val="00B050"/>
                </a:solidFill>
              </a:rPr>
              <a:t>+</a:t>
            </a:r>
            <a:r>
              <a:rPr lang="en-US" dirty="0" smtClean="0"/>
              <a:t> </a:t>
            </a:r>
            <a:r>
              <a:rPr lang="en-US" dirty="0" smtClean="0"/>
              <a:t>is proportion of </a:t>
            </a:r>
            <a:r>
              <a:rPr lang="en-US" dirty="0" smtClean="0"/>
              <a:t>pos example</a:t>
            </a:r>
          </a:p>
          <a:p>
            <a:pPr lvl="1" fontAlgn="auto">
              <a:spcAft>
                <a:spcPts val="0"/>
              </a:spcAft>
              <a:buClr>
                <a:srgbClr val="0070C0"/>
              </a:buClr>
              <a:buFont typeface="Wingdings" panose="05000000000000000000" pitchFamily="2" charset="2"/>
              <a:buChar char="§"/>
              <a:defRPr/>
            </a:pPr>
            <a:r>
              <a:rPr lang="en-US" dirty="0">
                <a:solidFill>
                  <a:srgbClr val="FF0000"/>
                </a:solidFill>
              </a:rPr>
              <a:t>P</a:t>
            </a:r>
            <a:r>
              <a:rPr lang="en-US" baseline="-25000" dirty="0">
                <a:solidFill>
                  <a:srgbClr val="FF0000"/>
                </a:solidFill>
              </a:rPr>
              <a:t>-</a:t>
            </a:r>
            <a:r>
              <a:rPr lang="en-US" dirty="0" smtClean="0"/>
              <a:t> </a:t>
            </a:r>
            <a:r>
              <a:rPr lang="en-US" dirty="0" smtClean="0"/>
              <a:t>is proportion of </a:t>
            </a:r>
            <a:r>
              <a:rPr lang="en-US" dirty="0" err="1" smtClean="0"/>
              <a:t>neg</a:t>
            </a:r>
            <a:r>
              <a:rPr lang="en-US" dirty="0" smtClean="0"/>
              <a:t> examples</a:t>
            </a:r>
          </a:p>
          <a:p>
            <a:pPr lvl="1" fontAlgn="auto">
              <a:spcAft>
                <a:spcPts val="0"/>
              </a:spcAft>
              <a:buClr>
                <a:srgbClr val="0070C0"/>
              </a:buClr>
              <a:buFont typeface="Wingdings" panose="05000000000000000000" pitchFamily="2" charset="2"/>
              <a:buChar char="§"/>
              <a:defRPr/>
            </a:pPr>
            <a:r>
              <a:rPr lang="en-US" dirty="0" smtClean="0"/>
              <a:t>0 log 0 == 0</a:t>
            </a:r>
          </a:p>
          <a:p>
            <a:pPr fontAlgn="auto">
              <a:spcAft>
                <a:spcPts val="0"/>
              </a:spcAft>
              <a:defRPr/>
            </a:pPr>
            <a:r>
              <a:rPr lang="en-US" dirty="0" smtClean="0"/>
              <a:t>Example: S has </a:t>
            </a:r>
            <a:r>
              <a:rPr lang="en-US" dirty="0" smtClean="0">
                <a:solidFill>
                  <a:srgbClr val="00B050"/>
                </a:solidFill>
              </a:rPr>
              <a:t>9 pos </a:t>
            </a:r>
            <a:r>
              <a:rPr lang="en-US" dirty="0" smtClean="0"/>
              <a:t>and </a:t>
            </a:r>
            <a:r>
              <a:rPr lang="en-US" dirty="0" smtClean="0">
                <a:solidFill>
                  <a:srgbClr val="FF0000"/>
                </a:solidFill>
              </a:rPr>
              <a:t>5 </a:t>
            </a:r>
            <a:r>
              <a:rPr lang="en-US" dirty="0" err="1" smtClean="0">
                <a:solidFill>
                  <a:srgbClr val="FF0000"/>
                </a:solidFill>
              </a:rPr>
              <a:t>neg</a:t>
            </a:r>
            <a:r>
              <a:rPr lang="en-US" dirty="0" smtClean="0"/>
              <a:t/>
            </a:r>
            <a:br>
              <a:rPr lang="en-US" dirty="0" smtClean="0"/>
            </a:br>
            <a:r>
              <a:rPr lang="en-US" sz="2600" dirty="0" smtClean="0">
                <a:latin typeface="Times New Roman" pitchFamily="18" charset="0"/>
              </a:rPr>
              <a:t>Entropy([9+, 5-]) = -(9/14) log</a:t>
            </a:r>
            <a:r>
              <a:rPr lang="en-US" sz="2600" baseline="-25000" dirty="0" smtClean="0">
                <a:latin typeface="Times New Roman" pitchFamily="18" charset="0"/>
              </a:rPr>
              <a:t>2</a:t>
            </a:r>
            <a:r>
              <a:rPr lang="en-US" sz="2600" dirty="0" smtClean="0">
                <a:latin typeface="Times New Roman" pitchFamily="18" charset="0"/>
              </a:rPr>
              <a:t>(9/14)  -                			                          (5/14)log</a:t>
            </a:r>
            <a:r>
              <a:rPr lang="en-US" sz="2600" baseline="-25000" dirty="0" smtClean="0">
                <a:latin typeface="Times New Roman" pitchFamily="18" charset="0"/>
              </a:rPr>
              <a:t>2</a:t>
            </a:r>
            <a:r>
              <a:rPr lang="en-US" sz="2600" dirty="0" smtClean="0">
                <a:latin typeface="Times New Roman" pitchFamily="18" charset="0"/>
              </a:rPr>
              <a:t>(5/14)</a:t>
            </a:r>
          </a:p>
          <a:p>
            <a:pPr lvl="1" fontAlgn="auto">
              <a:spcAft>
                <a:spcPts val="0"/>
              </a:spcAft>
              <a:buFontTx/>
              <a:buNone/>
              <a:defRPr/>
            </a:pPr>
            <a:r>
              <a:rPr lang="en-US" sz="2600" dirty="0" smtClean="0">
                <a:latin typeface="Times New Roman" pitchFamily="18" charset="0"/>
              </a:rPr>
              <a:t>				  = 0.940</a:t>
            </a:r>
          </a:p>
          <a:p>
            <a:pPr fontAlgn="auto">
              <a:spcAft>
                <a:spcPts val="0"/>
              </a:spcAft>
              <a:defRPr/>
            </a:pPr>
            <a:endParaRPr lang="en-US" dirty="0"/>
          </a:p>
        </p:txBody>
      </p:sp>
    </p:spTree>
    <p:extLst>
      <p:ext uri="{BB962C8B-B14F-4D97-AF65-F5344CB8AC3E}">
        <p14:creationId xmlns:p14="http://schemas.microsoft.com/office/powerpoint/2010/main" val="3380394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ine 3"/>
          <p:cNvSpPr>
            <a:spLocks noChangeShapeType="1"/>
          </p:cNvSpPr>
          <p:nvPr/>
        </p:nvSpPr>
        <p:spPr bwMode="auto">
          <a:xfrm>
            <a:off x="990600" y="1295400"/>
            <a:ext cx="0" cy="449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
          <p:cNvSpPr>
            <a:spLocks noChangeShapeType="1"/>
          </p:cNvSpPr>
          <p:nvPr/>
        </p:nvSpPr>
        <p:spPr bwMode="auto">
          <a:xfrm flipH="1">
            <a:off x="1066800" y="5715000"/>
            <a:ext cx="5105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5"/>
          <p:cNvSpPr txBox="1">
            <a:spLocks noChangeArrowheads="1"/>
          </p:cNvSpPr>
          <p:nvPr/>
        </p:nvSpPr>
        <p:spPr bwMode="auto">
          <a:xfrm>
            <a:off x="898525" y="5832475"/>
            <a:ext cx="566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rPr>
              <a:t>.00		            .50		        1.00</a:t>
            </a:r>
          </a:p>
        </p:txBody>
      </p:sp>
      <p:sp>
        <p:nvSpPr>
          <p:cNvPr id="27" name="Text Box 6"/>
          <p:cNvSpPr txBox="1">
            <a:spLocks noChangeArrowheads="1"/>
          </p:cNvSpPr>
          <p:nvPr/>
        </p:nvSpPr>
        <p:spPr bwMode="auto">
          <a:xfrm>
            <a:off x="381000" y="1676400"/>
            <a:ext cx="5651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rPr>
              <a:t>1.0</a:t>
            </a:r>
          </a:p>
          <a:p>
            <a:endParaRPr lang="en-US" altLang="en-US">
              <a:latin typeface="Times New Roman" panose="02020603050405020304" pitchFamily="18" charset="0"/>
            </a:endParaRPr>
          </a:p>
          <a:p>
            <a:endParaRPr lang="en-US" altLang="en-US">
              <a:latin typeface="Times New Roman" panose="02020603050405020304" pitchFamily="18" charset="0"/>
            </a:endParaRPr>
          </a:p>
          <a:p>
            <a:endParaRPr lang="en-US" altLang="en-US">
              <a:latin typeface="Times New Roman" panose="02020603050405020304" pitchFamily="18" charset="0"/>
            </a:endParaRPr>
          </a:p>
          <a:p>
            <a:endParaRPr lang="en-US" altLang="en-US">
              <a:latin typeface="Times New Roman" panose="02020603050405020304" pitchFamily="18" charset="0"/>
            </a:endParaRPr>
          </a:p>
          <a:p>
            <a:r>
              <a:rPr lang="en-US" altLang="en-US">
                <a:latin typeface="Times New Roman" panose="02020603050405020304" pitchFamily="18" charset="0"/>
              </a:rPr>
              <a:t>0.5</a:t>
            </a:r>
          </a:p>
        </p:txBody>
      </p:sp>
      <p:sp>
        <p:nvSpPr>
          <p:cNvPr id="28" name="AutoShape 7"/>
          <p:cNvSpPr>
            <a:spLocks noChangeArrowheads="1"/>
          </p:cNvSpPr>
          <p:nvPr/>
        </p:nvSpPr>
        <p:spPr bwMode="auto">
          <a:xfrm>
            <a:off x="990600" y="1752600"/>
            <a:ext cx="5257800" cy="8077200"/>
          </a:xfrm>
          <a:custGeom>
            <a:avLst/>
            <a:gdLst>
              <a:gd name="T0" fmla="*/ 2628900 w 21600"/>
              <a:gd name="T1" fmla="*/ 0 h 21600"/>
              <a:gd name="T2" fmla="*/ 37973 w 21600"/>
              <a:gd name="T3" fmla="*/ 4019155 h 21600"/>
              <a:gd name="T4" fmla="*/ 2628900 w 21600"/>
              <a:gd name="T5" fmla="*/ 117045 h 21600"/>
              <a:gd name="T6" fmla="*/ 5219827 w 21600"/>
              <a:gd name="T7" fmla="*/ 4019155 h 21600"/>
              <a:gd name="T8" fmla="*/ 0 60000 65536"/>
              <a:gd name="T9" fmla="*/ 0 60000 65536"/>
              <a:gd name="T10" fmla="*/ 0 60000 65536"/>
              <a:gd name="T11" fmla="*/ 0 60000 65536"/>
              <a:gd name="T12" fmla="*/ 434 w 21600"/>
              <a:gd name="T13" fmla="*/ 0 h 21600"/>
              <a:gd name="T14" fmla="*/ 21166 w 21600"/>
              <a:gd name="T15" fmla="*/ 13744 h 21600"/>
            </a:gdLst>
            <a:ahLst/>
            <a:cxnLst>
              <a:cxn ang="T8">
                <a:pos x="T0" y="T1"/>
              </a:cxn>
              <a:cxn ang="T9">
                <a:pos x="T2" y="T3"/>
              </a:cxn>
              <a:cxn ang="T10">
                <a:pos x="T4" y="T5"/>
              </a:cxn>
              <a:cxn ang="T11">
                <a:pos x="T6" y="T7"/>
              </a:cxn>
            </a:cxnLst>
            <a:rect l="T12" t="T13" r="T14" b="T15"/>
            <a:pathLst>
              <a:path w="21600" h="21600">
                <a:moveTo>
                  <a:pt x="313" y="10749"/>
                </a:moveTo>
                <a:cubicBezTo>
                  <a:pt x="341" y="4977"/>
                  <a:pt x="5028" y="312"/>
                  <a:pt x="10800" y="313"/>
                </a:cubicBezTo>
                <a:cubicBezTo>
                  <a:pt x="16571" y="313"/>
                  <a:pt x="21258" y="4977"/>
                  <a:pt x="21286" y="10749"/>
                </a:cubicBezTo>
                <a:lnTo>
                  <a:pt x="21599" y="10747"/>
                </a:lnTo>
                <a:cubicBezTo>
                  <a:pt x="21570" y="4803"/>
                  <a:pt x="16744" y="-1"/>
                  <a:pt x="10799" y="0"/>
                </a:cubicBezTo>
                <a:cubicBezTo>
                  <a:pt x="4855" y="0"/>
                  <a:pt x="29" y="4803"/>
                  <a:pt x="0" y="10747"/>
                </a:cubicBezTo>
                <a:close/>
              </a:path>
            </a:pathLst>
          </a:cu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9" name="Rectangle 8"/>
          <p:cNvSpPr>
            <a:spLocks noChangeArrowheads="1"/>
          </p:cNvSpPr>
          <p:nvPr/>
        </p:nvSpPr>
        <p:spPr bwMode="auto">
          <a:xfrm>
            <a:off x="457200" y="5791200"/>
            <a:ext cx="685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3200">
                <a:solidFill>
                  <a:srgbClr val="FF3300"/>
                </a:solidFill>
              </a:rPr>
              <a:t>% of example that are positive</a:t>
            </a:r>
          </a:p>
        </p:txBody>
      </p:sp>
      <p:cxnSp>
        <p:nvCxnSpPr>
          <p:cNvPr id="30" name="Straight Connector 29"/>
          <p:cNvCxnSpPr>
            <a:stCxn id="28" idx="2"/>
          </p:cNvCxnSpPr>
          <p:nvPr/>
        </p:nvCxnSpPr>
        <p:spPr>
          <a:xfrm>
            <a:off x="3619500" y="1870075"/>
            <a:ext cx="38100" cy="3921125"/>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43600" y="5486400"/>
            <a:ext cx="533400" cy="38100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ed Rectangular Callout 31"/>
          <p:cNvSpPr/>
          <p:nvPr/>
        </p:nvSpPr>
        <p:spPr>
          <a:xfrm>
            <a:off x="4419600" y="609600"/>
            <a:ext cx="3200400" cy="1066800"/>
          </a:xfrm>
          <a:prstGeom prst="wedgeRoundRectCallout">
            <a:avLst>
              <a:gd name="adj1" fmla="val -75344"/>
              <a:gd name="adj2" fmla="val 65370"/>
              <a:gd name="adj3" fmla="val 16667"/>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50-50 class split</a:t>
            </a:r>
          </a:p>
          <a:p>
            <a:pPr algn="ctr" fontAlgn="auto">
              <a:spcBef>
                <a:spcPts val="0"/>
              </a:spcBef>
              <a:spcAft>
                <a:spcPts val="0"/>
              </a:spcAft>
              <a:defRPr/>
            </a:pPr>
            <a:r>
              <a:rPr lang="en-US" sz="2400" dirty="0">
                <a:solidFill>
                  <a:schemeClr val="tx1"/>
                </a:solidFill>
              </a:rPr>
              <a:t>Maximum disorder</a:t>
            </a:r>
            <a:endParaRPr lang="en-US" dirty="0"/>
          </a:p>
        </p:txBody>
      </p:sp>
      <p:sp>
        <p:nvSpPr>
          <p:cNvPr id="33" name="Rounded Rectangular Callout 32"/>
          <p:cNvSpPr/>
          <p:nvPr/>
        </p:nvSpPr>
        <p:spPr>
          <a:xfrm>
            <a:off x="5791200" y="2590800"/>
            <a:ext cx="3200400" cy="1066800"/>
          </a:xfrm>
          <a:prstGeom prst="wedgeRoundRectCallout">
            <a:avLst>
              <a:gd name="adj1" fmla="val -36246"/>
              <a:gd name="adj2" fmla="val 219881"/>
              <a:gd name="adj3" fmla="val 16667"/>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tx1"/>
                </a:solidFill>
              </a:rPr>
              <a:t>All positive</a:t>
            </a:r>
          </a:p>
          <a:p>
            <a:pPr algn="ctr" fontAlgn="auto">
              <a:spcBef>
                <a:spcPts val="0"/>
              </a:spcBef>
              <a:spcAft>
                <a:spcPts val="0"/>
              </a:spcAft>
              <a:defRPr/>
            </a:pPr>
            <a:r>
              <a:rPr lang="en-US" sz="2400" dirty="0">
                <a:solidFill>
                  <a:schemeClr val="tx1"/>
                </a:solidFill>
              </a:rPr>
              <a:t>Pure distribution</a:t>
            </a:r>
            <a:endParaRPr lang="en-US" dirty="0"/>
          </a:p>
        </p:txBody>
      </p:sp>
      <p:sp>
        <p:nvSpPr>
          <p:cNvPr id="34"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sz="4000" b="1" dirty="0" smtClean="0">
                <a:solidFill>
                  <a:srgbClr val="333399"/>
                </a:solidFill>
                <a:latin typeface="Arial"/>
              </a:rPr>
              <a:t>Entropy …</a:t>
            </a:r>
            <a:endParaRPr lang="en-US" altLang="en-US" sz="4000" b="1" dirty="0">
              <a:solidFill>
                <a:srgbClr val="333399"/>
              </a:solidFill>
              <a:latin typeface="Arial"/>
            </a:endParaRPr>
          </a:p>
        </p:txBody>
      </p:sp>
    </p:spTree>
    <p:extLst>
      <p:ext uri="{BB962C8B-B14F-4D97-AF65-F5344CB8AC3E}">
        <p14:creationId xmlns:p14="http://schemas.microsoft.com/office/powerpoint/2010/main" val="30322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09600" y="79375"/>
            <a:ext cx="8229600" cy="1139825"/>
          </a:xfrm>
        </p:spPr>
        <p:txBody>
          <a:bodyPr>
            <a:normAutofit fontScale="90000"/>
          </a:bodyPr>
          <a:lstStyle/>
          <a:p>
            <a:r>
              <a:rPr lang="en-US" altLang="en-US" b="1" dirty="0" smtClean="0">
                <a:solidFill>
                  <a:srgbClr val="333399"/>
                </a:solidFill>
                <a:latin typeface="Arial"/>
              </a:rPr>
              <a:t>Overview</a:t>
            </a:r>
            <a:br>
              <a:rPr lang="en-US" altLang="en-US" b="1" dirty="0" smtClean="0">
                <a:solidFill>
                  <a:srgbClr val="333399"/>
                </a:solidFill>
                <a:latin typeface="Arial"/>
              </a:rPr>
            </a:br>
            <a:r>
              <a:rPr lang="en-US" altLang="en-US" b="1" dirty="0" smtClean="0">
                <a:solidFill>
                  <a:srgbClr val="0070C0"/>
                </a:solidFill>
                <a:latin typeface="Arial"/>
              </a:rPr>
              <a:t>Classification Definition</a:t>
            </a:r>
            <a:endParaRPr lang="en-US" altLang="en-US" b="1" dirty="0">
              <a:solidFill>
                <a:srgbClr val="0070C0"/>
              </a:solidFill>
              <a:latin typeface="Arial"/>
            </a:endParaRPr>
          </a:p>
        </p:txBody>
      </p:sp>
      <p:sp>
        <p:nvSpPr>
          <p:cNvPr id="10" name="Rectangle 3"/>
          <p:cNvSpPr txBox="1">
            <a:spLocks noChangeArrowheads="1"/>
          </p:cNvSpPr>
          <p:nvPr/>
        </p:nvSpPr>
        <p:spPr>
          <a:xfrm>
            <a:off x="728663" y="1733550"/>
            <a:ext cx="7805737" cy="47434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90000"/>
              </a:lnSpc>
            </a:pPr>
            <a:r>
              <a:rPr lang="en-US" altLang="en-US" dirty="0" smtClean="0"/>
              <a:t>Given a collection of records (</a:t>
            </a:r>
            <a:r>
              <a:rPr lang="en-US" altLang="en-US" i="1" dirty="0" smtClean="0">
                <a:solidFill>
                  <a:srgbClr val="CC0000"/>
                </a:solidFill>
              </a:rPr>
              <a:t>training set </a:t>
            </a:r>
            <a:r>
              <a:rPr lang="en-US" altLang="en-US" dirty="0" smtClean="0"/>
              <a:t>)</a:t>
            </a:r>
          </a:p>
          <a:p>
            <a:pPr lvl="1">
              <a:lnSpc>
                <a:spcPct val="90000"/>
              </a:lnSpc>
            </a:pPr>
            <a:r>
              <a:rPr lang="en-US" altLang="en-US" sz="2400" dirty="0" smtClean="0"/>
              <a:t>Each record contains a set of </a:t>
            </a:r>
            <a:r>
              <a:rPr lang="en-US" altLang="en-US" sz="2400" i="1" dirty="0" smtClean="0">
                <a:solidFill>
                  <a:srgbClr val="CC0000"/>
                </a:solidFill>
              </a:rPr>
              <a:t>attributes</a:t>
            </a:r>
            <a:r>
              <a:rPr lang="en-US" altLang="en-US" sz="2400" dirty="0" smtClean="0"/>
              <a:t>, one of the attributes is the </a:t>
            </a:r>
            <a:r>
              <a:rPr lang="en-US" altLang="en-US" sz="2400" i="1" dirty="0" smtClean="0">
                <a:solidFill>
                  <a:srgbClr val="CC0000"/>
                </a:solidFill>
              </a:rPr>
              <a:t>class</a:t>
            </a:r>
            <a:r>
              <a:rPr lang="en-US" altLang="en-US" sz="2400" dirty="0" smtClean="0"/>
              <a:t>.</a:t>
            </a:r>
          </a:p>
          <a:p>
            <a:pPr>
              <a:lnSpc>
                <a:spcPct val="90000"/>
              </a:lnSpc>
            </a:pPr>
            <a:r>
              <a:rPr lang="en-US" altLang="en-US" dirty="0" smtClean="0"/>
              <a:t>Find a </a:t>
            </a:r>
            <a:r>
              <a:rPr lang="en-US" altLang="en-US" i="1" dirty="0" smtClean="0">
                <a:solidFill>
                  <a:srgbClr val="CC0000"/>
                </a:solidFill>
              </a:rPr>
              <a:t>model</a:t>
            </a:r>
            <a:r>
              <a:rPr lang="en-US" altLang="en-US" dirty="0" smtClean="0"/>
              <a:t>  for class attribute as a function of the values of other attributes.</a:t>
            </a:r>
          </a:p>
          <a:p>
            <a:pPr>
              <a:lnSpc>
                <a:spcPct val="90000"/>
              </a:lnSpc>
            </a:pPr>
            <a:r>
              <a:rPr lang="en-US" altLang="en-US" dirty="0" smtClean="0"/>
              <a:t>Goal: </a:t>
            </a:r>
            <a:r>
              <a:rPr lang="en-US" altLang="en-US" u="sng" dirty="0" smtClean="0"/>
              <a:t>previously unseen</a:t>
            </a:r>
            <a:r>
              <a:rPr lang="en-US" altLang="en-US" dirty="0" smtClean="0"/>
              <a:t> records should be assigned a class as accurately as possible.</a:t>
            </a:r>
          </a:p>
          <a:p>
            <a:pPr lvl="1">
              <a:lnSpc>
                <a:spcPct val="90000"/>
              </a:lnSpc>
            </a:pPr>
            <a:r>
              <a:rPr lang="en-US" altLang="en-US" sz="2400" dirty="0" smtClean="0"/>
              <a:t>A </a:t>
            </a:r>
            <a:r>
              <a:rPr lang="en-US" altLang="en-US" sz="2400" i="1" dirty="0" smtClean="0">
                <a:solidFill>
                  <a:srgbClr val="CC0000"/>
                </a:solidFill>
              </a:rPr>
              <a:t>test set</a:t>
            </a:r>
            <a:r>
              <a:rPr lang="en-US" altLang="en-US" sz="2400" dirty="0" smtClean="0"/>
              <a:t> is used to determine the accuracy of the model. Usually, the given data set is divided into training and test sets, with training set used to build the model and test set used to validate it.</a:t>
            </a:r>
            <a:endParaRPr lang="en-US" altLang="en-US" sz="2400" dirty="0"/>
          </a:p>
        </p:txBody>
      </p:sp>
    </p:spTree>
    <p:extLst>
      <p:ext uri="{BB962C8B-B14F-4D97-AF65-F5344CB8AC3E}">
        <p14:creationId xmlns:p14="http://schemas.microsoft.com/office/powerpoint/2010/main" val="3436252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sz="4000" b="1" dirty="0">
                <a:solidFill>
                  <a:srgbClr val="333399"/>
                </a:solidFill>
                <a:latin typeface="Arial"/>
              </a:rPr>
              <a:t>Information Gain </a:t>
            </a:r>
            <a:r>
              <a:rPr lang="en-US" altLang="en-US" sz="4000" b="1" dirty="0" smtClean="0">
                <a:solidFill>
                  <a:srgbClr val="333399"/>
                </a:solidFill>
                <a:latin typeface="Arial"/>
              </a:rPr>
              <a:t>…</a:t>
            </a:r>
            <a:endParaRPr lang="en-US" altLang="en-US" sz="4000" b="1" dirty="0">
              <a:solidFill>
                <a:srgbClr val="333399"/>
              </a:solidFill>
              <a:latin typeface="Arial"/>
            </a:endParaRPr>
          </a:p>
        </p:txBody>
      </p:sp>
      <p:sp>
        <p:nvSpPr>
          <p:cNvPr id="24" name="Rectangle 3"/>
          <p:cNvSpPr txBox="1">
            <a:spLocks noChangeArrowheads="1"/>
          </p:cNvSpPr>
          <p:nvPr/>
        </p:nvSpPr>
        <p:spPr>
          <a:xfrm>
            <a:off x="457200" y="1600200"/>
            <a:ext cx="8229600" cy="452596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en-US" b="1" smtClean="0"/>
              <a:t>Measure of expected </a:t>
            </a:r>
            <a:r>
              <a:rPr lang="en-US" altLang="en-US" i="1" smtClean="0">
                <a:solidFill>
                  <a:srgbClr val="FF33CC"/>
                </a:solidFill>
              </a:rPr>
              <a:t>reduction</a:t>
            </a:r>
            <a:r>
              <a:rPr lang="en-US" altLang="en-US" b="1" smtClean="0"/>
              <a:t> in entropy</a:t>
            </a:r>
          </a:p>
          <a:p>
            <a:r>
              <a:rPr lang="en-US" altLang="en-US" b="1" smtClean="0"/>
              <a:t>Resulting from splitting along an attribute</a:t>
            </a:r>
            <a:endParaRPr lang="en-US" altLang="en-US" b="1" smtClean="0"/>
          </a:p>
        </p:txBody>
      </p:sp>
      <p:sp>
        <p:nvSpPr>
          <p:cNvPr id="47" name="Text Box 4"/>
          <p:cNvSpPr txBox="1">
            <a:spLocks noChangeArrowheads="1"/>
          </p:cNvSpPr>
          <p:nvPr/>
        </p:nvSpPr>
        <p:spPr bwMode="auto">
          <a:xfrm>
            <a:off x="152400" y="3124200"/>
            <a:ext cx="8829675"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200" dirty="0">
                <a:latin typeface="Times New Roman" panose="02020603050405020304" pitchFamily="18" charset="0"/>
              </a:rPr>
              <a:t>Gain(S,A) = Entropy(S) -         </a:t>
            </a:r>
            <a:r>
              <a:rPr lang="en-US" altLang="en-US" sz="3200" dirty="0">
                <a:latin typeface="Times New Roman" panose="02020603050405020304" pitchFamily="18" charset="0"/>
                <a:sym typeface="Symbol" panose="05050102010706020507" pitchFamily="18" charset="2"/>
              </a:rPr>
              <a:t>(|</a:t>
            </a:r>
            <a:r>
              <a:rPr lang="en-US" altLang="en-US" sz="3200" dirty="0" err="1">
                <a:latin typeface="Times New Roman" panose="02020603050405020304" pitchFamily="18" charset="0"/>
                <a:sym typeface="Symbol" panose="05050102010706020507" pitchFamily="18" charset="2"/>
              </a:rPr>
              <a:t>S</a:t>
            </a:r>
            <a:r>
              <a:rPr lang="en-US" altLang="en-US" dirty="0" err="1">
                <a:latin typeface="Times New Roman" panose="02020603050405020304" pitchFamily="18" charset="0"/>
                <a:sym typeface="Symbol" panose="05050102010706020507" pitchFamily="18" charset="2"/>
              </a:rPr>
              <a:t>v</a:t>
            </a:r>
            <a:r>
              <a:rPr lang="en-US" altLang="en-US" sz="3200" dirty="0">
                <a:latin typeface="Times New Roman" panose="02020603050405020304" pitchFamily="18" charset="0"/>
                <a:sym typeface="Symbol" panose="05050102010706020507" pitchFamily="18" charset="2"/>
              </a:rPr>
              <a:t>| / |S|) </a:t>
            </a:r>
            <a:r>
              <a:rPr lang="en-US" altLang="en-US" sz="3200" dirty="0">
                <a:latin typeface="Times New Roman" panose="02020603050405020304" pitchFamily="18" charset="0"/>
              </a:rPr>
              <a:t>Entropy(</a:t>
            </a:r>
            <a:r>
              <a:rPr lang="en-US" altLang="en-US" sz="3200" dirty="0" err="1">
                <a:latin typeface="Times New Roman" panose="02020603050405020304" pitchFamily="18" charset="0"/>
              </a:rPr>
              <a:t>S</a:t>
            </a:r>
            <a:r>
              <a:rPr lang="en-US" altLang="en-US" dirty="0" err="1">
                <a:latin typeface="Times New Roman" panose="02020603050405020304" pitchFamily="18" charset="0"/>
              </a:rPr>
              <a:t>v</a:t>
            </a:r>
            <a:r>
              <a:rPr lang="en-US" altLang="en-US" sz="3200" dirty="0">
                <a:latin typeface="Times New Roman" panose="02020603050405020304" pitchFamily="18" charset="0"/>
              </a:rPr>
              <a:t>)</a:t>
            </a:r>
          </a:p>
          <a:p>
            <a:endParaRPr lang="en-US" altLang="en-US" sz="3200" dirty="0">
              <a:latin typeface="Times New Roman" panose="02020603050405020304" pitchFamily="18" charset="0"/>
            </a:endParaRPr>
          </a:p>
          <a:p>
            <a:endParaRPr lang="en-US" altLang="en-US" sz="3200" dirty="0">
              <a:latin typeface="Times New Roman" panose="02020603050405020304" pitchFamily="18" charset="0"/>
            </a:endParaRPr>
          </a:p>
          <a:p>
            <a:endParaRPr lang="en-US" altLang="en-US" sz="3200" dirty="0">
              <a:latin typeface="Times New Roman" panose="02020603050405020304" pitchFamily="18" charset="0"/>
            </a:endParaRPr>
          </a:p>
          <a:p>
            <a:r>
              <a:rPr lang="en-US" altLang="en-US" sz="2800" dirty="0">
                <a:latin typeface="Times New Roman" panose="02020603050405020304" pitchFamily="18" charset="0"/>
              </a:rPr>
              <a:t>Where Entropy(S) = -</a:t>
            </a:r>
            <a:r>
              <a:rPr lang="en-US" altLang="en-US" sz="2800" dirty="0">
                <a:solidFill>
                  <a:srgbClr val="00B050"/>
                </a:solidFill>
                <a:latin typeface="Times New Roman" panose="02020603050405020304" pitchFamily="18" charset="0"/>
              </a:rPr>
              <a:t>P</a:t>
            </a:r>
            <a:r>
              <a:rPr lang="en-US" altLang="en-US" sz="2800" dirty="0">
                <a:latin typeface="Times New Roman" panose="02020603050405020304" pitchFamily="18" charset="0"/>
              </a:rPr>
              <a:t> log</a:t>
            </a:r>
            <a:r>
              <a:rPr lang="en-US" altLang="en-US" baseline="-25000" dirty="0">
                <a:latin typeface="Times New Roman" panose="02020603050405020304" pitchFamily="18" charset="0"/>
              </a:rPr>
              <a:t>2</a:t>
            </a:r>
            <a:r>
              <a:rPr lang="en-US" altLang="en-US" sz="2800" dirty="0">
                <a:latin typeface="Times New Roman" panose="02020603050405020304" pitchFamily="18" charset="0"/>
              </a:rPr>
              <a:t>(</a:t>
            </a:r>
            <a:r>
              <a:rPr lang="en-US" altLang="en-US" sz="2800" dirty="0">
                <a:solidFill>
                  <a:srgbClr val="00B050"/>
                </a:solidFill>
                <a:latin typeface="Times New Roman" panose="02020603050405020304" pitchFamily="18" charset="0"/>
              </a:rPr>
              <a:t>P</a:t>
            </a:r>
            <a:r>
              <a:rPr lang="en-US" altLang="en-US" sz="2800" dirty="0">
                <a:latin typeface="Times New Roman" panose="02020603050405020304" pitchFamily="18" charset="0"/>
              </a:rPr>
              <a:t>) - </a:t>
            </a:r>
            <a:r>
              <a:rPr lang="en-US" altLang="en-US" sz="2800" dirty="0">
                <a:solidFill>
                  <a:srgbClr val="FF0000"/>
                </a:solidFill>
                <a:latin typeface="Times New Roman" panose="02020603050405020304" pitchFamily="18" charset="0"/>
              </a:rPr>
              <a:t>N</a:t>
            </a:r>
            <a:r>
              <a:rPr lang="en-US" altLang="en-US" sz="2800" dirty="0">
                <a:latin typeface="Times New Roman" panose="02020603050405020304" pitchFamily="18" charset="0"/>
              </a:rPr>
              <a:t> log</a:t>
            </a:r>
            <a:r>
              <a:rPr lang="en-US" altLang="en-US" sz="2000" baseline="-25000" dirty="0">
                <a:latin typeface="Times New Roman" panose="02020603050405020304" pitchFamily="18" charset="0"/>
              </a:rPr>
              <a:t>2</a:t>
            </a:r>
            <a:r>
              <a:rPr lang="en-US" altLang="en-US" sz="2800" dirty="0">
                <a:latin typeface="Times New Roman" panose="02020603050405020304" pitchFamily="18" charset="0"/>
              </a:rPr>
              <a:t>(</a:t>
            </a:r>
            <a:r>
              <a:rPr lang="en-US" altLang="en-US" sz="2800" dirty="0">
                <a:solidFill>
                  <a:srgbClr val="FF0000"/>
                </a:solidFill>
                <a:latin typeface="Times New Roman" panose="02020603050405020304" pitchFamily="18" charset="0"/>
              </a:rPr>
              <a:t>N</a:t>
            </a:r>
            <a:r>
              <a:rPr lang="en-US" altLang="en-US" sz="2800" dirty="0">
                <a:latin typeface="Times New Roman" panose="02020603050405020304" pitchFamily="18" charset="0"/>
              </a:rPr>
              <a:t>)</a:t>
            </a:r>
          </a:p>
          <a:p>
            <a:endParaRPr lang="en-US" altLang="en-US" sz="3200" dirty="0">
              <a:latin typeface="Times New Roman" panose="02020603050405020304" pitchFamily="18" charset="0"/>
            </a:endParaRPr>
          </a:p>
        </p:txBody>
      </p:sp>
      <p:sp>
        <p:nvSpPr>
          <p:cNvPr id="48" name="Text Box 5"/>
          <p:cNvSpPr txBox="1">
            <a:spLocks noChangeArrowheads="1"/>
          </p:cNvSpPr>
          <p:nvPr/>
        </p:nvSpPr>
        <p:spPr bwMode="auto">
          <a:xfrm>
            <a:off x="3886200" y="2895600"/>
            <a:ext cx="227488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6000">
                <a:latin typeface="Times New Roman" panose="02020603050405020304" pitchFamily="18" charset="0"/>
                <a:sym typeface="Symbol" panose="05050102010706020507" pitchFamily="18" charset="2"/>
              </a:rPr>
              <a:t>    </a:t>
            </a:r>
            <a:r>
              <a:rPr lang="en-US" altLang="en-US" sz="2800">
                <a:latin typeface="Times New Roman" panose="02020603050405020304" pitchFamily="18" charset="0"/>
                <a:sym typeface="Symbol" panose="05050102010706020507" pitchFamily="18" charset="2"/>
              </a:rPr>
              <a:t> </a:t>
            </a:r>
          </a:p>
          <a:p>
            <a:r>
              <a:rPr lang="en-US" altLang="en-US" sz="2800">
                <a:latin typeface="Times New Roman" panose="02020603050405020304" pitchFamily="18" charset="0"/>
                <a:sym typeface="Symbol" panose="05050102010706020507" pitchFamily="18" charset="2"/>
              </a:rPr>
              <a:t>v  Values(A)</a:t>
            </a:r>
          </a:p>
        </p:txBody>
      </p:sp>
    </p:spTree>
    <p:extLst>
      <p:ext uri="{BB962C8B-B14F-4D97-AF65-F5344CB8AC3E}">
        <p14:creationId xmlns:p14="http://schemas.microsoft.com/office/powerpoint/2010/main" val="1475899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Information Gain </a:t>
            </a:r>
            <a:r>
              <a:rPr lang="en-US" altLang="en-US" b="1" dirty="0" smtClean="0">
                <a:solidFill>
                  <a:srgbClr val="333399"/>
                </a:solidFill>
                <a:latin typeface="Arial"/>
              </a:rPr>
              <a:t>…</a:t>
            </a:r>
            <a:endParaRPr lang="en-US" altLang="en-US" b="1" dirty="0">
              <a:solidFill>
                <a:srgbClr val="333399"/>
              </a:solidFill>
              <a:latin typeface="Arial"/>
            </a:endParaRPr>
          </a:p>
        </p:txBody>
      </p:sp>
      <p:grpSp>
        <p:nvGrpSpPr>
          <p:cNvPr id="83" name="Group 28"/>
          <p:cNvGrpSpPr>
            <a:grpSpLocks/>
          </p:cNvGrpSpPr>
          <p:nvPr/>
        </p:nvGrpSpPr>
        <p:grpSpPr bwMode="auto">
          <a:xfrm>
            <a:off x="6016625" y="2011362"/>
            <a:ext cx="2590800" cy="3657600"/>
            <a:chOff x="5715000" y="1593850"/>
            <a:chExt cx="2590800" cy="3657600"/>
          </a:xfrm>
        </p:grpSpPr>
        <p:sp>
          <p:nvSpPr>
            <p:cNvPr id="84" name="Rectangle 6"/>
            <p:cNvSpPr>
              <a:spLocks noChangeArrowheads="1"/>
            </p:cNvSpPr>
            <p:nvPr/>
          </p:nvSpPr>
          <p:spPr bwMode="auto">
            <a:xfrm>
              <a:off x="5715000" y="4870450"/>
              <a:ext cx="2590800" cy="381000"/>
            </a:xfrm>
            <a:prstGeom prst="rect">
              <a:avLst/>
            </a:prstGeom>
            <a:solidFill>
              <a:srgbClr val="A3F1FB"/>
            </a:solidFill>
            <a:ln w="9525">
              <a:solidFill>
                <a:sysClr val="windowText" lastClr="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prstClr val="black"/>
                </a:solidFill>
                <a:effectLst/>
                <a:uLnTx/>
                <a:uFillTx/>
                <a:latin typeface="Calibri" panose="020F0502020204030204" pitchFamily="34" charset="0"/>
              </a:endParaRPr>
            </a:p>
          </p:txBody>
        </p:sp>
        <p:sp>
          <p:nvSpPr>
            <p:cNvPr id="85" name="Rectangle 7"/>
            <p:cNvSpPr>
              <a:spLocks noChangeArrowheads="1"/>
            </p:cNvSpPr>
            <p:nvPr/>
          </p:nvSpPr>
          <p:spPr bwMode="auto">
            <a:xfrm>
              <a:off x="5715000" y="3498850"/>
              <a:ext cx="2590800" cy="838200"/>
            </a:xfrm>
            <a:prstGeom prst="rect">
              <a:avLst/>
            </a:prstGeom>
            <a:solidFill>
              <a:srgbClr val="A3F1FB"/>
            </a:solidFill>
            <a:ln w="9525">
              <a:solidFill>
                <a:sysClr val="windowText" lastClr="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prstClr val="black"/>
                </a:solidFill>
                <a:effectLst/>
                <a:uLnTx/>
                <a:uFillTx/>
                <a:latin typeface="Calibri" panose="020F0502020204030204" pitchFamily="34" charset="0"/>
              </a:endParaRPr>
            </a:p>
          </p:txBody>
        </p:sp>
        <p:sp>
          <p:nvSpPr>
            <p:cNvPr id="86" name="Rectangle 8"/>
            <p:cNvSpPr>
              <a:spLocks noChangeArrowheads="1"/>
            </p:cNvSpPr>
            <p:nvPr/>
          </p:nvSpPr>
          <p:spPr bwMode="auto">
            <a:xfrm>
              <a:off x="5715000" y="2203450"/>
              <a:ext cx="2590800" cy="762000"/>
            </a:xfrm>
            <a:prstGeom prst="rect">
              <a:avLst/>
            </a:prstGeom>
            <a:solidFill>
              <a:srgbClr val="A3F1FB"/>
            </a:solidFill>
            <a:ln w="9525">
              <a:solidFill>
                <a:sysClr val="windowText" lastClr="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prstClr val="black"/>
                </a:solidFill>
                <a:effectLst/>
                <a:uLnTx/>
                <a:uFillTx/>
                <a:latin typeface="Calibri" panose="020F0502020204030204" pitchFamily="34" charset="0"/>
              </a:endParaRPr>
            </a:p>
          </p:txBody>
        </p:sp>
        <p:sp>
          <p:nvSpPr>
            <p:cNvPr id="87" name="Rectangle 9"/>
            <p:cNvSpPr>
              <a:spLocks noChangeArrowheads="1"/>
            </p:cNvSpPr>
            <p:nvPr/>
          </p:nvSpPr>
          <p:spPr bwMode="auto">
            <a:xfrm>
              <a:off x="5715000" y="1593850"/>
              <a:ext cx="2590800" cy="311150"/>
            </a:xfrm>
            <a:prstGeom prst="rect">
              <a:avLst/>
            </a:prstGeom>
            <a:solidFill>
              <a:srgbClr val="A3F1FB"/>
            </a:solidFill>
            <a:ln w="9525">
              <a:solidFill>
                <a:sysClr val="windowText" lastClr="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prstClr val="black"/>
                </a:solidFill>
                <a:effectLst/>
                <a:uLnTx/>
                <a:uFillTx/>
                <a:latin typeface="Calibri" panose="020F0502020204030204" pitchFamily="34" charset="0"/>
              </a:endParaRPr>
            </a:p>
          </p:txBody>
        </p:sp>
      </p:grpSp>
      <p:sp>
        <p:nvSpPr>
          <p:cNvPr id="88" name="Text Box 17"/>
          <p:cNvSpPr txBox="1">
            <a:spLocks noChangeArrowheads="1"/>
          </p:cNvSpPr>
          <p:nvPr/>
        </p:nvSpPr>
        <p:spPr bwMode="auto">
          <a:xfrm>
            <a:off x="6321425" y="1706562"/>
            <a:ext cx="274637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solidFill>
                  <a:prstClr val="black"/>
                </a:solidFill>
                <a:latin typeface="Times New Roman" panose="02020603050405020304" pitchFamily="18" charset="0"/>
              </a:rPr>
              <a:t>Day 	Wind	Tennis?</a:t>
            </a:r>
          </a:p>
          <a:p>
            <a:pPr fontAlgn="base">
              <a:spcBef>
                <a:spcPct val="0"/>
              </a:spcBef>
              <a:spcAft>
                <a:spcPct val="0"/>
              </a:spcAft>
            </a:pPr>
            <a:r>
              <a:rPr lang="en-US" altLang="en-US" smtClean="0">
                <a:solidFill>
                  <a:prstClr val="black"/>
                </a:solidFill>
                <a:latin typeface="Times New Roman" panose="02020603050405020304" pitchFamily="18" charset="0"/>
              </a:rPr>
              <a:t>d1	weak	n</a:t>
            </a:r>
          </a:p>
          <a:p>
            <a:pPr fontAlgn="base">
              <a:spcBef>
                <a:spcPct val="0"/>
              </a:spcBef>
              <a:spcAft>
                <a:spcPct val="0"/>
              </a:spcAft>
            </a:pPr>
            <a:r>
              <a:rPr lang="en-US" altLang="en-US" smtClean="0">
                <a:solidFill>
                  <a:prstClr val="black"/>
                </a:solidFill>
                <a:latin typeface="Times New Roman" panose="02020603050405020304" pitchFamily="18" charset="0"/>
              </a:rPr>
              <a:t>d2	s	n</a:t>
            </a:r>
          </a:p>
          <a:p>
            <a:pPr fontAlgn="base">
              <a:spcBef>
                <a:spcPct val="0"/>
              </a:spcBef>
              <a:spcAft>
                <a:spcPct val="0"/>
              </a:spcAft>
            </a:pPr>
            <a:r>
              <a:rPr lang="en-US" altLang="en-US" smtClean="0">
                <a:solidFill>
                  <a:prstClr val="black"/>
                </a:solidFill>
                <a:latin typeface="Times New Roman" panose="02020603050405020304" pitchFamily="18" charset="0"/>
              </a:rPr>
              <a:t>d3	weak	yes</a:t>
            </a:r>
          </a:p>
          <a:p>
            <a:pPr fontAlgn="base">
              <a:spcBef>
                <a:spcPct val="0"/>
              </a:spcBef>
              <a:spcAft>
                <a:spcPct val="0"/>
              </a:spcAft>
            </a:pPr>
            <a:r>
              <a:rPr lang="en-US" altLang="en-US" smtClean="0">
                <a:solidFill>
                  <a:prstClr val="black"/>
                </a:solidFill>
                <a:latin typeface="Times New Roman" panose="02020603050405020304" pitchFamily="18" charset="0"/>
              </a:rPr>
              <a:t>d4	weak 	yes</a:t>
            </a:r>
          </a:p>
          <a:p>
            <a:pPr fontAlgn="base">
              <a:spcBef>
                <a:spcPct val="0"/>
              </a:spcBef>
              <a:spcAft>
                <a:spcPct val="0"/>
              </a:spcAft>
            </a:pPr>
            <a:r>
              <a:rPr lang="en-US" altLang="en-US" smtClean="0">
                <a:solidFill>
                  <a:prstClr val="black"/>
                </a:solidFill>
                <a:latin typeface="Times New Roman" panose="02020603050405020304" pitchFamily="18" charset="0"/>
              </a:rPr>
              <a:t>d5	weak	yes</a:t>
            </a:r>
          </a:p>
          <a:p>
            <a:pPr fontAlgn="base">
              <a:spcBef>
                <a:spcPct val="0"/>
              </a:spcBef>
              <a:spcAft>
                <a:spcPct val="0"/>
              </a:spcAft>
            </a:pPr>
            <a:r>
              <a:rPr lang="en-US" altLang="en-US" smtClean="0">
                <a:solidFill>
                  <a:prstClr val="black"/>
                </a:solidFill>
                <a:latin typeface="Times New Roman" panose="02020603050405020304" pitchFamily="18" charset="0"/>
              </a:rPr>
              <a:t>d6	s	n</a:t>
            </a:r>
          </a:p>
          <a:p>
            <a:pPr fontAlgn="base">
              <a:spcBef>
                <a:spcPct val="0"/>
              </a:spcBef>
              <a:spcAft>
                <a:spcPct val="0"/>
              </a:spcAft>
            </a:pPr>
            <a:r>
              <a:rPr lang="en-US" altLang="en-US" smtClean="0">
                <a:solidFill>
                  <a:prstClr val="black"/>
                </a:solidFill>
                <a:latin typeface="Times New Roman" panose="02020603050405020304" pitchFamily="18" charset="0"/>
              </a:rPr>
              <a:t>d7	s	yes</a:t>
            </a:r>
          </a:p>
          <a:p>
            <a:pPr fontAlgn="base">
              <a:spcBef>
                <a:spcPct val="0"/>
              </a:spcBef>
              <a:spcAft>
                <a:spcPct val="0"/>
              </a:spcAft>
            </a:pPr>
            <a:r>
              <a:rPr lang="en-US" altLang="en-US" smtClean="0">
                <a:solidFill>
                  <a:prstClr val="black"/>
                </a:solidFill>
                <a:latin typeface="Times New Roman" panose="02020603050405020304" pitchFamily="18" charset="0"/>
              </a:rPr>
              <a:t>d8	weak	n</a:t>
            </a:r>
          </a:p>
          <a:p>
            <a:pPr fontAlgn="base">
              <a:spcBef>
                <a:spcPct val="0"/>
              </a:spcBef>
              <a:spcAft>
                <a:spcPct val="0"/>
              </a:spcAft>
            </a:pPr>
            <a:r>
              <a:rPr lang="en-US" altLang="en-US" smtClean="0">
                <a:solidFill>
                  <a:prstClr val="black"/>
                </a:solidFill>
                <a:latin typeface="Times New Roman" panose="02020603050405020304" pitchFamily="18" charset="0"/>
              </a:rPr>
              <a:t>d9	weak	yes</a:t>
            </a:r>
          </a:p>
          <a:p>
            <a:pPr fontAlgn="base">
              <a:spcBef>
                <a:spcPct val="0"/>
              </a:spcBef>
              <a:spcAft>
                <a:spcPct val="0"/>
              </a:spcAft>
            </a:pPr>
            <a:r>
              <a:rPr lang="en-US" altLang="en-US" smtClean="0">
                <a:solidFill>
                  <a:prstClr val="black"/>
                </a:solidFill>
                <a:latin typeface="Times New Roman" panose="02020603050405020304" pitchFamily="18" charset="0"/>
              </a:rPr>
              <a:t>d10	weak	yes</a:t>
            </a:r>
          </a:p>
          <a:p>
            <a:pPr fontAlgn="base">
              <a:spcBef>
                <a:spcPct val="0"/>
              </a:spcBef>
              <a:spcAft>
                <a:spcPct val="0"/>
              </a:spcAft>
            </a:pPr>
            <a:r>
              <a:rPr lang="en-US" altLang="en-US" smtClean="0">
                <a:solidFill>
                  <a:prstClr val="black"/>
                </a:solidFill>
                <a:latin typeface="Times New Roman" panose="02020603050405020304" pitchFamily="18" charset="0"/>
              </a:rPr>
              <a:t>d11	s	yes</a:t>
            </a:r>
          </a:p>
          <a:p>
            <a:pPr fontAlgn="base">
              <a:spcBef>
                <a:spcPct val="0"/>
              </a:spcBef>
              <a:spcAft>
                <a:spcPct val="0"/>
              </a:spcAft>
            </a:pPr>
            <a:r>
              <a:rPr lang="en-US" altLang="en-US" smtClean="0">
                <a:solidFill>
                  <a:prstClr val="black"/>
                </a:solidFill>
                <a:latin typeface="Times New Roman" panose="02020603050405020304" pitchFamily="18" charset="0"/>
              </a:rPr>
              <a:t>d12	s	yes</a:t>
            </a:r>
          </a:p>
          <a:p>
            <a:pPr fontAlgn="base">
              <a:spcBef>
                <a:spcPct val="0"/>
              </a:spcBef>
              <a:spcAft>
                <a:spcPct val="0"/>
              </a:spcAft>
            </a:pPr>
            <a:r>
              <a:rPr lang="en-US" altLang="en-US" smtClean="0">
                <a:solidFill>
                  <a:prstClr val="black"/>
                </a:solidFill>
                <a:latin typeface="Times New Roman" panose="02020603050405020304" pitchFamily="18" charset="0"/>
              </a:rPr>
              <a:t>d13	weak	yes</a:t>
            </a:r>
          </a:p>
          <a:p>
            <a:pPr fontAlgn="base">
              <a:spcBef>
                <a:spcPct val="0"/>
              </a:spcBef>
              <a:spcAft>
                <a:spcPct val="0"/>
              </a:spcAft>
            </a:pPr>
            <a:r>
              <a:rPr lang="en-US" altLang="en-US" smtClean="0">
                <a:solidFill>
                  <a:prstClr val="black"/>
                </a:solidFill>
                <a:latin typeface="Times New Roman" panose="02020603050405020304" pitchFamily="18" charset="0"/>
              </a:rPr>
              <a:t>d14	s	n</a:t>
            </a:r>
          </a:p>
        </p:txBody>
      </p:sp>
      <p:sp>
        <p:nvSpPr>
          <p:cNvPr id="89" name="Text Box 18"/>
          <p:cNvSpPr txBox="1">
            <a:spLocks noChangeArrowheads="1"/>
          </p:cNvSpPr>
          <p:nvPr/>
        </p:nvSpPr>
        <p:spPr bwMode="auto">
          <a:xfrm>
            <a:off x="590550" y="1830387"/>
            <a:ext cx="3005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2000" smtClean="0">
                <a:solidFill>
                  <a:prstClr val="black"/>
                </a:solidFill>
                <a:latin typeface="Times New Roman" panose="02020603050405020304" pitchFamily="18" charset="0"/>
              </a:rPr>
              <a:t>Values(wind)=weak, strong</a:t>
            </a:r>
          </a:p>
          <a:p>
            <a:pPr fontAlgn="base">
              <a:spcBef>
                <a:spcPct val="0"/>
              </a:spcBef>
              <a:spcAft>
                <a:spcPct val="0"/>
              </a:spcAft>
            </a:pPr>
            <a:r>
              <a:rPr lang="en-US" altLang="en-US" sz="2000" smtClean="0">
                <a:solidFill>
                  <a:prstClr val="black"/>
                </a:solidFill>
                <a:latin typeface="Times New Roman" panose="02020603050405020304" pitchFamily="18" charset="0"/>
              </a:rPr>
              <a:t>S = [9+, 5-]</a:t>
            </a:r>
            <a:r>
              <a:rPr lang="en-US" altLang="en-US" smtClean="0">
                <a:solidFill>
                  <a:prstClr val="black"/>
                </a:solidFill>
                <a:latin typeface="Times New Roman" panose="02020603050405020304" pitchFamily="18" charset="0"/>
              </a:rPr>
              <a:t>	   </a:t>
            </a:r>
          </a:p>
        </p:txBody>
      </p:sp>
      <p:grpSp>
        <p:nvGrpSpPr>
          <p:cNvPr id="90" name="Group 19"/>
          <p:cNvGrpSpPr>
            <a:grpSpLocks/>
          </p:cNvGrpSpPr>
          <p:nvPr/>
        </p:nvGrpSpPr>
        <p:grpSpPr bwMode="auto">
          <a:xfrm>
            <a:off x="606425" y="3617912"/>
            <a:ext cx="4424363" cy="2554288"/>
            <a:chOff x="192" y="2016"/>
            <a:chExt cx="2438" cy="1609"/>
          </a:xfrm>
        </p:grpSpPr>
        <p:sp>
          <p:nvSpPr>
            <p:cNvPr id="91" name="Text Box 20"/>
            <p:cNvSpPr txBox="1">
              <a:spLocks noChangeArrowheads="1"/>
            </p:cNvSpPr>
            <p:nvPr/>
          </p:nvSpPr>
          <p:spPr bwMode="auto">
            <a:xfrm>
              <a:off x="192" y="2016"/>
              <a:ext cx="2438" cy="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2000" smtClean="0">
                  <a:solidFill>
                    <a:prstClr val="black"/>
                  </a:solidFill>
                  <a:latin typeface="Times New Roman" panose="02020603050405020304" pitchFamily="18" charset="0"/>
                </a:rPr>
                <a:t>Gain(S, wind) </a:t>
              </a:r>
            </a:p>
            <a:p>
              <a:pPr fontAlgn="base">
                <a:spcBef>
                  <a:spcPct val="0"/>
                </a:spcBef>
                <a:spcAft>
                  <a:spcPct val="0"/>
                </a:spcAft>
              </a:pPr>
              <a:r>
                <a:rPr lang="en-US" altLang="en-US" sz="2000" smtClean="0">
                  <a:solidFill>
                    <a:prstClr val="black"/>
                  </a:solidFill>
                  <a:latin typeface="Times New Roman" panose="02020603050405020304" pitchFamily="18" charset="0"/>
                </a:rPr>
                <a:t>  = Entropy(S) -      </a:t>
              </a:r>
              <a:r>
                <a:rPr lang="en-US" altLang="en-US" sz="2000" smtClean="0">
                  <a:solidFill>
                    <a:prstClr val="black"/>
                  </a:solidFill>
                  <a:latin typeface="Times New Roman" panose="02020603050405020304" pitchFamily="18" charset="0"/>
                  <a:sym typeface="Symbol" panose="05050102010706020507" pitchFamily="18" charset="2"/>
                </a:rPr>
                <a:t>(|S</a:t>
              </a:r>
              <a:r>
                <a:rPr lang="en-US" altLang="en-US" sz="2000" baseline="-25000" smtClean="0">
                  <a:solidFill>
                    <a:prstClr val="black"/>
                  </a:solidFill>
                  <a:latin typeface="Times New Roman" panose="02020603050405020304" pitchFamily="18" charset="0"/>
                  <a:sym typeface="Symbol" panose="05050102010706020507" pitchFamily="18" charset="2"/>
                </a:rPr>
                <a:t>v</a:t>
              </a:r>
              <a:r>
                <a:rPr lang="en-US" altLang="en-US" sz="2000" smtClean="0">
                  <a:solidFill>
                    <a:prstClr val="black"/>
                  </a:solidFill>
                  <a:latin typeface="Times New Roman" panose="02020603050405020304" pitchFamily="18" charset="0"/>
                  <a:sym typeface="Symbol" panose="05050102010706020507" pitchFamily="18" charset="2"/>
                </a:rPr>
                <a:t>| / |S|) </a:t>
              </a:r>
              <a:r>
                <a:rPr lang="en-US" altLang="en-US" sz="2000" smtClean="0">
                  <a:solidFill>
                    <a:prstClr val="black"/>
                  </a:solidFill>
                  <a:latin typeface="Times New Roman" panose="02020603050405020304" pitchFamily="18" charset="0"/>
                </a:rPr>
                <a:t>Entropy(S</a:t>
              </a:r>
              <a:r>
                <a:rPr lang="en-US" altLang="en-US" sz="2000" baseline="-25000" smtClean="0">
                  <a:solidFill>
                    <a:prstClr val="black"/>
                  </a:solidFill>
                  <a:latin typeface="Times New Roman" panose="02020603050405020304" pitchFamily="18" charset="0"/>
                </a:rPr>
                <a:t>v</a:t>
              </a:r>
              <a:r>
                <a:rPr lang="en-US" altLang="en-US" sz="2000" smtClean="0">
                  <a:solidFill>
                    <a:prstClr val="black"/>
                  </a:solidFill>
                  <a:latin typeface="Times New Roman" panose="02020603050405020304" pitchFamily="18" charset="0"/>
                </a:rPr>
                <a:t>)</a:t>
              </a:r>
            </a:p>
            <a:p>
              <a:pPr fontAlgn="base">
                <a:spcBef>
                  <a:spcPct val="0"/>
                </a:spcBef>
                <a:spcAft>
                  <a:spcPct val="0"/>
                </a:spcAft>
              </a:pPr>
              <a:endParaRPr lang="en-US" altLang="en-US" sz="2000" smtClean="0">
                <a:solidFill>
                  <a:prstClr val="black"/>
                </a:solidFill>
                <a:latin typeface="Times New Roman" panose="02020603050405020304" pitchFamily="18" charset="0"/>
              </a:endParaRPr>
            </a:p>
            <a:p>
              <a:pPr fontAlgn="base">
                <a:spcBef>
                  <a:spcPct val="0"/>
                </a:spcBef>
                <a:spcAft>
                  <a:spcPct val="0"/>
                </a:spcAft>
              </a:pPr>
              <a:endParaRPr lang="en-US" altLang="en-US" sz="2000" smtClean="0">
                <a:solidFill>
                  <a:prstClr val="black"/>
                </a:solidFill>
                <a:latin typeface="Times New Roman" panose="02020603050405020304" pitchFamily="18" charset="0"/>
              </a:endParaRPr>
            </a:p>
            <a:p>
              <a:pPr fontAlgn="base">
                <a:spcBef>
                  <a:spcPct val="0"/>
                </a:spcBef>
                <a:spcAft>
                  <a:spcPct val="0"/>
                </a:spcAft>
              </a:pPr>
              <a:r>
                <a:rPr lang="en-US" altLang="en-US" sz="2000" smtClean="0">
                  <a:solidFill>
                    <a:prstClr val="black"/>
                  </a:solidFill>
                  <a:latin typeface="Times New Roman" panose="02020603050405020304" pitchFamily="18" charset="0"/>
                </a:rPr>
                <a:t> = Entropy(S) - 8/14 Entropy(S</a:t>
              </a:r>
              <a:r>
                <a:rPr lang="en-US" altLang="en-US" sz="2000" baseline="-25000" smtClean="0">
                  <a:solidFill>
                    <a:prstClr val="black"/>
                  </a:solidFill>
                  <a:latin typeface="Times New Roman" panose="02020603050405020304" pitchFamily="18" charset="0"/>
                </a:rPr>
                <a:t>weak</a:t>
              </a:r>
              <a:r>
                <a:rPr lang="en-US" altLang="en-US" sz="2000" smtClean="0">
                  <a:solidFill>
                    <a:prstClr val="black"/>
                  </a:solidFill>
                  <a:latin typeface="Times New Roman" panose="02020603050405020304" pitchFamily="18" charset="0"/>
                </a:rPr>
                <a:t>)</a:t>
              </a:r>
            </a:p>
            <a:p>
              <a:pPr fontAlgn="base">
                <a:spcBef>
                  <a:spcPct val="0"/>
                </a:spcBef>
                <a:spcAft>
                  <a:spcPct val="0"/>
                </a:spcAft>
              </a:pPr>
              <a:r>
                <a:rPr lang="en-US" altLang="en-US" sz="2000" smtClean="0">
                  <a:solidFill>
                    <a:prstClr val="black"/>
                  </a:solidFill>
                  <a:latin typeface="Times New Roman" panose="02020603050405020304" pitchFamily="18" charset="0"/>
                </a:rPr>
                <a:t>	         - 6/14 Entropy(S</a:t>
              </a:r>
              <a:r>
                <a:rPr lang="en-US" altLang="en-US" sz="2000" baseline="-25000" smtClean="0">
                  <a:solidFill>
                    <a:prstClr val="black"/>
                  </a:solidFill>
                  <a:latin typeface="Times New Roman" panose="02020603050405020304" pitchFamily="18" charset="0"/>
                </a:rPr>
                <a:t>s</a:t>
              </a:r>
              <a:r>
                <a:rPr lang="en-US" altLang="en-US" sz="2000" smtClean="0">
                  <a:solidFill>
                    <a:prstClr val="black"/>
                  </a:solidFill>
                  <a:latin typeface="Times New Roman" panose="02020603050405020304" pitchFamily="18" charset="0"/>
                </a:rPr>
                <a:t>)</a:t>
              </a:r>
            </a:p>
            <a:p>
              <a:pPr fontAlgn="base">
                <a:spcBef>
                  <a:spcPct val="0"/>
                </a:spcBef>
                <a:spcAft>
                  <a:spcPct val="0"/>
                </a:spcAft>
              </a:pPr>
              <a:r>
                <a:rPr lang="en-US" altLang="en-US" sz="2000" smtClean="0">
                  <a:solidFill>
                    <a:prstClr val="black"/>
                  </a:solidFill>
                  <a:latin typeface="Times New Roman" panose="02020603050405020304" pitchFamily="18" charset="0"/>
                </a:rPr>
                <a:t> = 0.940 - (8/14) 0.811  -  (6/14) 1.00</a:t>
              </a:r>
            </a:p>
            <a:p>
              <a:pPr fontAlgn="base">
                <a:spcBef>
                  <a:spcPct val="0"/>
                </a:spcBef>
                <a:spcAft>
                  <a:spcPct val="0"/>
                </a:spcAft>
              </a:pPr>
              <a:r>
                <a:rPr lang="en-US" altLang="en-US" sz="2000" smtClean="0">
                  <a:solidFill>
                    <a:prstClr val="black"/>
                  </a:solidFill>
                  <a:latin typeface="Times New Roman" panose="02020603050405020304" pitchFamily="18" charset="0"/>
                </a:rPr>
                <a:t> = .048</a:t>
              </a:r>
            </a:p>
          </p:txBody>
        </p:sp>
        <p:sp>
          <p:nvSpPr>
            <p:cNvPr id="92" name="Text Box 21"/>
            <p:cNvSpPr txBox="1">
              <a:spLocks noChangeArrowheads="1"/>
            </p:cNvSpPr>
            <p:nvPr/>
          </p:nvSpPr>
          <p:spPr bwMode="auto">
            <a:xfrm>
              <a:off x="780" y="2112"/>
              <a:ext cx="933"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4400" smtClean="0">
                  <a:solidFill>
                    <a:prstClr val="black"/>
                  </a:solidFill>
                  <a:latin typeface="Times New Roman" panose="02020603050405020304" pitchFamily="18" charset="0"/>
                  <a:sym typeface="Symbol" panose="05050102010706020507" pitchFamily="18" charset="2"/>
                </a:rPr>
                <a:t>    </a:t>
              </a:r>
              <a:r>
                <a:rPr lang="en-US" altLang="en-US" smtClean="0">
                  <a:solidFill>
                    <a:prstClr val="black"/>
                  </a:solidFill>
                  <a:latin typeface="Times New Roman" panose="02020603050405020304" pitchFamily="18" charset="0"/>
                  <a:sym typeface="Symbol" panose="05050102010706020507" pitchFamily="18" charset="2"/>
                </a:rPr>
                <a:t> </a:t>
              </a:r>
            </a:p>
            <a:p>
              <a:pPr fontAlgn="base">
                <a:spcBef>
                  <a:spcPct val="0"/>
                </a:spcBef>
                <a:spcAft>
                  <a:spcPct val="0"/>
                </a:spcAft>
              </a:pPr>
              <a:r>
                <a:rPr lang="en-US" altLang="en-US" smtClean="0">
                  <a:solidFill>
                    <a:prstClr val="black"/>
                  </a:solidFill>
                  <a:latin typeface="Times New Roman" panose="02020603050405020304" pitchFamily="18" charset="0"/>
                  <a:sym typeface="Symbol" panose="05050102010706020507" pitchFamily="18" charset="2"/>
                </a:rPr>
                <a:t>v  {weak, s}</a:t>
              </a:r>
            </a:p>
          </p:txBody>
        </p:sp>
      </p:grpSp>
      <p:sp>
        <p:nvSpPr>
          <p:cNvPr id="93" name="Rectangle 6"/>
          <p:cNvSpPr>
            <a:spLocks noChangeArrowheads="1"/>
          </p:cNvSpPr>
          <p:nvPr/>
        </p:nvSpPr>
        <p:spPr bwMode="auto">
          <a:xfrm>
            <a:off x="2130425" y="2551112"/>
            <a:ext cx="381000" cy="381000"/>
          </a:xfrm>
          <a:prstGeom prst="rect">
            <a:avLst/>
          </a:prstGeom>
          <a:solidFill>
            <a:srgbClr val="A3F1FB"/>
          </a:solidFill>
          <a:ln w="9525">
            <a:solidFill>
              <a:sysClr val="windowText" lastClr="000000"/>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prstClr val="black"/>
              </a:solidFill>
              <a:effectLst/>
              <a:uLnTx/>
              <a:uFillTx/>
              <a:latin typeface="Calibri" panose="020F0502020204030204" pitchFamily="34" charset="0"/>
            </a:endParaRPr>
          </a:p>
        </p:txBody>
      </p:sp>
      <p:grpSp>
        <p:nvGrpSpPr>
          <p:cNvPr id="94" name="Group 27"/>
          <p:cNvGrpSpPr>
            <a:grpSpLocks/>
          </p:cNvGrpSpPr>
          <p:nvPr/>
        </p:nvGrpSpPr>
        <p:grpSpPr bwMode="auto">
          <a:xfrm>
            <a:off x="2511425" y="2170112"/>
            <a:ext cx="3505200" cy="1905000"/>
            <a:chOff x="2209800" y="1752600"/>
            <a:chExt cx="3505200" cy="1905000"/>
          </a:xfrm>
        </p:grpSpPr>
        <p:sp>
          <p:nvSpPr>
            <p:cNvPr id="95" name="Line 10"/>
            <p:cNvSpPr>
              <a:spLocks noChangeShapeType="1"/>
            </p:cNvSpPr>
            <p:nvPr/>
          </p:nvSpPr>
          <p:spPr bwMode="auto">
            <a:xfrm flipV="1">
              <a:off x="2209800" y="2209800"/>
              <a:ext cx="685800" cy="7620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mtClean="0">
                <a:solidFill>
                  <a:prstClr val="black"/>
                </a:solidFill>
                <a:latin typeface="Arial" panose="020B0604020202020204" pitchFamily="34" charset="0"/>
              </a:endParaRPr>
            </a:p>
          </p:txBody>
        </p:sp>
        <p:sp>
          <p:nvSpPr>
            <p:cNvPr id="96" name="Line 13"/>
            <p:cNvSpPr>
              <a:spLocks noChangeShapeType="1"/>
            </p:cNvSpPr>
            <p:nvPr/>
          </p:nvSpPr>
          <p:spPr bwMode="auto">
            <a:xfrm flipV="1">
              <a:off x="2895600" y="2133600"/>
              <a:ext cx="1143000" cy="7620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mtClean="0">
                <a:solidFill>
                  <a:prstClr val="black"/>
                </a:solidFill>
                <a:latin typeface="Arial" panose="020B0604020202020204" pitchFamily="34" charset="0"/>
              </a:endParaRPr>
            </a:p>
          </p:txBody>
        </p:sp>
        <p:sp>
          <p:nvSpPr>
            <p:cNvPr id="97" name="Line 14"/>
            <p:cNvSpPr>
              <a:spLocks noChangeShapeType="1"/>
            </p:cNvSpPr>
            <p:nvPr/>
          </p:nvSpPr>
          <p:spPr bwMode="auto">
            <a:xfrm flipV="1">
              <a:off x="4038600" y="1905000"/>
              <a:ext cx="990600" cy="22860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mtClean="0">
                <a:solidFill>
                  <a:prstClr val="black"/>
                </a:solidFill>
                <a:latin typeface="Arial" panose="020B0604020202020204" pitchFamily="34" charset="0"/>
              </a:endParaRPr>
            </a:p>
          </p:txBody>
        </p:sp>
        <p:sp>
          <p:nvSpPr>
            <p:cNvPr id="98" name="Line 15"/>
            <p:cNvSpPr>
              <a:spLocks noChangeShapeType="1"/>
            </p:cNvSpPr>
            <p:nvPr/>
          </p:nvSpPr>
          <p:spPr bwMode="auto">
            <a:xfrm flipV="1">
              <a:off x="4953000" y="1752600"/>
              <a:ext cx="762000" cy="15240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mtClean="0">
                <a:solidFill>
                  <a:prstClr val="black"/>
                </a:solidFill>
                <a:latin typeface="Arial" panose="020B0604020202020204" pitchFamily="34" charset="0"/>
              </a:endParaRPr>
            </a:p>
          </p:txBody>
        </p:sp>
        <p:sp>
          <p:nvSpPr>
            <p:cNvPr id="99" name="Line 10"/>
            <p:cNvSpPr>
              <a:spLocks noChangeShapeType="1"/>
            </p:cNvSpPr>
            <p:nvPr/>
          </p:nvSpPr>
          <p:spPr bwMode="auto">
            <a:xfrm>
              <a:off x="2209800" y="2362200"/>
              <a:ext cx="3505200" cy="129540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mtClean="0">
                <a:solidFill>
                  <a:prstClr val="black"/>
                </a:solidFill>
                <a:latin typeface="Arial" panose="020B0604020202020204" pitchFamily="34" charset="0"/>
              </a:endParaRPr>
            </a:p>
          </p:txBody>
        </p:sp>
      </p:grpSp>
      <p:sp>
        <p:nvSpPr>
          <p:cNvPr id="100" name="Text Box 23"/>
          <p:cNvSpPr txBox="1">
            <a:spLocks noChangeArrowheads="1"/>
          </p:cNvSpPr>
          <p:nvPr/>
        </p:nvSpPr>
        <p:spPr bwMode="auto">
          <a:xfrm>
            <a:off x="530225" y="2551112"/>
            <a:ext cx="3127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2000" smtClean="0">
                <a:solidFill>
                  <a:prstClr val="black"/>
                </a:solidFill>
                <a:latin typeface="Times New Roman" panose="02020603050405020304" pitchFamily="18" charset="0"/>
              </a:rPr>
              <a:t>S</a:t>
            </a:r>
            <a:r>
              <a:rPr lang="en-US" altLang="en-US" sz="2000" baseline="-25000" smtClean="0">
                <a:solidFill>
                  <a:prstClr val="black"/>
                </a:solidFill>
                <a:latin typeface="Times New Roman" panose="02020603050405020304" pitchFamily="18" charset="0"/>
              </a:rPr>
              <a:t>weak</a:t>
            </a:r>
            <a:r>
              <a:rPr lang="en-US" altLang="en-US" sz="2000" smtClean="0">
                <a:solidFill>
                  <a:prstClr val="black"/>
                </a:solidFill>
                <a:latin typeface="Times New Roman" panose="02020603050405020304" pitchFamily="18" charset="0"/>
              </a:rPr>
              <a:t> 	= [6+, 2-]</a:t>
            </a:r>
          </a:p>
          <a:p>
            <a:pPr fontAlgn="base">
              <a:spcBef>
                <a:spcPct val="0"/>
              </a:spcBef>
              <a:spcAft>
                <a:spcPct val="0"/>
              </a:spcAft>
            </a:pPr>
            <a:r>
              <a:rPr lang="en-US" altLang="en-US" sz="2000" smtClean="0">
                <a:solidFill>
                  <a:prstClr val="black"/>
                </a:solidFill>
                <a:latin typeface="Times New Roman" panose="02020603050405020304" pitchFamily="18" charset="0"/>
              </a:rPr>
              <a:t>S</a:t>
            </a:r>
            <a:r>
              <a:rPr lang="en-US" altLang="en-US" sz="2000" baseline="-25000" smtClean="0">
                <a:solidFill>
                  <a:prstClr val="black"/>
                </a:solidFill>
                <a:latin typeface="Times New Roman" panose="02020603050405020304" pitchFamily="18" charset="0"/>
              </a:rPr>
              <a:t>s</a:t>
            </a:r>
            <a:r>
              <a:rPr lang="en-US" altLang="en-US" sz="2000" smtClean="0">
                <a:solidFill>
                  <a:prstClr val="black"/>
                </a:solidFill>
                <a:latin typeface="Times New Roman" panose="02020603050405020304" pitchFamily="18" charset="0"/>
              </a:rPr>
              <a:t>	= [3+, 3-] </a:t>
            </a:r>
            <a:r>
              <a:rPr lang="en-US" altLang="en-US" smtClean="0">
                <a:solidFill>
                  <a:prstClr val="black"/>
                </a:solidFill>
                <a:latin typeface="Times New Roman" panose="02020603050405020304" pitchFamily="18" charset="0"/>
              </a:rPr>
              <a:t>	   </a:t>
            </a:r>
          </a:p>
        </p:txBody>
      </p:sp>
    </p:spTree>
    <p:extLst>
      <p:ext uri="{BB962C8B-B14F-4D97-AF65-F5344CB8AC3E}">
        <p14:creationId xmlns:p14="http://schemas.microsoft.com/office/powerpoint/2010/main" val="20868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dissolve">
                                      <p:cBhvr>
                                        <p:cTn id="7" dur="500"/>
                                        <p:tgtEl>
                                          <p:spTgt spid="100"/>
                                        </p:tgtEl>
                                      </p:cBhvr>
                                    </p:animEffect>
                                  </p:childTnLst>
                                </p:cTn>
                              </p:par>
                              <p:par>
                                <p:cTn id="8" presetID="1"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dissolve">
                                      <p:cBhvr>
                                        <p:cTn id="1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0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612648" y="1676400"/>
            <a:ext cx="8305800" cy="5045075"/>
            <a:chOff x="432" y="960"/>
            <a:chExt cx="5232" cy="3178"/>
          </a:xfrm>
        </p:grpSpPr>
        <p:sp>
          <p:nvSpPr>
            <p:cNvPr id="6" name="Rectangle 4"/>
            <p:cNvSpPr>
              <a:spLocks noChangeArrowheads="1"/>
            </p:cNvSpPr>
            <p:nvPr/>
          </p:nvSpPr>
          <p:spPr bwMode="auto">
            <a:xfrm>
              <a:off x="4560" y="3927"/>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No</a:t>
              </a:r>
              <a:endParaRPr lang="en-US" altLang="en-US" sz="1800">
                <a:solidFill>
                  <a:srgbClr val="006600"/>
                </a:solidFill>
              </a:endParaRPr>
            </a:p>
          </p:txBody>
        </p:sp>
        <p:sp>
          <p:nvSpPr>
            <p:cNvPr id="7" name="Rectangle 5"/>
            <p:cNvSpPr>
              <a:spLocks noChangeArrowheads="1"/>
            </p:cNvSpPr>
            <p:nvPr/>
          </p:nvSpPr>
          <p:spPr bwMode="auto">
            <a:xfrm>
              <a:off x="3840" y="3927"/>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Strong</a:t>
              </a:r>
              <a:endParaRPr lang="en-US" altLang="en-US" sz="1800">
                <a:solidFill>
                  <a:schemeClr val="folHlink"/>
                </a:solidFill>
              </a:endParaRPr>
            </a:p>
          </p:txBody>
        </p:sp>
        <p:sp>
          <p:nvSpPr>
            <p:cNvPr id="8" name="Rectangle 6"/>
            <p:cNvSpPr>
              <a:spLocks noChangeArrowheads="1"/>
            </p:cNvSpPr>
            <p:nvPr/>
          </p:nvSpPr>
          <p:spPr bwMode="auto">
            <a:xfrm>
              <a:off x="3072" y="3927"/>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9" name="Rectangle 7"/>
            <p:cNvSpPr>
              <a:spLocks noChangeArrowheads="1"/>
            </p:cNvSpPr>
            <p:nvPr/>
          </p:nvSpPr>
          <p:spPr bwMode="auto">
            <a:xfrm>
              <a:off x="2336" y="3927"/>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Mild</a:t>
              </a:r>
              <a:endParaRPr lang="en-US" altLang="en-US" sz="1800">
                <a:solidFill>
                  <a:schemeClr val="folHlink"/>
                </a:solidFill>
              </a:endParaRPr>
            </a:p>
          </p:txBody>
        </p:sp>
        <p:sp>
          <p:nvSpPr>
            <p:cNvPr id="10" name="Rectangle 8"/>
            <p:cNvSpPr>
              <a:spLocks noChangeArrowheads="1"/>
            </p:cNvSpPr>
            <p:nvPr/>
          </p:nvSpPr>
          <p:spPr bwMode="auto">
            <a:xfrm>
              <a:off x="912" y="3927"/>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Rain</a:t>
              </a:r>
              <a:endParaRPr lang="en-US" altLang="en-US" sz="1800">
                <a:solidFill>
                  <a:schemeClr val="folHlink"/>
                </a:solidFill>
              </a:endParaRPr>
            </a:p>
          </p:txBody>
        </p:sp>
        <p:sp>
          <p:nvSpPr>
            <p:cNvPr id="11" name="Rectangle 9"/>
            <p:cNvSpPr>
              <a:spLocks noChangeArrowheads="1"/>
            </p:cNvSpPr>
            <p:nvPr/>
          </p:nvSpPr>
          <p:spPr bwMode="auto">
            <a:xfrm>
              <a:off x="432" y="3927"/>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D14</a:t>
              </a:r>
              <a:endParaRPr lang="en-US" altLang="en-US" sz="1800">
                <a:solidFill>
                  <a:schemeClr val="folHlink"/>
                </a:solidFill>
              </a:endParaRPr>
            </a:p>
          </p:txBody>
        </p:sp>
        <p:sp>
          <p:nvSpPr>
            <p:cNvPr id="12" name="Rectangle 10"/>
            <p:cNvSpPr>
              <a:spLocks noChangeArrowheads="1"/>
            </p:cNvSpPr>
            <p:nvPr/>
          </p:nvSpPr>
          <p:spPr bwMode="auto">
            <a:xfrm>
              <a:off x="4560" y="3716"/>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13" name="Rectangle 11"/>
            <p:cNvSpPr>
              <a:spLocks noChangeArrowheads="1"/>
            </p:cNvSpPr>
            <p:nvPr/>
          </p:nvSpPr>
          <p:spPr bwMode="auto">
            <a:xfrm>
              <a:off x="3840" y="3716"/>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14" name="Rectangle 12"/>
            <p:cNvSpPr>
              <a:spLocks noChangeArrowheads="1"/>
            </p:cNvSpPr>
            <p:nvPr/>
          </p:nvSpPr>
          <p:spPr bwMode="auto">
            <a:xfrm>
              <a:off x="3072" y="3716"/>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15" name="Rectangle 13"/>
            <p:cNvSpPr>
              <a:spLocks noChangeArrowheads="1"/>
            </p:cNvSpPr>
            <p:nvPr/>
          </p:nvSpPr>
          <p:spPr bwMode="auto">
            <a:xfrm>
              <a:off x="2336" y="3716"/>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Hot</a:t>
              </a:r>
              <a:endParaRPr lang="en-US" altLang="en-US" sz="1800">
                <a:solidFill>
                  <a:schemeClr val="folHlink"/>
                </a:solidFill>
              </a:endParaRPr>
            </a:p>
          </p:txBody>
        </p:sp>
        <p:sp>
          <p:nvSpPr>
            <p:cNvPr id="16" name="Rectangle 14"/>
            <p:cNvSpPr>
              <a:spLocks noChangeArrowheads="1"/>
            </p:cNvSpPr>
            <p:nvPr/>
          </p:nvSpPr>
          <p:spPr bwMode="auto">
            <a:xfrm>
              <a:off x="912" y="3716"/>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Overcast</a:t>
              </a:r>
              <a:endParaRPr lang="en-US" altLang="en-US" sz="1800">
                <a:solidFill>
                  <a:schemeClr val="folHlink"/>
                </a:solidFill>
              </a:endParaRPr>
            </a:p>
          </p:txBody>
        </p:sp>
        <p:sp>
          <p:nvSpPr>
            <p:cNvPr id="17" name="Rectangle 15"/>
            <p:cNvSpPr>
              <a:spLocks noChangeArrowheads="1"/>
            </p:cNvSpPr>
            <p:nvPr/>
          </p:nvSpPr>
          <p:spPr bwMode="auto">
            <a:xfrm>
              <a:off x="432" y="3716"/>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D13</a:t>
              </a:r>
              <a:endParaRPr lang="en-US" altLang="en-US" sz="1800">
                <a:solidFill>
                  <a:schemeClr val="folHlink"/>
                </a:solidFill>
              </a:endParaRPr>
            </a:p>
          </p:txBody>
        </p:sp>
        <p:sp>
          <p:nvSpPr>
            <p:cNvPr id="18" name="Rectangle 16"/>
            <p:cNvSpPr>
              <a:spLocks noChangeArrowheads="1"/>
            </p:cNvSpPr>
            <p:nvPr/>
          </p:nvSpPr>
          <p:spPr bwMode="auto">
            <a:xfrm>
              <a:off x="4560" y="3505"/>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19" name="Rectangle 17"/>
            <p:cNvSpPr>
              <a:spLocks noChangeArrowheads="1"/>
            </p:cNvSpPr>
            <p:nvPr/>
          </p:nvSpPr>
          <p:spPr bwMode="auto">
            <a:xfrm>
              <a:off x="3840" y="3505"/>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Strong</a:t>
              </a:r>
              <a:endParaRPr lang="en-US" altLang="en-US" sz="1800">
                <a:solidFill>
                  <a:schemeClr val="folHlink"/>
                </a:solidFill>
              </a:endParaRPr>
            </a:p>
          </p:txBody>
        </p:sp>
        <p:sp>
          <p:nvSpPr>
            <p:cNvPr id="20" name="Rectangle 18"/>
            <p:cNvSpPr>
              <a:spLocks noChangeArrowheads="1"/>
            </p:cNvSpPr>
            <p:nvPr/>
          </p:nvSpPr>
          <p:spPr bwMode="auto">
            <a:xfrm>
              <a:off x="3072" y="3505"/>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21" name="Rectangle 19"/>
            <p:cNvSpPr>
              <a:spLocks noChangeArrowheads="1"/>
            </p:cNvSpPr>
            <p:nvPr/>
          </p:nvSpPr>
          <p:spPr bwMode="auto">
            <a:xfrm>
              <a:off x="2336" y="3505"/>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Mild</a:t>
              </a:r>
              <a:endParaRPr lang="en-US" altLang="en-US" sz="1800">
                <a:solidFill>
                  <a:schemeClr val="folHlink"/>
                </a:solidFill>
              </a:endParaRPr>
            </a:p>
          </p:txBody>
        </p:sp>
        <p:sp>
          <p:nvSpPr>
            <p:cNvPr id="22" name="Rectangle 20"/>
            <p:cNvSpPr>
              <a:spLocks noChangeArrowheads="1"/>
            </p:cNvSpPr>
            <p:nvPr/>
          </p:nvSpPr>
          <p:spPr bwMode="auto">
            <a:xfrm>
              <a:off x="912" y="3505"/>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Overcast</a:t>
              </a:r>
              <a:endParaRPr lang="en-US" altLang="en-US" sz="1800">
                <a:solidFill>
                  <a:schemeClr val="folHlink"/>
                </a:solidFill>
              </a:endParaRPr>
            </a:p>
          </p:txBody>
        </p:sp>
        <p:sp>
          <p:nvSpPr>
            <p:cNvPr id="23" name="Rectangle 21"/>
            <p:cNvSpPr>
              <a:spLocks noChangeArrowheads="1"/>
            </p:cNvSpPr>
            <p:nvPr/>
          </p:nvSpPr>
          <p:spPr bwMode="auto">
            <a:xfrm>
              <a:off x="432" y="3505"/>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D12</a:t>
              </a:r>
              <a:endParaRPr lang="en-US" altLang="en-US" sz="1800">
                <a:solidFill>
                  <a:schemeClr val="folHlink"/>
                </a:solidFill>
              </a:endParaRPr>
            </a:p>
          </p:txBody>
        </p:sp>
        <p:sp>
          <p:nvSpPr>
            <p:cNvPr id="24" name="Rectangle 22"/>
            <p:cNvSpPr>
              <a:spLocks noChangeArrowheads="1"/>
            </p:cNvSpPr>
            <p:nvPr/>
          </p:nvSpPr>
          <p:spPr bwMode="auto">
            <a:xfrm>
              <a:off x="4560" y="3294"/>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25" name="Rectangle 23"/>
            <p:cNvSpPr>
              <a:spLocks noChangeArrowheads="1"/>
            </p:cNvSpPr>
            <p:nvPr/>
          </p:nvSpPr>
          <p:spPr bwMode="auto">
            <a:xfrm>
              <a:off x="3840" y="3294"/>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Strong</a:t>
              </a:r>
              <a:endParaRPr lang="en-US" altLang="en-US" sz="1800">
                <a:solidFill>
                  <a:schemeClr val="folHlink"/>
                </a:solidFill>
              </a:endParaRPr>
            </a:p>
          </p:txBody>
        </p:sp>
        <p:sp>
          <p:nvSpPr>
            <p:cNvPr id="26" name="Rectangle 24"/>
            <p:cNvSpPr>
              <a:spLocks noChangeArrowheads="1"/>
            </p:cNvSpPr>
            <p:nvPr/>
          </p:nvSpPr>
          <p:spPr bwMode="auto">
            <a:xfrm>
              <a:off x="3072" y="3294"/>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27" name="Rectangle 25"/>
            <p:cNvSpPr>
              <a:spLocks noChangeArrowheads="1"/>
            </p:cNvSpPr>
            <p:nvPr/>
          </p:nvSpPr>
          <p:spPr bwMode="auto">
            <a:xfrm>
              <a:off x="2336" y="3294"/>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Mild</a:t>
              </a:r>
              <a:endParaRPr lang="en-US" altLang="en-US" sz="1800">
                <a:solidFill>
                  <a:schemeClr val="folHlink"/>
                </a:solidFill>
              </a:endParaRPr>
            </a:p>
          </p:txBody>
        </p:sp>
        <p:sp>
          <p:nvSpPr>
            <p:cNvPr id="28" name="Rectangle 26"/>
            <p:cNvSpPr>
              <a:spLocks noChangeArrowheads="1"/>
            </p:cNvSpPr>
            <p:nvPr/>
          </p:nvSpPr>
          <p:spPr bwMode="auto">
            <a:xfrm>
              <a:off x="912" y="3294"/>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Sunny</a:t>
              </a:r>
              <a:endParaRPr lang="en-US" altLang="en-US" sz="1800">
                <a:solidFill>
                  <a:schemeClr val="folHlink"/>
                </a:solidFill>
              </a:endParaRPr>
            </a:p>
          </p:txBody>
        </p:sp>
        <p:sp>
          <p:nvSpPr>
            <p:cNvPr id="29" name="Rectangle 27"/>
            <p:cNvSpPr>
              <a:spLocks noChangeArrowheads="1"/>
            </p:cNvSpPr>
            <p:nvPr/>
          </p:nvSpPr>
          <p:spPr bwMode="auto">
            <a:xfrm>
              <a:off x="432" y="3294"/>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D11</a:t>
              </a:r>
              <a:endParaRPr lang="en-US" altLang="en-US" sz="1800">
                <a:solidFill>
                  <a:schemeClr val="folHlink"/>
                </a:solidFill>
              </a:endParaRPr>
            </a:p>
          </p:txBody>
        </p:sp>
        <p:sp>
          <p:nvSpPr>
            <p:cNvPr id="30" name="Rectangle 28"/>
            <p:cNvSpPr>
              <a:spLocks noChangeArrowheads="1"/>
            </p:cNvSpPr>
            <p:nvPr/>
          </p:nvSpPr>
          <p:spPr bwMode="auto">
            <a:xfrm>
              <a:off x="4560" y="3083"/>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31" name="Rectangle 29"/>
            <p:cNvSpPr>
              <a:spLocks noChangeArrowheads="1"/>
            </p:cNvSpPr>
            <p:nvPr/>
          </p:nvSpPr>
          <p:spPr bwMode="auto">
            <a:xfrm>
              <a:off x="3840" y="3083"/>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Strong</a:t>
              </a:r>
              <a:endParaRPr lang="en-US" altLang="en-US" sz="1800">
                <a:solidFill>
                  <a:schemeClr val="folHlink"/>
                </a:solidFill>
              </a:endParaRPr>
            </a:p>
          </p:txBody>
        </p:sp>
        <p:sp>
          <p:nvSpPr>
            <p:cNvPr id="32" name="Rectangle 30"/>
            <p:cNvSpPr>
              <a:spLocks noChangeArrowheads="1"/>
            </p:cNvSpPr>
            <p:nvPr/>
          </p:nvSpPr>
          <p:spPr bwMode="auto">
            <a:xfrm>
              <a:off x="3072" y="3083"/>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33" name="Rectangle 31"/>
            <p:cNvSpPr>
              <a:spLocks noChangeArrowheads="1"/>
            </p:cNvSpPr>
            <p:nvPr/>
          </p:nvSpPr>
          <p:spPr bwMode="auto">
            <a:xfrm>
              <a:off x="2336" y="3083"/>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Mild</a:t>
              </a:r>
              <a:endParaRPr lang="en-US" altLang="en-US" sz="1800">
                <a:solidFill>
                  <a:schemeClr val="folHlink"/>
                </a:solidFill>
              </a:endParaRPr>
            </a:p>
          </p:txBody>
        </p:sp>
        <p:sp>
          <p:nvSpPr>
            <p:cNvPr id="34" name="Rectangle 32"/>
            <p:cNvSpPr>
              <a:spLocks noChangeArrowheads="1"/>
            </p:cNvSpPr>
            <p:nvPr/>
          </p:nvSpPr>
          <p:spPr bwMode="auto">
            <a:xfrm>
              <a:off x="912" y="3083"/>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Rain</a:t>
              </a:r>
              <a:endParaRPr lang="en-US" altLang="en-US" sz="1800">
                <a:solidFill>
                  <a:schemeClr val="folHlink"/>
                </a:solidFill>
              </a:endParaRPr>
            </a:p>
          </p:txBody>
        </p:sp>
        <p:sp>
          <p:nvSpPr>
            <p:cNvPr id="35" name="Rectangle 33"/>
            <p:cNvSpPr>
              <a:spLocks noChangeArrowheads="1"/>
            </p:cNvSpPr>
            <p:nvPr/>
          </p:nvSpPr>
          <p:spPr bwMode="auto">
            <a:xfrm>
              <a:off x="432" y="3083"/>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D10</a:t>
              </a:r>
              <a:endParaRPr lang="en-US" altLang="en-US" sz="1800">
                <a:solidFill>
                  <a:schemeClr val="folHlink"/>
                </a:solidFill>
              </a:endParaRPr>
            </a:p>
          </p:txBody>
        </p:sp>
        <p:sp>
          <p:nvSpPr>
            <p:cNvPr id="36" name="Rectangle 34"/>
            <p:cNvSpPr>
              <a:spLocks noChangeArrowheads="1"/>
            </p:cNvSpPr>
            <p:nvPr/>
          </p:nvSpPr>
          <p:spPr bwMode="auto">
            <a:xfrm>
              <a:off x="4560" y="2872"/>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37" name="Rectangle 35"/>
            <p:cNvSpPr>
              <a:spLocks noChangeArrowheads="1"/>
            </p:cNvSpPr>
            <p:nvPr/>
          </p:nvSpPr>
          <p:spPr bwMode="auto">
            <a:xfrm>
              <a:off x="3840" y="2872"/>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38" name="Rectangle 36"/>
            <p:cNvSpPr>
              <a:spLocks noChangeArrowheads="1"/>
            </p:cNvSpPr>
            <p:nvPr/>
          </p:nvSpPr>
          <p:spPr bwMode="auto">
            <a:xfrm>
              <a:off x="3072" y="2872"/>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39" name="Rectangle 37"/>
            <p:cNvSpPr>
              <a:spLocks noChangeArrowheads="1"/>
            </p:cNvSpPr>
            <p:nvPr/>
          </p:nvSpPr>
          <p:spPr bwMode="auto">
            <a:xfrm>
              <a:off x="2336" y="2872"/>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Cold</a:t>
              </a:r>
              <a:endParaRPr lang="en-US" altLang="en-US" sz="1800">
                <a:solidFill>
                  <a:schemeClr val="folHlink"/>
                </a:solidFill>
              </a:endParaRPr>
            </a:p>
          </p:txBody>
        </p:sp>
        <p:sp>
          <p:nvSpPr>
            <p:cNvPr id="40" name="Rectangle 38"/>
            <p:cNvSpPr>
              <a:spLocks noChangeArrowheads="1"/>
            </p:cNvSpPr>
            <p:nvPr/>
          </p:nvSpPr>
          <p:spPr bwMode="auto">
            <a:xfrm>
              <a:off x="912" y="2872"/>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Sunny</a:t>
              </a:r>
              <a:endParaRPr lang="en-US" altLang="en-US" sz="1800">
                <a:solidFill>
                  <a:schemeClr val="folHlink"/>
                </a:solidFill>
              </a:endParaRPr>
            </a:p>
          </p:txBody>
        </p:sp>
        <p:sp>
          <p:nvSpPr>
            <p:cNvPr id="41" name="Rectangle 39"/>
            <p:cNvSpPr>
              <a:spLocks noChangeArrowheads="1"/>
            </p:cNvSpPr>
            <p:nvPr/>
          </p:nvSpPr>
          <p:spPr bwMode="auto">
            <a:xfrm>
              <a:off x="432" y="2872"/>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D9</a:t>
              </a:r>
              <a:endParaRPr lang="en-US" altLang="en-US" sz="1800">
                <a:solidFill>
                  <a:schemeClr val="folHlink"/>
                </a:solidFill>
              </a:endParaRPr>
            </a:p>
          </p:txBody>
        </p:sp>
        <p:sp>
          <p:nvSpPr>
            <p:cNvPr id="42" name="Rectangle 40"/>
            <p:cNvSpPr>
              <a:spLocks noChangeArrowheads="1"/>
            </p:cNvSpPr>
            <p:nvPr/>
          </p:nvSpPr>
          <p:spPr bwMode="auto">
            <a:xfrm>
              <a:off x="4560" y="2661"/>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No</a:t>
              </a:r>
              <a:endParaRPr lang="en-US" altLang="en-US" sz="1800">
                <a:solidFill>
                  <a:srgbClr val="006600"/>
                </a:solidFill>
              </a:endParaRPr>
            </a:p>
          </p:txBody>
        </p:sp>
        <p:sp>
          <p:nvSpPr>
            <p:cNvPr id="43" name="Rectangle 41"/>
            <p:cNvSpPr>
              <a:spLocks noChangeArrowheads="1"/>
            </p:cNvSpPr>
            <p:nvPr/>
          </p:nvSpPr>
          <p:spPr bwMode="auto">
            <a:xfrm>
              <a:off x="3840" y="2661"/>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44" name="Rectangle 42"/>
            <p:cNvSpPr>
              <a:spLocks noChangeArrowheads="1"/>
            </p:cNvSpPr>
            <p:nvPr/>
          </p:nvSpPr>
          <p:spPr bwMode="auto">
            <a:xfrm>
              <a:off x="3072" y="2661"/>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45" name="Rectangle 43"/>
            <p:cNvSpPr>
              <a:spLocks noChangeArrowheads="1"/>
            </p:cNvSpPr>
            <p:nvPr/>
          </p:nvSpPr>
          <p:spPr bwMode="auto">
            <a:xfrm>
              <a:off x="2336" y="2661"/>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Mild</a:t>
              </a:r>
              <a:endParaRPr lang="en-US" altLang="en-US" sz="1800">
                <a:solidFill>
                  <a:schemeClr val="folHlink"/>
                </a:solidFill>
              </a:endParaRPr>
            </a:p>
          </p:txBody>
        </p:sp>
        <p:sp>
          <p:nvSpPr>
            <p:cNvPr id="46" name="Rectangle 44"/>
            <p:cNvSpPr>
              <a:spLocks noChangeArrowheads="1"/>
            </p:cNvSpPr>
            <p:nvPr/>
          </p:nvSpPr>
          <p:spPr bwMode="auto">
            <a:xfrm>
              <a:off x="912" y="2661"/>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Sunny</a:t>
              </a:r>
              <a:endParaRPr lang="en-US" altLang="en-US" sz="1800">
                <a:solidFill>
                  <a:schemeClr val="folHlink"/>
                </a:solidFill>
              </a:endParaRPr>
            </a:p>
          </p:txBody>
        </p:sp>
        <p:sp>
          <p:nvSpPr>
            <p:cNvPr id="47" name="Rectangle 45"/>
            <p:cNvSpPr>
              <a:spLocks noChangeArrowheads="1"/>
            </p:cNvSpPr>
            <p:nvPr/>
          </p:nvSpPr>
          <p:spPr bwMode="auto">
            <a:xfrm>
              <a:off x="432" y="2661"/>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D8</a:t>
              </a:r>
              <a:endParaRPr lang="en-US" altLang="en-US" sz="1800">
                <a:solidFill>
                  <a:schemeClr val="folHlink"/>
                </a:solidFill>
              </a:endParaRPr>
            </a:p>
          </p:txBody>
        </p:sp>
        <p:sp>
          <p:nvSpPr>
            <p:cNvPr id="48" name="Rectangle 46"/>
            <p:cNvSpPr>
              <a:spLocks noChangeArrowheads="1"/>
            </p:cNvSpPr>
            <p:nvPr/>
          </p:nvSpPr>
          <p:spPr bwMode="auto">
            <a:xfrm>
              <a:off x="4560" y="2450"/>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49" name="Rectangle 47"/>
            <p:cNvSpPr>
              <a:spLocks noChangeArrowheads="1"/>
            </p:cNvSpPr>
            <p:nvPr/>
          </p:nvSpPr>
          <p:spPr bwMode="auto">
            <a:xfrm>
              <a:off x="3840" y="2450"/>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50" name="Rectangle 48"/>
            <p:cNvSpPr>
              <a:spLocks noChangeArrowheads="1"/>
            </p:cNvSpPr>
            <p:nvPr/>
          </p:nvSpPr>
          <p:spPr bwMode="auto">
            <a:xfrm>
              <a:off x="3072" y="2450"/>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51" name="Rectangle 49"/>
            <p:cNvSpPr>
              <a:spLocks noChangeArrowheads="1"/>
            </p:cNvSpPr>
            <p:nvPr/>
          </p:nvSpPr>
          <p:spPr bwMode="auto">
            <a:xfrm>
              <a:off x="2336" y="2450"/>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Cool</a:t>
              </a:r>
              <a:endParaRPr lang="en-US" altLang="en-US" sz="1800">
                <a:solidFill>
                  <a:schemeClr val="folHlink"/>
                </a:solidFill>
              </a:endParaRPr>
            </a:p>
          </p:txBody>
        </p:sp>
        <p:sp>
          <p:nvSpPr>
            <p:cNvPr id="52" name="Rectangle 50"/>
            <p:cNvSpPr>
              <a:spLocks noChangeArrowheads="1"/>
            </p:cNvSpPr>
            <p:nvPr/>
          </p:nvSpPr>
          <p:spPr bwMode="auto">
            <a:xfrm>
              <a:off x="912" y="2450"/>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Overcast</a:t>
              </a:r>
              <a:endParaRPr lang="en-US" altLang="en-US" sz="1800">
                <a:solidFill>
                  <a:schemeClr val="folHlink"/>
                </a:solidFill>
              </a:endParaRPr>
            </a:p>
          </p:txBody>
        </p:sp>
        <p:sp>
          <p:nvSpPr>
            <p:cNvPr id="53" name="Rectangle 51"/>
            <p:cNvSpPr>
              <a:spLocks noChangeArrowheads="1"/>
            </p:cNvSpPr>
            <p:nvPr/>
          </p:nvSpPr>
          <p:spPr bwMode="auto">
            <a:xfrm>
              <a:off x="432" y="2450"/>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D7</a:t>
              </a:r>
              <a:endParaRPr lang="en-US" altLang="en-US" sz="1800">
                <a:solidFill>
                  <a:schemeClr val="folHlink"/>
                </a:solidFill>
              </a:endParaRPr>
            </a:p>
          </p:txBody>
        </p:sp>
        <p:sp>
          <p:nvSpPr>
            <p:cNvPr id="54" name="Rectangle 52"/>
            <p:cNvSpPr>
              <a:spLocks noChangeArrowheads="1"/>
            </p:cNvSpPr>
            <p:nvPr/>
          </p:nvSpPr>
          <p:spPr bwMode="auto">
            <a:xfrm>
              <a:off x="4560" y="2239"/>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No</a:t>
              </a:r>
              <a:endParaRPr lang="en-US" altLang="en-US" sz="1800">
                <a:solidFill>
                  <a:srgbClr val="006600"/>
                </a:solidFill>
              </a:endParaRPr>
            </a:p>
          </p:txBody>
        </p:sp>
        <p:sp>
          <p:nvSpPr>
            <p:cNvPr id="55" name="Rectangle 53"/>
            <p:cNvSpPr>
              <a:spLocks noChangeArrowheads="1"/>
            </p:cNvSpPr>
            <p:nvPr/>
          </p:nvSpPr>
          <p:spPr bwMode="auto">
            <a:xfrm>
              <a:off x="3840" y="2239"/>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Strong</a:t>
              </a:r>
              <a:endParaRPr lang="en-US" altLang="en-US" sz="1800">
                <a:solidFill>
                  <a:schemeClr val="folHlink"/>
                </a:solidFill>
              </a:endParaRPr>
            </a:p>
          </p:txBody>
        </p:sp>
        <p:sp>
          <p:nvSpPr>
            <p:cNvPr id="56" name="Rectangle 54"/>
            <p:cNvSpPr>
              <a:spLocks noChangeArrowheads="1"/>
            </p:cNvSpPr>
            <p:nvPr/>
          </p:nvSpPr>
          <p:spPr bwMode="auto">
            <a:xfrm>
              <a:off x="3072" y="2239"/>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57" name="Rectangle 55"/>
            <p:cNvSpPr>
              <a:spLocks noChangeArrowheads="1"/>
            </p:cNvSpPr>
            <p:nvPr/>
          </p:nvSpPr>
          <p:spPr bwMode="auto">
            <a:xfrm>
              <a:off x="2336" y="2239"/>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Cool</a:t>
              </a:r>
              <a:endParaRPr lang="en-US" altLang="en-US" sz="1800">
                <a:solidFill>
                  <a:schemeClr val="folHlink"/>
                </a:solidFill>
              </a:endParaRPr>
            </a:p>
          </p:txBody>
        </p:sp>
        <p:sp>
          <p:nvSpPr>
            <p:cNvPr id="58" name="Rectangle 56"/>
            <p:cNvSpPr>
              <a:spLocks noChangeArrowheads="1"/>
            </p:cNvSpPr>
            <p:nvPr/>
          </p:nvSpPr>
          <p:spPr bwMode="auto">
            <a:xfrm>
              <a:off x="912" y="2239"/>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Rain</a:t>
              </a:r>
              <a:endParaRPr lang="en-US" altLang="en-US" sz="1800">
                <a:solidFill>
                  <a:schemeClr val="folHlink"/>
                </a:solidFill>
              </a:endParaRPr>
            </a:p>
          </p:txBody>
        </p:sp>
        <p:sp>
          <p:nvSpPr>
            <p:cNvPr id="59" name="Rectangle 57"/>
            <p:cNvSpPr>
              <a:spLocks noChangeArrowheads="1"/>
            </p:cNvSpPr>
            <p:nvPr/>
          </p:nvSpPr>
          <p:spPr bwMode="auto">
            <a:xfrm>
              <a:off x="432" y="2239"/>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D6</a:t>
              </a:r>
              <a:endParaRPr lang="en-US" altLang="en-US" sz="1800">
                <a:solidFill>
                  <a:schemeClr val="folHlink"/>
                </a:solidFill>
              </a:endParaRPr>
            </a:p>
          </p:txBody>
        </p:sp>
        <p:sp>
          <p:nvSpPr>
            <p:cNvPr id="60" name="Rectangle 58"/>
            <p:cNvSpPr>
              <a:spLocks noChangeArrowheads="1"/>
            </p:cNvSpPr>
            <p:nvPr/>
          </p:nvSpPr>
          <p:spPr bwMode="auto">
            <a:xfrm>
              <a:off x="4560" y="2028"/>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61" name="Rectangle 59"/>
            <p:cNvSpPr>
              <a:spLocks noChangeArrowheads="1"/>
            </p:cNvSpPr>
            <p:nvPr/>
          </p:nvSpPr>
          <p:spPr bwMode="auto">
            <a:xfrm>
              <a:off x="3840" y="2028"/>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62" name="Rectangle 60"/>
            <p:cNvSpPr>
              <a:spLocks noChangeArrowheads="1"/>
            </p:cNvSpPr>
            <p:nvPr/>
          </p:nvSpPr>
          <p:spPr bwMode="auto">
            <a:xfrm>
              <a:off x="3072" y="2028"/>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Normal</a:t>
              </a:r>
              <a:endParaRPr lang="en-US" altLang="en-US" sz="1800">
                <a:solidFill>
                  <a:schemeClr val="folHlink"/>
                </a:solidFill>
              </a:endParaRPr>
            </a:p>
          </p:txBody>
        </p:sp>
        <p:sp>
          <p:nvSpPr>
            <p:cNvPr id="63" name="Rectangle 61"/>
            <p:cNvSpPr>
              <a:spLocks noChangeArrowheads="1"/>
            </p:cNvSpPr>
            <p:nvPr/>
          </p:nvSpPr>
          <p:spPr bwMode="auto">
            <a:xfrm>
              <a:off x="2336" y="2028"/>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Cool</a:t>
              </a:r>
              <a:endParaRPr lang="en-US" altLang="en-US" sz="1800">
                <a:solidFill>
                  <a:schemeClr val="folHlink"/>
                </a:solidFill>
              </a:endParaRPr>
            </a:p>
          </p:txBody>
        </p:sp>
        <p:sp>
          <p:nvSpPr>
            <p:cNvPr id="64" name="Rectangle 62"/>
            <p:cNvSpPr>
              <a:spLocks noChangeArrowheads="1"/>
            </p:cNvSpPr>
            <p:nvPr/>
          </p:nvSpPr>
          <p:spPr bwMode="auto">
            <a:xfrm>
              <a:off x="912" y="2028"/>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Rain</a:t>
              </a:r>
              <a:endParaRPr lang="en-US" altLang="en-US" sz="1800">
                <a:solidFill>
                  <a:schemeClr val="folHlink"/>
                </a:solidFill>
              </a:endParaRPr>
            </a:p>
          </p:txBody>
        </p:sp>
        <p:sp>
          <p:nvSpPr>
            <p:cNvPr id="65" name="Rectangle 63"/>
            <p:cNvSpPr>
              <a:spLocks noChangeArrowheads="1"/>
            </p:cNvSpPr>
            <p:nvPr/>
          </p:nvSpPr>
          <p:spPr bwMode="auto">
            <a:xfrm>
              <a:off x="432" y="2028"/>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D5</a:t>
              </a:r>
              <a:endParaRPr lang="en-US" altLang="en-US" sz="1800">
                <a:solidFill>
                  <a:schemeClr val="folHlink"/>
                </a:solidFill>
              </a:endParaRPr>
            </a:p>
          </p:txBody>
        </p:sp>
        <p:sp>
          <p:nvSpPr>
            <p:cNvPr id="66" name="Rectangle 64"/>
            <p:cNvSpPr>
              <a:spLocks noChangeArrowheads="1"/>
            </p:cNvSpPr>
            <p:nvPr/>
          </p:nvSpPr>
          <p:spPr bwMode="auto">
            <a:xfrm>
              <a:off x="4560" y="1817"/>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67" name="Rectangle 65"/>
            <p:cNvSpPr>
              <a:spLocks noChangeArrowheads="1"/>
            </p:cNvSpPr>
            <p:nvPr/>
          </p:nvSpPr>
          <p:spPr bwMode="auto">
            <a:xfrm>
              <a:off x="3840" y="1817"/>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68" name="Rectangle 66"/>
            <p:cNvSpPr>
              <a:spLocks noChangeArrowheads="1"/>
            </p:cNvSpPr>
            <p:nvPr/>
          </p:nvSpPr>
          <p:spPr bwMode="auto">
            <a:xfrm>
              <a:off x="3072" y="1817"/>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69" name="Rectangle 67"/>
            <p:cNvSpPr>
              <a:spLocks noChangeArrowheads="1"/>
            </p:cNvSpPr>
            <p:nvPr/>
          </p:nvSpPr>
          <p:spPr bwMode="auto">
            <a:xfrm>
              <a:off x="2336" y="1817"/>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Mild</a:t>
              </a:r>
              <a:endParaRPr lang="en-US" altLang="en-US" sz="1800">
                <a:solidFill>
                  <a:schemeClr val="folHlink"/>
                </a:solidFill>
              </a:endParaRPr>
            </a:p>
          </p:txBody>
        </p:sp>
        <p:sp>
          <p:nvSpPr>
            <p:cNvPr id="70" name="Rectangle 68"/>
            <p:cNvSpPr>
              <a:spLocks noChangeArrowheads="1"/>
            </p:cNvSpPr>
            <p:nvPr/>
          </p:nvSpPr>
          <p:spPr bwMode="auto">
            <a:xfrm>
              <a:off x="912" y="1817"/>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Rain </a:t>
              </a:r>
              <a:endParaRPr lang="en-US" altLang="en-US" sz="1800">
                <a:solidFill>
                  <a:schemeClr val="folHlink"/>
                </a:solidFill>
              </a:endParaRPr>
            </a:p>
          </p:txBody>
        </p:sp>
        <p:sp>
          <p:nvSpPr>
            <p:cNvPr id="71" name="Rectangle 69"/>
            <p:cNvSpPr>
              <a:spLocks noChangeArrowheads="1"/>
            </p:cNvSpPr>
            <p:nvPr/>
          </p:nvSpPr>
          <p:spPr bwMode="auto">
            <a:xfrm>
              <a:off x="432" y="1817"/>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D4 </a:t>
              </a:r>
              <a:endParaRPr lang="en-US" altLang="en-US" sz="1800">
                <a:solidFill>
                  <a:schemeClr val="folHlink"/>
                </a:solidFill>
              </a:endParaRPr>
            </a:p>
          </p:txBody>
        </p:sp>
        <p:sp>
          <p:nvSpPr>
            <p:cNvPr id="72" name="Rectangle 70"/>
            <p:cNvSpPr>
              <a:spLocks noChangeArrowheads="1"/>
            </p:cNvSpPr>
            <p:nvPr/>
          </p:nvSpPr>
          <p:spPr bwMode="auto">
            <a:xfrm>
              <a:off x="4560" y="1606"/>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Yes</a:t>
              </a:r>
              <a:endParaRPr lang="en-US" altLang="en-US" sz="1800">
                <a:solidFill>
                  <a:srgbClr val="006600"/>
                </a:solidFill>
              </a:endParaRPr>
            </a:p>
          </p:txBody>
        </p:sp>
        <p:sp>
          <p:nvSpPr>
            <p:cNvPr id="73" name="Rectangle 71"/>
            <p:cNvSpPr>
              <a:spLocks noChangeArrowheads="1"/>
            </p:cNvSpPr>
            <p:nvPr/>
          </p:nvSpPr>
          <p:spPr bwMode="auto">
            <a:xfrm>
              <a:off x="3840" y="1606"/>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74" name="Rectangle 72"/>
            <p:cNvSpPr>
              <a:spLocks noChangeArrowheads="1"/>
            </p:cNvSpPr>
            <p:nvPr/>
          </p:nvSpPr>
          <p:spPr bwMode="auto">
            <a:xfrm>
              <a:off x="3072" y="1606"/>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75" name="Rectangle 73"/>
            <p:cNvSpPr>
              <a:spLocks noChangeArrowheads="1"/>
            </p:cNvSpPr>
            <p:nvPr/>
          </p:nvSpPr>
          <p:spPr bwMode="auto">
            <a:xfrm>
              <a:off x="2336" y="1606"/>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Hot</a:t>
              </a:r>
              <a:endParaRPr lang="en-US" altLang="en-US" sz="1800">
                <a:solidFill>
                  <a:schemeClr val="folHlink"/>
                </a:solidFill>
              </a:endParaRPr>
            </a:p>
          </p:txBody>
        </p:sp>
        <p:sp>
          <p:nvSpPr>
            <p:cNvPr id="76" name="Rectangle 74"/>
            <p:cNvSpPr>
              <a:spLocks noChangeArrowheads="1"/>
            </p:cNvSpPr>
            <p:nvPr/>
          </p:nvSpPr>
          <p:spPr bwMode="auto">
            <a:xfrm>
              <a:off x="912" y="1606"/>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Overcast</a:t>
              </a:r>
              <a:endParaRPr lang="en-US" altLang="en-US" sz="1800">
                <a:solidFill>
                  <a:schemeClr val="folHlink"/>
                </a:solidFill>
              </a:endParaRPr>
            </a:p>
          </p:txBody>
        </p:sp>
        <p:sp>
          <p:nvSpPr>
            <p:cNvPr id="77" name="Rectangle 75"/>
            <p:cNvSpPr>
              <a:spLocks noChangeArrowheads="1"/>
            </p:cNvSpPr>
            <p:nvPr/>
          </p:nvSpPr>
          <p:spPr bwMode="auto">
            <a:xfrm>
              <a:off x="432" y="1606"/>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D3</a:t>
              </a:r>
              <a:endParaRPr lang="en-US" altLang="en-US" sz="1800">
                <a:solidFill>
                  <a:schemeClr val="folHlink"/>
                </a:solidFill>
              </a:endParaRPr>
            </a:p>
          </p:txBody>
        </p:sp>
        <p:sp>
          <p:nvSpPr>
            <p:cNvPr id="78" name="Rectangle 76"/>
            <p:cNvSpPr>
              <a:spLocks noChangeArrowheads="1"/>
            </p:cNvSpPr>
            <p:nvPr/>
          </p:nvSpPr>
          <p:spPr bwMode="auto">
            <a:xfrm>
              <a:off x="4560" y="1395"/>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No</a:t>
              </a:r>
              <a:endParaRPr lang="en-US" altLang="en-US" sz="1800">
                <a:solidFill>
                  <a:srgbClr val="006600"/>
                </a:solidFill>
              </a:endParaRPr>
            </a:p>
          </p:txBody>
        </p:sp>
        <p:sp>
          <p:nvSpPr>
            <p:cNvPr id="79" name="Rectangle 77"/>
            <p:cNvSpPr>
              <a:spLocks noChangeArrowheads="1"/>
            </p:cNvSpPr>
            <p:nvPr/>
          </p:nvSpPr>
          <p:spPr bwMode="auto">
            <a:xfrm>
              <a:off x="3840" y="1395"/>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Strong</a:t>
              </a:r>
              <a:endParaRPr lang="en-US" altLang="en-US" sz="1800">
                <a:solidFill>
                  <a:schemeClr val="folHlink"/>
                </a:solidFill>
              </a:endParaRPr>
            </a:p>
          </p:txBody>
        </p:sp>
        <p:sp>
          <p:nvSpPr>
            <p:cNvPr id="80" name="Rectangle 78"/>
            <p:cNvSpPr>
              <a:spLocks noChangeArrowheads="1"/>
            </p:cNvSpPr>
            <p:nvPr/>
          </p:nvSpPr>
          <p:spPr bwMode="auto">
            <a:xfrm>
              <a:off x="3072" y="1395"/>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81" name="Rectangle 79"/>
            <p:cNvSpPr>
              <a:spLocks noChangeArrowheads="1"/>
            </p:cNvSpPr>
            <p:nvPr/>
          </p:nvSpPr>
          <p:spPr bwMode="auto">
            <a:xfrm>
              <a:off x="2336" y="1395"/>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Hot</a:t>
              </a:r>
              <a:endParaRPr lang="en-US" altLang="en-US" sz="1800">
                <a:solidFill>
                  <a:schemeClr val="folHlink"/>
                </a:solidFill>
              </a:endParaRPr>
            </a:p>
          </p:txBody>
        </p:sp>
        <p:sp>
          <p:nvSpPr>
            <p:cNvPr id="82" name="Rectangle 80"/>
            <p:cNvSpPr>
              <a:spLocks noChangeArrowheads="1"/>
            </p:cNvSpPr>
            <p:nvPr/>
          </p:nvSpPr>
          <p:spPr bwMode="auto">
            <a:xfrm>
              <a:off x="912" y="1395"/>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Sunny</a:t>
              </a:r>
              <a:endParaRPr lang="en-US" altLang="en-US" sz="1800">
                <a:solidFill>
                  <a:schemeClr val="folHlink"/>
                </a:solidFill>
              </a:endParaRPr>
            </a:p>
          </p:txBody>
        </p:sp>
        <p:sp>
          <p:nvSpPr>
            <p:cNvPr id="83" name="Rectangle 81"/>
            <p:cNvSpPr>
              <a:spLocks noChangeArrowheads="1"/>
            </p:cNvSpPr>
            <p:nvPr/>
          </p:nvSpPr>
          <p:spPr bwMode="auto">
            <a:xfrm>
              <a:off x="432" y="1395"/>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D2</a:t>
              </a:r>
              <a:endParaRPr lang="en-US" altLang="en-US" sz="1800">
                <a:solidFill>
                  <a:schemeClr val="folHlink"/>
                </a:solidFill>
              </a:endParaRPr>
            </a:p>
          </p:txBody>
        </p:sp>
        <p:sp>
          <p:nvSpPr>
            <p:cNvPr id="84" name="Rectangle 82"/>
            <p:cNvSpPr>
              <a:spLocks noChangeArrowheads="1"/>
            </p:cNvSpPr>
            <p:nvPr/>
          </p:nvSpPr>
          <p:spPr bwMode="auto">
            <a:xfrm>
              <a:off x="4560" y="1184"/>
              <a:ext cx="110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rgbClr val="006600"/>
                  </a:solidFill>
                </a:rPr>
                <a:t>No</a:t>
              </a:r>
              <a:endParaRPr lang="en-US" altLang="en-US" sz="1800">
                <a:solidFill>
                  <a:srgbClr val="006600"/>
                </a:solidFill>
              </a:endParaRPr>
            </a:p>
          </p:txBody>
        </p:sp>
        <p:sp>
          <p:nvSpPr>
            <p:cNvPr id="85" name="Rectangle 83"/>
            <p:cNvSpPr>
              <a:spLocks noChangeArrowheads="1"/>
            </p:cNvSpPr>
            <p:nvPr/>
          </p:nvSpPr>
          <p:spPr bwMode="auto">
            <a:xfrm>
              <a:off x="3840" y="1184"/>
              <a:ext cx="72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Weak</a:t>
              </a:r>
              <a:endParaRPr lang="en-US" altLang="en-US" sz="1800">
                <a:solidFill>
                  <a:schemeClr val="folHlink"/>
                </a:solidFill>
              </a:endParaRPr>
            </a:p>
          </p:txBody>
        </p:sp>
        <p:sp>
          <p:nvSpPr>
            <p:cNvPr id="86" name="Rectangle 84"/>
            <p:cNvSpPr>
              <a:spLocks noChangeArrowheads="1"/>
            </p:cNvSpPr>
            <p:nvPr/>
          </p:nvSpPr>
          <p:spPr bwMode="auto">
            <a:xfrm>
              <a:off x="3072" y="1184"/>
              <a:ext cx="768"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High</a:t>
              </a:r>
              <a:endParaRPr lang="en-US" altLang="en-US" sz="1800">
                <a:solidFill>
                  <a:schemeClr val="folHlink"/>
                </a:solidFill>
              </a:endParaRPr>
            </a:p>
          </p:txBody>
        </p:sp>
        <p:sp>
          <p:nvSpPr>
            <p:cNvPr id="87" name="Rectangle 85"/>
            <p:cNvSpPr>
              <a:spLocks noChangeArrowheads="1"/>
            </p:cNvSpPr>
            <p:nvPr/>
          </p:nvSpPr>
          <p:spPr bwMode="auto">
            <a:xfrm>
              <a:off x="2336" y="1184"/>
              <a:ext cx="736"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Hot</a:t>
              </a:r>
              <a:endParaRPr lang="en-US" altLang="en-US" sz="1800">
                <a:solidFill>
                  <a:schemeClr val="folHlink"/>
                </a:solidFill>
              </a:endParaRPr>
            </a:p>
          </p:txBody>
        </p:sp>
        <p:sp>
          <p:nvSpPr>
            <p:cNvPr id="88" name="Rectangle 86"/>
            <p:cNvSpPr>
              <a:spLocks noChangeArrowheads="1"/>
            </p:cNvSpPr>
            <p:nvPr/>
          </p:nvSpPr>
          <p:spPr bwMode="auto">
            <a:xfrm>
              <a:off x="912" y="1184"/>
              <a:ext cx="1424"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Sunny</a:t>
              </a:r>
              <a:endParaRPr lang="en-US" altLang="en-US" sz="1800">
                <a:solidFill>
                  <a:schemeClr val="folHlink"/>
                </a:solidFill>
              </a:endParaRPr>
            </a:p>
          </p:txBody>
        </p:sp>
        <p:sp>
          <p:nvSpPr>
            <p:cNvPr id="89" name="Rectangle 87"/>
            <p:cNvSpPr>
              <a:spLocks noChangeArrowheads="1"/>
            </p:cNvSpPr>
            <p:nvPr/>
          </p:nvSpPr>
          <p:spPr bwMode="auto">
            <a:xfrm>
              <a:off x="432" y="1184"/>
              <a:ext cx="480" cy="211"/>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lnSpc>
                  <a:spcPct val="80000"/>
                </a:lnSpc>
                <a:spcBef>
                  <a:spcPct val="20000"/>
                </a:spcBef>
                <a:buClr>
                  <a:schemeClr val="folHlink"/>
                </a:buClr>
                <a:buSzPct val="60000"/>
                <a:buFont typeface="Wingdings" panose="05000000000000000000" pitchFamily="2" charset="2"/>
                <a:buNone/>
              </a:pPr>
              <a:r>
                <a:rPr lang="sv-SE" altLang="en-US" sz="1800">
                  <a:solidFill>
                    <a:schemeClr val="folHlink"/>
                  </a:solidFill>
                </a:rPr>
                <a:t>D1</a:t>
              </a:r>
              <a:endParaRPr lang="en-US" altLang="en-US" sz="1800">
                <a:solidFill>
                  <a:schemeClr val="folHlink"/>
                </a:solidFill>
              </a:endParaRPr>
            </a:p>
          </p:txBody>
        </p:sp>
        <p:sp>
          <p:nvSpPr>
            <p:cNvPr id="90" name="Rectangle 88"/>
            <p:cNvSpPr>
              <a:spLocks noChangeArrowheads="1"/>
            </p:cNvSpPr>
            <p:nvPr/>
          </p:nvSpPr>
          <p:spPr bwMode="auto">
            <a:xfrm>
              <a:off x="4560" y="960"/>
              <a:ext cx="1104" cy="22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sv-SE" altLang="en-US" sz="1800"/>
                <a:t>Play Tennis</a:t>
              </a:r>
              <a:endParaRPr lang="en-US" altLang="en-US" sz="1800"/>
            </a:p>
          </p:txBody>
        </p:sp>
        <p:sp>
          <p:nvSpPr>
            <p:cNvPr id="91" name="Rectangle 89"/>
            <p:cNvSpPr>
              <a:spLocks noChangeArrowheads="1"/>
            </p:cNvSpPr>
            <p:nvPr/>
          </p:nvSpPr>
          <p:spPr bwMode="auto">
            <a:xfrm>
              <a:off x="3840" y="960"/>
              <a:ext cx="720" cy="22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sv-SE" altLang="en-US" sz="1800"/>
                <a:t>Wind</a:t>
              </a:r>
              <a:endParaRPr lang="en-US" altLang="en-US" sz="1800"/>
            </a:p>
          </p:txBody>
        </p:sp>
        <p:sp>
          <p:nvSpPr>
            <p:cNvPr id="92" name="Rectangle 90"/>
            <p:cNvSpPr>
              <a:spLocks noChangeArrowheads="1"/>
            </p:cNvSpPr>
            <p:nvPr/>
          </p:nvSpPr>
          <p:spPr bwMode="auto">
            <a:xfrm>
              <a:off x="3072" y="960"/>
              <a:ext cx="768" cy="22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sv-SE" altLang="en-US" sz="1800"/>
                <a:t>Humidity</a:t>
              </a:r>
              <a:endParaRPr lang="en-US" altLang="en-US" sz="1800"/>
            </a:p>
          </p:txBody>
        </p:sp>
        <p:sp>
          <p:nvSpPr>
            <p:cNvPr id="93" name="Rectangle 91"/>
            <p:cNvSpPr>
              <a:spLocks noChangeArrowheads="1"/>
            </p:cNvSpPr>
            <p:nvPr/>
          </p:nvSpPr>
          <p:spPr bwMode="auto">
            <a:xfrm>
              <a:off x="2336" y="960"/>
              <a:ext cx="736" cy="22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sv-SE" altLang="en-US" sz="1800"/>
                <a:t>Temp.</a:t>
              </a:r>
              <a:endParaRPr lang="en-US" altLang="en-US" sz="1800"/>
            </a:p>
          </p:txBody>
        </p:sp>
        <p:sp>
          <p:nvSpPr>
            <p:cNvPr id="94" name="Rectangle 92"/>
            <p:cNvSpPr>
              <a:spLocks noChangeArrowheads="1"/>
            </p:cNvSpPr>
            <p:nvPr/>
          </p:nvSpPr>
          <p:spPr bwMode="auto">
            <a:xfrm>
              <a:off x="912" y="960"/>
              <a:ext cx="1424" cy="22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sv-SE" altLang="en-US" sz="1800"/>
                <a:t>Outlook</a:t>
              </a:r>
              <a:endParaRPr lang="en-US" altLang="en-US" sz="1800"/>
            </a:p>
          </p:txBody>
        </p:sp>
        <p:sp>
          <p:nvSpPr>
            <p:cNvPr id="95" name="Rectangle 93"/>
            <p:cNvSpPr>
              <a:spLocks noChangeArrowheads="1"/>
            </p:cNvSpPr>
            <p:nvPr/>
          </p:nvSpPr>
          <p:spPr bwMode="auto">
            <a:xfrm>
              <a:off x="432" y="960"/>
              <a:ext cx="480" cy="22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sv-SE" altLang="en-US" sz="1800"/>
                <a:t>Day</a:t>
              </a:r>
              <a:endParaRPr lang="en-US" altLang="en-US" sz="1800"/>
            </a:p>
          </p:txBody>
        </p:sp>
        <p:sp>
          <p:nvSpPr>
            <p:cNvPr id="96" name="Line 94"/>
            <p:cNvSpPr>
              <a:spLocks noChangeShapeType="1"/>
            </p:cNvSpPr>
            <p:nvPr/>
          </p:nvSpPr>
          <p:spPr bwMode="auto">
            <a:xfrm>
              <a:off x="432" y="960"/>
              <a:ext cx="523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7" name="Line 95"/>
            <p:cNvSpPr>
              <a:spLocks noChangeShapeType="1"/>
            </p:cNvSpPr>
            <p:nvPr/>
          </p:nvSpPr>
          <p:spPr bwMode="auto">
            <a:xfrm>
              <a:off x="432" y="1184"/>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8" name="Line 96"/>
            <p:cNvSpPr>
              <a:spLocks noChangeShapeType="1"/>
            </p:cNvSpPr>
            <p:nvPr/>
          </p:nvSpPr>
          <p:spPr bwMode="auto">
            <a:xfrm>
              <a:off x="432" y="1395"/>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9" name="Line 97"/>
            <p:cNvSpPr>
              <a:spLocks noChangeShapeType="1"/>
            </p:cNvSpPr>
            <p:nvPr/>
          </p:nvSpPr>
          <p:spPr bwMode="auto">
            <a:xfrm>
              <a:off x="432" y="1606"/>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0" name="Line 98"/>
            <p:cNvSpPr>
              <a:spLocks noChangeShapeType="1"/>
            </p:cNvSpPr>
            <p:nvPr/>
          </p:nvSpPr>
          <p:spPr bwMode="auto">
            <a:xfrm>
              <a:off x="432" y="1817"/>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1" name="Line 99"/>
            <p:cNvSpPr>
              <a:spLocks noChangeShapeType="1"/>
            </p:cNvSpPr>
            <p:nvPr/>
          </p:nvSpPr>
          <p:spPr bwMode="auto">
            <a:xfrm>
              <a:off x="432" y="2028"/>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 name="Line 100"/>
            <p:cNvSpPr>
              <a:spLocks noChangeShapeType="1"/>
            </p:cNvSpPr>
            <p:nvPr/>
          </p:nvSpPr>
          <p:spPr bwMode="auto">
            <a:xfrm>
              <a:off x="432" y="2239"/>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3" name="Line 101"/>
            <p:cNvSpPr>
              <a:spLocks noChangeShapeType="1"/>
            </p:cNvSpPr>
            <p:nvPr/>
          </p:nvSpPr>
          <p:spPr bwMode="auto">
            <a:xfrm>
              <a:off x="432" y="2450"/>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4" name="Line 102"/>
            <p:cNvSpPr>
              <a:spLocks noChangeShapeType="1"/>
            </p:cNvSpPr>
            <p:nvPr/>
          </p:nvSpPr>
          <p:spPr bwMode="auto">
            <a:xfrm>
              <a:off x="432" y="2661"/>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5" name="Line 103"/>
            <p:cNvSpPr>
              <a:spLocks noChangeShapeType="1"/>
            </p:cNvSpPr>
            <p:nvPr/>
          </p:nvSpPr>
          <p:spPr bwMode="auto">
            <a:xfrm>
              <a:off x="432" y="2872"/>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6" name="Line 104"/>
            <p:cNvSpPr>
              <a:spLocks noChangeShapeType="1"/>
            </p:cNvSpPr>
            <p:nvPr/>
          </p:nvSpPr>
          <p:spPr bwMode="auto">
            <a:xfrm>
              <a:off x="432" y="3083"/>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7" name="Line 105"/>
            <p:cNvSpPr>
              <a:spLocks noChangeShapeType="1"/>
            </p:cNvSpPr>
            <p:nvPr/>
          </p:nvSpPr>
          <p:spPr bwMode="auto">
            <a:xfrm>
              <a:off x="432" y="3294"/>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8" name="Line 106"/>
            <p:cNvSpPr>
              <a:spLocks noChangeShapeType="1"/>
            </p:cNvSpPr>
            <p:nvPr/>
          </p:nvSpPr>
          <p:spPr bwMode="auto">
            <a:xfrm>
              <a:off x="432" y="3505"/>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9" name="Line 107"/>
            <p:cNvSpPr>
              <a:spLocks noChangeShapeType="1"/>
            </p:cNvSpPr>
            <p:nvPr/>
          </p:nvSpPr>
          <p:spPr bwMode="auto">
            <a:xfrm>
              <a:off x="432" y="3716"/>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0" name="Line 108"/>
            <p:cNvSpPr>
              <a:spLocks noChangeShapeType="1"/>
            </p:cNvSpPr>
            <p:nvPr/>
          </p:nvSpPr>
          <p:spPr bwMode="auto">
            <a:xfrm>
              <a:off x="432" y="3927"/>
              <a:ext cx="523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1" name="Line 109"/>
            <p:cNvSpPr>
              <a:spLocks noChangeShapeType="1"/>
            </p:cNvSpPr>
            <p:nvPr/>
          </p:nvSpPr>
          <p:spPr bwMode="auto">
            <a:xfrm>
              <a:off x="432" y="4138"/>
              <a:ext cx="523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2" name="Line 110"/>
            <p:cNvSpPr>
              <a:spLocks noChangeShapeType="1"/>
            </p:cNvSpPr>
            <p:nvPr/>
          </p:nvSpPr>
          <p:spPr bwMode="auto">
            <a:xfrm>
              <a:off x="432" y="960"/>
              <a:ext cx="0" cy="317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3" name="Line 111"/>
            <p:cNvSpPr>
              <a:spLocks noChangeShapeType="1"/>
            </p:cNvSpPr>
            <p:nvPr/>
          </p:nvSpPr>
          <p:spPr bwMode="auto">
            <a:xfrm>
              <a:off x="912" y="960"/>
              <a:ext cx="0" cy="317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4" name="Line 112"/>
            <p:cNvSpPr>
              <a:spLocks noChangeShapeType="1"/>
            </p:cNvSpPr>
            <p:nvPr/>
          </p:nvSpPr>
          <p:spPr bwMode="auto">
            <a:xfrm>
              <a:off x="2336" y="960"/>
              <a:ext cx="0" cy="317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5" name="Line 113"/>
            <p:cNvSpPr>
              <a:spLocks noChangeShapeType="1"/>
            </p:cNvSpPr>
            <p:nvPr/>
          </p:nvSpPr>
          <p:spPr bwMode="auto">
            <a:xfrm>
              <a:off x="3072" y="960"/>
              <a:ext cx="0" cy="317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6" name="Line 114"/>
            <p:cNvSpPr>
              <a:spLocks noChangeShapeType="1"/>
            </p:cNvSpPr>
            <p:nvPr/>
          </p:nvSpPr>
          <p:spPr bwMode="auto">
            <a:xfrm>
              <a:off x="3840" y="960"/>
              <a:ext cx="0" cy="317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7" name="Line 115"/>
            <p:cNvSpPr>
              <a:spLocks noChangeShapeType="1"/>
            </p:cNvSpPr>
            <p:nvPr/>
          </p:nvSpPr>
          <p:spPr bwMode="auto">
            <a:xfrm>
              <a:off x="4560" y="960"/>
              <a:ext cx="0" cy="317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8" name="Line 116"/>
            <p:cNvSpPr>
              <a:spLocks noChangeShapeType="1"/>
            </p:cNvSpPr>
            <p:nvPr/>
          </p:nvSpPr>
          <p:spPr bwMode="auto">
            <a:xfrm>
              <a:off x="5664" y="960"/>
              <a:ext cx="0" cy="317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19"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Training Examples</a:t>
            </a:r>
          </a:p>
        </p:txBody>
      </p:sp>
    </p:spTree>
    <p:extLst>
      <p:ext uri="{BB962C8B-B14F-4D97-AF65-F5344CB8AC3E}">
        <p14:creationId xmlns:p14="http://schemas.microsoft.com/office/powerpoint/2010/main" val="3222897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Line 3"/>
          <p:cNvSpPr>
            <a:spLocks noChangeShapeType="1"/>
          </p:cNvSpPr>
          <p:nvPr/>
        </p:nvSpPr>
        <p:spPr bwMode="auto">
          <a:xfrm flipH="1">
            <a:off x="1606550" y="2735263"/>
            <a:ext cx="754063" cy="122713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8" name="Line 4"/>
          <p:cNvSpPr>
            <a:spLocks noChangeShapeType="1"/>
          </p:cNvSpPr>
          <p:nvPr/>
        </p:nvSpPr>
        <p:spPr bwMode="auto">
          <a:xfrm>
            <a:off x="2611438" y="2735263"/>
            <a:ext cx="690562" cy="122713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9" name="Text Box 5"/>
          <p:cNvSpPr txBox="1">
            <a:spLocks noChangeArrowheads="1"/>
          </p:cNvSpPr>
          <p:nvPr/>
        </p:nvSpPr>
        <p:spPr bwMode="auto">
          <a:xfrm>
            <a:off x="1828800" y="2286000"/>
            <a:ext cx="1416050"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Humidity</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0" name="Text Box 6"/>
          <p:cNvSpPr txBox="1">
            <a:spLocks noChangeArrowheads="1"/>
          </p:cNvSpPr>
          <p:nvPr/>
        </p:nvSpPr>
        <p:spPr bwMode="auto">
          <a:xfrm>
            <a:off x="1481138" y="3251200"/>
            <a:ext cx="836612"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High</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1" name="Text Box 7"/>
          <p:cNvSpPr txBox="1">
            <a:spLocks noChangeArrowheads="1"/>
          </p:cNvSpPr>
          <p:nvPr/>
        </p:nvSpPr>
        <p:spPr bwMode="auto">
          <a:xfrm>
            <a:off x="2736850" y="3251200"/>
            <a:ext cx="1185863"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Normal</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2" name="Text Box 8"/>
          <p:cNvSpPr txBox="1">
            <a:spLocks noChangeArrowheads="1"/>
          </p:cNvSpPr>
          <p:nvPr/>
        </p:nvSpPr>
        <p:spPr bwMode="auto">
          <a:xfrm>
            <a:off x="974725" y="3962400"/>
            <a:ext cx="131127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3</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 </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4</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p>
        </p:txBody>
      </p:sp>
      <p:sp>
        <p:nvSpPr>
          <p:cNvPr id="33" name="Text Box 9"/>
          <p:cNvSpPr txBox="1">
            <a:spLocks noChangeArrowheads="1"/>
          </p:cNvSpPr>
          <p:nvPr/>
        </p:nvSpPr>
        <p:spPr bwMode="auto">
          <a:xfrm>
            <a:off x="3048000" y="3962400"/>
            <a:ext cx="131127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6</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 </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1</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p>
        </p:txBody>
      </p:sp>
      <p:sp>
        <p:nvSpPr>
          <p:cNvPr id="34" name="Text Box 10"/>
          <p:cNvSpPr txBox="1">
            <a:spLocks noChangeArrowheads="1"/>
          </p:cNvSpPr>
          <p:nvPr/>
        </p:nvSpPr>
        <p:spPr bwMode="auto">
          <a:xfrm>
            <a:off x="1905000" y="1447800"/>
            <a:ext cx="157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S=</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[9+,5-]</a:t>
            </a:r>
            <a:endPar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E=0.940</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5" name="Text Box 11"/>
          <p:cNvSpPr txBox="1">
            <a:spLocks noChangeArrowheads="1"/>
          </p:cNvSpPr>
          <p:nvPr/>
        </p:nvSpPr>
        <p:spPr bwMode="auto">
          <a:xfrm>
            <a:off x="609600" y="5029200"/>
            <a:ext cx="31480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Gain(S,Humidity)</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=0.940-(7/14)*0.985 </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 (7/14)*0.592</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=0.151</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6" name="Rectangle 12"/>
          <p:cNvSpPr>
            <a:spLocks noChangeArrowheads="1"/>
          </p:cNvSpPr>
          <p:nvPr/>
        </p:nvSpPr>
        <p:spPr bwMode="auto">
          <a:xfrm>
            <a:off x="762000" y="4572000"/>
            <a:ext cx="45720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7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E=0.985</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7" name="Rectangle 13"/>
          <p:cNvSpPr>
            <a:spLocks noChangeArrowheads="1"/>
          </p:cNvSpPr>
          <p:nvPr/>
        </p:nvSpPr>
        <p:spPr bwMode="auto">
          <a:xfrm>
            <a:off x="2971800" y="44958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E=0.592</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8" name="Line 14"/>
          <p:cNvSpPr>
            <a:spLocks noChangeShapeType="1"/>
          </p:cNvSpPr>
          <p:nvPr/>
        </p:nvSpPr>
        <p:spPr bwMode="auto">
          <a:xfrm flipH="1">
            <a:off x="6178550" y="2735263"/>
            <a:ext cx="754063" cy="122713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9" name="Line 15"/>
          <p:cNvSpPr>
            <a:spLocks noChangeShapeType="1"/>
          </p:cNvSpPr>
          <p:nvPr/>
        </p:nvSpPr>
        <p:spPr bwMode="auto">
          <a:xfrm>
            <a:off x="7183438" y="2735263"/>
            <a:ext cx="690562" cy="122713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0" name="Text Box 16"/>
          <p:cNvSpPr txBox="1">
            <a:spLocks noChangeArrowheads="1"/>
          </p:cNvSpPr>
          <p:nvPr/>
        </p:nvSpPr>
        <p:spPr bwMode="auto">
          <a:xfrm>
            <a:off x="6400800" y="2286000"/>
            <a:ext cx="904875"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Wind</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1" name="Text Box 17"/>
          <p:cNvSpPr txBox="1">
            <a:spLocks noChangeArrowheads="1"/>
          </p:cNvSpPr>
          <p:nvPr/>
        </p:nvSpPr>
        <p:spPr bwMode="auto">
          <a:xfrm>
            <a:off x="6053138" y="3251200"/>
            <a:ext cx="969962"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Weak</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2" name="Text Box 18"/>
          <p:cNvSpPr txBox="1">
            <a:spLocks noChangeArrowheads="1"/>
          </p:cNvSpPr>
          <p:nvPr/>
        </p:nvSpPr>
        <p:spPr bwMode="auto">
          <a:xfrm>
            <a:off x="7308850" y="3251200"/>
            <a:ext cx="1106488"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Strong</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3" name="Text Box 19"/>
          <p:cNvSpPr txBox="1">
            <a:spLocks noChangeArrowheads="1"/>
          </p:cNvSpPr>
          <p:nvPr/>
        </p:nvSpPr>
        <p:spPr bwMode="auto">
          <a:xfrm>
            <a:off x="5546725" y="3962400"/>
            <a:ext cx="131127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6</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 </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2</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p>
        </p:txBody>
      </p:sp>
      <p:sp>
        <p:nvSpPr>
          <p:cNvPr id="44" name="Text Box 20"/>
          <p:cNvSpPr txBox="1">
            <a:spLocks noChangeArrowheads="1"/>
          </p:cNvSpPr>
          <p:nvPr/>
        </p:nvSpPr>
        <p:spPr bwMode="auto">
          <a:xfrm>
            <a:off x="7620000" y="3962400"/>
            <a:ext cx="131127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3</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 </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3</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a:t>
            </a:r>
          </a:p>
        </p:txBody>
      </p:sp>
      <p:sp>
        <p:nvSpPr>
          <p:cNvPr id="45" name="Text Box 21"/>
          <p:cNvSpPr txBox="1">
            <a:spLocks noChangeArrowheads="1"/>
          </p:cNvSpPr>
          <p:nvPr/>
        </p:nvSpPr>
        <p:spPr bwMode="auto">
          <a:xfrm>
            <a:off x="6477000" y="1447800"/>
            <a:ext cx="157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S=</a:t>
            </a: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[9+,5-]</a:t>
            </a:r>
            <a:endPar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E=0.940</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6" name="Rectangle 22"/>
          <p:cNvSpPr>
            <a:spLocks noChangeArrowheads="1"/>
          </p:cNvSpPr>
          <p:nvPr/>
        </p:nvSpPr>
        <p:spPr bwMode="auto">
          <a:xfrm>
            <a:off x="5562600" y="44958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E=0.811</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7" name="Rectangle 23"/>
          <p:cNvSpPr>
            <a:spLocks noChangeArrowheads="1"/>
          </p:cNvSpPr>
          <p:nvPr/>
        </p:nvSpPr>
        <p:spPr bwMode="auto">
          <a:xfrm>
            <a:off x="7467600" y="44958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E=1.0</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8" name="Text Box 24"/>
          <p:cNvSpPr txBox="1">
            <a:spLocks noChangeArrowheads="1"/>
          </p:cNvSpPr>
          <p:nvPr/>
        </p:nvSpPr>
        <p:spPr bwMode="auto">
          <a:xfrm>
            <a:off x="5638800" y="4953000"/>
            <a:ext cx="31480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Gain(S,Wind)</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=0.940-(8/14)*0.811 </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 (6/14)*1.0</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=0.048</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49" name="Text Box 25"/>
          <p:cNvSpPr txBox="1">
            <a:spLocks noChangeArrowheads="1"/>
          </p:cNvSpPr>
          <p:nvPr/>
        </p:nvSpPr>
        <p:spPr bwMode="auto">
          <a:xfrm>
            <a:off x="838200" y="6477000"/>
            <a:ext cx="761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ahoma" panose="020B0604030504040204" pitchFamily="34" charset="0"/>
              </a:rPr>
              <a:t>Humidity provides greater info. gain than Wind, w.r.t target classification.</a:t>
            </a:r>
          </a:p>
        </p:txBody>
      </p:sp>
      <p:sp>
        <p:nvSpPr>
          <p:cNvPr id="50"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Selecting the Next Attribute</a:t>
            </a:r>
          </a:p>
        </p:txBody>
      </p:sp>
    </p:spTree>
    <p:extLst>
      <p:ext uri="{BB962C8B-B14F-4D97-AF65-F5344CB8AC3E}">
        <p14:creationId xmlns:p14="http://schemas.microsoft.com/office/powerpoint/2010/main" val="3781280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
          <p:cNvSpPr>
            <a:spLocks noChangeShapeType="1"/>
          </p:cNvSpPr>
          <p:nvPr/>
        </p:nvSpPr>
        <p:spPr bwMode="auto">
          <a:xfrm flipH="1">
            <a:off x="2384425" y="2887663"/>
            <a:ext cx="754063" cy="12271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 name="Line 4"/>
          <p:cNvSpPr>
            <a:spLocks noChangeShapeType="1"/>
          </p:cNvSpPr>
          <p:nvPr/>
        </p:nvSpPr>
        <p:spPr bwMode="auto">
          <a:xfrm>
            <a:off x="4592638" y="2811463"/>
            <a:ext cx="690562" cy="12271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 name="Text Box 5"/>
          <p:cNvSpPr txBox="1">
            <a:spLocks noChangeArrowheads="1"/>
          </p:cNvSpPr>
          <p:nvPr/>
        </p:nvSpPr>
        <p:spPr bwMode="auto">
          <a:xfrm>
            <a:off x="2971800" y="2362200"/>
            <a:ext cx="1828800" cy="495300"/>
          </a:xfrm>
          <a:prstGeom prst="rect">
            <a:avLst/>
          </a:prstGeom>
          <a:solidFill>
            <a:schemeClr val="bg1"/>
          </a:solidFill>
          <a:ln w="38100">
            <a:solidFill>
              <a:schemeClr val="hlink"/>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a:t>   Outlook</a:t>
            </a:r>
            <a:endParaRPr lang="en-US" altLang="en-US"/>
          </a:p>
        </p:txBody>
      </p:sp>
      <p:sp>
        <p:nvSpPr>
          <p:cNvPr id="7" name="Text Box 6"/>
          <p:cNvSpPr txBox="1">
            <a:spLocks noChangeArrowheads="1"/>
          </p:cNvSpPr>
          <p:nvPr/>
        </p:nvSpPr>
        <p:spPr bwMode="auto">
          <a:xfrm>
            <a:off x="2259013" y="3403600"/>
            <a:ext cx="1054100" cy="495300"/>
          </a:xfrm>
          <a:prstGeom prst="rect">
            <a:avLst/>
          </a:prstGeom>
          <a:solidFill>
            <a:schemeClr val="bg1"/>
          </a:solidFill>
          <a:ln w="38100">
            <a:solidFill>
              <a:schemeClr val="tx2"/>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a:t>Sunny</a:t>
            </a:r>
            <a:endParaRPr lang="en-US" altLang="en-US"/>
          </a:p>
        </p:txBody>
      </p:sp>
      <p:sp>
        <p:nvSpPr>
          <p:cNvPr id="8" name="Text Box 7"/>
          <p:cNvSpPr txBox="1">
            <a:spLocks noChangeArrowheads="1"/>
          </p:cNvSpPr>
          <p:nvPr/>
        </p:nvSpPr>
        <p:spPr bwMode="auto">
          <a:xfrm>
            <a:off x="4718050" y="3327400"/>
            <a:ext cx="811213" cy="495300"/>
          </a:xfrm>
          <a:prstGeom prst="rect">
            <a:avLst/>
          </a:prstGeom>
          <a:solidFill>
            <a:schemeClr val="bg1"/>
          </a:solidFill>
          <a:ln w="38100">
            <a:solidFill>
              <a:schemeClr val="tx2"/>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a:t>Rain</a:t>
            </a:r>
            <a:endParaRPr lang="en-US" altLang="en-US"/>
          </a:p>
        </p:txBody>
      </p:sp>
      <p:sp>
        <p:nvSpPr>
          <p:cNvPr id="9" name="Text Box 8"/>
          <p:cNvSpPr txBox="1">
            <a:spLocks noChangeArrowheads="1"/>
          </p:cNvSpPr>
          <p:nvPr/>
        </p:nvSpPr>
        <p:spPr bwMode="auto">
          <a:xfrm>
            <a:off x="1752600" y="4114800"/>
            <a:ext cx="1311275" cy="495300"/>
          </a:xfrm>
          <a:prstGeom prst="rect">
            <a:avLst/>
          </a:prstGeom>
          <a:solidFill>
            <a:schemeClr val="bg1"/>
          </a:solidFill>
          <a:ln w="38100">
            <a:solidFill>
              <a:schemeClr val="accent2"/>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a:t>
            </a:r>
            <a:r>
              <a:rPr lang="sv-SE" altLang="en-US"/>
              <a:t>2</a:t>
            </a:r>
            <a:r>
              <a:rPr lang="en-US" altLang="en-US"/>
              <a:t>+, </a:t>
            </a:r>
            <a:r>
              <a:rPr lang="sv-SE" altLang="en-US"/>
              <a:t>3</a:t>
            </a:r>
            <a:r>
              <a:rPr lang="en-US" altLang="en-US"/>
              <a:t>-]</a:t>
            </a:r>
          </a:p>
        </p:txBody>
      </p:sp>
      <p:sp>
        <p:nvSpPr>
          <p:cNvPr id="10" name="Text Box 9"/>
          <p:cNvSpPr txBox="1">
            <a:spLocks noChangeArrowheads="1"/>
          </p:cNvSpPr>
          <p:nvPr/>
        </p:nvSpPr>
        <p:spPr bwMode="auto">
          <a:xfrm>
            <a:off x="5029200" y="4038600"/>
            <a:ext cx="1311275" cy="495300"/>
          </a:xfrm>
          <a:prstGeom prst="rect">
            <a:avLst/>
          </a:prstGeom>
          <a:solidFill>
            <a:schemeClr val="bg1"/>
          </a:solidFill>
          <a:ln w="38100">
            <a:solidFill>
              <a:schemeClr val="accent2"/>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a:t>
            </a:r>
            <a:r>
              <a:rPr lang="sv-SE" altLang="en-US"/>
              <a:t>3</a:t>
            </a:r>
            <a:r>
              <a:rPr lang="en-US" altLang="en-US"/>
              <a:t>+, </a:t>
            </a:r>
            <a:r>
              <a:rPr lang="sv-SE" altLang="en-US"/>
              <a:t>2</a:t>
            </a:r>
            <a:r>
              <a:rPr lang="en-US" altLang="en-US"/>
              <a:t>-]</a:t>
            </a:r>
          </a:p>
        </p:txBody>
      </p:sp>
      <p:sp>
        <p:nvSpPr>
          <p:cNvPr id="11" name="Text Box 10"/>
          <p:cNvSpPr txBox="1">
            <a:spLocks noChangeArrowheads="1"/>
          </p:cNvSpPr>
          <p:nvPr/>
        </p:nvSpPr>
        <p:spPr bwMode="auto">
          <a:xfrm>
            <a:off x="3200400" y="1524000"/>
            <a:ext cx="157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a:t>S=</a:t>
            </a:r>
            <a:r>
              <a:rPr lang="en-US" altLang="en-US"/>
              <a:t>[9+,5-]</a:t>
            </a:r>
            <a:endParaRPr lang="sv-SE" altLang="en-US"/>
          </a:p>
          <a:p>
            <a:pPr eaLnBrk="1" hangingPunct="1"/>
            <a:r>
              <a:rPr lang="sv-SE" altLang="en-US"/>
              <a:t>E=0.940</a:t>
            </a:r>
            <a:endParaRPr lang="en-US" altLang="en-US"/>
          </a:p>
        </p:txBody>
      </p:sp>
      <p:sp>
        <p:nvSpPr>
          <p:cNvPr id="12" name="Text Box 11"/>
          <p:cNvSpPr txBox="1">
            <a:spLocks noChangeArrowheads="1"/>
          </p:cNvSpPr>
          <p:nvPr/>
        </p:nvSpPr>
        <p:spPr bwMode="auto">
          <a:xfrm>
            <a:off x="1905000" y="5105400"/>
            <a:ext cx="42291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a:t>Gain(S,Outlook)</a:t>
            </a:r>
          </a:p>
          <a:p>
            <a:pPr eaLnBrk="1" hangingPunct="1"/>
            <a:r>
              <a:rPr lang="sv-SE" altLang="en-US"/>
              <a:t>=0.940-(5/14)*0.971 </a:t>
            </a:r>
          </a:p>
          <a:p>
            <a:pPr eaLnBrk="1" hangingPunct="1"/>
            <a:r>
              <a:rPr lang="sv-SE" altLang="en-US"/>
              <a:t>  -(4/14)*0.0 – (5/14)*0.0971</a:t>
            </a:r>
          </a:p>
          <a:p>
            <a:pPr eaLnBrk="1" hangingPunct="1"/>
            <a:r>
              <a:rPr lang="sv-SE" altLang="en-US"/>
              <a:t>=0.247</a:t>
            </a:r>
            <a:endParaRPr lang="en-US" altLang="en-US"/>
          </a:p>
        </p:txBody>
      </p:sp>
      <p:sp>
        <p:nvSpPr>
          <p:cNvPr id="13" name="Rectangle 12"/>
          <p:cNvSpPr>
            <a:spLocks noChangeArrowheads="1"/>
          </p:cNvSpPr>
          <p:nvPr/>
        </p:nvSpPr>
        <p:spPr bwMode="auto">
          <a:xfrm>
            <a:off x="1828800" y="4724400"/>
            <a:ext cx="1371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70000"/>
              </a:lnSpc>
              <a:spcBef>
                <a:spcPct val="50000"/>
              </a:spcBef>
            </a:pPr>
            <a:r>
              <a:rPr lang="sv-SE" altLang="en-US"/>
              <a:t>E=0.971</a:t>
            </a:r>
            <a:endParaRPr lang="en-US" altLang="en-US"/>
          </a:p>
        </p:txBody>
      </p:sp>
      <p:sp>
        <p:nvSpPr>
          <p:cNvPr id="14" name="Rectangle 13"/>
          <p:cNvSpPr>
            <a:spLocks noChangeArrowheads="1"/>
          </p:cNvSpPr>
          <p:nvPr/>
        </p:nvSpPr>
        <p:spPr bwMode="auto">
          <a:xfrm>
            <a:off x="5105400" y="461486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sv-SE" altLang="en-US"/>
              <a:t>E=0.971</a:t>
            </a:r>
            <a:endParaRPr lang="en-US" altLang="en-US"/>
          </a:p>
        </p:txBody>
      </p:sp>
      <p:sp>
        <p:nvSpPr>
          <p:cNvPr id="15" name="Line 14"/>
          <p:cNvSpPr>
            <a:spLocks noChangeShapeType="1"/>
          </p:cNvSpPr>
          <p:nvPr/>
        </p:nvSpPr>
        <p:spPr bwMode="auto">
          <a:xfrm flipH="1">
            <a:off x="3962400" y="2887663"/>
            <a:ext cx="14288" cy="13033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Text Box 15"/>
          <p:cNvSpPr txBox="1">
            <a:spLocks noChangeArrowheads="1"/>
          </p:cNvSpPr>
          <p:nvPr/>
        </p:nvSpPr>
        <p:spPr bwMode="auto">
          <a:xfrm>
            <a:off x="3581400" y="3124200"/>
            <a:ext cx="860425" cy="860425"/>
          </a:xfrm>
          <a:prstGeom prst="rect">
            <a:avLst/>
          </a:prstGeom>
          <a:solidFill>
            <a:schemeClr val="bg1"/>
          </a:solidFill>
          <a:ln w="38100">
            <a:solidFill>
              <a:schemeClr val="tx2"/>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a:t>Over</a:t>
            </a:r>
          </a:p>
          <a:p>
            <a:pPr eaLnBrk="1" hangingPunct="1"/>
            <a:r>
              <a:rPr lang="sv-SE" altLang="en-US"/>
              <a:t>cast</a:t>
            </a:r>
            <a:endParaRPr lang="en-US" altLang="en-US"/>
          </a:p>
        </p:txBody>
      </p:sp>
      <p:sp>
        <p:nvSpPr>
          <p:cNvPr id="17" name="Text Box 16"/>
          <p:cNvSpPr txBox="1">
            <a:spLocks noChangeArrowheads="1"/>
          </p:cNvSpPr>
          <p:nvPr/>
        </p:nvSpPr>
        <p:spPr bwMode="auto">
          <a:xfrm>
            <a:off x="3429000" y="4114800"/>
            <a:ext cx="1200150" cy="495300"/>
          </a:xfrm>
          <a:prstGeom prst="rect">
            <a:avLst/>
          </a:prstGeom>
          <a:solidFill>
            <a:schemeClr val="bg1"/>
          </a:solidFill>
          <a:ln w="38100">
            <a:solidFill>
              <a:schemeClr val="accent2"/>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a:t>
            </a:r>
            <a:r>
              <a:rPr lang="sv-SE" altLang="en-US"/>
              <a:t>4</a:t>
            </a:r>
            <a:r>
              <a:rPr lang="en-US" altLang="en-US"/>
              <a:t>+, </a:t>
            </a:r>
            <a:r>
              <a:rPr lang="sv-SE" altLang="en-US"/>
              <a:t>0</a:t>
            </a:r>
            <a:r>
              <a:rPr lang="en-US" altLang="en-US"/>
              <a:t>]</a:t>
            </a:r>
          </a:p>
        </p:txBody>
      </p:sp>
      <p:sp>
        <p:nvSpPr>
          <p:cNvPr id="18" name="Rectangle 17"/>
          <p:cNvSpPr>
            <a:spLocks noChangeArrowheads="1"/>
          </p:cNvSpPr>
          <p:nvPr/>
        </p:nvSpPr>
        <p:spPr bwMode="auto">
          <a:xfrm>
            <a:off x="3429000" y="4724400"/>
            <a:ext cx="1371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70000"/>
              </a:lnSpc>
              <a:spcBef>
                <a:spcPct val="50000"/>
              </a:spcBef>
            </a:pPr>
            <a:r>
              <a:rPr lang="sv-SE" altLang="en-US"/>
              <a:t>E=0.0</a:t>
            </a:r>
            <a:endParaRPr lang="en-US" altLang="en-US"/>
          </a:p>
        </p:txBody>
      </p:sp>
      <p:sp>
        <p:nvSpPr>
          <p:cNvPr id="19"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Selecting the Next </a:t>
            </a:r>
            <a:r>
              <a:rPr lang="en-US" altLang="en-US" b="1" dirty="0" smtClean="0">
                <a:solidFill>
                  <a:srgbClr val="333399"/>
                </a:solidFill>
                <a:latin typeface="Arial"/>
              </a:rPr>
              <a:t>Attribute …</a:t>
            </a:r>
            <a:endParaRPr lang="en-US" altLang="en-US" b="1" dirty="0">
              <a:solidFill>
                <a:srgbClr val="333399"/>
              </a:solidFill>
              <a:latin typeface="Arial"/>
            </a:endParaRPr>
          </a:p>
        </p:txBody>
      </p:sp>
    </p:spTree>
    <p:extLst>
      <p:ext uri="{BB962C8B-B14F-4D97-AF65-F5344CB8AC3E}">
        <p14:creationId xmlns:p14="http://schemas.microsoft.com/office/powerpoint/2010/main" val="697163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09600" y="1752600"/>
            <a:ext cx="76962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sv-SE" altLang="en-US" sz="2800"/>
              <a:t>The information gain values for the 4 attributes are:</a:t>
            </a:r>
          </a:p>
          <a:p>
            <a:pPr eaLnBrk="1" hangingPunct="1">
              <a:buFontTx/>
              <a:buChar char="•"/>
            </a:pPr>
            <a:r>
              <a:rPr lang="sv-SE" altLang="en-US" sz="2800"/>
              <a:t> Gain(S,Outlook) =0.247</a:t>
            </a:r>
          </a:p>
          <a:p>
            <a:pPr eaLnBrk="1" hangingPunct="1">
              <a:buFontTx/>
              <a:buChar char="•"/>
            </a:pPr>
            <a:r>
              <a:rPr lang="sv-SE" altLang="en-US" sz="2800"/>
              <a:t> Gain(S,Humidity) =0.151</a:t>
            </a:r>
            <a:endParaRPr lang="en-US" altLang="en-US" sz="2800"/>
          </a:p>
          <a:p>
            <a:pPr eaLnBrk="1" hangingPunct="1">
              <a:buFontTx/>
              <a:buChar char="•"/>
            </a:pPr>
            <a:r>
              <a:rPr lang="sv-SE" altLang="en-US" sz="2800"/>
              <a:t> Gain(S,Wind) =0.048</a:t>
            </a:r>
            <a:endParaRPr lang="en-US" altLang="en-US" sz="2800"/>
          </a:p>
          <a:p>
            <a:pPr eaLnBrk="1" hangingPunct="1">
              <a:buFontTx/>
              <a:buChar char="•"/>
            </a:pPr>
            <a:r>
              <a:rPr lang="sv-SE" altLang="en-US" sz="2800"/>
              <a:t> Gain(S,Temperature) =0.029</a:t>
            </a:r>
          </a:p>
          <a:p>
            <a:pPr eaLnBrk="1" hangingPunct="1"/>
            <a:endParaRPr lang="en-US" altLang="en-US" sz="2800"/>
          </a:p>
          <a:p>
            <a:pPr eaLnBrk="1" hangingPunct="1"/>
            <a:r>
              <a:rPr lang="en-US" altLang="en-US" sz="2800"/>
              <a:t>where S denotes the collection of training examples</a:t>
            </a:r>
          </a:p>
        </p:txBody>
      </p:sp>
      <p:sp>
        <p:nvSpPr>
          <p:cNvPr id="5"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Selecting the Next </a:t>
            </a:r>
            <a:r>
              <a:rPr lang="en-US" altLang="en-US" b="1" dirty="0" smtClean="0">
                <a:solidFill>
                  <a:srgbClr val="333399"/>
                </a:solidFill>
                <a:latin typeface="Arial"/>
              </a:rPr>
              <a:t>Attribute …</a:t>
            </a:r>
            <a:endParaRPr lang="en-US" altLang="en-US" b="1" dirty="0">
              <a:solidFill>
                <a:srgbClr val="333399"/>
              </a:solidFill>
              <a:latin typeface="Arial"/>
            </a:endParaRPr>
          </a:p>
        </p:txBody>
      </p:sp>
    </p:spTree>
    <p:extLst>
      <p:ext uri="{BB962C8B-B14F-4D97-AF65-F5344CB8AC3E}">
        <p14:creationId xmlns:p14="http://schemas.microsoft.com/office/powerpoint/2010/main" val="44579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3"/>
          <p:cNvSpPr>
            <a:spLocks noChangeShapeType="1"/>
          </p:cNvSpPr>
          <p:nvPr/>
        </p:nvSpPr>
        <p:spPr bwMode="auto">
          <a:xfrm flipH="1">
            <a:off x="2043113" y="1795463"/>
            <a:ext cx="2895600" cy="182880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0" name="Line 4"/>
          <p:cNvSpPr>
            <a:spLocks noChangeShapeType="1"/>
          </p:cNvSpPr>
          <p:nvPr/>
        </p:nvSpPr>
        <p:spPr bwMode="auto">
          <a:xfrm>
            <a:off x="5243513" y="2100263"/>
            <a:ext cx="1905000" cy="167640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1" name="Line 5"/>
          <p:cNvSpPr>
            <a:spLocks noChangeShapeType="1"/>
          </p:cNvSpPr>
          <p:nvPr/>
        </p:nvSpPr>
        <p:spPr bwMode="auto">
          <a:xfrm>
            <a:off x="4786313" y="2176463"/>
            <a:ext cx="0" cy="160020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2" name="Text Box 6"/>
          <p:cNvSpPr txBox="1">
            <a:spLocks noChangeArrowheads="1"/>
          </p:cNvSpPr>
          <p:nvPr/>
        </p:nvSpPr>
        <p:spPr bwMode="auto">
          <a:xfrm>
            <a:off x="4176713" y="1643063"/>
            <a:ext cx="1262062"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Outlook</a:t>
            </a:r>
          </a:p>
        </p:txBody>
      </p:sp>
      <p:sp>
        <p:nvSpPr>
          <p:cNvPr id="23" name="Text Box 7"/>
          <p:cNvSpPr txBox="1">
            <a:spLocks noChangeArrowheads="1"/>
          </p:cNvSpPr>
          <p:nvPr/>
        </p:nvSpPr>
        <p:spPr bwMode="auto">
          <a:xfrm>
            <a:off x="2728913" y="2633663"/>
            <a:ext cx="1054100"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Sunny</a:t>
            </a:r>
          </a:p>
        </p:txBody>
      </p:sp>
      <p:sp>
        <p:nvSpPr>
          <p:cNvPr id="24" name="Text Box 8"/>
          <p:cNvSpPr txBox="1">
            <a:spLocks noChangeArrowheads="1"/>
          </p:cNvSpPr>
          <p:nvPr/>
        </p:nvSpPr>
        <p:spPr bwMode="auto">
          <a:xfrm>
            <a:off x="4100513" y="2633663"/>
            <a:ext cx="1400175"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Overcast</a:t>
            </a:r>
          </a:p>
        </p:txBody>
      </p:sp>
      <p:sp>
        <p:nvSpPr>
          <p:cNvPr id="25" name="Text Box 9"/>
          <p:cNvSpPr txBox="1">
            <a:spLocks noChangeArrowheads="1"/>
          </p:cNvSpPr>
          <p:nvPr/>
        </p:nvSpPr>
        <p:spPr bwMode="auto">
          <a:xfrm>
            <a:off x="5853113" y="2633663"/>
            <a:ext cx="811212"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Rain</a:t>
            </a:r>
          </a:p>
        </p:txBody>
      </p:sp>
      <p:sp>
        <p:nvSpPr>
          <p:cNvPr id="26" name="Text Box 10"/>
          <p:cNvSpPr txBox="1">
            <a:spLocks noChangeArrowheads="1"/>
          </p:cNvSpPr>
          <p:nvPr/>
        </p:nvSpPr>
        <p:spPr bwMode="auto">
          <a:xfrm>
            <a:off x="4419600" y="4462463"/>
            <a:ext cx="69532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27" name="Text Box 11"/>
          <p:cNvSpPr txBox="1">
            <a:spLocks noChangeArrowheads="1"/>
          </p:cNvSpPr>
          <p:nvPr/>
        </p:nvSpPr>
        <p:spPr bwMode="auto">
          <a:xfrm>
            <a:off x="1600200" y="1600200"/>
            <a:ext cx="2230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[D1,D2,…,D14]</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[9+,5-]</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8" name="Text Box 12"/>
          <p:cNvSpPr txBox="1">
            <a:spLocks noChangeArrowheads="1"/>
          </p:cNvSpPr>
          <p:nvPr/>
        </p:nvSpPr>
        <p:spPr bwMode="auto">
          <a:xfrm>
            <a:off x="0" y="3624263"/>
            <a:ext cx="3836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S</a:t>
            </a:r>
            <a:r>
              <a:rPr kumimoji="0" lang="sv-SE" altLang="en-US" sz="2400" b="0" i="0" u="none" strike="noStrike" kern="0" cap="none" spc="0" normalizeH="0" baseline="-25000" noProof="0" smtClean="0">
                <a:ln>
                  <a:noFill/>
                </a:ln>
                <a:solidFill>
                  <a:srgbClr val="000000"/>
                </a:solidFill>
                <a:effectLst/>
                <a:uLnTx/>
                <a:uFillTx/>
                <a:latin typeface="Tahoma" panose="020B0604030504040204" pitchFamily="34" charset="0"/>
              </a:rPr>
              <a:t>sunny</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=[D1,D2,D8,D9,D11]</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[2+,3-]</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29" name="Text Box 13"/>
          <p:cNvSpPr txBox="1">
            <a:spLocks noChangeArrowheads="1"/>
          </p:cNvSpPr>
          <p:nvPr/>
        </p:nvSpPr>
        <p:spPr bwMode="auto">
          <a:xfrm>
            <a:off x="1509713" y="4538663"/>
            <a:ext cx="1033462"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    </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0" name="Text Box 14"/>
          <p:cNvSpPr txBox="1">
            <a:spLocks noChangeArrowheads="1"/>
          </p:cNvSpPr>
          <p:nvPr/>
        </p:nvSpPr>
        <p:spPr bwMode="auto">
          <a:xfrm>
            <a:off x="6919913" y="4538663"/>
            <a:ext cx="1033462"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    </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1" name="Text Box 15"/>
          <p:cNvSpPr txBox="1">
            <a:spLocks noChangeArrowheads="1"/>
          </p:cNvSpPr>
          <p:nvPr/>
        </p:nvSpPr>
        <p:spPr bwMode="auto">
          <a:xfrm>
            <a:off x="3733800" y="3624263"/>
            <a:ext cx="252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[D3,D7,D12,D13]</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[4+,0-]</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2" name="Text Box 16"/>
          <p:cNvSpPr txBox="1">
            <a:spLocks noChangeArrowheads="1"/>
          </p:cNvSpPr>
          <p:nvPr/>
        </p:nvSpPr>
        <p:spPr bwMode="auto">
          <a:xfrm>
            <a:off x="6157913" y="3624263"/>
            <a:ext cx="2986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[D4,D5,D6,D10,D14]</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[3+,2-]</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3" name="Text Box 17"/>
          <p:cNvSpPr txBox="1">
            <a:spLocks noChangeArrowheads="1"/>
          </p:cNvSpPr>
          <p:nvPr/>
        </p:nvSpPr>
        <p:spPr bwMode="auto">
          <a:xfrm>
            <a:off x="0" y="5105400"/>
            <a:ext cx="891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Gain(S</a:t>
            </a:r>
            <a:r>
              <a:rPr kumimoji="0" lang="sv-SE" altLang="en-US" sz="2400" b="0" i="0" u="none" strike="noStrike" kern="0" cap="none" spc="0" normalizeH="0" baseline="-25000" noProof="0" smtClean="0">
                <a:ln>
                  <a:noFill/>
                </a:ln>
                <a:solidFill>
                  <a:srgbClr val="000000"/>
                </a:solidFill>
                <a:effectLst/>
                <a:uLnTx/>
                <a:uFillTx/>
                <a:latin typeface="Tahoma" panose="020B0604030504040204" pitchFamily="34" charset="0"/>
              </a:rPr>
              <a:t>sunny</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Humidity)=0.970-(3/5)0.0 – 2/5(0.0) = 0.970</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Gain(S</a:t>
            </a:r>
            <a:r>
              <a:rPr kumimoji="0" lang="sv-SE" altLang="en-US" sz="2400" b="0" i="0" u="none" strike="noStrike" kern="0" cap="none" spc="0" normalizeH="0" baseline="-25000" noProof="0" smtClean="0">
                <a:ln>
                  <a:noFill/>
                </a:ln>
                <a:solidFill>
                  <a:srgbClr val="000000"/>
                </a:solidFill>
                <a:effectLst/>
                <a:uLnTx/>
                <a:uFillTx/>
                <a:latin typeface="Tahoma" panose="020B0604030504040204" pitchFamily="34" charset="0"/>
              </a:rPr>
              <a:t>sunny</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Temp.)=0.970-(2/5)0.0 –2/5(1.0)-(1/5)0.0 = 0.570</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Gain(S</a:t>
            </a:r>
            <a:r>
              <a:rPr kumimoji="0" lang="sv-SE" altLang="en-US" sz="2400" b="0" i="0" u="none" strike="noStrike" kern="0" cap="none" spc="0" normalizeH="0" baseline="-25000" noProof="0" smtClean="0">
                <a:ln>
                  <a:noFill/>
                </a:ln>
                <a:solidFill>
                  <a:srgbClr val="000000"/>
                </a:solidFill>
                <a:effectLst/>
                <a:uLnTx/>
                <a:uFillTx/>
                <a:latin typeface="Tahoma" panose="020B0604030504040204" pitchFamily="34" charset="0"/>
              </a:rPr>
              <a:t>sunny</a:t>
            </a: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 Wind)=0.970= -(2/5)1.0 – 3/5(0.918) = 0.019</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4"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ID3 Algorithm</a:t>
            </a:r>
          </a:p>
        </p:txBody>
      </p:sp>
    </p:spTree>
    <p:extLst>
      <p:ext uri="{BB962C8B-B14F-4D97-AF65-F5344CB8AC3E}">
        <p14:creationId xmlns:p14="http://schemas.microsoft.com/office/powerpoint/2010/main" val="1806655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Line 2"/>
          <p:cNvSpPr>
            <a:spLocks noChangeShapeType="1"/>
          </p:cNvSpPr>
          <p:nvPr/>
        </p:nvSpPr>
        <p:spPr bwMode="auto">
          <a:xfrm flipH="1">
            <a:off x="2033588" y="2268538"/>
            <a:ext cx="2233612" cy="116046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59" name="Line 3"/>
          <p:cNvSpPr>
            <a:spLocks noChangeShapeType="1"/>
          </p:cNvSpPr>
          <p:nvPr/>
        </p:nvSpPr>
        <p:spPr bwMode="auto">
          <a:xfrm>
            <a:off x="5214938" y="2268538"/>
            <a:ext cx="1643062" cy="116046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60" name="Line 4"/>
          <p:cNvSpPr>
            <a:spLocks noChangeShapeType="1"/>
          </p:cNvSpPr>
          <p:nvPr/>
        </p:nvSpPr>
        <p:spPr bwMode="auto">
          <a:xfrm flipH="1">
            <a:off x="658813" y="4332288"/>
            <a:ext cx="788987" cy="10017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61" name="Line 5"/>
          <p:cNvSpPr>
            <a:spLocks noChangeShapeType="1"/>
          </p:cNvSpPr>
          <p:nvPr/>
        </p:nvSpPr>
        <p:spPr bwMode="auto">
          <a:xfrm>
            <a:off x="1900238" y="4332288"/>
            <a:ext cx="919162" cy="10017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62" name="Line 6"/>
          <p:cNvSpPr>
            <a:spLocks noChangeShapeType="1"/>
          </p:cNvSpPr>
          <p:nvPr/>
        </p:nvSpPr>
        <p:spPr bwMode="auto">
          <a:xfrm>
            <a:off x="7146925" y="4332288"/>
            <a:ext cx="854075" cy="10017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63" name="Line 7"/>
          <p:cNvSpPr>
            <a:spLocks noChangeShapeType="1"/>
          </p:cNvSpPr>
          <p:nvPr/>
        </p:nvSpPr>
        <p:spPr bwMode="auto">
          <a:xfrm flipH="1">
            <a:off x="6069013" y="4332288"/>
            <a:ext cx="788987" cy="10017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64" name="Line 8"/>
          <p:cNvSpPr>
            <a:spLocks noChangeShapeType="1"/>
          </p:cNvSpPr>
          <p:nvPr/>
        </p:nvSpPr>
        <p:spPr bwMode="auto">
          <a:xfrm>
            <a:off x="4495800" y="2320925"/>
            <a:ext cx="1588" cy="1108075"/>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65" name="Text Box 10"/>
          <p:cNvSpPr txBox="1">
            <a:spLocks noChangeArrowheads="1"/>
          </p:cNvSpPr>
          <p:nvPr/>
        </p:nvSpPr>
        <p:spPr bwMode="auto">
          <a:xfrm>
            <a:off x="3962400" y="1600200"/>
            <a:ext cx="1262063"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Outlook</a:t>
            </a:r>
          </a:p>
        </p:txBody>
      </p:sp>
      <p:sp>
        <p:nvSpPr>
          <p:cNvPr id="66" name="Text Box 11"/>
          <p:cNvSpPr txBox="1">
            <a:spLocks noChangeArrowheads="1"/>
          </p:cNvSpPr>
          <p:nvPr/>
        </p:nvSpPr>
        <p:spPr bwMode="auto">
          <a:xfrm>
            <a:off x="2438400" y="2590800"/>
            <a:ext cx="1054100"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Sunny</a:t>
            </a:r>
          </a:p>
        </p:txBody>
      </p:sp>
      <p:sp>
        <p:nvSpPr>
          <p:cNvPr id="67" name="Text Box 12"/>
          <p:cNvSpPr txBox="1">
            <a:spLocks noChangeArrowheads="1"/>
          </p:cNvSpPr>
          <p:nvPr/>
        </p:nvSpPr>
        <p:spPr bwMode="auto">
          <a:xfrm>
            <a:off x="4038600" y="2590800"/>
            <a:ext cx="1400175"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Overcast</a:t>
            </a:r>
          </a:p>
        </p:txBody>
      </p:sp>
      <p:sp>
        <p:nvSpPr>
          <p:cNvPr id="68" name="Text Box 13"/>
          <p:cNvSpPr txBox="1">
            <a:spLocks noChangeArrowheads="1"/>
          </p:cNvSpPr>
          <p:nvPr/>
        </p:nvSpPr>
        <p:spPr bwMode="auto">
          <a:xfrm>
            <a:off x="5867400" y="2590800"/>
            <a:ext cx="811213"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Rain</a:t>
            </a:r>
          </a:p>
        </p:txBody>
      </p:sp>
      <p:sp>
        <p:nvSpPr>
          <p:cNvPr id="69" name="Text Box 14"/>
          <p:cNvSpPr txBox="1">
            <a:spLocks noChangeArrowheads="1"/>
          </p:cNvSpPr>
          <p:nvPr/>
        </p:nvSpPr>
        <p:spPr bwMode="auto">
          <a:xfrm>
            <a:off x="1109663" y="3581400"/>
            <a:ext cx="1416050"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Humidity</a:t>
            </a:r>
          </a:p>
        </p:txBody>
      </p:sp>
      <p:sp>
        <p:nvSpPr>
          <p:cNvPr id="70" name="Text Box 15"/>
          <p:cNvSpPr txBox="1">
            <a:spLocks noChangeArrowheads="1"/>
          </p:cNvSpPr>
          <p:nvPr/>
        </p:nvSpPr>
        <p:spPr bwMode="auto">
          <a:xfrm>
            <a:off x="496888" y="4648200"/>
            <a:ext cx="836612"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High</a:t>
            </a:r>
          </a:p>
        </p:txBody>
      </p:sp>
      <p:sp>
        <p:nvSpPr>
          <p:cNvPr id="71" name="Text Box 16"/>
          <p:cNvSpPr txBox="1">
            <a:spLocks noChangeArrowheads="1"/>
          </p:cNvSpPr>
          <p:nvPr/>
        </p:nvSpPr>
        <p:spPr bwMode="auto">
          <a:xfrm>
            <a:off x="2068513" y="4648200"/>
            <a:ext cx="1185862"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Normal</a:t>
            </a:r>
          </a:p>
        </p:txBody>
      </p:sp>
      <p:sp>
        <p:nvSpPr>
          <p:cNvPr id="72" name="Text Box 17"/>
          <p:cNvSpPr txBox="1">
            <a:spLocks noChangeArrowheads="1"/>
          </p:cNvSpPr>
          <p:nvPr/>
        </p:nvSpPr>
        <p:spPr bwMode="auto">
          <a:xfrm>
            <a:off x="6526213" y="3581400"/>
            <a:ext cx="904875" cy="495300"/>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Wind</a:t>
            </a:r>
          </a:p>
        </p:txBody>
      </p:sp>
      <p:sp>
        <p:nvSpPr>
          <p:cNvPr id="73" name="Text Box 18"/>
          <p:cNvSpPr txBox="1">
            <a:spLocks noChangeArrowheads="1"/>
          </p:cNvSpPr>
          <p:nvPr/>
        </p:nvSpPr>
        <p:spPr bwMode="auto">
          <a:xfrm>
            <a:off x="5867400" y="4648200"/>
            <a:ext cx="1106488"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Strong</a:t>
            </a:r>
          </a:p>
        </p:txBody>
      </p:sp>
      <p:sp>
        <p:nvSpPr>
          <p:cNvPr id="74" name="Text Box 19"/>
          <p:cNvSpPr txBox="1">
            <a:spLocks noChangeArrowheads="1"/>
          </p:cNvSpPr>
          <p:nvPr/>
        </p:nvSpPr>
        <p:spPr bwMode="auto">
          <a:xfrm>
            <a:off x="7372350" y="4648200"/>
            <a:ext cx="969963" cy="495300"/>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Weak</a:t>
            </a:r>
          </a:p>
        </p:txBody>
      </p:sp>
      <p:sp>
        <p:nvSpPr>
          <p:cNvPr id="75" name="Text Box 20"/>
          <p:cNvSpPr txBox="1">
            <a:spLocks noChangeArrowheads="1"/>
          </p:cNvSpPr>
          <p:nvPr/>
        </p:nvSpPr>
        <p:spPr bwMode="auto">
          <a:xfrm>
            <a:off x="309563" y="5486400"/>
            <a:ext cx="590550"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No</a:t>
            </a:r>
          </a:p>
        </p:txBody>
      </p:sp>
      <p:sp>
        <p:nvSpPr>
          <p:cNvPr id="76" name="Text Box 21"/>
          <p:cNvSpPr txBox="1">
            <a:spLocks noChangeArrowheads="1"/>
          </p:cNvSpPr>
          <p:nvPr/>
        </p:nvSpPr>
        <p:spPr bwMode="auto">
          <a:xfrm>
            <a:off x="2609850" y="5486400"/>
            <a:ext cx="69532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77" name="Text Box 22"/>
          <p:cNvSpPr txBox="1">
            <a:spLocks noChangeArrowheads="1"/>
          </p:cNvSpPr>
          <p:nvPr/>
        </p:nvSpPr>
        <p:spPr bwMode="auto">
          <a:xfrm>
            <a:off x="4286250" y="3581400"/>
            <a:ext cx="69532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78" name="Text Box 23"/>
          <p:cNvSpPr txBox="1">
            <a:spLocks noChangeArrowheads="1"/>
          </p:cNvSpPr>
          <p:nvPr/>
        </p:nvSpPr>
        <p:spPr bwMode="auto">
          <a:xfrm>
            <a:off x="7867650" y="5486400"/>
            <a:ext cx="695325"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79" name="Text Box 24"/>
          <p:cNvSpPr txBox="1">
            <a:spLocks noChangeArrowheads="1"/>
          </p:cNvSpPr>
          <p:nvPr/>
        </p:nvSpPr>
        <p:spPr bwMode="auto">
          <a:xfrm>
            <a:off x="5719763" y="5486400"/>
            <a:ext cx="590550" cy="495300"/>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No</a:t>
            </a:r>
          </a:p>
        </p:txBody>
      </p:sp>
      <p:sp>
        <p:nvSpPr>
          <p:cNvPr id="80" name="Rectangle 25"/>
          <p:cNvSpPr>
            <a:spLocks noChangeArrowheads="1"/>
          </p:cNvSpPr>
          <p:nvPr/>
        </p:nvSpPr>
        <p:spPr bwMode="auto">
          <a:xfrm>
            <a:off x="3429000" y="402748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[D3,D7,D12,D13]</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81" name="Rectangle 26"/>
          <p:cNvSpPr>
            <a:spLocks noChangeArrowheads="1"/>
          </p:cNvSpPr>
          <p:nvPr/>
        </p:nvSpPr>
        <p:spPr bwMode="auto">
          <a:xfrm>
            <a:off x="2209800" y="6035675"/>
            <a:ext cx="2233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[D8,D9,D11] [mistake]</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82" name="Rectangle 27"/>
          <p:cNvSpPr>
            <a:spLocks noChangeArrowheads="1"/>
          </p:cNvSpPr>
          <p:nvPr/>
        </p:nvSpPr>
        <p:spPr bwMode="auto">
          <a:xfrm>
            <a:off x="5310188" y="6084888"/>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[D6,D14]</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83" name="Rectangle 28"/>
          <p:cNvSpPr>
            <a:spLocks noChangeArrowheads="1"/>
          </p:cNvSpPr>
          <p:nvPr/>
        </p:nvSpPr>
        <p:spPr bwMode="auto">
          <a:xfrm>
            <a:off x="0" y="6172200"/>
            <a:ext cx="139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[D1,D2]</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84" name="Rectangle 29"/>
          <p:cNvSpPr>
            <a:spLocks noChangeArrowheads="1"/>
          </p:cNvSpPr>
          <p:nvPr/>
        </p:nvSpPr>
        <p:spPr bwMode="auto">
          <a:xfrm>
            <a:off x="7291388" y="6084888"/>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sv-SE" altLang="en-US" sz="2400" b="0" i="0" u="none" strike="noStrike" kern="0" cap="none" spc="0" normalizeH="0" baseline="0" noProof="0" smtClean="0">
                <a:ln>
                  <a:noFill/>
                </a:ln>
                <a:solidFill>
                  <a:srgbClr val="000000"/>
                </a:solidFill>
                <a:effectLst/>
                <a:uLnTx/>
                <a:uFillTx/>
                <a:latin typeface="Tahoma" panose="020B0604030504040204" pitchFamily="34" charset="0"/>
              </a:rPr>
              <a:t>[D4,D5,D10]</a:t>
            </a:r>
            <a:endPar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85"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ID3 </a:t>
            </a:r>
            <a:r>
              <a:rPr lang="en-US" altLang="en-US" b="1" dirty="0" smtClean="0">
                <a:solidFill>
                  <a:srgbClr val="333399"/>
                </a:solidFill>
                <a:latin typeface="Arial"/>
              </a:rPr>
              <a:t>Algorithm …</a:t>
            </a:r>
            <a:endParaRPr lang="en-US" altLang="en-US" b="1" dirty="0">
              <a:solidFill>
                <a:srgbClr val="333399"/>
              </a:solidFill>
              <a:latin typeface="Arial"/>
            </a:endParaRPr>
          </a:p>
        </p:txBody>
      </p:sp>
    </p:spTree>
    <p:extLst>
      <p:ext uri="{BB962C8B-B14F-4D97-AF65-F5344CB8AC3E}">
        <p14:creationId xmlns:p14="http://schemas.microsoft.com/office/powerpoint/2010/main" val="3408151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533400" y="1752600"/>
            <a:ext cx="8153400" cy="48768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spcBef>
                <a:spcPts val="0"/>
              </a:spcBef>
              <a:buFont typeface="Wingdings" panose="05000000000000000000" pitchFamily="2" charset="2"/>
              <a:buNone/>
            </a:pPr>
            <a:r>
              <a:rPr lang="sv-SE" altLang="en-US" sz="2800" dirty="0" smtClean="0"/>
              <a:t>”If two theories explain the facts equally weel, then the simpler theory is to be preferred”</a:t>
            </a:r>
          </a:p>
          <a:p>
            <a:pPr>
              <a:spcBef>
                <a:spcPts val="0"/>
              </a:spcBef>
              <a:buFont typeface="Wingdings" panose="05000000000000000000" pitchFamily="2" charset="2"/>
              <a:buNone/>
            </a:pPr>
            <a:r>
              <a:rPr lang="sv-SE" altLang="en-US" sz="2800" dirty="0" smtClean="0"/>
              <a:t>Arguments in favor: </a:t>
            </a:r>
          </a:p>
          <a:p>
            <a:pPr lvl="1">
              <a:spcBef>
                <a:spcPts val="0"/>
              </a:spcBef>
              <a:buClr>
                <a:srgbClr val="0070C0"/>
              </a:buClr>
              <a:buSzPct val="100000"/>
              <a:buFont typeface="Wingdings" panose="05000000000000000000" pitchFamily="2" charset="2"/>
              <a:buChar char="§"/>
            </a:pPr>
            <a:r>
              <a:rPr lang="sv-SE" altLang="en-US" sz="2800" dirty="0" smtClean="0"/>
              <a:t>Fewer short hypotheses than long hypotheses</a:t>
            </a:r>
          </a:p>
          <a:p>
            <a:pPr lvl="1">
              <a:spcBef>
                <a:spcPts val="0"/>
              </a:spcBef>
              <a:buClr>
                <a:srgbClr val="0070C0"/>
              </a:buClr>
              <a:buSzPct val="100000"/>
              <a:buFont typeface="Wingdings" panose="05000000000000000000" pitchFamily="2" charset="2"/>
              <a:buChar char="§"/>
            </a:pPr>
            <a:r>
              <a:rPr lang="sv-SE" altLang="en-US" sz="2800" dirty="0" smtClean="0"/>
              <a:t>A short hypothesis that fits the data is unlikely to be a coincidence</a:t>
            </a:r>
          </a:p>
          <a:p>
            <a:pPr lvl="1">
              <a:spcBef>
                <a:spcPts val="0"/>
              </a:spcBef>
              <a:buClr>
                <a:srgbClr val="0070C0"/>
              </a:buClr>
              <a:buSzPct val="100000"/>
              <a:buFont typeface="Wingdings" panose="05000000000000000000" pitchFamily="2" charset="2"/>
              <a:buChar char="§"/>
            </a:pPr>
            <a:r>
              <a:rPr lang="sv-SE" altLang="en-US" sz="2800" dirty="0" smtClean="0"/>
              <a:t>A long hypothesis that fits the data might be a coincidence</a:t>
            </a:r>
          </a:p>
          <a:p>
            <a:pPr>
              <a:spcBef>
                <a:spcPts val="0"/>
              </a:spcBef>
              <a:buFont typeface="Wingdings" panose="05000000000000000000" pitchFamily="2" charset="2"/>
              <a:buNone/>
            </a:pPr>
            <a:r>
              <a:rPr lang="sv-SE" altLang="en-US" sz="2800" dirty="0" smtClean="0"/>
              <a:t>Arguments opposed:</a:t>
            </a:r>
          </a:p>
          <a:p>
            <a:pPr lvl="1">
              <a:spcBef>
                <a:spcPts val="0"/>
              </a:spcBef>
              <a:buClr>
                <a:srgbClr val="0070C0"/>
              </a:buClr>
              <a:buSzPct val="100000"/>
              <a:buFont typeface="Wingdings" panose="05000000000000000000" pitchFamily="2" charset="2"/>
              <a:buChar char="§"/>
            </a:pPr>
            <a:r>
              <a:rPr lang="sv-SE" altLang="en-US" sz="2800" dirty="0" smtClean="0"/>
              <a:t>There are many ways to define small sets of hypotheses</a:t>
            </a:r>
            <a:endParaRPr lang="sv-SE" altLang="en-US" sz="2800" dirty="0" smtClean="0"/>
          </a:p>
        </p:txBody>
      </p:sp>
      <p:sp>
        <p:nvSpPr>
          <p:cNvPr id="6"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Occam’s Razor</a:t>
            </a:r>
          </a:p>
        </p:txBody>
      </p:sp>
    </p:spTree>
    <p:extLst>
      <p:ext uri="{BB962C8B-B14F-4D97-AF65-F5344CB8AC3E}">
        <p14:creationId xmlns:p14="http://schemas.microsoft.com/office/powerpoint/2010/main" val="77684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txBox="1">
            <a:spLocks/>
          </p:cNvSpPr>
          <p:nvPr/>
        </p:nvSpPr>
        <p:spPr bwMode="auto">
          <a:xfrm>
            <a:off x="6781800" y="63246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ahoma" panose="020B0604030504040204" pitchFamily="34" charset="0"/>
                <a:ea typeface="+mn-ea"/>
                <a:cs typeface="Tahoma" panose="020B0604030504040204" pitchFamily="34" charset="0"/>
              </a:defRPr>
            </a:lvl1pPr>
            <a:lvl2pPr marL="742950" indent="-28575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1143000" indent="-228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600200" indent="-228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2057400" indent="-228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CA97A6-B11C-4556-BA2E-C33E87DE7ECE}" type="slidenum">
              <a:rPr kumimoji="0" lang="he-IL"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Tahoma" panose="020B060403050404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Tahoma" panose="020B0604030504040204" pitchFamily="34" charset="0"/>
            </a:endParaRPr>
          </a:p>
        </p:txBody>
      </p:sp>
      <p:grpSp>
        <p:nvGrpSpPr>
          <p:cNvPr id="30" name="Group 3"/>
          <p:cNvGrpSpPr>
            <a:grpSpLocks/>
          </p:cNvGrpSpPr>
          <p:nvPr/>
        </p:nvGrpSpPr>
        <p:grpSpPr bwMode="auto">
          <a:xfrm>
            <a:off x="609600" y="1460500"/>
            <a:ext cx="7727950" cy="3209925"/>
            <a:chOff x="96" y="1104"/>
            <a:chExt cx="5222" cy="3008"/>
          </a:xfrm>
        </p:grpSpPr>
        <p:sp>
          <p:nvSpPr>
            <p:cNvPr id="31" name="Line 4"/>
            <p:cNvSpPr>
              <a:spLocks noChangeShapeType="1"/>
            </p:cNvSpPr>
            <p:nvPr/>
          </p:nvSpPr>
          <p:spPr bwMode="auto">
            <a:xfrm flipH="1">
              <a:off x="1008" y="1392"/>
              <a:ext cx="1632" cy="1056"/>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2" name="Line 5"/>
            <p:cNvSpPr>
              <a:spLocks noChangeShapeType="1"/>
            </p:cNvSpPr>
            <p:nvPr/>
          </p:nvSpPr>
          <p:spPr bwMode="auto">
            <a:xfrm>
              <a:off x="3072" y="1392"/>
              <a:ext cx="1200" cy="1056"/>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3" name="Line 6"/>
            <p:cNvSpPr>
              <a:spLocks noChangeShapeType="1"/>
            </p:cNvSpPr>
            <p:nvPr/>
          </p:nvSpPr>
          <p:spPr bwMode="auto">
            <a:xfrm flipH="1">
              <a:off x="288" y="2736"/>
              <a:ext cx="576" cy="9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4" name="Line 7"/>
            <p:cNvSpPr>
              <a:spLocks noChangeShapeType="1"/>
            </p:cNvSpPr>
            <p:nvPr/>
          </p:nvSpPr>
          <p:spPr bwMode="auto">
            <a:xfrm>
              <a:off x="1056" y="2736"/>
              <a:ext cx="672" cy="9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5" name="Line 8"/>
            <p:cNvSpPr>
              <a:spLocks noChangeShapeType="1"/>
            </p:cNvSpPr>
            <p:nvPr/>
          </p:nvSpPr>
          <p:spPr bwMode="auto">
            <a:xfrm>
              <a:off x="4368" y="2736"/>
              <a:ext cx="624" cy="9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6" name="Line 9"/>
            <p:cNvSpPr>
              <a:spLocks noChangeShapeType="1"/>
            </p:cNvSpPr>
            <p:nvPr/>
          </p:nvSpPr>
          <p:spPr bwMode="auto">
            <a:xfrm flipH="1">
              <a:off x="3696" y="2736"/>
              <a:ext cx="576" cy="91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7" name="Line 10"/>
            <p:cNvSpPr>
              <a:spLocks noChangeShapeType="1"/>
            </p:cNvSpPr>
            <p:nvPr/>
          </p:nvSpPr>
          <p:spPr bwMode="auto">
            <a:xfrm>
              <a:off x="2784" y="1440"/>
              <a:ext cx="0" cy="1008"/>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38" name="Text Box 11"/>
            <p:cNvSpPr txBox="1">
              <a:spLocks noChangeArrowheads="1"/>
            </p:cNvSpPr>
            <p:nvPr/>
          </p:nvSpPr>
          <p:spPr bwMode="auto">
            <a:xfrm>
              <a:off x="2400" y="1104"/>
              <a:ext cx="853" cy="464"/>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Outlook</a:t>
              </a:r>
            </a:p>
          </p:txBody>
        </p:sp>
        <p:sp>
          <p:nvSpPr>
            <p:cNvPr id="39" name="Text Box 12"/>
            <p:cNvSpPr txBox="1">
              <a:spLocks noChangeArrowheads="1"/>
            </p:cNvSpPr>
            <p:nvPr/>
          </p:nvSpPr>
          <p:spPr bwMode="auto">
            <a:xfrm>
              <a:off x="1488" y="1727"/>
              <a:ext cx="713"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Sunny</a:t>
              </a:r>
            </a:p>
          </p:txBody>
        </p:sp>
        <p:sp>
          <p:nvSpPr>
            <p:cNvPr id="40" name="Text Box 13"/>
            <p:cNvSpPr txBox="1">
              <a:spLocks noChangeArrowheads="1"/>
            </p:cNvSpPr>
            <p:nvPr/>
          </p:nvSpPr>
          <p:spPr bwMode="auto">
            <a:xfrm>
              <a:off x="2352" y="1727"/>
              <a:ext cx="946"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Overcast</a:t>
              </a:r>
            </a:p>
          </p:txBody>
        </p:sp>
        <p:sp>
          <p:nvSpPr>
            <p:cNvPr id="41" name="Text Box 14"/>
            <p:cNvSpPr txBox="1">
              <a:spLocks noChangeArrowheads="1"/>
            </p:cNvSpPr>
            <p:nvPr/>
          </p:nvSpPr>
          <p:spPr bwMode="auto">
            <a:xfrm>
              <a:off x="3456" y="1727"/>
              <a:ext cx="548"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Rain</a:t>
              </a:r>
            </a:p>
          </p:txBody>
        </p:sp>
        <p:sp>
          <p:nvSpPr>
            <p:cNvPr id="42" name="Text Box 15"/>
            <p:cNvSpPr txBox="1">
              <a:spLocks noChangeArrowheads="1"/>
            </p:cNvSpPr>
            <p:nvPr/>
          </p:nvSpPr>
          <p:spPr bwMode="auto">
            <a:xfrm>
              <a:off x="528" y="2447"/>
              <a:ext cx="957" cy="464"/>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Humidity</a:t>
              </a:r>
            </a:p>
          </p:txBody>
        </p:sp>
        <p:sp>
          <p:nvSpPr>
            <p:cNvPr id="43" name="Text Box 16"/>
            <p:cNvSpPr txBox="1">
              <a:spLocks noChangeArrowheads="1"/>
            </p:cNvSpPr>
            <p:nvPr/>
          </p:nvSpPr>
          <p:spPr bwMode="auto">
            <a:xfrm>
              <a:off x="191" y="3120"/>
              <a:ext cx="566"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High</a:t>
              </a:r>
            </a:p>
          </p:txBody>
        </p:sp>
        <p:sp>
          <p:nvSpPr>
            <p:cNvPr id="44" name="Text Box 17"/>
            <p:cNvSpPr txBox="1">
              <a:spLocks noChangeArrowheads="1"/>
            </p:cNvSpPr>
            <p:nvPr/>
          </p:nvSpPr>
          <p:spPr bwMode="auto">
            <a:xfrm>
              <a:off x="1152" y="3120"/>
              <a:ext cx="801"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Normal</a:t>
              </a:r>
            </a:p>
          </p:txBody>
        </p:sp>
        <p:sp>
          <p:nvSpPr>
            <p:cNvPr id="45" name="Text Box 18"/>
            <p:cNvSpPr txBox="1">
              <a:spLocks noChangeArrowheads="1"/>
            </p:cNvSpPr>
            <p:nvPr/>
          </p:nvSpPr>
          <p:spPr bwMode="auto">
            <a:xfrm>
              <a:off x="3984" y="2447"/>
              <a:ext cx="611" cy="464"/>
            </a:xfrm>
            <a:prstGeom prst="rect">
              <a:avLst/>
            </a:prstGeom>
            <a:solidFill>
              <a:srgbClr val="FFFFFF"/>
            </a:solidFill>
            <a:ln w="38100">
              <a:solidFill>
                <a:srgbClr val="FF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Wind</a:t>
              </a:r>
            </a:p>
          </p:txBody>
        </p:sp>
        <p:sp>
          <p:nvSpPr>
            <p:cNvPr id="46" name="Text Box 19"/>
            <p:cNvSpPr txBox="1">
              <a:spLocks noChangeArrowheads="1"/>
            </p:cNvSpPr>
            <p:nvPr/>
          </p:nvSpPr>
          <p:spPr bwMode="auto">
            <a:xfrm>
              <a:off x="3552" y="3120"/>
              <a:ext cx="748"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Strong</a:t>
              </a:r>
            </a:p>
          </p:txBody>
        </p:sp>
        <p:sp>
          <p:nvSpPr>
            <p:cNvPr id="47" name="Text Box 20"/>
            <p:cNvSpPr txBox="1">
              <a:spLocks noChangeArrowheads="1"/>
            </p:cNvSpPr>
            <p:nvPr/>
          </p:nvSpPr>
          <p:spPr bwMode="auto">
            <a:xfrm>
              <a:off x="4512" y="3120"/>
              <a:ext cx="656" cy="464"/>
            </a:xfrm>
            <a:prstGeom prst="rect">
              <a:avLst/>
            </a:prstGeom>
            <a:solidFill>
              <a:srgbClr val="FFFFFF"/>
            </a:solidFill>
            <a:ln w="38100">
              <a:solidFill>
                <a:srgbClr val="333399"/>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Weak</a:t>
              </a:r>
            </a:p>
          </p:txBody>
        </p:sp>
        <p:sp>
          <p:nvSpPr>
            <p:cNvPr id="48" name="Text Box 21"/>
            <p:cNvSpPr txBox="1">
              <a:spLocks noChangeArrowheads="1"/>
            </p:cNvSpPr>
            <p:nvPr/>
          </p:nvSpPr>
          <p:spPr bwMode="auto">
            <a:xfrm>
              <a:off x="96" y="3648"/>
              <a:ext cx="399" cy="464"/>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No</a:t>
              </a:r>
            </a:p>
          </p:txBody>
        </p:sp>
        <p:sp>
          <p:nvSpPr>
            <p:cNvPr id="49" name="Text Box 22"/>
            <p:cNvSpPr txBox="1">
              <a:spLocks noChangeArrowheads="1"/>
            </p:cNvSpPr>
            <p:nvPr/>
          </p:nvSpPr>
          <p:spPr bwMode="auto">
            <a:xfrm>
              <a:off x="1536" y="3648"/>
              <a:ext cx="469" cy="464"/>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50" name="Text Box 23"/>
            <p:cNvSpPr txBox="1">
              <a:spLocks noChangeArrowheads="1"/>
            </p:cNvSpPr>
            <p:nvPr/>
          </p:nvSpPr>
          <p:spPr bwMode="auto">
            <a:xfrm>
              <a:off x="2592" y="2447"/>
              <a:ext cx="470" cy="464"/>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51" name="Text Box 24"/>
            <p:cNvSpPr txBox="1">
              <a:spLocks noChangeArrowheads="1"/>
            </p:cNvSpPr>
            <p:nvPr/>
          </p:nvSpPr>
          <p:spPr bwMode="auto">
            <a:xfrm>
              <a:off x="4848" y="3648"/>
              <a:ext cx="470" cy="464"/>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Yes</a:t>
              </a:r>
            </a:p>
          </p:txBody>
        </p:sp>
        <p:sp>
          <p:nvSpPr>
            <p:cNvPr id="52" name="Text Box 25"/>
            <p:cNvSpPr txBox="1">
              <a:spLocks noChangeArrowheads="1"/>
            </p:cNvSpPr>
            <p:nvPr/>
          </p:nvSpPr>
          <p:spPr bwMode="auto">
            <a:xfrm>
              <a:off x="3505" y="3648"/>
              <a:ext cx="399" cy="464"/>
            </a:xfrm>
            <a:prstGeom prst="rect">
              <a:avLst/>
            </a:prstGeom>
            <a:solidFill>
              <a:srgbClr val="FFFFFF"/>
            </a:solidFill>
            <a:ln w="38100">
              <a:solidFill>
                <a:srgbClr val="FFCF0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ahoma" panose="020B0604030504040204" pitchFamily="34" charset="0"/>
                </a:rPr>
                <a:t>No</a:t>
              </a:r>
            </a:p>
          </p:txBody>
        </p:sp>
      </p:grpSp>
      <p:sp>
        <p:nvSpPr>
          <p:cNvPr id="53" name="Text Box 26"/>
          <p:cNvSpPr txBox="1">
            <a:spLocks noChangeArrowheads="1"/>
          </p:cNvSpPr>
          <p:nvPr/>
        </p:nvSpPr>
        <p:spPr bwMode="auto">
          <a:xfrm>
            <a:off x="369888" y="4845050"/>
            <a:ext cx="8545512"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R</a:t>
            </a:r>
            <a:r>
              <a:rPr kumimoji="0" lang="sv-SE" altLang="en-US" sz="2200" b="0" i="0" u="none" strike="noStrike" kern="0" cap="none" spc="0" normalizeH="0" baseline="-25000" noProof="0" smtClean="0">
                <a:ln>
                  <a:noFill/>
                </a:ln>
                <a:solidFill>
                  <a:srgbClr val="000000"/>
                </a:solidFill>
                <a:effectLst/>
                <a:uLnTx/>
                <a:uFillTx/>
                <a:latin typeface="Tahoma" panose="020B0604030504040204" pitchFamily="34" charset="0"/>
              </a:rPr>
              <a:t>1</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If (Outlook=Sunny) </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 (Humidity=High) Then PlayTennis=No </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R</a:t>
            </a:r>
            <a:r>
              <a:rPr kumimoji="0" lang="sv-SE" altLang="en-US" sz="2200" b="0" i="0" u="none" strike="noStrike" kern="0" cap="none" spc="0" normalizeH="0" baseline="-25000" noProof="0" smtClean="0">
                <a:ln>
                  <a:noFill/>
                </a:ln>
                <a:solidFill>
                  <a:srgbClr val="000000"/>
                </a:solidFill>
                <a:effectLst/>
                <a:uLnTx/>
                <a:uFillTx/>
                <a:latin typeface="Tahoma" panose="020B0604030504040204" pitchFamily="34" charset="0"/>
              </a:rPr>
              <a:t>2</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If (Outlook=Sunny) </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 (Humidity=Normal) Then PlayTennis=Yes</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R</a:t>
            </a:r>
            <a:r>
              <a:rPr kumimoji="0" lang="sv-SE" altLang="en-US" sz="2200" b="0" i="0" u="none" strike="noStrike" kern="0" cap="none" spc="0" normalizeH="0" baseline="-25000" noProof="0" smtClean="0">
                <a:ln>
                  <a:noFill/>
                </a:ln>
                <a:solidFill>
                  <a:srgbClr val="000000"/>
                </a:solidFill>
                <a:effectLst/>
                <a:uLnTx/>
                <a:uFillTx/>
                <a:latin typeface="Tahoma" panose="020B0604030504040204" pitchFamily="34" charset="0"/>
              </a:rPr>
              <a:t>3</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If (Outlook=Overcast</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 Then PlayTennis=Yes</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R</a:t>
            </a:r>
            <a:r>
              <a:rPr kumimoji="0" lang="sv-SE" altLang="en-US" sz="2200" b="0" i="0" u="none" strike="noStrike" kern="0" cap="none" spc="0" normalizeH="0" baseline="-25000" noProof="0" smtClean="0">
                <a:ln>
                  <a:noFill/>
                </a:ln>
                <a:solidFill>
                  <a:srgbClr val="000000"/>
                </a:solidFill>
                <a:effectLst/>
                <a:uLnTx/>
                <a:uFillTx/>
                <a:latin typeface="Tahoma" panose="020B0604030504040204" pitchFamily="34" charset="0"/>
              </a:rPr>
              <a:t>4</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If (Outlook=Rain) </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(Wind=Strong) </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Then PlayTennis=No</a:t>
            </a:r>
          </a:p>
          <a:p>
            <a:pPr marL="0" marR="0" lvl="0" indent="0" defTabSz="914400" eaLnBrk="1" fontAlgn="base" latinLnBrk="0" hangingPunct="1">
              <a:lnSpc>
                <a:spcPct val="100000"/>
              </a:lnSpc>
              <a:spcBef>
                <a:spcPct val="0"/>
              </a:spcBef>
              <a:spcAft>
                <a:spcPct val="0"/>
              </a:spcAft>
              <a:buClrTx/>
              <a:buSzTx/>
              <a:buFontTx/>
              <a:buNone/>
              <a:tabLst/>
              <a:defRPr/>
            </a:pP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R</a:t>
            </a:r>
            <a:r>
              <a:rPr kumimoji="0" lang="sv-SE" altLang="en-US" sz="2200" b="0" i="0" u="none" strike="noStrike" kern="0" cap="none" spc="0" normalizeH="0" baseline="-25000" noProof="0" smtClean="0">
                <a:ln>
                  <a:noFill/>
                </a:ln>
                <a:solidFill>
                  <a:srgbClr val="000000"/>
                </a:solidFill>
                <a:effectLst/>
                <a:uLnTx/>
                <a:uFillTx/>
                <a:latin typeface="Tahoma" panose="020B0604030504040204" pitchFamily="34" charset="0"/>
              </a:rPr>
              <a:t>5</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If (Outlook=Rain) </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rPr>
              <a:t>  (Wind=Weak) </a:t>
            </a:r>
            <a:r>
              <a:rPr kumimoji="0" lang="sv-SE" altLang="en-US" sz="2200" b="0" i="0" u="none" strike="noStrike" kern="0" cap="none" spc="0" normalizeH="0" baseline="0" noProof="0" smtClean="0">
                <a:ln>
                  <a:noFill/>
                </a:ln>
                <a:solidFill>
                  <a:srgbClr val="000000"/>
                </a:solidFill>
                <a:effectLst/>
                <a:uLnTx/>
                <a:uFillTx/>
                <a:latin typeface="Tahoma" panose="020B0604030504040204" pitchFamily="34" charset="0"/>
                <a:sym typeface="Symbol" panose="05050102010706020507" pitchFamily="18" charset="2"/>
              </a:rPr>
              <a:t>Then PlayTennis=Yes</a:t>
            </a:r>
            <a:endParaRPr kumimoji="0" lang="en-US" altLang="en-US" sz="22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54"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Converting a Tree to Rules</a:t>
            </a:r>
          </a:p>
        </p:txBody>
      </p:sp>
    </p:spTree>
    <p:extLst>
      <p:ext uri="{BB962C8B-B14F-4D97-AF65-F5344CB8AC3E}">
        <p14:creationId xmlns:p14="http://schemas.microsoft.com/office/powerpoint/2010/main" val="1514066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6406" y="228600"/>
            <a:ext cx="822960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4000" b="1" dirty="0">
                <a:solidFill>
                  <a:srgbClr val="333399"/>
                </a:solidFill>
                <a:latin typeface="Arial"/>
              </a:rPr>
              <a:t>Illustrating Classification Task</a:t>
            </a:r>
          </a:p>
        </p:txBody>
      </p:sp>
      <p:graphicFrame>
        <p:nvGraphicFramePr>
          <p:cNvPr id="9" name="Object 3"/>
          <p:cNvGraphicFramePr>
            <a:graphicFrameLocks noChangeAspect="1"/>
          </p:cNvGraphicFramePr>
          <p:nvPr/>
        </p:nvGraphicFramePr>
        <p:xfrm>
          <a:off x="1131888" y="1600200"/>
          <a:ext cx="6878637" cy="4530725"/>
        </p:xfrm>
        <a:graphic>
          <a:graphicData uri="http://schemas.openxmlformats.org/presentationml/2006/ole">
            <mc:AlternateContent xmlns:mc="http://schemas.openxmlformats.org/markup-compatibility/2006">
              <mc:Choice xmlns:v="urn:schemas-microsoft-com:vml" Requires="v">
                <p:oleObj spid="_x0000_s19469" name="Visio" r:id="rId3" imgW="8424875" imgH="6279741" progId="Visio.Drawing.6">
                  <p:embed/>
                </p:oleObj>
              </mc:Choice>
              <mc:Fallback>
                <p:oleObj name="Visio" r:id="rId3" imgW="8424875" imgH="6279741" progId="Visio.Drawing.6">
                  <p:embed/>
                  <p:pic>
                    <p:nvPicPr>
                      <p:cNvPr id="143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1600200"/>
                        <a:ext cx="6878637"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5418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143000" y="1600200"/>
            <a:ext cx="6970713"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Char char="n"/>
              <a:tabLst/>
              <a:defRPr/>
            </a:pPr>
            <a:r>
              <a:rPr kumimoji="0" lang="sv-SE" altLang="en-US" sz="2200" b="0" i="0" u="none" strike="noStrike" kern="0" cap="none" spc="0" normalizeH="0" baseline="0" noProof="0" smtClean="0">
                <a:ln>
                  <a:noFill/>
                </a:ln>
                <a:solidFill>
                  <a:srgbClr val="000000"/>
                </a:solidFill>
                <a:effectLst/>
                <a:uLnTx/>
                <a:uFillTx/>
                <a:latin typeface="Tahoma"/>
                <a:ea typeface="+mn-ea"/>
                <a:cs typeface="+mn-cs"/>
              </a:rPr>
              <a:t>One of the biggest problems with decision trees is </a:t>
            </a:r>
            <a:r>
              <a:rPr kumimoji="0" lang="sv-SE" altLang="en-US" sz="2200" b="1" i="0" u="none" strike="noStrike" kern="0" cap="none" spc="0" normalizeH="0" baseline="0" noProof="0" smtClean="0">
                <a:ln>
                  <a:noFill/>
                </a:ln>
                <a:solidFill>
                  <a:srgbClr val="000000"/>
                </a:solidFill>
                <a:effectLst/>
                <a:uLnTx/>
                <a:uFillTx/>
                <a:latin typeface="Tahoma"/>
                <a:ea typeface="+mn-ea"/>
                <a:cs typeface="+mn-cs"/>
              </a:rPr>
              <a:t>Overfitting</a:t>
            </a:r>
            <a:endParaRPr kumimoji="0" lang="sv-SE" altLang="en-US" sz="2200" b="0" i="0" u="none" strike="noStrike" kern="0" cap="none" spc="0" normalizeH="0" baseline="0" noProof="0" smtClean="0">
              <a:ln>
                <a:noFill/>
              </a:ln>
              <a:solidFill>
                <a:srgbClr val="000000"/>
              </a:solidFill>
              <a:effectLst/>
              <a:uLnTx/>
              <a:uFillTx/>
              <a:latin typeface="Tahoma"/>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None/>
              <a:tabLst/>
              <a:defRPr/>
            </a:pPr>
            <a:endParaRPr kumimoji="0" lang="sv-SE" altLang="en-US" sz="2200" b="0" i="0" u="none" strike="noStrike" kern="0" cap="none" spc="0" normalizeH="0" baseline="0" noProof="0" smtClean="0">
              <a:ln>
                <a:noFill/>
              </a:ln>
              <a:solidFill>
                <a:srgbClr val="000000"/>
              </a:solidFill>
              <a:effectLst/>
              <a:uLnTx/>
              <a:uFillTx/>
              <a:latin typeface="Tahoma"/>
              <a:ea typeface="+mn-ea"/>
              <a:cs typeface="+mn-cs"/>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6172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a:solidFill>
                  <a:srgbClr val="333399"/>
                </a:solidFill>
                <a:latin typeface="Arial"/>
              </a:rPr>
              <a:t>Overfitting</a:t>
            </a:r>
          </a:p>
        </p:txBody>
      </p:sp>
    </p:spTree>
    <p:extLst>
      <p:ext uri="{BB962C8B-B14F-4D97-AF65-F5344CB8AC3E}">
        <p14:creationId xmlns:p14="http://schemas.microsoft.com/office/powerpoint/2010/main" val="3940021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525963"/>
          </a:xfrm>
        </p:spPr>
        <p:txBody>
          <a:bodyPr rtlCol="0">
            <a:normAutofit/>
          </a:bodyPr>
          <a:lstStyle/>
          <a:p>
            <a:pPr fontAlgn="auto">
              <a:lnSpc>
                <a:spcPct val="90000"/>
              </a:lnSpc>
              <a:spcAft>
                <a:spcPts val="0"/>
              </a:spcAft>
              <a:defRPr/>
            </a:pPr>
            <a:r>
              <a:rPr lang="en-US" dirty="0" smtClean="0"/>
              <a:t>DT is </a:t>
            </a:r>
            <a:r>
              <a:rPr lang="en-US" i="1" dirty="0" err="1" smtClean="0">
                <a:solidFill>
                  <a:srgbClr val="CC0000"/>
                </a:solidFill>
              </a:rPr>
              <a:t>overfit</a:t>
            </a:r>
            <a:r>
              <a:rPr lang="en-US" dirty="0" smtClean="0"/>
              <a:t> when exists another DT’ and</a:t>
            </a:r>
          </a:p>
          <a:p>
            <a:pPr lvl="1" fontAlgn="auto">
              <a:lnSpc>
                <a:spcPct val="90000"/>
              </a:lnSpc>
              <a:spcAft>
                <a:spcPts val="0"/>
              </a:spcAft>
              <a:buClr>
                <a:srgbClr val="0070C0"/>
              </a:buClr>
              <a:buFont typeface="Wingdings" panose="05000000000000000000" pitchFamily="2" charset="2"/>
              <a:buChar char="§"/>
              <a:defRPr/>
            </a:pPr>
            <a:r>
              <a:rPr lang="en-US" dirty="0" smtClean="0"/>
              <a:t>DT has </a:t>
            </a:r>
            <a:r>
              <a:rPr lang="en-US" b="1" i="1" dirty="0" smtClean="0">
                <a:solidFill>
                  <a:schemeClr val="tx2"/>
                </a:solidFill>
              </a:rPr>
              <a:t>smaller</a:t>
            </a:r>
            <a:r>
              <a:rPr lang="en-US" dirty="0" smtClean="0"/>
              <a:t> error  on training examples, but</a:t>
            </a:r>
          </a:p>
          <a:p>
            <a:pPr lvl="1" fontAlgn="auto">
              <a:lnSpc>
                <a:spcPct val="90000"/>
              </a:lnSpc>
              <a:spcAft>
                <a:spcPts val="0"/>
              </a:spcAft>
              <a:buClr>
                <a:srgbClr val="0070C0"/>
              </a:buClr>
              <a:buFont typeface="Wingdings" panose="05000000000000000000" pitchFamily="2" charset="2"/>
              <a:buChar char="§"/>
              <a:defRPr/>
            </a:pPr>
            <a:r>
              <a:rPr lang="en-US" dirty="0" smtClean="0"/>
              <a:t>DT has </a:t>
            </a:r>
            <a:r>
              <a:rPr lang="en-US" b="1" i="1" dirty="0" smtClean="0">
                <a:solidFill>
                  <a:schemeClr val="tx2"/>
                </a:solidFill>
              </a:rPr>
              <a:t>bigger</a:t>
            </a:r>
            <a:r>
              <a:rPr lang="en-US" dirty="0" smtClean="0"/>
              <a:t> error on test examples</a:t>
            </a:r>
          </a:p>
          <a:p>
            <a:pPr fontAlgn="auto">
              <a:lnSpc>
                <a:spcPct val="90000"/>
              </a:lnSpc>
              <a:spcAft>
                <a:spcPts val="0"/>
              </a:spcAft>
              <a:defRPr/>
            </a:pPr>
            <a:r>
              <a:rPr lang="en-US" dirty="0" smtClean="0"/>
              <a:t>Causes of </a:t>
            </a:r>
            <a:r>
              <a:rPr lang="en-US" dirty="0" err="1" smtClean="0"/>
              <a:t>overfitting</a:t>
            </a:r>
            <a:endParaRPr lang="en-US" dirty="0" smtClean="0"/>
          </a:p>
          <a:p>
            <a:pPr lvl="1" fontAlgn="auto">
              <a:lnSpc>
                <a:spcPct val="90000"/>
              </a:lnSpc>
              <a:spcAft>
                <a:spcPts val="0"/>
              </a:spcAft>
              <a:buClr>
                <a:srgbClr val="0070C0"/>
              </a:buClr>
              <a:buFont typeface="Wingdings" panose="05000000000000000000" pitchFamily="2" charset="2"/>
              <a:buChar char="§"/>
              <a:defRPr/>
            </a:pPr>
            <a:r>
              <a:rPr lang="en-US" dirty="0" smtClean="0"/>
              <a:t>Noisy data, or</a:t>
            </a:r>
          </a:p>
          <a:p>
            <a:pPr lvl="1" fontAlgn="auto">
              <a:lnSpc>
                <a:spcPct val="90000"/>
              </a:lnSpc>
              <a:spcAft>
                <a:spcPts val="0"/>
              </a:spcAft>
              <a:buClr>
                <a:srgbClr val="0070C0"/>
              </a:buClr>
              <a:buFont typeface="Wingdings" panose="05000000000000000000" pitchFamily="2" charset="2"/>
              <a:buChar char="§"/>
              <a:defRPr/>
            </a:pPr>
            <a:r>
              <a:rPr lang="en-US" dirty="0" smtClean="0"/>
              <a:t>Training set is too small </a:t>
            </a:r>
          </a:p>
          <a:p>
            <a:pPr fontAlgn="auto">
              <a:lnSpc>
                <a:spcPct val="90000"/>
              </a:lnSpc>
              <a:spcAft>
                <a:spcPts val="0"/>
              </a:spcAft>
              <a:defRPr/>
            </a:pPr>
            <a:r>
              <a:rPr lang="en-US" dirty="0" smtClean="0"/>
              <a:t>Solutions</a:t>
            </a:r>
          </a:p>
          <a:p>
            <a:pPr lvl="1" fontAlgn="auto">
              <a:lnSpc>
                <a:spcPct val="90000"/>
              </a:lnSpc>
              <a:spcAft>
                <a:spcPts val="0"/>
              </a:spcAft>
              <a:buClr>
                <a:srgbClr val="0070C0"/>
              </a:buClr>
              <a:buFont typeface="Wingdings" panose="05000000000000000000" pitchFamily="2" charset="2"/>
              <a:buChar char="§"/>
              <a:defRPr/>
            </a:pPr>
            <a:r>
              <a:rPr lang="en-US" dirty="0" smtClean="0"/>
              <a:t>Reduced error pruning</a:t>
            </a:r>
          </a:p>
          <a:p>
            <a:pPr lvl="1" fontAlgn="auto">
              <a:lnSpc>
                <a:spcPct val="90000"/>
              </a:lnSpc>
              <a:spcAft>
                <a:spcPts val="0"/>
              </a:spcAft>
              <a:buClr>
                <a:srgbClr val="0070C0"/>
              </a:buClr>
              <a:buFont typeface="Wingdings" panose="05000000000000000000" pitchFamily="2" charset="2"/>
              <a:buChar char="§"/>
              <a:defRPr/>
            </a:pPr>
            <a:r>
              <a:rPr lang="en-US" dirty="0" smtClean="0"/>
              <a:t>Early stopping</a:t>
            </a:r>
          </a:p>
          <a:p>
            <a:pPr lvl="1" fontAlgn="auto">
              <a:lnSpc>
                <a:spcPct val="90000"/>
              </a:lnSpc>
              <a:spcAft>
                <a:spcPts val="0"/>
              </a:spcAft>
              <a:buClr>
                <a:srgbClr val="0070C0"/>
              </a:buClr>
              <a:buFont typeface="Wingdings" panose="05000000000000000000" pitchFamily="2" charset="2"/>
              <a:buChar char="§"/>
              <a:defRPr/>
            </a:pPr>
            <a:r>
              <a:rPr lang="en-US" dirty="0" smtClean="0"/>
              <a:t>Rule post pruning</a:t>
            </a:r>
          </a:p>
          <a:p>
            <a:pPr fontAlgn="auto">
              <a:spcAft>
                <a:spcPts val="0"/>
              </a:spcAft>
              <a:buFont typeface="Arial" panose="020B0604020202020204" pitchFamily="34" charset="0"/>
              <a:buNone/>
              <a:defRPr/>
            </a:pPr>
            <a:endParaRPr lang="en-US" dirty="0"/>
          </a:p>
        </p:txBody>
      </p:sp>
      <p:sp>
        <p:nvSpPr>
          <p:cNvPr id="5" name="Rectangle 2"/>
          <p:cNvSpPr txBox="1">
            <a:spLocks noChangeArrowheads="1"/>
          </p:cNvSpPr>
          <p:nvPr/>
        </p:nvSpPr>
        <p:spPr bwMode="auto">
          <a:xfrm>
            <a:off x="651105"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lvl="0"/>
            <a:r>
              <a:rPr lang="en-US" altLang="en-US" b="1" dirty="0" smtClean="0">
                <a:solidFill>
                  <a:srgbClr val="333399"/>
                </a:solidFill>
                <a:latin typeface="Arial"/>
              </a:rPr>
              <a:t>Overfitting …</a:t>
            </a:r>
            <a:endParaRPr lang="en-US" altLang="en-US" b="1" dirty="0">
              <a:solidFill>
                <a:srgbClr val="333399"/>
              </a:solidFill>
              <a:latin typeface="Arial"/>
            </a:endParaRPr>
          </a:p>
        </p:txBody>
      </p:sp>
    </p:spTree>
    <p:extLst>
      <p:ext uri="{BB962C8B-B14F-4D97-AF65-F5344CB8AC3E}">
        <p14:creationId xmlns:p14="http://schemas.microsoft.com/office/powerpoint/2010/main" val="2742661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Sample\Thank you\p3.jpg"/>
          <p:cNvPicPr>
            <a:picLocks noChangeAspect="1" noChangeArrowheads="1"/>
          </p:cNvPicPr>
          <p:nvPr/>
        </p:nvPicPr>
        <p:blipFill>
          <a:blip r:embed="rId2" cstate="print"/>
          <a:srcRect/>
          <a:stretch>
            <a:fillRect/>
          </a:stretch>
        </p:blipFill>
        <p:spPr bwMode="auto">
          <a:xfrm>
            <a:off x="2209800" y="1752600"/>
            <a:ext cx="4932506" cy="2971800"/>
          </a:xfrm>
          <a:prstGeom prst="rect">
            <a:avLst/>
          </a:prstGeom>
          <a:noFill/>
          <a:ln w="9525">
            <a:noFill/>
            <a:miter lim="800000"/>
            <a:headEnd/>
            <a:tailEnd/>
          </a:ln>
        </p:spPr>
      </p:pic>
      <p:sp>
        <p:nvSpPr>
          <p:cNvPr id="5" name="TextBox 9"/>
          <p:cNvSpPr txBox="1">
            <a:spLocks noChangeArrowheads="1"/>
          </p:cNvSpPr>
          <p:nvPr/>
        </p:nvSpPr>
        <p:spPr bwMode="auto">
          <a:xfrm>
            <a:off x="1524000" y="4953000"/>
            <a:ext cx="6357938" cy="830997"/>
          </a:xfrm>
          <a:prstGeom prst="rect">
            <a:avLst/>
          </a:prstGeom>
          <a:noFill/>
          <a:ln w="9525">
            <a:noFill/>
            <a:miter lim="800000"/>
            <a:headEnd/>
            <a:tailEnd/>
          </a:ln>
        </p:spPr>
        <p:txBody>
          <a:bodyPr>
            <a:spAutoFit/>
          </a:bodyPr>
          <a:lstStyle/>
          <a:p>
            <a:pPr algn="ctr"/>
            <a:r>
              <a:rPr lang="en-US" sz="4800" b="1" dirty="0">
                <a:solidFill>
                  <a:srgbClr val="002060"/>
                </a:solidFill>
                <a:latin typeface="Script MT Bold" pitchFamily="66" charset="0"/>
              </a:rPr>
              <a:t>Any </a:t>
            </a:r>
            <a:r>
              <a:rPr lang="en-US" sz="4800" b="1" dirty="0" smtClean="0">
                <a:solidFill>
                  <a:srgbClr val="002060"/>
                </a:solidFill>
                <a:latin typeface="Script MT Bold" pitchFamily="66" charset="0"/>
              </a:rPr>
              <a:t>Questions ?</a:t>
            </a:r>
            <a:endParaRPr lang="en-US" sz="4800" b="1" dirty="0">
              <a:solidFill>
                <a:srgbClr val="002060"/>
              </a:solidFill>
              <a:latin typeface="Script MT Bold"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1139825"/>
          </a:xfrm>
        </p:spPr>
        <p:txBody>
          <a:bodyPr>
            <a:normAutofit/>
          </a:bodyPr>
          <a:lstStyle/>
          <a:p>
            <a:r>
              <a:rPr lang="en-US" altLang="en-US" sz="4000" b="1" dirty="0">
                <a:solidFill>
                  <a:srgbClr val="333399"/>
                </a:solidFill>
                <a:latin typeface="Arial"/>
              </a:rPr>
              <a:t>Examples of Classification Task</a:t>
            </a:r>
          </a:p>
        </p:txBody>
      </p:sp>
      <p:sp>
        <p:nvSpPr>
          <p:cNvPr id="5" name="Rectangle 3"/>
          <p:cNvSpPr txBox="1">
            <a:spLocks noChangeArrowheads="1"/>
          </p:cNvSpPr>
          <p:nvPr/>
        </p:nvSpPr>
        <p:spPr>
          <a:xfrm>
            <a:off x="457200" y="1600200"/>
            <a:ext cx="8229600" cy="4530725"/>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spcBef>
                <a:spcPts val="1200"/>
              </a:spcBef>
            </a:pPr>
            <a:r>
              <a:rPr lang="en-US" altLang="en-US" sz="2800" dirty="0" smtClean="0"/>
              <a:t>Predicting tumor cells as benign or malignant</a:t>
            </a:r>
          </a:p>
          <a:p>
            <a:pPr>
              <a:spcBef>
                <a:spcPts val="1200"/>
              </a:spcBef>
            </a:pPr>
            <a:r>
              <a:rPr lang="en-US" altLang="en-US" sz="2800" dirty="0" smtClean="0"/>
              <a:t>Classifying credit card transactions </a:t>
            </a:r>
            <a:br>
              <a:rPr lang="en-US" altLang="en-US" sz="2800" dirty="0" smtClean="0"/>
            </a:br>
            <a:r>
              <a:rPr lang="en-US" altLang="en-US" sz="2800" dirty="0" smtClean="0"/>
              <a:t>as legitimate or fraudulent</a:t>
            </a:r>
          </a:p>
          <a:p>
            <a:pPr>
              <a:spcBef>
                <a:spcPts val="1200"/>
              </a:spcBef>
            </a:pPr>
            <a:r>
              <a:rPr lang="en-US" altLang="en-US" sz="2800" dirty="0" smtClean="0"/>
              <a:t>Classifying secondary structures of protein </a:t>
            </a:r>
            <a:br>
              <a:rPr lang="en-US" altLang="en-US" sz="2800" dirty="0" smtClean="0"/>
            </a:br>
            <a:r>
              <a:rPr lang="en-US" altLang="en-US" sz="2800" dirty="0" smtClean="0"/>
              <a:t>as alpha-helix, beta-sheet, or random </a:t>
            </a:r>
            <a:br>
              <a:rPr lang="en-US" altLang="en-US" sz="2800" dirty="0" smtClean="0"/>
            </a:br>
            <a:r>
              <a:rPr lang="en-US" altLang="en-US" sz="2800" dirty="0" smtClean="0"/>
              <a:t>coil</a:t>
            </a:r>
          </a:p>
          <a:p>
            <a:pPr>
              <a:spcBef>
                <a:spcPts val="1200"/>
              </a:spcBef>
            </a:pPr>
            <a:r>
              <a:rPr lang="en-US" altLang="en-US" sz="2800" dirty="0" smtClean="0"/>
              <a:t>Categorizing news stories as finance, </a:t>
            </a:r>
            <a:br>
              <a:rPr lang="en-US" altLang="en-US" sz="2800" dirty="0" smtClean="0"/>
            </a:br>
            <a:r>
              <a:rPr lang="en-US" altLang="en-US" sz="2800" dirty="0" smtClean="0"/>
              <a:t>weather, entertainment, sports, </a:t>
            </a:r>
            <a:r>
              <a:rPr lang="en-US" altLang="en-US" sz="2800" dirty="0" err="1" smtClean="0"/>
              <a:t>etc</a:t>
            </a:r>
            <a:endParaRPr lang="en-US" altLang="en-US" sz="2800" dirty="0"/>
          </a:p>
        </p:txBody>
      </p:sp>
      <p:grpSp>
        <p:nvGrpSpPr>
          <p:cNvPr id="6" name="Group 4"/>
          <p:cNvGrpSpPr>
            <a:grpSpLocks/>
          </p:cNvGrpSpPr>
          <p:nvPr/>
        </p:nvGrpSpPr>
        <p:grpSpPr bwMode="auto">
          <a:xfrm>
            <a:off x="6934200" y="2011363"/>
            <a:ext cx="2057400" cy="1417637"/>
            <a:chOff x="3360" y="768"/>
            <a:chExt cx="1296" cy="893"/>
          </a:xfrm>
        </p:grpSpPr>
        <p:pic>
          <p:nvPicPr>
            <p:cNvPr id="7" name="Picture 5" descr="story-3dimensio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20504" name="VISIO" r:id="rId4" imgW="618480" imgH="614520" progId="Visio.Drawing.6">
                    <p:embed/>
                  </p:oleObj>
                </mc:Choice>
                <mc:Fallback>
                  <p:oleObj name="VISIO" r:id="rId4" imgW="618480" imgH="614520" progId="Visio.Drawing.6">
                    <p:embed/>
                    <p:pic>
                      <p:nvPicPr>
                        <p:cNvPr id="153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20505" name="VISIO" r:id="rId6" imgW="807120" imgH="662760" progId="Visio.Drawing.6">
                    <p:embed/>
                  </p:oleObj>
                </mc:Choice>
                <mc:Fallback>
                  <p:oleObj name="VISIO" r:id="rId6" imgW="807120" imgH="662760" progId="Visio.Drawing.6">
                    <p:embed/>
                    <p:pic>
                      <p:nvPicPr>
                        <p:cNvPr id="1536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0" name="Picture 8" descr="pr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5488" y="3886200"/>
            <a:ext cx="1535112" cy="231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67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4400" b="1" dirty="0">
                <a:solidFill>
                  <a:srgbClr val="333399"/>
                </a:solidFill>
                <a:latin typeface="Arial"/>
              </a:rPr>
              <a:t>What is a Decision Tree?</a:t>
            </a:r>
            <a:endParaRPr lang="en-US" altLang="en-US" sz="4400" b="1" dirty="0">
              <a:solidFill>
                <a:srgbClr val="333399"/>
              </a:solidFill>
              <a:latin typeface="Arial"/>
            </a:endParaRPr>
          </a:p>
        </p:txBody>
      </p:sp>
      <p:sp>
        <p:nvSpPr>
          <p:cNvPr id="6" name="Rectangle 4"/>
          <p:cNvSpPr txBox="1">
            <a:spLocks noChangeArrowheads="1"/>
          </p:cNvSpPr>
          <p:nvPr/>
        </p:nvSpPr>
        <p:spPr>
          <a:xfrm>
            <a:off x="529999" y="1676400"/>
            <a:ext cx="8080601" cy="44196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80000"/>
              </a:lnSpc>
            </a:pPr>
            <a:r>
              <a:rPr lang="en-US" altLang="en-US" sz="3200" dirty="0" smtClean="0"/>
              <a:t>An </a:t>
            </a:r>
            <a:r>
              <a:rPr lang="en-US" altLang="en-US" sz="3200" i="1" dirty="0" smtClean="0"/>
              <a:t>inductive learning task</a:t>
            </a:r>
          </a:p>
          <a:p>
            <a:pPr lvl="1">
              <a:lnSpc>
                <a:spcPct val="80000"/>
              </a:lnSpc>
            </a:pPr>
            <a:r>
              <a:rPr lang="en-US" altLang="en-US" sz="3200" dirty="0" smtClean="0"/>
              <a:t>Use particular facts to make more generalized conclusions</a:t>
            </a:r>
          </a:p>
          <a:p>
            <a:pPr>
              <a:lnSpc>
                <a:spcPct val="80000"/>
              </a:lnSpc>
            </a:pPr>
            <a:endParaRPr lang="en-US" altLang="en-US" sz="3200" dirty="0" smtClean="0"/>
          </a:p>
          <a:p>
            <a:pPr>
              <a:lnSpc>
                <a:spcPct val="80000"/>
              </a:lnSpc>
            </a:pPr>
            <a:r>
              <a:rPr lang="en-US" altLang="en-US" sz="3200" dirty="0" smtClean="0"/>
              <a:t>A predictive model based on a branching series of Boolean tests</a:t>
            </a:r>
          </a:p>
          <a:p>
            <a:pPr lvl="1">
              <a:lnSpc>
                <a:spcPct val="80000"/>
              </a:lnSpc>
            </a:pPr>
            <a:r>
              <a:rPr lang="en-US" altLang="en-US" sz="3200" dirty="0" smtClean="0"/>
              <a:t>These smaller Boolean tests are less complex than a one-stage classifier</a:t>
            </a:r>
          </a:p>
          <a:p>
            <a:pPr>
              <a:lnSpc>
                <a:spcPct val="80000"/>
              </a:lnSpc>
            </a:pPr>
            <a:endParaRPr lang="en-US" altLang="en-US" sz="3200" dirty="0" smtClean="0"/>
          </a:p>
          <a:p>
            <a:pPr>
              <a:lnSpc>
                <a:spcPct val="80000"/>
              </a:lnSpc>
            </a:pPr>
            <a:r>
              <a:rPr lang="en-US" altLang="en-US" sz="3200" dirty="0" smtClean="0"/>
              <a:t>Let’s look at a sample decision tree…</a:t>
            </a:r>
            <a:endParaRPr lang="en-US" altLang="en-US" sz="3200" dirty="0"/>
          </a:p>
        </p:txBody>
      </p:sp>
    </p:spTree>
    <p:extLst>
      <p:ext uri="{BB962C8B-B14F-4D97-AF65-F5344CB8AC3E}">
        <p14:creationId xmlns:p14="http://schemas.microsoft.com/office/powerpoint/2010/main" val="3349084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4038600" y="2286000"/>
            <a:ext cx="1600200" cy="609600"/>
          </a:xfrm>
          <a:prstGeom prst="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Outlook</a:t>
            </a:r>
          </a:p>
        </p:txBody>
      </p:sp>
      <p:sp>
        <p:nvSpPr>
          <p:cNvPr id="79" name="Rectangle 78"/>
          <p:cNvSpPr/>
          <p:nvPr/>
        </p:nvSpPr>
        <p:spPr>
          <a:xfrm>
            <a:off x="1981200" y="3505200"/>
            <a:ext cx="1600200" cy="533400"/>
          </a:xfrm>
          <a:prstGeom prst="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Humidity</a:t>
            </a:r>
          </a:p>
        </p:txBody>
      </p:sp>
      <p:sp>
        <p:nvSpPr>
          <p:cNvPr id="80" name="Rectangle 79"/>
          <p:cNvSpPr/>
          <p:nvPr/>
        </p:nvSpPr>
        <p:spPr>
          <a:xfrm>
            <a:off x="6705600" y="3657600"/>
            <a:ext cx="1752600" cy="457200"/>
          </a:xfrm>
          <a:prstGeom prst="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Wind</a:t>
            </a:r>
          </a:p>
        </p:txBody>
      </p:sp>
      <p:cxnSp>
        <p:nvCxnSpPr>
          <p:cNvPr id="81" name="Straight Arrow Connector 80"/>
          <p:cNvCxnSpPr>
            <a:stCxn id="78" idx="1"/>
            <a:endCxn id="79" idx="0"/>
          </p:cNvCxnSpPr>
          <p:nvPr/>
        </p:nvCxnSpPr>
        <p:spPr>
          <a:xfrm rot="10800000" flipV="1">
            <a:off x="2781300" y="2590800"/>
            <a:ext cx="1257300" cy="914400"/>
          </a:xfrm>
          <a:prstGeom prst="straightConnector1">
            <a:avLst/>
          </a:prstGeom>
          <a:noFill/>
          <a:ln w="44450" cap="flat" cmpd="sng" algn="ctr">
            <a:solidFill>
              <a:sysClr val="windowText" lastClr="000000"/>
            </a:solidFill>
            <a:prstDash val="solid"/>
            <a:tailEnd type="arrow"/>
          </a:ln>
          <a:effectLst/>
        </p:spPr>
      </p:cxnSp>
      <p:cxnSp>
        <p:nvCxnSpPr>
          <p:cNvPr id="82" name="Straight Arrow Connector 81"/>
          <p:cNvCxnSpPr>
            <a:stCxn id="78" idx="3"/>
            <a:endCxn id="80" idx="0"/>
          </p:cNvCxnSpPr>
          <p:nvPr/>
        </p:nvCxnSpPr>
        <p:spPr>
          <a:xfrm>
            <a:off x="5638800" y="2590800"/>
            <a:ext cx="1943100" cy="1066800"/>
          </a:xfrm>
          <a:prstGeom prst="straightConnector1">
            <a:avLst/>
          </a:prstGeom>
          <a:noFill/>
          <a:ln w="44450" cap="flat" cmpd="sng" algn="ctr">
            <a:solidFill>
              <a:sysClr val="windowText" lastClr="000000"/>
            </a:solidFill>
            <a:prstDash val="solid"/>
            <a:tailEnd type="arrow"/>
          </a:ln>
          <a:effectLst/>
        </p:spPr>
      </p:cxnSp>
      <p:sp>
        <p:nvSpPr>
          <p:cNvPr id="83" name="Rectangle 82"/>
          <p:cNvSpPr/>
          <p:nvPr/>
        </p:nvSpPr>
        <p:spPr>
          <a:xfrm>
            <a:off x="2362200" y="2667000"/>
            <a:ext cx="11430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Sunny</a:t>
            </a:r>
          </a:p>
        </p:txBody>
      </p:sp>
      <p:sp>
        <p:nvSpPr>
          <p:cNvPr id="84" name="Rectangle 83"/>
          <p:cNvSpPr/>
          <p:nvPr/>
        </p:nvSpPr>
        <p:spPr>
          <a:xfrm>
            <a:off x="6248400" y="2667000"/>
            <a:ext cx="16002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Rain</a:t>
            </a:r>
          </a:p>
        </p:txBody>
      </p:sp>
      <p:sp>
        <p:nvSpPr>
          <p:cNvPr id="85" name="Rectangle 84"/>
          <p:cNvSpPr/>
          <p:nvPr/>
        </p:nvSpPr>
        <p:spPr>
          <a:xfrm>
            <a:off x="4038600" y="2971800"/>
            <a:ext cx="16002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Overcast</a:t>
            </a:r>
          </a:p>
        </p:txBody>
      </p:sp>
      <p:sp>
        <p:nvSpPr>
          <p:cNvPr id="86" name="Rectangle 85"/>
          <p:cNvSpPr/>
          <p:nvPr/>
        </p:nvSpPr>
        <p:spPr>
          <a:xfrm>
            <a:off x="914400" y="4419600"/>
            <a:ext cx="16002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High</a:t>
            </a:r>
          </a:p>
        </p:txBody>
      </p:sp>
      <p:sp>
        <p:nvSpPr>
          <p:cNvPr id="87" name="Rectangle 86"/>
          <p:cNvSpPr/>
          <p:nvPr/>
        </p:nvSpPr>
        <p:spPr>
          <a:xfrm>
            <a:off x="2895600" y="4419600"/>
            <a:ext cx="16002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Normal</a:t>
            </a:r>
          </a:p>
        </p:txBody>
      </p:sp>
      <p:sp>
        <p:nvSpPr>
          <p:cNvPr id="88" name="Rectangle 87"/>
          <p:cNvSpPr/>
          <p:nvPr/>
        </p:nvSpPr>
        <p:spPr>
          <a:xfrm>
            <a:off x="7543800" y="4267200"/>
            <a:ext cx="16002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Weak</a:t>
            </a:r>
          </a:p>
        </p:txBody>
      </p:sp>
      <p:sp>
        <p:nvSpPr>
          <p:cNvPr id="89" name="Rectangle 88"/>
          <p:cNvSpPr/>
          <p:nvPr/>
        </p:nvSpPr>
        <p:spPr>
          <a:xfrm>
            <a:off x="5943600" y="4267200"/>
            <a:ext cx="1600200" cy="609600"/>
          </a:xfrm>
          <a:prstGeom prst="rect">
            <a:avLst/>
          </a:prstGeom>
          <a:no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Strong</a:t>
            </a:r>
          </a:p>
        </p:txBody>
      </p:sp>
      <p:cxnSp>
        <p:nvCxnSpPr>
          <p:cNvPr id="90" name="Straight Arrow Connector 89"/>
          <p:cNvCxnSpPr>
            <a:stCxn id="79" idx="2"/>
            <a:endCxn id="98" idx="0"/>
          </p:cNvCxnSpPr>
          <p:nvPr/>
        </p:nvCxnSpPr>
        <p:spPr>
          <a:xfrm rot="5400000">
            <a:off x="1600200" y="4152900"/>
            <a:ext cx="1295400" cy="1066800"/>
          </a:xfrm>
          <a:prstGeom prst="straightConnector1">
            <a:avLst/>
          </a:prstGeom>
          <a:noFill/>
          <a:ln w="44450" cap="flat" cmpd="sng" algn="ctr">
            <a:solidFill>
              <a:sysClr val="windowText" lastClr="000000"/>
            </a:solidFill>
            <a:prstDash val="solid"/>
            <a:tailEnd type="arrow"/>
          </a:ln>
          <a:effectLst/>
        </p:spPr>
      </p:cxnSp>
      <p:cxnSp>
        <p:nvCxnSpPr>
          <p:cNvPr id="91" name="Straight Arrow Connector 90"/>
          <p:cNvCxnSpPr>
            <a:stCxn id="79" idx="2"/>
          </p:cNvCxnSpPr>
          <p:nvPr/>
        </p:nvCxnSpPr>
        <p:spPr>
          <a:xfrm rot="16200000" flipH="1">
            <a:off x="2495550" y="4324350"/>
            <a:ext cx="1295400" cy="723900"/>
          </a:xfrm>
          <a:prstGeom prst="straightConnector1">
            <a:avLst/>
          </a:prstGeom>
          <a:noFill/>
          <a:ln w="44450" cap="flat" cmpd="sng" algn="ctr">
            <a:solidFill>
              <a:sysClr val="windowText" lastClr="000000"/>
            </a:solidFill>
            <a:prstDash val="solid"/>
            <a:tailEnd type="arrow"/>
          </a:ln>
          <a:effectLst/>
        </p:spPr>
      </p:cxnSp>
      <p:cxnSp>
        <p:nvCxnSpPr>
          <p:cNvPr id="92" name="Straight Arrow Connector 91"/>
          <p:cNvCxnSpPr>
            <a:stCxn id="80" idx="2"/>
          </p:cNvCxnSpPr>
          <p:nvPr/>
        </p:nvCxnSpPr>
        <p:spPr>
          <a:xfrm rot="5400000">
            <a:off x="6648450" y="4248150"/>
            <a:ext cx="1066800" cy="800100"/>
          </a:xfrm>
          <a:prstGeom prst="straightConnector1">
            <a:avLst/>
          </a:prstGeom>
          <a:noFill/>
          <a:ln w="44450" cap="flat" cmpd="sng" algn="ctr">
            <a:solidFill>
              <a:sysClr val="windowText" lastClr="000000"/>
            </a:solidFill>
            <a:prstDash val="solid"/>
            <a:tailEnd type="arrow"/>
          </a:ln>
          <a:effectLst/>
        </p:spPr>
      </p:cxnSp>
      <p:cxnSp>
        <p:nvCxnSpPr>
          <p:cNvPr id="93" name="Straight Arrow Connector 92"/>
          <p:cNvCxnSpPr>
            <a:stCxn id="80" idx="2"/>
            <a:endCxn id="99" idx="0"/>
          </p:cNvCxnSpPr>
          <p:nvPr/>
        </p:nvCxnSpPr>
        <p:spPr>
          <a:xfrm rot="16200000" flipH="1">
            <a:off x="7429500" y="4267200"/>
            <a:ext cx="1066800" cy="762000"/>
          </a:xfrm>
          <a:prstGeom prst="straightConnector1">
            <a:avLst/>
          </a:prstGeom>
          <a:noFill/>
          <a:ln w="44450" cap="flat" cmpd="sng" algn="ctr">
            <a:solidFill>
              <a:sysClr val="windowText" lastClr="000000"/>
            </a:solidFill>
            <a:prstDash val="solid"/>
            <a:tailEnd type="arrow"/>
          </a:ln>
          <a:effectLst/>
        </p:spPr>
      </p:cxnSp>
      <p:cxnSp>
        <p:nvCxnSpPr>
          <p:cNvPr id="94" name="Straight Arrow Connector 93"/>
          <p:cNvCxnSpPr/>
          <p:nvPr/>
        </p:nvCxnSpPr>
        <p:spPr>
          <a:xfrm rot="16200000" flipH="1">
            <a:off x="4533900" y="3695700"/>
            <a:ext cx="533400" cy="0"/>
          </a:xfrm>
          <a:prstGeom prst="straightConnector1">
            <a:avLst/>
          </a:prstGeom>
          <a:noFill/>
          <a:ln w="44450" cap="flat" cmpd="sng" algn="ctr">
            <a:solidFill>
              <a:sysClr val="windowText" lastClr="000000"/>
            </a:solidFill>
            <a:prstDash val="solid"/>
            <a:tailEnd type="arrow"/>
          </a:ln>
          <a:effectLst/>
        </p:spPr>
      </p:cxnSp>
      <p:cxnSp>
        <p:nvCxnSpPr>
          <p:cNvPr id="95" name="Straight Arrow Connector 94"/>
          <p:cNvCxnSpPr/>
          <p:nvPr/>
        </p:nvCxnSpPr>
        <p:spPr>
          <a:xfrm rot="5400000">
            <a:off x="4686301" y="3009900"/>
            <a:ext cx="228600" cy="3175"/>
          </a:xfrm>
          <a:prstGeom prst="straightConnector1">
            <a:avLst/>
          </a:prstGeom>
          <a:noFill/>
          <a:ln w="44450" cap="flat" cmpd="sng" algn="ctr">
            <a:solidFill>
              <a:sysClr val="windowText" lastClr="000000"/>
            </a:solidFill>
            <a:prstDash val="solid"/>
            <a:tailEnd type="none"/>
          </a:ln>
          <a:effectLst/>
        </p:spPr>
      </p:cxnSp>
      <p:sp>
        <p:nvSpPr>
          <p:cNvPr id="96" name="Rectangle 95"/>
          <p:cNvSpPr/>
          <p:nvPr/>
        </p:nvSpPr>
        <p:spPr>
          <a:xfrm>
            <a:off x="2743200" y="5334000"/>
            <a:ext cx="1600200" cy="457200"/>
          </a:xfrm>
          <a:prstGeom prst="rect">
            <a:avLst/>
          </a:prstGeom>
          <a:solidFill>
            <a:srgbClr val="C0504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Play</a:t>
            </a:r>
          </a:p>
        </p:txBody>
      </p:sp>
      <p:sp>
        <p:nvSpPr>
          <p:cNvPr id="97" name="Rectangle 96"/>
          <p:cNvSpPr/>
          <p:nvPr/>
        </p:nvSpPr>
        <p:spPr>
          <a:xfrm>
            <a:off x="3962400" y="3962400"/>
            <a:ext cx="1600200" cy="457200"/>
          </a:xfrm>
          <a:prstGeom prst="rect">
            <a:avLst/>
          </a:prstGeom>
          <a:solidFill>
            <a:srgbClr val="C0504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Play</a:t>
            </a:r>
          </a:p>
        </p:txBody>
      </p:sp>
      <p:sp>
        <p:nvSpPr>
          <p:cNvPr id="98" name="Rectangle 97"/>
          <p:cNvSpPr/>
          <p:nvPr/>
        </p:nvSpPr>
        <p:spPr>
          <a:xfrm>
            <a:off x="914400" y="5334000"/>
            <a:ext cx="1600200" cy="457200"/>
          </a:xfrm>
          <a:prstGeom prst="rect">
            <a:avLst/>
          </a:prstGeom>
          <a:solidFill>
            <a:srgbClr val="C0504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Don’t play</a:t>
            </a:r>
          </a:p>
        </p:txBody>
      </p:sp>
      <p:sp>
        <p:nvSpPr>
          <p:cNvPr id="99" name="Rectangle 98"/>
          <p:cNvSpPr/>
          <p:nvPr/>
        </p:nvSpPr>
        <p:spPr>
          <a:xfrm>
            <a:off x="7620000" y="5181600"/>
            <a:ext cx="1447800" cy="457200"/>
          </a:xfrm>
          <a:prstGeom prst="rect">
            <a:avLst/>
          </a:prstGeom>
          <a:solidFill>
            <a:srgbClr val="C0504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Play</a:t>
            </a:r>
          </a:p>
        </p:txBody>
      </p:sp>
      <p:sp>
        <p:nvSpPr>
          <p:cNvPr id="100" name="Rectangle 99"/>
          <p:cNvSpPr/>
          <p:nvPr/>
        </p:nvSpPr>
        <p:spPr>
          <a:xfrm>
            <a:off x="5867400" y="5181600"/>
            <a:ext cx="1600200" cy="457200"/>
          </a:xfrm>
          <a:prstGeom prst="rect">
            <a:avLst/>
          </a:prstGeom>
          <a:solidFill>
            <a:srgbClr val="C0504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Don’t play</a:t>
            </a:r>
          </a:p>
        </p:txBody>
      </p:sp>
      <p:sp>
        <p:nvSpPr>
          <p:cNvPr id="101" name="Text Box 28"/>
          <p:cNvSpPr txBox="1">
            <a:spLocks noChangeArrowheads="1"/>
          </p:cNvSpPr>
          <p:nvPr/>
        </p:nvSpPr>
        <p:spPr bwMode="auto">
          <a:xfrm>
            <a:off x="0" y="1447800"/>
            <a:ext cx="36972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2400" smtClean="0">
                <a:solidFill>
                  <a:prstClr val="black"/>
                </a:solidFill>
                <a:latin typeface="Times New Roman" panose="02020603050405020304" pitchFamily="18" charset="0"/>
              </a:rPr>
              <a:t>	Good day for tennis?</a:t>
            </a:r>
          </a:p>
          <a:p>
            <a:pPr fontAlgn="base">
              <a:spcBef>
                <a:spcPct val="0"/>
              </a:spcBef>
              <a:spcAft>
                <a:spcPct val="0"/>
              </a:spcAft>
            </a:pPr>
            <a:r>
              <a:rPr lang="en-US" altLang="en-US" sz="2400" smtClean="0">
                <a:solidFill>
                  <a:srgbClr val="0000FF"/>
                </a:solidFill>
                <a:latin typeface="Times New Roman" panose="02020603050405020304" pitchFamily="18" charset="0"/>
              </a:rPr>
              <a:t>Leaves</a:t>
            </a:r>
            <a:r>
              <a:rPr lang="en-US" altLang="en-US" sz="2400" smtClean="0">
                <a:solidFill>
                  <a:srgbClr val="1F497D"/>
                </a:solidFill>
                <a:latin typeface="Times New Roman" panose="02020603050405020304" pitchFamily="18" charset="0"/>
              </a:rPr>
              <a:t> = classification</a:t>
            </a:r>
          </a:p>
          <a:p>
            <a:pPr fontAlgn="base">
              <a:spcBef>
                <a:spcPct val="0"/>
              </a:spcBef>
              <a:spcAft>
                <a:spcPct val="0"/>
              </a:spcAft>
            </a:pPr>
            <a:r>
              <a:rPr lang="en-US" altLang="en-US" sz="2400" smtClean="0">
                <a:solidFill>
                  <a:srgbClr val="0000FF"/>
                </a:solidFill>
                <a:latin typeface="Times New Roman" panose="02020603050405020304" pitchFamily="18" charset="0"/>
              </a:rPr>
              <a:t>Arcs</a:t>
            </a:r>
            <a:r>
              <a:rPr lang="en-US" altLang="en-US" sz="2400" smtClean="0">
                <a:solidFill>
                  <a:srgbClr val="1F497D"/>
                </a:solidFill>
                <a:latin typeface="Times New Roman" panose="02020603050405020304" pitchFamily="18" charset="0"/>
              </a:rPr>
              <a:t> = choice of value</a:t>
            </a:r>
          </a:p>
          <a:p>
            <a:pPr fontAlgn="base">
              <a:spcBef>
                <a:spcPct val="0"/>
              </a:spcBef>
              <a:spcAft>
                <a:spcPct val="0"/>
              </a:spcAft>
            </a:pPr>
            <a:r>
              <a:rPr lang="en-US" altLang="en-US" sz="2400" smtClean="0">
                <a:solidFill>
                  <a:srgbClr val="1F497D"/>
                </a:solidFill>
                <a:latin typeface="Times New Roman" panose="02020603050405020304" pitchFamily="18" charset="0"/>
              </a:rPr>
              <a:t>for parent attribute</a:t>
            </a:r>
          </a:p>
        </p:txBody>
      </p:sp>
      <p:sp>
        <p:nvSpPr>
          <p:cNvPr id="102" name="Text Box 29"/>
          <p:cNvSpPr txBox="1">
            <a:spLocks noChangeArrowheads="1"/>
          </p:cNvSpPr>
          <p:nvPr/>
        </p:nvSpPr>
        <p:spPr bwMode="auto">
          <a:xfrm>
            <a:off x="117475" y="5789613"/>
            <a:ext cx="90265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2800" smtClean="0">
                <a:solidFill>
                  <a:prstClr val="black"/>
                </a:solidFill>
                <a:latin typeface="Times New Roman" panose="02020603050405020304" pitchFamily="18" charset="0"/>
              </a:rPr>
              <a:t>Decision tree is equivalent to logic in disjunctive normal form</a:t>
            </a:r>
          </a:p>
          <a:p>
            <a:pPr fontAlgn="base">
              <a:spcBef>
                <a:spcPct val="0"/>
              </a:spcBef>
              <a:spcAft>
                <a:spcPct val="0"/>
              </a:spcAft>
            </a:pPr>
            <a:r>
              <a:rPr lang="en-US" altLang="en-US" sz="2800" smtClean="0">
                <a:solidFill>
                  <a:srgbClr val="FF0000"/>
                </a:solidFill>
                <a:latin typeface="Times New Roman" panose="02020603050405020304" pitchFamily="18" charset="0"/>
              </a:rPr>
              <a:t>Play </a:t>
            </a:r>
            <a:r>
              <a:rPr lang="en-US" altLang="en-US" sz="2800" smtClean="0">
                <a:solidFill>
                  <a:srgbClr val="FF0000"/>
                </a:solidFill>
                <a:latin typeface="Times New Roman" panose="02020603050405020304" pitchFamily="18" charset="0"/>
                <a:sym typeface="Symbol" panose="05050102010706020507" pitchFamily="18" charset="2"/>
              </a:rPr>
              <a:t>  (Sunny  Normal)  Overcast  (Rain  Weak)</a:t>
            </a:r>
            <a:endParaRPr lang="en-US" altLang="en-US" sz="2800" smtClean="0">
              <a:solidFill>
                <a:prstClr val="black"/>
              </a:solidFill>
              <a:latin typeface="Times New Roman" panose="02020603050405020304" pitchFamily="18" charset="0"/>
            </a:endParaRPr>
          </a:p>
          <a:p>
            <a:pPr fontAlgn="base">
              <a:spcBef>
                <a:spcPct val="0"/>
              </a:spcBef>
              <a:spcAft>
                <a:spcPct val="0"/>
              </a:spcAft>
            </a:pPr>
            <a:endParaRPr lang="en-US" altLang="en-US" sz="2800" smtClean="0">
              <a:solidFill>
                <a:prstClr val="black"/>
              </a:solidFill>
              <a:latin typeface="Times New Roman" panose="02020603050405020304" pitchFamily="18" charset="0"/>
            </a:endParaRPr>
          </a:p>
        </p:txBody>
      </p:sp>
      <p:sp>
        <p:nvSpPr>
          <p:cNvPr id="103"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4400" b="1" dirty="0">
                <a:solidFill>
                  <a:srgbClr val="333399"/>
                </a:solidFill>
                <a:latin typeface="Arial"/>
              </a:rPr>
              <a:t>Decision Tree Representation</a:t>
            </a:r>
            <a:endParaRPr lang="en-US" altLang="en-US" sz="4400" b="1" dirty="0">
              <a:solidFill>
                <a:srgbClr val="333399"/>
              </a:solidFill>
              <a:latin typeface="Arial"/>
            </a:endParaRPr>
          </a:p>
        </p:txBody>
      </p:sp>
    </p:spTree>
    <p:extLst>
      <p:ext uri="{BB962C8B-B14F-4D97-AF65-F5344CB8AC3E}">
        <p14:creationId xmlns:p14="http://schemas.microsoft.com/office/powerpoint/2010/main" val="232541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txBox="1">
            <a:spLocks noChangeArrowheads="1"/>
          </p:cNvSpPr>
          <p:nvPr/>
        </p:nvSpPr>
        <p:spPr bwMode="auto">
          <a:xfrm>
            <a:off x="418226" y="321940"/>
            <a:ext cx="8229600" cy="70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Example of a Decision Tree</a:t>
            </a:r>
          </a:p>
        </p:txBody>
      </p:sp>
      <p:grpSp>
        <p:nvGrpSpPr>
          <p:cNvPr id="41" name="Group 3"/>
          <p:cNvGrpSpPr>
            <a:grpSpLocks/>
          </p:cNvGrpSpPr>
          <p:nvPr/>
        </p:nvGrpSpPr>
        <p:grpSpPr bwMode="auto">
          <a:xfrm>
            <a:off x="304800" y="1720850"/>
            <a:ext cx="3587750" cy="4311650"/>
            <a:chOff x="288" y="951"/>
            <a:chExt cx="2260" cy="2716"/>
          </a:xfrm>
        </p:grpSpPr>
        <p:graphicFrame>
          <p:nvGraphicFramePr>
            <p:cNvPr id="4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21516" name="Document" r:id="rId3" imgW="5405040" imgH="5780160" progId="Word.Document.8">
                    <p:embed/>
                  </p:oleObj>
                </mc:Choice>
                <mc:Fallback>
                  <p:oleObj name="Document" r:id="rId3" imgW="5405040" imgH="5780160" progId="Word.Document.8">
                    <p:embed/>
                    <p:pic>
                      <p:nvPicPr>
                        <p:cNvPr id="174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categorical</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categorical</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continuous</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class</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grpSp>
      <p:sp>
        <p:nvSpPr>
          <p:cNvPr id="4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6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6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6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Married</a:t>
            </a:r>
            <a:r>
              <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rPr>
              <a:t> </a:t>
            </a:r>
          </a:p>
        </p:txBody>
      </p:sp>
      <p:sp>
        <p:nvSpPr>
          <p:cNvPr id="6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7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800" b="1" i="1" u="none" strike="noStrike" kern="0" cap="none" spc="0" normalizeH="0" baseline="0" noProof="0" smtClean="0">
                <a:ln>
                  <a:noFill/>
                </a:ln>
                <a:solidFill>
                  <a:srgbClr val="FF0000"/>
                </a:solidFill>
                <a:effectLst/>
                <a:uLnTx/>
                <a:uFillTx/>
                <a:latin typeface="Arial" panose="020B0604020202020204" pitchFamily="34" charset="0"/>
              </a:rPr>
              <a:t>Splitting Attributes</a:t>
            </a:r>
          </a:p>
        </p:txBody>
      </p:sp>
      <p:sp>
        <p:nvSpPr>
          <p:cNvPr id="7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7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7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7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Training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7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Model:  Decision Tree</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Tree>
    <p:extLst>
      <p:ext uri="{BB962C8B-B14F-4D97-AF65-F5344CB8AC3E}">
        <p14:creationId xmlns:p14="http://schemas.microsoft.com/office/powerpoint/2010/main" val="506752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
          <p:cNvGraphicFramePr>
            <a:graphicFrameLocks noChangeAspect="1"/>
          </p:cNvGraphicFramePr>
          <p:nvPr/>
        </p:nvGraphicFramePr>
        <p:xfrm>
          <a:off x="381000" y="2484438"/>
          <a:ext cx="3565525" cy="3687762"/>
        </p:xfrm>
        <a:graphic>
          <a:graphicData uri="http://schemas.openxmlformats.org/presentationml/2006/ole">
            <mc:AlternateContent xmlns:mc="http://schemas.openxmlformats.org/markup-compatibility/2006">
              <mc:Choice xmlns:v="urn:schemas-microsoft-com:vml" Requires="v">
                <p:oleObj spid="_x0000_s22540" name="Document" r:id="rId3" imgW="5405040" imgH="5780160" progId="Word.Document.8">
                  <p:embed/>
                </p:oleObj>
              </mc:Choice>
              <mc:Fallback>
                <p:oleObj name="Document" r:id="rId3" imgW="5405040" imgH="5780160" progId="Word.Document.8">
                  <p:embed/>
                  <p:pic>
                    <p:nvPicPr>
                      <p:cNvPr id="184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84438"/>
                        <a:ext cx="3565525" cy="368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4"/>
          <p:cNvSpPr txBox="1">
            <a:spLocks noChangeArrowheads="1"/>
          </p:cNvSpPr>
          <p:nvPr/>
        </p:nvSpPr>
        <p:spPr bwMode="auto">
          <a:xfrm rot="19183191">
            <a:off x="990600" y="18605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categorical</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8" name="Text Box 5"/>
          <p:cNvSpPr txBox="1">
            <a:spLocks noChangeArrowheads="1"/>
          </p:cNvSpPr>
          <p:nvPr/>
        </p:nvSpPr>
        <p:spPr bwMode="auto">
          <a:xfrm rot="19183191">
            <a:off x="1676400" y="18605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categorical</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39" name="Text Box 6"/>
          <p:cNvSpPr txBox="1">
            <a:spLocks noChangeArrowheads="1"/>
          </p:cNvSpPr>
          <p:nvPr/>
        </p:nvSpPr>
        <p:spPr bwMode="auto">
          <a:xfrm rot="19183191">
            <a:off x="2514600" y="1860550"/>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continuous</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0" name="Text Box 7"/>
          <p:cNvSpPr txBox="1">
            <a:spLocks noChangeArrowheads="1"/>
          </p:cNvSpPr>
          <p:nvPr/>
        </p:nvSpPr>
        <p:spPr bwMode="auto">
          <a:xfrm rot="19183191">
            <a:off x="3276600" y="2012950"/>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006600"/>
                </a:solidFill>
                <a:effectLst/>
                <a:uLnTx/>
                <a:uFillTx/>
                <a:latin typeface="Arial" panose="020B0604020202020204" pitchFamily="34" charset="0"/>
              </a:rPr>
              <a:t>class</a:t>
            </a:r>
            <a:endParaRPr kumimoji="0" lang="en-US" altLang="en-US" sz="1600" b="1"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1" name="Line 8"/>
          <p:cNvSpPr>
            <a:spLocks noChangeShapeType="1"/>
          </p:cNvSpPr>
          <p:nvPr/>
        </p:nvSpPr>
        <p:spPr bwMode="auto">
          <a:xfrm>
            <a:off x="7929563" y="3848100"/>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2" name="Line 9"/>
          <p:cNvSpPr>
            <a:spLocks noChangeShapeType="1"/>
          </p:cNvSpPr>
          <p:nvPr/>
        </p:nvSpPr>
        <p:spPr bwMode="auto">
          <a:xfrm flipH="1">
            <a:off x="6799263" y="3848100"/>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3" name="Line 10"/>
          <p:cNvSpPr>
            <a:spLocks noChangeShapeType="1"/>
          </p:cNvSpPr>
          <p:nvPr/>
        </p:nvSpPr>
        <p:spPr bwMode="auto">
          <a:xfrm flipH="1">
            <a:off x="5805488" y="3084513"/>
            <a:ext cx="403225" cy="5286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4" name="Line 11"/>
          <p:cNvSpPr>
            <a:spLocks noChangeShapeType="1"/>
          </p:cNvSpPr>
          <p:nvPr/>
        </p:nvSpPr>
        <p:spPr bwMode="auto">
          <a:xfrm>
            <a:off x="7016750" y="3084513"/>
            <a:ext cx="484188" cy="5286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5" name="Line 12"/>
          <p:cNvSpPr>
            <a:spLocks noChangeShapeType="1"/>
          </p:cNvSpPr>
          <p:nvPr/>
        </p:nvSpPr>
        <p:spPr bwMode="auto">
          <a:xfrm>
            <a:off x="5967413" y="2357438"/>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6" name="Line 13"/>
          <p:cNvSpPr>
            <a:spLocks noChangeShapeType="1"/>
          </p:cNvSpPr>
          <p:nvPr/>
        </p:nvSpPr>
        <p:spPr bwMode="auto">
          <a:xfrm flipH="1">
            <a:off x="4594225" y="2357438"/>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47" name="Text Box 14"/>
          <p:cNvSpPr txBox="1">
            <a:spLocks noChangeArrowheads="1"/>
          </p:cNvSpPr>
          <p:nvPr/>
        </p:nvSpPr>
        <p:spPr bwMode="auto">
          <a:xfrm>
            <a:off x="5111750" y="2093913"/>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8" name="Text Box 15"/>
          <p:cNvSpPr txBox="1">
            <a:spLocks noChangeArrowheads="1"/>
          </p:cNvSpPr>
          <p:nvPr/>
        </p:nvSpPr>
        <p:spPr bwMode="auto">
          <a:xfrm>
            <a:off x="6127750" y="2820988"/>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49" name="Text Box 16"/>
          <p:cNvSpPr txBox="1">
            <a:spLocks noChangeArrowheads="1"/>
          </p:cNvSpPr>
          <p:nvPr/>
        </p:nvSpPr>
        <p:spPr bwMode="auto">
          <a:xfrm>
            <a:off x="7042150" y="3582988"/>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0" name="AutoShape 17"/>
          <p:cNvSpPr>
            <a:spLocks noChangeArrowheads="1"/>
          </p:cNvSpPr>
          <p:nvPr/>
        </p:nvSpPr>
        <p:spPr bwMode="auto">
          <a:xfrm>
            <a:off x="7969250" y="4371975"/>
            <a:ext cx="627063"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1" name="Text Box 18"/>
          <p:cNvSpPr txBox="1">
            <a:spLocks noChangeArrowheads="1"/>
          </p:cNvSpPr>
          <p:nvPr/>
        </p:nvSpPr>
        <p:spPr bwMode="auto">
          <a:xfrm>
            <a:off x="7893050" y="4371975"/>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2" name="AutoShape 19"/>
          <p:cNvSpPr>
            <a:spLocks noChangeArrowheads="1"/>
          </p:cNvSpPr>
          <p:nvPr/>
        </p:nvSpPr>
        <p:spPr bwMode="auto">
          <a:xfrm>
            <a:off x="6477000" y="4389438"/>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3" name="Text Box 20"/>
          <p:cNvSpPr txBox="1">
            <a:spLocks noChangeArrowheads="1"/>
          </p:cNvSpPr>
          <p:nvPr/>
        </p:nvSpPr>
        <p:spPr bwMode="auto">
          <a:xfrm>
            <a:off x="6573838" y="4375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54" name="AutoShape 21"/>
          <p:cNvSpPr>
            <a:spLocks noChangeArrowheads="1"/>
          </p:cNvSpPr>
          <p:nvPr/>
        </p:nvSpPr>
        <p:spPr bwMode="auto">
          <a:xfrm>
            <a:off x="4271963" y="2835275"/>
            <a:ext cx="685800" cy="347663"/>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
        <p:nvSpPr>
          <p:cNvPr id="55" name="Text Box 22"/>
          <p:cNvSpPr txBox="1">
            <a:spLocks noChangeArrowheads="1"/>
          </p:cNvSpPr>
          <p:nvPr/>
        </p:nvSpPr>
        <p:spPr bwMode="auto">
          <a:xfrm>
            <a:off x="4367213" y="2820988"/>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grpSp>
        <p:nvGrpSpPr>
          <p:cNvPr id="56" name="Group 23"/>
          <p:cNvGrpSpPr>
            <a:grpSpLocks/>
          </p:cNvGrpSpPr>
          <p:nvPr/>
        </p:nvGrpSpPr>
        <p:grpSpPr bwMode="auto">
          <a:xfrm>
            <a:off x="5518150" y="3582988"/>
            <a:ext cx="685800" cy="381000"/>
            <a:chOff x="4927" y="2340"/>
            <a:chExt cx="432" cy="240"/>
          </a:xfrm>
        </p:grpSpPr>
        <p:sp>
          <p:nvSpPr>
            <p:cNvPr id="57" name="AutoShape 24"/>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8" name="Text Box 25"/>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pSp>
      <p:sp>
        <p:nvSpPr>
          <p:cNvPr id="59" name="Text Box 26"/>
          <p:cNvSpPr txBox="1">
            <a:spLocks noChangeArrowheads="1"/>
          </p:cNvSpPr>
          <p:nvPr/>
        </p:nvSpPr>
        <p:spPr bwMode="auto">
          <a:xfrm>
            <a:off x="5441950" y="3125788"/>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0" name="Text Box 27"/>
          <p:cNvSpPr txBox="1">
            <a:spLocks noChangeArrowheads="1"/>
          </p:cNvSpPr>
          <p:nvPr/>
        </p:nvSpPr>
        <p:spPr bwMode="auto">
          <a:xfrm>
            <a:off x="7194550" y="3049588"/>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1" name="Text Box 28"/>
          <p:cNvSpPr txBox="1">
            <a:spLocks noChangeArrowheads="1"/>
          </p:cNvSpPr>
          <p:nvPr/>
        </p:nvSpPr>
        <p:spPr bwMode="auto">
          <a:xfrm>
            <a:off x="4070350" y="228758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Married</a:t>
            </a:r>
            <a:r>
              <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rPr>
              <a:t> </a:t>
            </a:r>
          </a:p>
        </p:txBody>
      </p:sp>
      <p:sp>
        <p:nvSpPr>
          <p:cNvPr id="62" name="Text Box 29"/>
          <p:cNvSpPr txBox="1">
            <a:spLocks noChangeArrowheads="1"/>
          </p:cNvSpPr>
          <p:nvPr/>
        </p:nvSpPr>
        <p:spPr bwMode="auto">
          <a:xfrm>
            <a:off x="5670550" y="2058988"/>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3" name="Text Box 30"/>
          <p:cNvSpPr txBox="1">
            <a:spLocks noChangeArrowheads="1"/>
          </p:cNvSpPr>
          <p:nvPr/>
        </p:nvSpPr>
        <p:spPr bwMode="auto">
          <a:xfrm>
            <a:off x="6276975" y="391318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4" name="Text Box 31"/>
          <p:cNvSpPr txBox="1">
            <a:spLocks noChangeArrowheads="1"/>
          </p:cNvSpPr>
          <p:nvPr/>
        </p:nvSpPr>
        <p:spPr bwMode="auto">
          <a:xfrm>
            <a:off x="8051800" y="391318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65" name="Text Box 32"/>
          <p:cNvSpPr txBox="1">
            <a:spLocks noChangeArrowheads="1"/>
          </p:cNvSpPr>
          <p:nvPr/>
        </p:nvSpPr>
        <p:spPr bwMode="auto">
          <a:xfrm>
            <a:off x="4267200" y="5380038"/>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b="1" smtClean="0">
                <a:solidFill>
                  <a:srgbClr val="CC3300"/>
                </a:solidFill>
                <a:latin typeface="Arial" panose="020B0604020202020204" pitchFamily="34" charset="0"/>
              </a:rPr>
              <a:t>There could be more than one tree that fits the same data!</a:t>
            </a:r>
          </a:p>
        </p:txBody>
      </p:sp>
      <p:sp>
        <p:nvSpPr>
          <p:cNvPr id="97" name="Rectangle 2"/>
          <p:cNvSpPr txBox="1">
            <a:spLocks noChangeArrowheads="1"/>
          </p:cNvSpPr>
          <p:nvPr/>
        </p:nvSpPr>
        <p:spPr bwMode="auto">
          <a:xfrm>
            <a:off x="418226" y="321940"/>
            <a:ext cx="8229600" cy="70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Example of a Decision </a:t>
            </a:r>
            <a:r>
              <a:rPr lang="en-US" altLang="en-US" b="1" dirty="0" smtClean="0">
                <a:solidFill>
                  <a:srgbClr val="333399"/>
                </a:solidFill>
                <a:latin typeface="Arial"/>
              </a:rPr>
              <a:t>Tree …</a:t>
            </a:r>
            <a:endParaRPr lang="en-US" altLang="en-US" b="1" dirty="0">
              <a:solidFill>
                <a:srgbClr val="333399"/>
              </a:solidFill>
              <a:latin typeface="Arial"/>
            </a:endParaRPr>
          </a:p>
        </p:txBody>
      </p:sp>
    </p:spTree>
    <p:extLst>
      <p:ext uri="{BB962C8B-B14F-4D97-AF65-F5344CB8AC3E}">
        <p14:creationId xmlns:p14="http://schemas.microsoft.com/office/powerpoint/2010/main" val="934177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2"/>
          <p:cNvSpPr txBox="1">
            <a:spLocks noChangeArrowheads="1"/>
          </p:cNvSpPr>
          <p:nvPr/>
        </p:nvSpPr>
        <p:spPr bwMode="auto">
          <a:xfrm>
            <a:off x="498705" y="307939"/>
            <a:ext cx="8229600" cy="75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defRPr>
            </a:lvl2pPr>
            <a:lvl3pPr algn="l" rtl="0" fontAlgn="base">
              <a:spcBef>
                <a:spcPct val="0"/>
              </a:spcBef>
              <a:spcAft>
                <a:spcPct val="0"/>
              </a:spcAft>
              <a:defRPr sz="4400">
                <a:solidFill>
                  <a:schemeClr val="tx2"/>
                </a:solidFill>
                <a:latin typeface="Garamond" panose="02020404030301010803" pitchFamily="18" charset="0"/>
              </a:defRPr>
            </a:lvl3pPr>
            <a:lvl4pPr algn="l" rtl="0" fontAlgn="base">
              <a:spcBef>
                <a:spcPct val="0"/>
              </a:spcBef>
              <a:spcAft>
                <a:spcPct val="0"/>
              </a:spcAft>
              <a:defRPr sz="4400">
                <a:solidFill>
                  <a:schemeClr val="tx2"/>
                </a:solidFill>
                <a:latin typeface="Garamond" panose="02020404030301010803" pitchFamily="18" charset="0"/>
              </a:defRPr>
            </a:lvl4pPr>
            <a:lvl5pPr algn="l" rtl="0" fontAlgn="base">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b="1" dirty="0">
                <a:solidFill>
                  <a:srgbClr val="333399"/>
                </a:solidFill>
                <a:latin typeface="Arial"/>
              </a:rPr>
              <a:t>Apply Model to Test Data</a:t>
            </a:r>
          </a:p>
        </p:txBody>
      </p:sp>
      <p:grpSp>
        <p:nvGrpSpPr>
          <p:cNvPr id="90" name="Group 3"/>
          <p:cNvGrpSpPr>
            <a:grpSpLocks/>
          </p:cNvGrpSpPr>
          <p:nvPr/>
        </p:nvGrpSpPr>
        <p:grpSpPr bwMode="auto">
          <a:xfrm>
            <a:off x="685800" y="2797175"/>
            <a:ext cx="4267200" cy="3298825"/>
            <a:chOff x="384" y="1584"/>
            <a:chExt cx="2451" cy="1694"/>
          </a:xfrm>
        </p:grpSpPr>
        <p:sp>
          <p:nvSpPr>
            <p:cNvPr id="91"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2"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3"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4"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5"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6"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7"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Refund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98"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MarSt</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99"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2D1993"/>
                  </a:solidFill>
                  <a:effectLst/>
                  <a:uLnTx/>
                  <a:uFillTx/>
                  <a:latin typeface="Arial" panose="020B0604020202020204" pitchFamily="34" charset="0"/>
                </a:rPr>
                <a:t>TaxInc</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00"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1"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02"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3"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04"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5"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00FFFF"/>
                </a:solidFill>
                <a:effectLst/>
                <a:uLnTx/>
                <a:uFillTx/>
                <a:latin typeface="Arial" panose="020B0604020202020204" pitchFamily="34" charset="0"/>
              </a:endParaRPr>
            </a:p>
          </p:txBody>
        </p:sp>
        <p:sp>
          <p:nvSpPr>
            <p:cNvPr id="106"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7"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1" i="0" u="none" strike="noStrike" kern="0" cap="none" spc="0" normalizeH="0" baseline="0" noProof="0" smtClean="0">
                  <a:ln>
                    <a:noFill/>
                  </a:ln>
                  <a:solidFill>
                    <a:srgbClr val="8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08"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Yes</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09"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No</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10"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Married</a:t>
              </a:r>
              <a:r>
                <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rPr>
                <a:t> </a:t>
              </a:r>
            </a:p>
          </p:txBody>
        </p:sp>
        <p:sp>
          <p:nvSpPr>
            <p:cNvPr id="111"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Single, Divorced</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12"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&lt;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13"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r" defTabSz="914400" eaLnBrk="0" fontAlgn="base" latinLnBrk="0" hangingPunct="0">
                <a:lnSpc>
                  <a:spcPct val="100000"/>
                </a:lnSpc>
                <a:spcBef>
                  <a:spcPct val="20000"/>
                </a:spcBef>
                <a:spcAft>
                  <a:spcPct val="0"/>
                </a:spcAft>
                <a:buClr>
                  <a:srgbClr val="CCCC66"/>
                </a:buClr>
                <a:buSzPct val="75000"/>
                <a:buFont typeface="Monotype Sort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Arial" panose="020B0604020202020204" pitchFamily="34" charset="0"/>
                </a:rPr>
                <a:t>&gt; 80K</a:t>
              </a:r>
              <a:endParaRPr kumimoji="0" lang="en-US" altLang="en-US" sz="1600" b="0" i="0" u="none" strike="noStrike" kern="0" cap="none" spc="0" normalizeH="0" baseline="0" noProof="0" smtClean="0">
                <a:ln>
                  <a:noFill/>
                </a:ln>
                <a:solidFill>
                  <a:srgbClr val="666600"/>
                </a:solidFill>
                <a:effectLst/>
                <a:uLnTx/>
                <a:uFillTx/>
                <a:latin typeface="Arial" panose="020B0604020202020204" pitchFamily="34" charset="0"/>
              </a:endParaRPr>
            </a:p>
          </p:txBody>
        </p:sp>
      </p:grpSp>
      <p:graphicFrame>
        <p:nvGraphicFramePr>
          <p:cNvPr id="114"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23564" name="Document" r:id="rId3" imgW="4651200" imgH="1576440" progId="Word.Document.8">
                  <p:embed/>
                </p:oleObj>
              </mc:Choice>
              <mc:Fallback>
                <p:oleObj name="Document" r:id="rId3" imgW="4651200" imgH="1576440" progId="Word.Document.8">
                  <p:embed/>
                  <p:pic>
                    <p:nvPicPr>
                      <p:cNvPr id="20507"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algn="ctr"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1" i="0" u="none" strike="noStrike" kern="0" cap="none" spc="0" normalizeH="0" baseline="0" noProof="0" smtClean="0">
                <a:ln>
                  <a:noFill/>
                </a:ln>
                <a:solidFill>
                  <a:srgbClr val="999900"/>
                </a:solidFill>
                <a:effectLst/>
                <a:uLnTx/>
                <a:uFillTx/>
                <a:latin typeface="Arial" panose="020B0604020202020204" pitchFamily="34" charset="0"/>
              </a:rPr>
              <a:t>Test Data</a:t>
            </a:r>
            <a:endParaRPr kumimoji="0" lang="en-US" altLang="en-US" sz="2000" b="0" i="0" u="none" strike="noStrike" kern="0" cap="none" spc="0" normalizeH="0" baseline="0" noProof="0" smtClean="0">
              <a:ln>
                <a:noFill/>
              </a:ln>
              <a:solidFill>
                <a:srgbClr val="666600"/>
              </a:solidFill>
              <a:effectLst/>
              <a:uLnTx/>
              <a:uFillTx/>
              <a:latin typeface="Arial" panose="020B0604020202020204" pitchFamily="34" charset="0"/>
            </a:endParaRPr>
          </a:p>
        </p:txBody>
      </p:sp>
      <p:sp>
        <p:nvSpPr>
          <p:cNvPr id="116"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marR="0" lvl="0" indent="-342900" defTabSz="914400" eaLnBrk="0" fontAlgn="base" latinLnBrk="0" hangingPunct="0">
              <a:lnSpc>
                <a:spcPct val="80000"/>
              </a:lnSpc>
              <a:spcBef>
                <a:spcPct val="20000"/>
              </a:spcBef>
              <a:spcAft>
                <a:spcPct val="0"/>
              </a:spcAft>
              <a:buClr>
                <a:srgbClr val="CCCC66"/>
              </a:buClr>
              <a:buSzPct val="75000"/>
              <a:buFont typeface="Monotype Sorts" pitchFamily="2" charset="2"/>
              <a:buNone/>
              <a:tabLst/>
              <a:defRPr/>
            </a:pPr>
            <a:r>
              <a:rPr kumimoji="0" lang="en-US" altLang="en-US" sz="2000" b="0" i="0" u="none" strike="noStrike" kern="0" cap="none" spc="0" normalizeH="0" baseline="0" noProof="0" smtClean="0">
                <a:ln>
                  <a:noFill/>
                </a:ln>
                <a:solidFill>
                  <a:srgbClr val="000000"/>
                </a:solidFill>
                <a:effectLst/>
                <a:uLnTx/>
                <a:uFillTx/>
                <a:latin typeface="Arial" panose="020B0604020202020204" pitchFamily="34" charset="0"/>
              </a:rPr>
              <a:t>Start from the root of tree.</a:t>
            </a:r>
          </a:p>
        </p:txBody>
      </p:sp>
      <p:sp>
        <p:nvSpPr>
          <p:cNvPr id="117"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4256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10614</TotalTime>
  <Words>1477</Words>
  <Application>Microsoft Office PowerPoint</Application>
  <PresentationFormat>On-screen Show (4:3)</PresentationFormat>
  <Paragraphs>496</Paragraphs>
  <Slides>32</Slides>
  <Notes>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50" baseType="lpstr">
      <vt:lpstr>Adobe Gothic Std B</vt:lpstr>
      <vt:lpstr>ＭＳ Ｐゴシック</vt:lpstr>
      <vt:lpstr>Algerian</vt:lpstr>
      <vt:lpstr>Arial</vt:lpstr>
      <vt:lpstr>Berlin Sans FB Demi</vt:lpstr>
      <vt:lpstr>Calibri</vt:lpstr>
      <vt:lpstr>Cambria</vt:lpstr>
      <vt:lpstr>Monotype Sorts</vt:lpstr>
      <vt:lpstr>Script MT Bold</vt:lpstr>
      <vt:lpstr>Symbol</vt:lpstr>
      <vt:lpstr>Tahoma</vt:lpstr>
      <vt:lpstr>Times New Roman</vt:lpstr>
      <vt:lpstr>Tw Cen MT</vt:lpstr>
      <vt:lpstr>Wingdings</vt:lpstr>
      <vt:lpstr>Wingdings 2</vt:lpstr>
      <vt:lpstr>Median</vt:lpstr>
      <vt:lpstr>Microsoft Visio Drawing</vt:lpstr>
      <vt:lpstr>Microsoft Word Document</vt:lpstr>
      <vt:lpstr>MCSE0007: Machine Learning</vt:lpstr>
      <vt:lpstr>Overview Classification Definition</vt:lpstr>
      <vt:lpstr>PowerPoint Presentation</vt:lpstr>
      <vt:lpstr>Examples of Classification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TANUJ</dc:creator>
  <cp:lastModifiedBy>Windows User</cp:lastModifiedBy>
  <cp:revision>374</cp:revision>
  <dcterms:created xsi:type="dcterms:W3CDTF">2011-06-11T07:20:39Z</dcterms:created>
  <dcterms:modified xsi:type="dcterms:W3CDTF">2019-08-02T02:36:24Z</dcterms:modified>
</cp:coreProperties>
</file>