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92" r:id="rId2"/>
    <p:sldId id="260" r:id="rId3"/>
    <p:sldId id="261" r:id="rId4"/>
    <p:sldId id="286" r:id="rId5"/>
    <p:sldId id="264" r:id="rId6"/>
    <p:sldId id="266" r:id="rId7"/>
    <p:sldId id="291" r:id="rId8"/>
    <p:sldId id="293" r:id="rId9"/>
    <p:sldId id="295" r:id="rId10"/>
    <p:sldId id="296" r:id="rId11"/>
    <p:sldId id="297" r:id="rId12"/>
    <p:sldId id="294" r:id="rId13"/>
    <p:sldId id="290" r:id="rId14"/>
    <p:sldId id="298" r:id="rId15"/>
    <p:sldId id="299" r:id="rId16"/>
    <p:sldId id="301" r:id="rId17"/>
    <p:sldId id="300" r:id="rId18"/>
    <p:sldId id="302" r:id="rId19"/>
    <p:sldId id="305" r:id="rId20"/>
    <p:sldId id="303" r:id="rId21"/>
    <p:sldId id="30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08727-09A7-4DF5-9E85-7637D43598B6}" type="datetimeFigureOut">
              <a:rPr lang="en-IN" smtClean="0"/>
              <a:t>11-02-2022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79D37-87DD-4735-91D2-D586F7B86B6B}" type="slidenum">
              <a:rPr lang="en-IN" smtClean="0"/>
              <a:t>‹#›</a:t>
            </a:fld>
            <a:endParaRPr lang="en-IN"/>
          </a:p>
        </p:txBody>
      </p:sp>
    </p:spTree>
    <p:extLst>
      <p:ext uri="{BB962C8B-B14F-4D97-AF65-F5344CB8AC3E}">
        <p14:creationId xmlns:p14="http://schemas.microsoft.com/office/powerpoint/2010/main" val="350328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342900" y="696913"/>
            <a:ext cx="6197600" cy="3486150"/>
          </a:xfrm>
          <a:ln/>
        </p:spPr>
      </p:sp>
      <p:sp>
        <p:nvSpPr>
          <p:cNvPr id="6656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3132285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342900" y="696913"/>
            <a:ext cx="6197600" cy="3486150"/>
          </a:xfrm>
          <a:ln/>
        </p:spPr>
      </p:sp>
      <p:sp>
        <p:nvSpPr>
          <p:cNvPr id="6758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1506586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342900" y="696913"/>
            <a:ext cx="6197600" cy="3486150"/>
          </a:xfrm>
          <a:ln/>
        </p:spPr>
      </p:sp>
      <p:sp>
        <p:nvSpPr>
          <p:cNvPr id="6758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1669251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342900" y="696913"/>
            <a:ext cx="6197600" cy="3486150"/>
          </a:xfrm>
          <a:ln/>
        </p:spPr>
      </p:sp>
      <p:sp>
        <p:nvSpPr>
          <p:cNvPr id="6963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1607835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C696036-4759-43AF-888F-0253E01AF54C}" type="datetimeFigureOut">
              <a:rPr lang="en-IN" smtClean="0"/>
              <a:t>11-02-2022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0A7A02-652B-4193-8C5C-DEE1B1C00A10}" type="slidenum">
              <a:rPr lang="en-IN" smtClean="0"/>
              <a:t>‹#›</a:t>
            </a:fld>
            <a:endParaRPr lang="en-IN"/>
          </a:p>
        </p:txBody>
      </p:sp>
    </p:spTree>
    <p:extLst>
      <p:ext uri="{BB962C8B-B14F-4D97-AF65-F5344CB8AC3E}">
        <p14:creationId xmlns:p14="http://schemas.microsoft.com/office/powerpoint/2010/main" val="1903394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696036-4759-43AF-888F-0253E01AF54C}" type="datetimeFigureOut">
              <a:rPr lang="en-IN" smtClean="0"/>
              <a:t>11-02-2022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0A7A02-652B-4193-8C5C-DEE1B1C00A10}" type="slidenum">
              <a:rPr lang="en-IN" smtClean="0"/>
              <a:t>‹#›</a:t>
            </a:fld>
            <a:endParaRPr lang="en-IN"/>
          </a:p>
        </p:txBody>
      </p:sp>
    </p:spTree>
    <p:extLst>
      <p:ext uri="{BB962C8B-B14F-4D97-AF65-F5344CB8AC3E}">
        <p14:creationId xmlns:p14="http://schemas.microsoft.com/office/powerpoint/2010/main" val="1132344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696036-4759-43AF-888F-0253E01AF54C}" type="datetimeFigureOut">
              <a:rPr lang="en-IN" smtClean="0"/>
              <a:t>11-02-2022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0A7A02-652B-4193-8C5C-DEE1B1C00A10}" type="slidenum">
              <a:rPr lang="en-IN" smtClean="0"/>
              <a:t>‹#›</a:t>
            </a:fld>
            <a:endParaRPr lang="en-IN"/>
          </a:p>
        </p:txBody>
      </p:sp>
    </p:spTree>
    <p:extLst>
      <p:ext uri="{BB962C8B-B14F-4D97-AF65-F5344CB8AC3E}">
        <p14:creationId xmlns:p14="http://schemas.microsoft.com/office/powerpoint/2010/main" val="3899624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696036-4759-43AF-888F-0253E01AF54C}" type="datetimeFigureOut">
              <a:rPr lang="en-IN" smtClean="0"/>
              <a:t>11-02-2022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0A7A02-652B-4193-8C5C-DEE1B1C00A10}" type="slidenum">
              <a:rPr lang="en-IN" smtClean="0"/>
              <a:t>‹#›</a:t>
            </a:fld>
            <a:endParaRPr lang="en-IN"/>
          </a:p>
        </p:txBody>
      </p:sp>
    </p:spTree>
    <p:extLst>
      <p:ext uri="{BB962C8B-B14F-4D97-AF65-F5344CB8AC3E}">
        <p14:creationId xmlns:p14="http://schemas.microsoft.com/office/powerpoint/2010/main" val="238045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696036-4759-43AF-888F-0253E01AF54C}" type="datetimeFigureOut">
              <a:rPr lang="en-IN" smtClean="0"/>
              <a:t>11-02-2022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0A7A02-652B-4193-8C5C-DEE1B1C00A10}" type="slidenum">
              <a:rPr lang="en-IN" smtClean="0"/>
              <a:t>‹#›</a:t>
            </a:fld>
            <a:endParaRPr lang="en-IN"/>
          </a:p>
        </p:txBody>
      </p:sp>
    </p:spTree>
    <p:extLst>
      <p:ext uri="{BB962C8B-B14F-4D97-AF65-F5344CB8AC3E}">
        <p14:creationId xmlns:p14="http://schemas.microsoft.com/office/powerpoint/2010/main" val="595973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C696036-4759-43AF-888F-0253E01AF54C}" type="datetimeFigureOut">
              <a:rPr lang="en-IN" smtClean="0"/>
              <a:t>11-02-2022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0A7A02-652B-4193-8C5C-DEE1B1C00A10}" type="slidenum">
              <a:rPr lang="en-IN" smtClean="0"/>
              <a:t>‹#›</a:t>
            </a:fld>
            <a:endParaRPr lang="en-IN"/>
          </a:p>
        </p:txBody>
      </p:sp>
    </p:spTree>
    <p:extLst>
      <p:ext uri="{BB962C8B-B14F-4D97-AF65-F5344CB8AC3E}">
        <p14:creationId xmlns:p14="http://schemas.microsoft.com/office/powerpoint/2010/main" val="2182780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C696036-4759-43AF-888F-0253E01AF54C}" type="datetimeFigureOut">
              <a:rPr lang="en-IN" smtClean="0"/>
              <a:t>11-02-2022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0A7A02-652B-4193-8C5C-DEE1B1C00A10}" type="slidenum">
              <a:rPr lang="en-IN" smtClean="0"/>
              <a:t>‹#›</a:t>
            </a:fld>
            <a:endParaRPr lang="en-IN"/>
          </a:p>
        </p:txBody>
      </p:sp>
    </p:spTree>
    <p:extLst>
      <p:ext uri="{BB962C8B-B14F-4D97-AF65-F5344CB8AC3E}">
        <p14:creationId xmlns:p14="http://schemas.microsoft.com/office/powerpoint/2010/main" val="404883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C696036-4759-43AF-888F-0253E01AF54C}" type="datetimeFigureOut">
              <a:rPr lang="en-IN" smtClean="0"/>
              <a:t>11-02-2022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0A7A02-652B-4193-8C5C-DEE1B1C00A10}" type="slidenum">
              <a:rPr lang="en-IN" smtClean="0"/>
              <a:t>‹#›</a:t>
            </a:fld>
            <a:endParaRPr lang="en-IN"/>
          </a:p>
        </p:txBody>
      </p:sp>
    </p:spTree>
    <p:extLst>
      <p:ext uri="{BB962C8B-B14F-4D97-AF65-F5344CB8AC3E}">
        <p14:creationId xmlns:p14="http://schemas.microsoft.com/office/powerpoint/2010/main" val="2631104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96036-4759-43AF-888F-0253E01AF54C}" type="datetimeFigureOut">
              <a:rPr lang="en-IN" smtClean="0"/>
              <a:t>11-02-2022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0A7A02-652B-4193-8C5C-DEE1B1C00A10}" type="slidenum">
              <a:rPr lang="en-IN" smtClean="0"/>
              <a:t>‹#›</a:t>
            </a:fld>
            <a:endParaRPr lang="en-IN"/>
          </a:p>
        </p:txBody>
      </p:sp>
    </p:spTree>
    <p:extLst>
      <p:ext uri="{BB962C8B-B14F-4D97-AF65-F5344CB8AC3E}">
        <p14:creationId xmlns:p14="http://schemas.microsoft.com/office/powerpoint/2010/main" val="1378591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696036-4759-43AF-888F-0253E01AF54C}" type="datetimeFigureOut">
              <a:rPr lang="en-IN" smtClean="0"/>
              <a:t>11-02-2022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0A7A02-652B-4193-8C5C-DEE1B1C00A10}" type="slidenum">
              <a:rPr lang="en-IN" smtClean="0"/>
              <a:t>‹#›</a:t>
            </a:fld>
            <a:endParaRPr lang="en-IN"/>
          </a:p>
        </p:txBody>
      </p:sp>
    </p:spTree>
    <p:extLst>
      <p:ext uri="{BB962C8B-B14F-4D97-AF65-F5344CB8AC3E}">
        <p14:creationId xmlns:p14="http://schemas.microsoft.com/office/powerpoint/2010/main" val="3317111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696036-4759-43AF-888F-0253E01AF54C}" type="datetimeFigureOut">
              <a:rPr lang="en-IN" smtClean="0"/>
              <a:t>11-02-2022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0A7A02-652B-4193-8C5C-DEE1B1C00A10}" type="slidenum">
              <a:rPr lang="en-IN" smtClean="0"/>
              <a:t>‹#›</a:t>
            </a:fld>
            <a:endParaRPr lang="en-IN"/>
          </a:p>
        </p:txBody>
      </p:sp>
    </p:spTree>
    <p:extLst>
      <p:ext uri="{BB962C8B-B14F-4D97-AF65-F5344CB8AC3E}">
        <p14:creationId xmlns:p14="http://schemas.microsoft.com/office/powerpoint/2010/main" val="1324811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96036-4759-43AF-888F-0253E01AF54C}" type="datetimeFigureOut">
              <a:rPr lang="en-IN" smtClean="0"/>
              <a:t>11-02-2022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0A7A02-652B-4193-8C5C-DEE1B1C00A10}" type="slidenum">
              <a:rPr lang="en-IN" smtClean="0"/>
              <a:t>‹#›</a:t>
            </a:fld>
            <a:endParaRPr lang="en-IN"/>
          </a:p>
        </p:txBody>
      </p:sp>
    </p:spTree>
    <p:extLst>
      <p:ext uri="{BB962C8B-B14F-4D97-AF65-F5344CB8AC3E}">
        <p14:creationId xmlns:p14="http://schemas.microsoft.com/office/powerpoint/2010/main" val="2363377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00048" y="3971925"/>
            <a:ext cx="6691952" cy="2886075"/>
          </a:xfrm>
          <a:prstGeom prst="rect">
            <a:avLst/>
          </a:prstGeom>
        </p:spPr>
      </p:pic>
      <p:pic>
        <p:nvPicPr>
          <p:cNvPr id="5" name="Picture 2" descr="Making your own operating system. Approach for implementing an operating… |  by Githmi Vithanawasam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1924"/>
            <a:ext cx="5500048" cy="28860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a:xfrm>
            <a:off x="709684" y="1842448"/>
            <a:ext cx="10549719" cy="196527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u="sng" dirty="0" smtClean="0">
                <a:solidFill>
                  <a:srgbClr val="C00000"/>
                </a:solidFill>
                <a:latin typeface="Bookman Old Style" panose="02050604050505020204" pitchFamily="18" charset="0"/>
              </a:rPr>
              <a:t>BCAC 0006</a:t>
            </a:r>
          </a:p>
          <a:p>
            <a:pPr algn="ctr"/>
            <a:r>
              <a:rPr lang="en-US" sz="4000" u="sng" dirty="0" smtClean="0">
                <a:solidFill>
                  <a:srgbClr val="C00000"/>
                </a:solidFill>
                <a:latin typeface="Bookman Old Style" panose="02050604050505020204" pitchFamily="18" charset="0"/>
              </a:rPr>
              <a:t>Fundamentals of Operating System</a:t>
            </a:r>
            <a:endParaRPr lang="en-US" sz="4000" u="sng"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1582397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291746"/>
            <a:ext cx="10400662" cy="7454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Operating System- </a:t>
            </a:r>
            <a:r>
              <a:rPr lang="en-US" b="1" u="sng" dirty="0" smtClean="0">
                <a:solidFill>
                  <a:srgbClr val="FF0000"/>
                </a:solidFill>
              </a:rPr>
              <a:t>Types of Interface- GUI</a:t>
            </a:r>
            <a:endParaRPr lang="en-US" b="1" u="sng" dirty="0">
              <a:solidFill>
                <a:srgbClr val="FF0000"/>
              </a:solidFill>
            </a:endParaRPr>
          </a:p>
        </p:txBody>
      </p:sp>
      <p:pic>
        <p:nvPicPr>
          <p:cNvPr id="13314" name="Picture 2" descr="https://www.ictlounge.com/Images/gui_lar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37231"/>
            <a:ext cx="12191999" cy="5820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148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534" y="0"/>
            <a:ext cx="12096466" cy="6741994"/>
          </a:xfrm>
          <a:prstGeom prst="rect">
            <a:avLst/>
          </a:prstGeom>
        </p:spPr>
      </p:pic>
    </p:spTree>
    <p:extLst>
      <p:ext uri="{BB962C8B-B14F-4D97-AF65-F5344CB8AC3E}">
        <p14:creationId xmlns:p14="http://schemas.microsoft.com/office/powerpoint/2010/main" val="1204573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191069"/>
            <a:ext cx="9022237" cy="676939"/>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Operating System- </a:t>
            </a:r>
            <a:r>
              <a:rPr lang="en-US" b="1" u="sng" dirty="0" smtClean="0">
                <a:solidFill>
                  <a:srgbClr val="FF0000"/>
                </a:solidFill>
              </a:rPr>
              <a:t>Evolution (History and Generations)</a:t>
            </a:r>
            <a:endParaRPr lang="en-US" b="1" u="sng" dirty="0">
              <a:solidFill>
                <a:srgbClr val="FF0000"/>
              </a:solidFill>
            </a:endParaRPr>
          </a:p>
        </p:txBody>
      </p:sp>
      <p:pic>
        <p:nvPicPr>
          <p:cNvPr id="3" name="Picture 2"/>
          <p:cNvPicPr>
            <a:picLocks noChangeAspect="1"/>
          </p:cNvPicPr>
          <p:nvPr/>
        </p:nvPicPr>
        <p:blipFill>
          <a:blip r:embed="rId2"/>
          <a:stretch>
            <a:fillRect/>
          </a:stretch>
        </p:blipFill>
        <p:spPr>
          <a:xfrm>
            <a:off x="6760191" y="1053720"/>
            <a:ext cx="5431809" cy="5360727"/>
          </a:xfrm>
          <a:prstGeom prst="rect">
            <a:avLst/>
          </a:prstGeom>
        </p:spPr>
      </p:pic>
      <p:sp>
        <p:nvSpPr>
          <p:cNvPr id="4" name="Rectangle 3"/>
          <p:cNvSpPr/>
          <p:nvPr/>
        </p:nvSpPr>
        <p:spPr>
          <a:xfrm>
            <a:off x="495868" y="1053720"/>
            <a:ext cx="6096000" cy="1107996"/>
          </a:xfrm>
          <a:prstGeom prst="rect">
            <a:avLst/>
          </a:prstGeom>
        </p:spPr>
        <p:txBody>
          <a:bodyPr>
            <a:spAutoFit/>
          </a:bodyPr>
          <a:lstStyle/>
          <a:p>
            <a:pPr algn="just"/>
            <a:r>
              <a:rPr lang="en-IN" sz="2200" b="1" i="0" dirty="0" smtClean="0">
                <a:solidFill>
                  <a:srgbClr val="002060"/>
                </a:solidFill>
                <a:effectLst/>
              </a:rPr>
              <a:t>The history &amp; evolution of operating systems have been tightly related to the history &amp; evolution of computer systems over time.</a:t>
            </a:r>
            <a:endParaRPr lang="en-IN" sz="2200" b="1" dirty="0">
              <a:solidFill>
                <a:srgbClr val="002060"/>
              </a:solidFill>
            </a:endParaRPr>
          </a:p>
        </p:txBody>
      </p:sp>
      <p:sp>
        <p:nvSpPr>
          <p:cNvPr id="5" name="object 3"/>
          <p:cNvSpPr/>
          <p:nvPr/>
        </p:nvSpPr>
        <p:spPr>
          <a:xfrm>
            <a:off x="495868" y="2372717"/>
            <a:ext cx="6096000" cy="404656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51609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6.googleusercontent.com/Bl5N3c4GlY_KQRSu7qpbJGFfxnl8O1UWsi_apHdCWROoKsUlBGyjZsWaciyGBvudc9sZb1r-9bogtA-23f47p8poAXgR3gnsvvAgw-D_VO6l5KDF56aSyBUkOoWcXIJFwl5Sms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77" y="0"/>
            <a:ext cx="11900848" cy="6823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099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191069"/>
            <a:ext cx="9022237" cy="676939"/>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First Generation</a:t>
            </a:r>
            <a:r>
              <a:rPr lang="en-US" b="1" dirty="0" smtClean="0">
                <a:solidFill>
                  <a:srgbClr val="FF0000"/>
                </a:solidFill>
              </a:rPr>
              <a:t>: Direct Input (BARE MACHINE) 1945-55 </a:t>
            </a:r>
            <a:endParaRPr lang="en-US" b="1" dirty="0">
              <a:solidFill>
                <a:srgbClr val="FF0000"/>
              </a:solidFill>
            </a:endParaRPr>
          </a:p>
        </p:txBody>
      </p:sp>
      <p:pic>
        <p:nvPicPr>
          <p:cNvPr id="6" name="Picture 5"/>
          <p:cNvPicPr>
            <a:picLocks noChangeAspect="1"/>
          </p:cNvPicPr>
          <p:nvPr/>
        </p:nvPicPr>
        <p:blipFill>
          <a:blip r:embed="rId2"/>
          <a:stretch>
            <a:fillRect/>
          </a:stretch>
        </p:blipFill>
        <p:spPr>
          <a:xfrm>
            <a:off x="95534" y="1000405"/>
            <a:ext cx="6564575" cy="4840837"/>
          </a:xfrm>
          <a:prstGeom prst="rect">
            <a:avLst/>
          </a:prstGeom>
        </p:spPr>
      </p:pic>
      <p:pic>
        <p:nvPicPr>
          <p:cNvPr id="8" name="Picture 7"/>
          <p:cNvPicPr>
            <a:picLocks noChangeAspect="1"/>
          </p:cNvPicPr>
          <p:nvPr/>
        </p:nvPicPr>
        <p:blipFill>
          <a:blip r:embed="rId3"/>
          <a:stretch>
            <a:fillRect/>
          </a:stretch>
        </p:blipFill>
        <p:spPr>
          <a:xfrm>
            <a:off x="6741997" y="1000405"/>
            <a:ext cx="5322625" cy="3855306"/>
          </a:xfrm>
          <a:prstGeom prst="rect">
            <a:avLst/>
          </a:prstGeom>
        </p:spPr>
      </p:pic>
      <p:pic>
        <p:nvPicPr>
          <p:cNvPr id="9" name="Picture 8"/>
          <p:cNvPicPr>
            <a:picLocks noChangeAspect="1"/>
          </p:cNvPicPr>
          <p:nvPr/>
        </p:nvPicPr>
        <p:blipFill>
          <a:blip r:embed="rId4"/>
          <a:stretch>
            <a:fillRect/>
          </a:stretch>
        </p:blipFill>
        <p:spPr>
          <a:xfrm>
            <a:off x="8015525" y="5397539"/>
            <a:ext cx="4049097" cy="1410653"/>
          </a:xfrm>
          <a:prstGeom prst="rect">
            <a:avLst/>
          </a:prstGeom>
        </p:spPr>
      </p:pic>
      <p:sp>
        <p:nvSpPr>
          <p:cNvPr id="10" name="Rectangle 9"/>
          <p:cNvSpPr/>
          <p:nvPr/>
        </p:nvSpPr>
        <p:spPr>
          <a:xfrm>
            <a:off x="222912" y="6102865"/>
            <a:ext cx="6096000" cy="369332"/>
          </a:xfrm>
          <a:prstGeom prst="rect">
            <a:avLst/>
          </a:prstGeom>
        </p:spPr>
        <p:txBody>
          <a:bodyPr>
            <a:spAutoFit/>
          </a:bodyPr>
          <a:lstStyle/>
          <a:p>
            <a:r>
              <a:rPr lang="en-IN" b="1" i="1" dirty="0" smtClean="0">
                <a:solidFill>
                  <a:srgbClr val="C00000"/>
                </a:solidFill>
                <a:effectLst/>
                <a:latin typeface="Source Sans Pro"/>
              </a:rPr>
              <a:t>Mechanical Parts, Vacuum Tubes and Plug Boards </a:t>
            </a:r>
            <a:endParaRPr lang="en-IN" b="1" i="1" dirty="0">
              <a:solidFill>
                <a:srgbClr val="C00000"/>
              </a:solidFill>
            </a:endParaRPr>
          </a:p>
        </p:txBody>
      </p:sp>
    </p:spTree>
    <p:extLst>
      <p:ext uri="{BB962C8B-B14F-4D97-AF65-F5344CB8AC3E}">
        <p14:creationId xmlns:p14="http://schemas.microsoft.com/office/powerpoint/2010/main" val="1267430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191069"/>
            <a:ext cx="9022237" cy="676939"/>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Second Generation:</a:t>
            </a:r>
            <a:r>
              <a:rPr lang="en-US" b="1" dirty="0">
                <a:solidFill>
                  <a:srgbClr val="FF0000"/>
                </a:solidFill>
              </a:rPr>
              <a:t> </a:t>
            </a:r>
            <a:r>
              <a:rPr lang="en-US" b="1" dirty="0" smtClean="0">
                <a:solidFill>
                  <a:srgbClr val="FF0000"/>
                </a:solidFill>
              </a:rPr>
              <a:t>Simple BATCH System</a:t>
            </a:r>
            <a:r>
              <a:rPr lang="en-US" b="1" u="sng" dirty="0" smtClean="0">
                <a:solidFill>
                  <a:srgbClr val="FF0000"/>
                </a:solidFill>
              </a:rPr>
              <a:t> </a:t>
            </a:r>
            <a:endParaRPr lang="en-US" b="1" u="sng" dirty="0">
              <a:solidFill>
                <a:srgbClr val="FF0000"/>
              </a:solidFill>
            </a:endParaRPr>
          </a:p>
        </p:txBody>
      </p:sp>
      <p:pic>
        <p:nvPicPr>
          <p:cNvPr id="3" name="Picture 2"/>
          <p:cNvPicPr>
            <a:picLocks noChangeAspect="1"/>
          </p:cNvPicPr>
          <p:nvPr/>
        </p:nvPicPr>
        <p:blipFill>
          <a:blip r:embed="rId2"/>
          <a:stretch>
            <a:fillRect/>
          </a:stretch>
        </p:blipFill>
        <p:spPr>
          <a:xfrm>
            <a:off x="137259" y="868008"/>
            <a:ext cx="6263542" cy="4727574"/>
          </a:xfrm>
          <a:prstGeom prst="rect">
            <a:avLst/>
          </a:prstGeom>
        </p:spPr>
      </p:pic>
      <p:pic>
        <p:nvPicPr>
          <p:cNvPr id="5" name="Picture 4"/>
          <p:cNvPicPr>
            <a:picLocks noChangeAspect="1"/>
          </p:cNvPicPr>
          <p:nvPr/>
        </p:nvPicPr>
        <p:blipFill>
          <a:blip r:embed="rId3"/>
          <a:stretch>
            <a:fillRect/>
          </a:stretch>
        </p:blipFill>
        <p:spPr>
          <a:xfrm>
            <a:off x="6400801" y="868008"/>
            <a:ext cx="5536514" cy="4727573"/>
          </a:xfrm>
          <a:prstGeom prst="rect">
            <a:avLst/>
          </a:prstGeom>
        </p:spPr>
      </p:pic>
      <p:sp>
        <p:nvSpPr>
          <p:cNvPr id="6" name="Rectangle 5"/>
          <p:cNvSpPr/>
          <p:nvPr/>
        </p:nvSpPr>
        <p:spPr>
          <a:xfrm>
            <a:off x="137259" y="5712121"/>
            <a:ext cx="11800056" cy="923330"/>
          </a:xfrm>
          <a:prstGeom prst="rect">
            <a:avLst/>
          </a:prstGeom>
        </p:spPr>
        <p:txBody>
          <a:bodyPr wrap="square">
            <a:spAutoFit/>
          </a:bodyPr>
          <a:lstStyle/>
          <a:p>
            <a:pPr algn="just"/>
            <a:r>
              <a:rPr lang="en-IN" b="1" i="1" dirty="0" smtClean="0">
                <a:solidFill>
                  <a:srgbClr val="C00000"/>
                </a:solidFill>
                <a:effectLst/>
                <a:latin typeface="Source Sans Pro"/>
              </a:rPr>
              <a:t>Transistors were used instead of vacuum tubes. </a:t>
            </a:r>
          </a:p>
          <a:p>
            <a:pPr algn="just"/>
            <a:r>
              <a:rPr lang="en-IN" dirty="0" smtClean="0"/>
              <a:t>These are also </a:t>
            </a:r>
            <a:r>
              <a:rPr lang="en-IN" dirty="0"/>
              <a:t>called </a:t>
            </a:r>
            <a:r>
              <a:rPr lang="en-IN" b="1" u="sng" dirty="0"/>
              <a:t>single-stream batch processing system</a:t>
            </a:r>
            <a:r>
              <a:rPr lang="en-IN" dirty="0"/>
              <a:t>. These computers were called mainframes used in large rooms by professional engineers &amp; could perform a single task at a </a:t>
            </a:r>
            <a:r>
              <a:rPr lang="en-IN" dirty="0" smtClean="0"/>
              <a:t>time</a:t>
            </a:r>
            <a:endParaRPr lang="en-IN" b="1" i="1" dirty="0">
              <a:solidFill>
                <a:srgbClr val="C00000"/>
              </a:solidFill>
            </a:endParaRPr>
          </a:p>
        </p:txBody>
      </p:sp>
    </p:spTree>
    <p:extLst>
      <p:ext uri="{BB962C8B-B14F-4D97-AF65-F5344CB8AC3E}">
        <p14:creationId xmlns:p14="http://schemas.microsoft.com/office/powerpoint/2010/main" val="1727941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191069"/>
            <a:ext cx="9022237" cy="676939"/>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Second Generation:</a:t>
            </a:r>
            <a:r>
              <a:rPr lang="en-US" b="1" dirty="0">
                <a:solidFill>
                  <a:srgbClr val="FF0000"/>
                </a:solidFill>
              </a:rPr>
              <a:t> </a:t>
            </a:r>
            <a:r>
              <a:rPr lang="en-US" b="1" dirty="0" smtClean="0">
                <a:solidFill>
                  <a:srgbClr val="FF0000"/>
                </a:solidFill>
              </a:rPr>
              <a:t>Simple BATCH System</a:t>
            </a:r>
            <a:r>
              <a:rPr lang="en-US" b="1" u="sng" dirty="0" smtClean="0">
                <a:solidFill>
                  <a:srgbClr val="FF0000"/>
                </a:solidFill>
              </a:rPr>
              <a:t> </a:t>
            </a:r>
            <a:endParaRPr lang="en-US" b="1" u="sng" dirty="0">
              <a:solidFill>
                <a:srgbClr val="FF0000"/>
              </a:solidFill>
            </a:endParaRPr>
          </a:p>
        </p:txBody>
      </p:sp>
      <p:pic>
        <p:nvPicPr>
          <p:cNvPr id="4" name="Picture 3"/>
          <p:cNvPicPr>
            <a:picLocks noChangeAspect="1"/>
          </p:cNvPicPr>
          <p:nvPr/>
        </p:nvPicPr>
        <p:blipFill>
          <a:blip r:embed="rId2"/>
          <a:stretch>
            <a:fillRect/>
          </a:stretch>
        </p:blipFill>
        <p:spPr>
          <a:xfrm>
            <a:off x="286604" y="1291088"/>
            <a:ext cx="5418160" cy="4249901"/>
          </a:xfrm>
          <a:prstGeom prst="rect">
            <a:avLst/>
          </a:prstGeom>
        </p:spPr>
      </p:pic>
      <p:pic>
        <p:nvPicPr>
          <p:cNvPr id="6" name="Picture 5"/>
          <p:cNvPicPr>
            <a:picLocks noChangeAspect="1"/>
          </p:cNvPicPr>
          <p:nvPr/>
        </p:nvPicPr>
        <p:blipFill>
          <a:blip r:embed="rId3"/>
          <a:stretch>
            <a:fillRect/>
          </a:stretch>
        </p:blipFill>
        <p:spPr>
          <a:xfrm>
            <a:off x="5929823" y="1291088"/>
            <a:ext cx="5700196" cy="3908709"/>
          </a:xfrm>
          <a:prstGeom prst="rect">
            <a:avLst/>
          </a:prstGeom>
        </p:spPr>
      </p:pic>
      <p:pic>
        <p:nvPicPr>
          <p:cNvPr id="7" name="Picture 6"/>
          <p:cNvPicPr>
            <a:picLocks noChangeAspect="1"/>
          </p:cNvPicPr>
          <p:nvPr/>
        </p:nvPicPr>
        <p:blipFill>
          <a:blip r:embed="rId4"/>
          <a:stretch>
            <a:fillRect/>
          </a:stretch>
        </p:blipFill>
        <p:spPr>
          <a:xfrm>
            <a:off x="8434316" y="5199797"/>
            <a:ext cx="3420762" cy="1542197"/>
          </a:xfrm>
          <a:prstGeom prst="rect">
            <a:avLst/>
          </a:prstGeom>
        </p:spPr>
      </p:pic>
      <p:sp>
        <p:nvSpPr>
          <p:cNvPr id="8" name="Rectangle 7"/>
          <p:cNvSpPr/>
          <p:nvPr/>
        </p:nvSpPr>
        <p:spPr>
          <a:xfrm>
            <a:off x="286604" y="5676962"/>
            <a:ext cx="4681180" cy="969496"/>
          </a:xfrm>
          <a:prstGeom prst="rect">
            <a:avLst/>
          </a:prstGeom>
        </p:spPr>
        <p:txBody>
          <a:bodyPr wrap="square">
            <a:spAutoFit/>
          </a:bodyPr>
          <a:lstStyle/>
          <a:p>
            <a:pPr marL="0" lvl="1" algn="just"/>
            <a:r>
              <a:rPr lang="en-IN" sz="1900" u="sng" dirty="0" smtClean="0">
                <a:effectLst/>
              </a:rPr>
              <a:t>2 major issues in BATCH System</a:t>
            </a:r>
          </a:p>
          <a:p>
            <a:pPr marL="0" lvl="1" algn="just"/>
            <a:r>
              <a:rPr lang="en-IN" sz="1900" b="1" i="1" dirty="0" smtClean="0">
                <a:solidFill>
                  <a:srgbClr val="C00000"/>
                </a:solidFill>
                <a:effectLst/>
              </a:rPr>
              <a:t>I/O- Electrical devices speed mismatch</a:t>
            </a:r>
          </a:p>
          <a:p>
            <a:pPr marL="0" lvl="1" algn="just"/>
            <a:r>
              <a:rPr lang="en-IN" sz="1900" b="1" i="1" dirty="0" smtClean="0">
                <a:solidFill>
                  <a:srgbClr val="C00000"/>
                </a:solidFill>
              </a:rPr>
              <a:t>CPU-I/O time not overlapping</a:t>
            </a:r>
            <a:endParaRPr lang="en-IN" b="1" i="1" dirty="0">
              <a:solidFill>
                <a:srgbClr val="C00000"/>
              </a:solidFill>
            </a:endParaRPr>
          </a:p>
        </p:txBody>
      </p:sp>
    </p:spTree>
    <p:extLst>
      <p:ext uri="{BB962C8B-B14F-4D97-AF65-F5344CB8AC3E}">
        <p14:creationId xmlns:p14="http://schemas.microsoft.com/office/powerpoint/2010/main" val="32730309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191069"/>
            <a:ext cx="9022237" cy="67693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SPOOLING</a:t>
            </a:r>
            <a:endParaRPr lang="en-US" b="1" u="sng" dirty="0">
              <a:solidFill>
                <a:srgbClr val="FF0000"/>
              </a:solidFill>
            </a:endParaRPr>
          </a:p>
        </p:txBody>
      </p:sp>
      <p:pic>
        <p:nvPicPr>
          <p:cNvPr id="3" name="Picture 2"/>
          <p:cNvPicPr>
            <a:picLocks noChangeAspect="1"/>
          </p:cNvPicPr>
          <p:nvPr/>
        </p:nvPicPr>
        <p:blipFill>
          <a:blip r:embed="rId2"/>
          <a:stretch>
            <a:fillRect/>
          </a:stretch>
        </p:blipFill>
        <p:spPr>
          <a:xfrm>
            <a:off x="353774" y="823084"/>
            <a:ext cx="4791432" cy="3570025"/>
          </a:xfrm>
          <a:prstGeom prst="rect">
            <a:avLst/>
          </a:prstGeom>
        </p:spPr>
      </p:pic>
      <p:pic>
        <p:nvPicPr>
          <p:cNvPr id="4" name="Picture 3"/>
          <p:cNvPicPr>
            <a:picLocks noChangeAspect="1"/>
          </p:cNvPicPr>
          <p:nvPr/>
        </p:nvPicPr>
        <p:blipFill>
          <a:blip r:embed="rId3"/>
          <a:stretch>
            <a:fillRect/>
          </a:stretch>
        </p:blipFill>
        <p:spPr>
          <a:xfrm>
            <a:off x="1105783" y="4393109"/>
            <a:ext cx="3589047" cy="2340087"/>
          </a:xfrm>
          <a:prstGeom prst="rect">
            <a:avLst/>
          </a:prstGeom>
        </p:spPr>
      </p:pic>
      <p:sp>
        <p:nvSpPr>
          <p:cNvPr id="5" name="Rectangle 4"/>
          <p:cNvSpPr/>
          <p:nvPr/>
        </p:nvSpPr>
        <p:spPr>
          <a:xfrm>
            <a:off x="5722962" y="1038435"/>
            <a:ext cx="6096000" cy="3139321"/>
          </a:xfrm>
          <a:prstGeom prst="rect">
            <a:avLst/>
          </a:prstGeom>
        </p:spPr>
        <p:txBody>
          <a:bodyPr>
            <a:spAutoFit/>
          </a:bodyPr>
          <a:lstStyle/>
          <a:p>
            <a:pPr algn="just"/>
            <a:r>
              <a:rPr lang="en-IN" b="0" i="0" dirty="0" smtClean="0">
                <a:solidFill>
                  <a:srgbClr val="333333"/>
                </a:solidFill>
                <a:effectLst/>
                <a:latin typeface="PT Serif"/>
              </a:rPr>
              <a:t>Spooling stands for "</a:t>
            </a:r>
            <a:r>
              <a:rPr lang="en-IN" b="1" i="0" dirty="0" smtClean="0">
                <a:solidFill>
                  <a:srgbClr val="333333"/>
                </a:solidFill>
                <a:effectLst/>
                <a:latin typeface="PT Serif"/>
              </a:rPr>
              <a:t>Simultaneous Peripheral Operations Online</a:t>
            </a:r>
            <a:r>
              <a:rPr lang="en-IN" b="0" i="0" dirty="0" smtClean="0">
                <a:solidFill>
                  <a:srgbClr val="333333"/>
                </a:solidFill>
                <a:effectLst/>
                <a:latin typeface="PT Serif"/>
              </a:rPr>
              <a:t>". So, in a Spooling, more than one I/O operations can be performed simultaneously i.e. at the time when the CPU is executing some process then more than one I/O operations can also de done at the same time.</a:t>
            </a:r>
          </a:p>
          <a:p>
            <a:pPr algn="just"/>
            <a:r>
              <a:rPr lang="en-IN" dirty="0">
                <a:solidFill>
                  <a:srgbClr val="333333"/>
                </a:solidFill>
                <a:latin typeface="PT Serif"/>
              </a:rPr>
              <a:t>By spooling , the CPU will be in the execution phase most of the time. So, the CPU will not be idle in this case and this, in turn, increases the overall execution speed of the system. </a:t>
            </a:r>
          </a:p>
          <a:p>
            <a:pPr algn="just"/>
            <a:endParaRPr lang="en-IN" dirty="0"/>
          </a:p>
        </p:txBody>
      </p:sp>
      <p:pic>
        <p:nvPicPr>
          <p:cNvPr id="7" name="Picture 6"/>
          <p:cNvPicPr>
            <a:picLocks noChangeAspect="1"/>
          </p:cNvPicPr>
          <p:nvPr/>
        </p:nvPicPr>
        <p:blipFill>
          <a:blip r:embed="rId4"/>
          <a:stretch>
            <a:fillRect/>
          </a:stretch>
        </p:blipFill>
        <p:spPr>
          <a:xfrm>
            <a:off x="6551564" y="3524250"/>
            <a:ext cx="4848225" cy="3333750"/>
          </a:xfrm>
          <a:prstGeom prst="rect">
            <a:avLst/>
          </a:prstGeom>
        </p:spPr>
      </p:pic>
    </p:spTree>
    <p:extLst>
      <p:ext uri="{BB962C8B-B14F-4D97-AF65-F5344CB8AC3E}">
        <p14:creationId xmlns:p14="http://schemas.microsoft.com/office/powerpoint/2010/main" val="2322186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191069"/>
            <a:ext cx="9022237" cy="676939"/>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Third Generation:</a:t>
            </a:r>
            <a:r>
              <a:rPr lang="en-US" b="1" dirty="0">
                <a:solidFill>
                  <a:srgbClr val="FF0000"/>
                </a:solidFill>
              </a:rPr>
              <a:t> </a:t>
            </a:r>
            <a:r>
              <a:rPr lang="en-US" b="1" dirty="0" smtClean="0">
                <a:solidFill>
                  <a:srgbClr val="FF0000"/>
                </a:solidFill>
              </a:rPr>
              <a:t>MULTI PROGRAMMING</a:t>
            </a:r>
            <a:endParaRPr lang="en-US" b="1" u="sng" dirty="0">
              <a:solidFill>
                <a:srgbClr val="FF0000"/>
              </a:solidFill>
            </a:endParaRPr>
          </a:p>
        </p:txBody>
      </p:sp>
      <p:sp>
        <p:nvSpPr>
          <p:cNvPr id="8" name="Rectangle 7"/>
          <p:cNvSpPr/>
          <p:nvPr/>
        </p:nvSpPr>
        <p:spPr>
          <a:xfrm>
            <a:off x="187192" y="4229838"/>
            <a:ext cx="6138650" cy="2308324"/>
          </a:xfrm>
          <a:prstGeom prst="rect">
            <a:avLst/>
          </a:prstGeom>
        </p:spPr>
        <p:txBody>
          <a:bodyPr wrap="square">
            <a:spAutoFit/>
          </a:bodyPr>
          <a:lstStyle/>
          <a:p>
            <a:pPr marL="285750" indent="-285750" algn="just">
              <a:buFont typeface="Arial" panose="020B0604020202020204" pitchFamily="34" charset="0"/>
              <a:buChar char="•"/>
            </a:pPr>
            <a:r>
              <a:rPr lang="en-IN" sz="2400" i="1" dirty="0">
                <a:solidFill>
                  <a:srgbClr val="C00000"/>
                </a:solidFill>
              </a:rPr>
              <a:t>Multiprogramming allowed several jobs </a:t>
            </a:r>
            <a:r>
              <a:rPr lang="en-IN" sz="2400" i="1" dirty="0" smtClean="0">
                <a:solidFill>
                  <a:srgbClr val="C00000"/>
                </a:solidFill>
              </a:rPr>
              <a:t>to be </a:t>
            </a:r>
            <a:r>
              <a:rPr lang="en-IN" sz="2400" i="1" dirty="0">
                <a:solidFill>
                  <a:srgbClr val="C00000"/>
                </a:solidFill>
              </a:rPr>
              <a:t>active at one </a:t>
            </a:r>
            <a:r>
              <a:rPr lang="en-IN" sz="2400" i="1" dirty="0" smtClean="0">
                <a:solidFill>
                  <a:srgbClr val="C00000"/>
                </a:solidFill>
              </a:rPr>
              <a:t>time.</a:t>
            </a:r>
          </a:p>
          <a:p>
            <a:pPr marL="285750" indent="-285750" algn="just">
              <a:buFont typeface="Arial" panose="020B0604020202020204" pitchFamily="34" charset="0"/>
              <a:buChar char="•"/>
            </a:pPr>
            <a:r>
              <a:rPr lang="en-IN" sz="2400" i="1" dirty="0" smtClean="0">
                <a:solidFill>
                  <a:srgbClr val="C00000"/>
                </a:solidFill>
              </a:rPr>
              <a:t>Requires CPU Scheduling to choose which process to execute next.</a:t>
            </a:r>
          </a:p>
          <a:p>
            <a:pPr marL="285750" indent="-285750" algn="just">
              <a:buFont typeface="Arial" panose="020B0604020202020204" pitchFamily="34" charset="0"/>
              <a:buChar char="•"/>
            </a:pPr>
            <a:r>
              <a:rPr lang="en-IN" sz="2400" i="1" dirty="0">
                <a:solidFill>
                  <a:srgbClr val="C00000"/>
                </a:solidFill>
              </a:rPr>
              <a:t>The third generation computers used integrated circuits instead of transistors</a:t>
            </a:r>
            <a:r>
              <a:rPr lang="en-IN" sz="2400" i="1" dirty="0" smtClean="0">
                <a:solidFill>
                  <a:srgbClr val="C00000"/>
                </a:solidFill>
              </a:rPr>
              <a:t>.</a:t>
            </a:r>
            <a:endParaRPr lang="en-IN" sz="2400" i="1" dirty="0">
              <a:solidFill>
                <a:srgbClr val="C00000"/>
              </a:solidFill>
            </a:endParaRPr>
          </a:p>
        </p:txBody>
      </p:sp>
      <p:pic>
        <p:nvPicPr>
          <p:cNvPr id="3" name="Picture 2"/>
          <p:cNvPicPr>
            <a:picLocks noChangeAspect="1"/>
          </p:cNvPicPr>
          <p:nvPr/>
        </p:nvPicPr>
        <p:blipFill>
          <a:blip r:embed="rId2"/>
          <a:stretch>
            <a:fillRect/>
          </a:stretch>
        </p:blipFill>
        <p:spPr>
          <a:xfrm>
            <a:off x="603344" y="1175413"/>
            <a:ext cx="5722498" cy="3096336"/>
          </a:xfrm>
          <a:prstGeom prst="rect">
            <a:avLst/>
          </a:prstGeom>
        </p:spPr>
      </p:pic>
      <p:sp>
        <p:nvSpPr>
          <p:cNvPr id="9" name="Rectangle 8"/>
          <p:cNvSpPr/>
          <p:nvPr/>
        </p:nvSpPr>
        <p:spPr>
          <a:xfrm>
            <a:off x="6325842" y="2961726"/>
            <a:ext cx="5663148" cy="2492990"/>
          </a:xfrm>
          <a:prstGeom prst="rect">
            <a:avLst/>
          </a:prstGeom>
        </p:spPr>
        <p:txBody>
          <a:bodyPr wrap="square">
            <a:spAutoFit/>
          </a:bodyPr>
          <a:lstStyle/>
          <a:p>
            <a:pPr algn="just"/>
            <a:r>
              <a:rPr lang="en-IN" sz="2800" b="1" i="1" u="sng" dirty="0" smtClean="0">
                <a:solidFill>
                  <a:srgbClr val="002060"/>
                </a:solidFill>
              </a:rPr>
              <a:t>Residing or Accommodation of more than one program at a time in Main Memory.</a:t>
            </a:r>
          </a:p>
          <a:p>
            <a:pPr algn="just"/>
            <a:r>
              <a:rPr lang="en-IN" sz="2400" i="1" dirty="0" smtClean="0">
                <a:solidFill>
                  <a:srgbClr val="002060"/>
                </a:solidFill>
              </a:rPr>
              <a:t>Multi programming has nothing to do with execution of programs.</a:t>
            </a:r>
          </a:p>
          <a:p>
            <a:pPr algn="just"/>
            <a:r>
              <a:rPr lang="en-IN" sz="2400" i="1" dirty="0" smtClean="0">
                <a:solidFill>
                  <a:srgbClr val="002060"/>
                </a:solidFill>
              </a:rPr>
              <a:t>What will be UNI Programming then??</a:t>
            </a:r>
            <a:endParaRPr lang="en-IN" sz="2400" i="1" dirty="0">
              <a:solidFill>
                <a:srgbClr val="002060"/>
              </a:solidFill>
            </a:endParaRPr>
          </a:p>
        </p:txBody>
      </p:sp>
    </p:spTree>
    <p:extLst>
      <p:ext uri="{BB962C8B-B14F-4D97-AF65-F5344CB8AC3E}">
        <p14:creationId xmlns:p14="http://schemas.microsoft.com/office/powerpoint/2010/main" val="27530322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191069"/>
            <a:ext cx="9022237" cy="67693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Third Generation:</a:t>
            </a:r>
            <a:r>
              <a:rPr lang="en-US" b="1" dirty="0">
                <a:solidFill>
                  <a:srgbClr val="FF0000"/>
                </a:solidFill>
              </a:rPr>
              <a:t> </a:t>
            </a:r>
            <a:r>
              <a:rPr lang="en-US" b="1" dirty="0" smtClean="0">
                <a:solidFill>
                  <a:srgbClr val="FF0000"/>
                </a:solidFill>
              </a:rPr>
              <a:t>TIMESHARING</a:t>
            </a:r>
            <a:endParaRPr lang="en-US" b="1" u="sng" dirty="0">
              <a:solidFill>
                <a:srgbClr val="FF0000"/>
              </a:solidFill>
            </a:endParaRPr>
          </a:p>
        </p:txBody>
      </p:sp>
      <p:sp>
        <p:nvSpPr>
          <p:cNvPr id="8" name="Rectangle 7"/>
          <p:cNvSpPr/>
          <p:nvPr/>
        </p:nvSpPr>
        <p:spPr>
          <a:xfrm>
            <a:off x="410817" y="5198829"/>
            <a:ext cx="6138650" cy="1200329"/>
          </a:xfrm>
          <a:prstGeom prst="rect">
            <a:avLst/>
          </a:prstGeom>
        </p:spPr>
        <p:txBody>
          <a:bodyPr wrap="square">
            <a:spAutoFit/>
          </a:bodyPr>
          <a:lstStyle/>
          <a:p>
            <a:pPr marL="285750" indent="-285750" algn="just">
              <a:buFont typeface="Arial" panose="020B0604020202020204" pitchFamily="34" charset="0"/>
              <a:buChar char="•"/>
            </a:pPr>
            <a:r>
              <a:rPr lang="en-IN" sz="2400" i="1" dirty="0" smtClean="0">
                <a:solidFill>
                  <a:srgbClr val="C00000"/>
                </a:solidFill>
              </a:rPr>
              <a:t>Interactive Operating System</a:t>
            </a:r>
          </a:p>
          <a:p>
            <a:pPr marL="285750" indent="-285750" algn="just">
              <a:buFont typeface="Arial" panose="020B0604020202020204" pitchFamily="34" charset="0"/>
              <a:buChar char="•"/>
            </a:pPr>
            <a:r>
              <a:rPr lang="en-IN" sz="2400" i="1" dirty="0" smtClean="0">
                <a:solidFill>
                  <a:srgbClr val="C00000"/>
                </a:solidFill>
              </a:rPr>
              <a:t>Lesser Response Time</a:t>
            </a:r>
          </a:p>
          <a:p>
            <a:pPr marL="285750" indent="-285750" algn="just">
              <a:buFont typeface="Arial" panose="020B0604020202020204" pitchFamily="34" charset="0"/>
              <a:buChar char="•"/>
            </a:pPr>
            <a:r>
              <a:rPr lang="en-IN" sz="2400" i="1" dirty="0" smtClean="0">
                <a:solidFill>
                  <a:srgbClr val="C00000"/>
                </a:solidFill>
              </a:rPr>
              <a:t>Lesser Waiting time</a:t>
            </a:r>
            <a:endParaRPr lang="en-IN" sz="2400" i="1" dirty="0">
              <a:solidFill>
                <a:srgbClr val="C00000"/>
              </a:solidFill>
            </a:endParaRPr>
          </a:p>
        </p:txBody>
      </p:sp>
      <p:sp>
        <p:nvSpPr>
          <p:cNvPr id="9" name="Rectangle 8"/>
          <p:cNvSpPr/>
          <p:nvPr/>
        </p:nvSpPr>
        <p:spPr>
          <a:xfrm>
            <a:off x="6728346" y="2280668"/>
            <a:ext cx="5260644" cy="3231654"/>
          </a:xfrm>
          <a:prstGeom prst="rect">
            <a:avLst/>
          </a:prstGeom>
        </p:spPr>
        <p:txBody>
          <a:bodyPr wrap="square">
            <a:spAutoFit/>
          </a:bodyPr>
          <a:lstStyle/>
          <a:p>
            <a:pPr algn="just"/>
            <a:r>
              <a:rPr lang="en-IN" sz="2800" u="sng" dirty="0">
                <a:solidFill>
                  <a:srgbClr val="002060"/>
                </a:solidFill>
              </a:rPr>
              <a:t>Time sharing is </a:t>
            </a:r>
            <a:r>
              <a:rPr lang="en-IN" sz="2800" b="1" u="sng" dirty="0">
                <a:solidFill>
                  <a:srgbClr val="002060"/>
                </a:solidFill>
              </a:rPr>
              <a:t>a logical extension of multiprogramming</a:t>
            </a:r>
            <a:r>
              <a:rPr lang="en-IN" sz="2800" u="sng" dirty="0">
                <a:solidFill>
                  <a:srgbClr val="002060"/>
                </a:solidFill>
              </a:rPr>
              <a:t>. </a:t>
            </a:r>
            <a:endParaRPr lang="en-IN" sz="2800" u="sng" dirty="0" smtClean="0">
              <a:solidFill>
                <a:srgbClr val="002060"/>
              </a:solidFill>
            </a:endParaRPr>
          </a:p>
          <a:p>
            <a:pPr algn="just"/>
            <a:r>
              <a:rPr lang="en-IN" sz="2800" dirty="0" smtClean="0"/>
              <a:t>The </a:t>
            </a:r>
            <a:r>
              <a:rPr lang="en-IN" sz="2800" dirty="0"/>
              <a:t>CPU performs many tasks by switches are so frequent that the user can interact with each program while it is running</a:t>
            </a:r>
            <a:r>
              <a:rPr lang="en-IN" sz="2800" dirty="0" smtClean="0"/>
              <a:t>.</a:t>
            </a:r>
          </a:p>
          <a:p>
            <a:pPr algn="just"/>
            <a:r>
              <a:rPr lang="en-IN" sz="2800" i="1" dirty="0" smtClean="0">
                <a:solidFill>
                  <a:srgbClr val="002060"/>
                </a:solidFill>
              </a:rPr>
              <a:t>Also known as Multitasking.</a:t>
            </a:r>
            <a:endParaRPr lang="en-IN" sz="3600" i="1" dirty="0">
              <a:solidFill>
                <a:srgbClr val="002060"/>
              </a:solidFill>
            </a:endParaRPr>
          </a:p>
        </p:txBody>
      </p:sp>
      <p:pic>
        <p:nvPicPr>
          <p:cNvPr id="4" name="Picture 3"/>
          <p:cNvPicPr>
            <a:picLocks noChangeAspect="1"/>
          </p:cNvPicPr>
          <p:nvPr/>
        </p:nvPicPr>
        <p:blipFill>
          <a:blip r:embed="rId2"/>
          <a:stretch>
            <a:fillRect/>
          </a:stretch>
        </p:blipFill>
        <p:spPr>
          <a:xfrm>
            <a:off x="410817" y="868008"/>
            <a:ext cx="6317529" cy="4099777"/>
          </a:xfrm>
          <a:prstGeom prst="rect">
            <a:avLst/>
          </a:prstGeom>
        </p:spPr>
      </p:pic>
    </p:spTree>
    <p:extLst>
      <p:ext uri="{BB962C8B-B14F-4D97-AF65-F5344CB8AC3E}">
        <p14:creationId xmlns:p14="http://schemas.microsoft.com/office/powerpoint/2010/main" val="3588662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45417" y="457746"/>
            <a:ext cx="7723187" cy="576262"/>
          </a:xfrm>
        </p:spPr>
        <p:txBody>
          <a:bodyPr>
            <a:normAutofit fontScale="90000"/>
          </a:bodyPr>
          <a:lstStyle/>
          <a:p>
            <a:pPr eaLnBrk="1" hangingPunct="1"/>
            <a:r>
              <a:rPr lang="en-US" b="1" u="sng" dirty="0" smtClean="0">
                <a:solidFill>
                  <a:srgbClr val="FF0000"/>
                </a:solidFill>
              </a:rPr>
              <a:t>What is an Operating System?</a:t>
            </a:r>
          </a:p>
        </p:txBody>
      </p:sp>
      <p:sp>
        <p:nvSpPr>
          <p:cNvPr id="6147" name="Rectangle 3"/>
          <p:cNvSpPr>
            <a:spLocks noGrp="1" noChangeArrowheads="1"/>
          </p:cNvSpPr>
          <p:nvPr>
            <p:ph type="body" idx="4294967295"/>
          </p:nvPr>
        </p:nvSpPr>
        <p:spPr>
          <a:xfrm>
            <a:off x="276678" y="1295707"/>
            <a:ext cx="7584433" cy="5364400"/>
          </a:xfrm>
        </p:spPr>
        <p:txBody>
          <a:bodyPr>
            <a:normAutofit lnSpcReduction="10000"/>
          </a:bodyPr>
          <a:lstStyle/>
          <a:p>
            <a:r>
              <a:rPr lang="en-US" dirty="0" smtClean="0">
                <a:solidFill>
                  <a:srgbClr val="FF0000"/>
                </a:solidFill>
              </a:rPr>
              <a:t>A program that acts as an intermediary between a user of a computer and the computer hardware</a:t>
            </a:r>
          </a:p>
          <a:p>
            <a:r>
              <a:rPr lang="en-US" dirty="0" smtClean="0"/>
              <a:t>Operating system goals:</a:t>
            </a:r>
          </a:p>
          <a:p>
            <a:pPr lvl="1"/>
            <a:r>
              <a:rPr lang="en-US" i="1" dirty="0" smtClean="0"/>
              <a:t>Execute user programs and make solving user problems easier</a:t>
            </a:r>
          </a:p>
          <a:p>
            <a:pPr lvl="1"/>
            <a:r>
              <a:rPr lang="en-US" i="1" dirty="0" smtClean="0"/>
              <a:t>Make the computer system convenient to use</a:t>
            </a:r>
          </a:p>
          <a:p>
            <a:pPr lvl="1"/>
            <a:r>
              <a:rPr lang="en-US" i="1" dirty="0" smtClean="0"/>
              <a:t>Use the computer hardware in an efficient </a:t>
            </a:r>
            <a:r>
              <a:rPr lang="en-US" i="1" dirty="0" smtClean="0"/>
              <a:t>manner</a:t>
            </a:r>
          </a:p>
          <a:p>
            <a:r>
              <a:rPr lang="ja-JP" altLang="en-US" dirty="0" smtClean="0"/>
              <a:t>“</a:t>
            </a:r>
            <a:r>
              <a:rPr lang="en-US" altLang="ja-JP" dirty="0" smtClean="0"/>
              <a:t>The one program running at all times on the computer</a:t>
            </a:r>
            <a:r>
              <a:rPr lang="ja-JP" altLang="en-US" dirty="0" smtClean="0"/>
              <a:t>”</a:t>
            </a:r>
            <a:r>
              <a:rPr lang="en-US" altLang="ja-JP" dirty="0" smtClean="0"/>
              <a:t> </a:t>
            </a:r>
            <a:r>
              <a:rPr lang="en-US" altLang="ja-JP" b="1" dirty="0" smtClean="0">
                <a:solidFill>
                  <a:srgbClr val="3366FF"/>
                </a:solidFill>
              </a:rPr>
              <a:t>(k</a:t>
            </a:r>
            <a:r>
              <a:rPr lang="en-US" altLang="ja-JP" b="1" dirty="0" smtClean="0">
                <a:solidFill>
                  <a:srgbClr val="3366FF"/>
                </a:solidFill>
              </a:rPr>
              <a:t>ernel)</a:t>
            </a:r>
            <a:r>
              <a:rPr lang="en-US" altLang="ja-JP" dirty="0" smtClean="0"/>
              <a:t>.</a:t>
            </a:r>
            <a:r>
              <a:rPr lang="en-US" altLang="ja-JP" b="1" dirty="0" smtClean="0"/>
              <a:t>  </a:t>
            </a:r>
            <a:endParaRPr lang="en-US" altLang="ja-JP" dirty="0" smtClean="0"/>
          </a:p>
          <a:p>
            <a:r>
              <a:rPr lang="en-US" altLang="ja-JP" dirty="0" smtClean="0"/>
              <a:t>Everything else is either</a:t>
            </a:r>
          </a:p>
          <a:p>
            <a:pPr lvl="1"/>
            <a:r>
              <a:rPr lang="en-US" altLang="ja-JP" dirty="0" smtClean="0"/>
              <a:t>a </a:t>
            </a:r>
            <a:r>
              <a:rPr lang="en-US" altLang="ja-JP" dirty="0" smtClean="0">
                <a:solidFill>
                  <a:srgbClr val="FF0000"/>
                </a:solidFill>
              </a:rPr>
              <a:t>system program </a:t>
            </a:r>
            <a:r>
              <a:rPr lang="en-US" altLang="ja-JP" dirty="0" smtClean="0"/>
              <a:t>(ships with the operating system) , or</a:t>
            </a:r>
          </a:p>
          <a:p>
            <a:pPr lvl="1"/>
            <a:r>
              <a:rPr lang="en-US" altLang="ja-JP" dirty="0" smtClean="0"/>
              <a:t>an </a:t>
            </a:r>
            <a:r>
              <a:rPr lang="en-US" altLang="ja-JP" dirty="0" smtClean="0">
                <a:solidFill>
                  <a:srgbClr val="FF0000"/>
                </a:solidFill>
              </a:rPr>
              <a:t>application program</a:t>
            </a:r>
            <a:r>
              <a:rPr lang="en-US" altLang="ja-JP" dirty="0" smtClean="0"/>
              <a:t>.</a:t>
            </a:r>
            <a:endParaRPr lang="en-US" dirty="0" smtClean="0"/>
          </a:p>
          <a:p>
            <a:pPr lvl="1"/>
            <a:endParaRPr lang="en-US" dirty="0" smtClean="0"/>
          </a:p>
        </p:txBody>
      </p:sp>
      <p:pic>
        <p:nvPicPr>
          <p:cNvPr id="1026" name="Picture 2" descr="Making your own operating system. Approach for implementing an operating… |  by Githmi Vithanawasam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2139" y="2237978"/>
            <a:ext cx="4139862" cy="23286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8052139" y="0"/>
            <a:ext cx="4139862" cy="2237978"/>
          </a:xfrm>
          <a:prstGeom prst="rect">
            <a:avLst/>
          </a:prstGeom>
        </p:spPr>
      </p:pic>
      <p:pic>
        <p:nvPicPr>
          <p:cNvPr id="9" name="Picture 2" descr="Operating Systems Mobile Operating System Handheld Devices Computer  Software Mobile Phones, PNG, 1364x712px, 64bit Computing, Operat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2139" y="4566651"/>
            <a:ext cx="4139861" cy="221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923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191069"/>
            <a:ext cx="9022237" cy="676939"/>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Fourth Generation:</a:t>
            </a:r>
            <a:r>
              <a:rPr lang="en-US" b="1" dirty="0">
                <a:solidFill>
                  <a:srgbClr val="FF0000"/>
                </a:solidFill>
              </a:rPr>
              <a:t> </a:t>
            </a:r>
            <a:r>
              <a:rPr lang="en-US" b="1" dirty="0" smtClean="0">
                <a:solidFill>
                  <a:srgbClr val="FF0000"/>
                </a:solidFill>
              </a:rPr>
              <a:t>Personal Computing (PC)</a:t>
            </a:r>
            <a:endParaRPr lang="en-US" b="1" u="sng" dirty="0">
              <a:solidFill>
                <a:srgbClr val="FF0000"/>
              </a:solidFill>
            </a:endParaRPr>
          </a:p>
        </p:txBody>
      </p:sp>
      <p:pic>
        <p:nvPicPr>
          <p:cNvPr id="5" name="Picture 4"/>
          <p:cNvPicPr>
            <a:picLocks noChangeAspect="1"/>
          </p:cNvPicPr>
          <p:nvPr/>
        </p:nvPicPr>
        <p:blipFill>
          <a:blip r:embed="rId2"/>
          <a:stretch>
            <a:fillRect/>
          </a:stretch>
        </p:blipFill>
        <p:spPr>
          <a:xfrm>
            <a:off x="476605" y="1030619"/>
            <a:ext cx="4777784" cy="3031745"/>
          </a:xfrm>
          <a:prstGeom prst="rect">
            <a:avLst/>
          </a:prstGeom>
        </p:spPr>
      </p:pic>
      <p:pic>
        <p:nvPicPr>
          <p:cNvPr id="6" name="Picture 5"/>
          <p:cNvPicPr>
            <a:picLocks noChangeAspect="1"/>
          </p:cNvPicPr>
          <p:nvPr/>
        </p:nvPicPr>
        <p:blipFill>
          <a:blip r:embed="rId3"/>
          <a:stretch>
            <a:fillRect/>
          </a:stretch>
        </p:blipFill>
        <p:spPr>
          <a:xfrm>
            <a:off x="335246" y="3897467"/>
            <a:ext cx="5326214" cy="2762640"/>
          </a:xfrm>
          <a:prstGeom prst="rect">
            <a:avLst/>
          </a:prstGeom>
        </p:spPr>
      </p:pic>
      <p:pic>
        <p:nvPicPr>
          <p:cNvPr id="7" name="Picture 6"/>
          <p:cNvPicPr>
            <a:picLocks noChangeAspect="1"/>
          </p:cNvPicPr>
          <p:nvPr/>
        </p:nvPicPr>
        <p:blipFill>
          <a:blip r:embed="rId4"/>
          <a:stretch>
            <a:fillRect/>
          </a:stretch>
        </p:blipFill>
        <p:spPr>
          <a:xfrm>
            <a:off x="5970067" y="2002330"/>
            <a:ext cx="5726063" cy="3415831"/>
          </a:xfrm>
          <a:prstGeom prst="rect">
            <a:avLst/>
          </a:prstGeom>
        </p:spPr>
      </p:pic>
    </p:spTree>
    <p:extLst>
      <p:ext uri="{BB962C8B-B14F-4D97-AF65-F5344CB8AC3E}">
        <p14:creationId xmlns:p14="http://schemas.microsoft.com/office/powerpoint/2010/main" val="25300478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Types of Operating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921" y="447557"/>
            <a:ext cx="10727141" cy="593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615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394718" y="373631"/>
            <a:ext cx="7645400" cy="576262"/>
          </a:xfrm>
        </p:spPr>
        <p:txBody>
          <a:bodyPr>
            <a:normAutofit fontScale="90000"/>
          </a:bodyPr>
          <a:lstStyle/>
          <a:p>
            <a:pPr eaLnBrk="1" hangingPunct="1"/>
            <a:r>
              <a:rPr lang="en-US" b="1" u="sng" dirty="0" smtClean="0">
                <a:solidFill>
                  <a:srgbClr val="FF0000"/>
                </a:solidFill>
              </a:rPr>
              <a:t>Task of Operating System [Services]</a:t>
            </a:r>
            <a:endParaRPr lang="en-US" b="1" u="sng" dirty="0" smtClean="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865536282"/>
              </p:ext>
            </p:extLst>
          </p:nvPr>
        </p:nvGraphicFramePr>
        <p:xfrm>
          <a:off x="135411" y="1276502"/>
          <a:ext cx="5895833" cy="5204433"/>
        </p:xfrm>
        <a:graphic>
          <a:graphicData uri="http://schemas.openxmlformats.org/drawingml/2006/table">
            <a:tbl>
              <a:tblPr firstRow="1" firstCol="1" bandRow="1">
                <a:tableStyleId>{16D9F66E-5EB9-4882-86FB-DCBF35E3C3E4}</a:tableStyleId>
              </a:tblPr>
              <a:tblGrid>
                <a:gridCol w="5895833">
                  <a:extLst>
                    <a:ext uri="{9D8B030D-6E8A-4147-A177-3AD203B41FA5}">
                      <a16:colId xmlns:a16="http://schemas.microsoft.com/office/drawing/2014/main" val="2902332038"/>
                    </a:ext>
                  </a:extLst>
                </a:gridCol>
              </a:tblGrid>
              <a:tr h="278893">
                <a:tc>
                  <a:txBody>
                    <a:bodyPr/>
                    <a:lstStyle/>
                    <a:p>
                      <a:pPr>
                        <a:lnSpc>
                          <a:spcPct val="107000"/>
                        </a:lnSpc>
                        <a:spcAft>
                          <a:spcPts val="0"/>
                        </a:spcAft>
                      </a:pPr>
                      <a:r>
                        <a:rPr lang="en-IN" sz="1800" dirty="0">
                          <a:effectLst/>
                        </a:rPr>
                        <a:t>Accepts inputs from the mouse or keyboard.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096983"/>
                  </a:ext>
                </a:extLst>
              </a:tr>
              <a:tr h="278893">
                <a:tc>
                  <a:txBody>
                    <a:bodyPr/>
                    <a:lstStyle/>
                    <a:p>
                      <a:pPr>
                        <a:lnSpc>
                          <a:spcPct val="107000"/>
                        </a:lnSpc>
                        <a:spcAft>
                          <a:spcPts val="0"/>
                        </a:spcAft>
                      </a:pPr>
                      <a:r>
                        <a:rPr lang="en-IN" sz="1800">
                          <a:effectLst/>
                        </a:rPr>
                        <a:t>Sends outputs to the monitor or printer.</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65865"/>
                  </a:ext>
                </a:extLst>
              </a:tr>
              <a:tr h="557783">
                <a:tc>
                  <a:txBody>
                    <a:bodyPr/>
                    <a:lstStyle/>
                    <a:p>
                      <a:pPr>
                        <a:lnSpc>
                          <a:spcPct val="107000"/>
                        </a:lnSpc>
                        <a:spcAft>
                          <a:spcPts val="0"/>
                        </a:spcAft>
                      </a:pPr>
                      <a:r>
                        <a:rPr lang="en-IN" sz="1800" dirty="0">
                          <a:effectLst/>
                        </a:rPr>
                        <a:t>Recognises peripheral devices such as external hard disks, pen drive, web cam etc. and makes sure that software needed for the hardware to run is installed.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8392261"/>
                  </a:ext>
                </a:extLst>
              </a:tr>
              <a:tr h="557783">
                <a:tc>
                  <a:txBody>
                    <a:bodyPr/>
                    <a:lstStyle/>
                    <a:p>
                      <a:pPr>
                        <a:lnSpc>
                          <a:spcPct val="107000"/>
                        </a:lnSpc>
                        <a:spcAft>
                          <a:spcPts val="0"/>
                        </a:spcAft>
                      </a:pPr>
                      <a:r>
                        <a:rPr lang="en-IN" sz="1800">
                          <a:effectLst/>
                        </a:rPr>
                        <a:t>Manages files and folders in the system (Naming, Creating, Moving, Finding and Deleting folders etc.).</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4929659"/>
                  </a:ext>
                </a:extLst>
              </a:tr>
              <a:tr h="557783">
                <a:tc>
                  <a:txBody>
                    <a:bodyPr/>
                    <a:lstStyle/>
                    <a:p>
                      <a:pPr>
                        <a:lnSpc>
                          <a:spcPct val="107000"/>
                        </a:lnSpc>
                        <a:spcAft>
                          <a:spcPts val="0"/>
                        </a:spcAft>
                      </a:pPr>
                      <a:r>
                        <a:rPr lang="en-IN" sz="1800">
                          <a:effectLst/>
                        </a:rPr>
                        <a:t>Allows applications software (word-processing, spreadsheets etc.) to communicate with the system's hardware.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1253451"/>
                  </a:ext>
                </a:extLst>
              </a:tr>
              <a:tr h="836676">
                <a:tc>
                  <a:txBody>
                    <a:bodyPr/>
                    <a:lstStyle/>
                    <a:p>
                      <a:pPr>
                        <a:lnSpc>
                          <a:spcPct val="107000"/>
                        </a:lnSpc>
                        <a:spcAft>
                          <a:spcPts val="0"/>
                        </a:spcAft>
                      </a:pPr>
                      <a:r>
                        <a:rPr lang="en-IN" sz="1800" dirty="0">
                          <a:effectLst/>
                        </a:rPr>
                        <a:t>Shares out system memory efficiently. The operating system will decide how much memory to assign to particular tasks. It also moves data in and out of memory.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641145"/>
                  </a:ext>
                </a:extLst>
              </a:tr>
              <a:tr h="278893">
                <a:tc>
                  <a:txBody>
                    <a:bodyPr/>
                    <a:lstStyle/>
                    <a:p>
                      <a:pPr>
                        <a:lnSpc>
                          <a:spcPct val="107000"/>
                        </a:lnSpc>
                        <a:spcAft>
                          <a:spcPts val="0"/>
                        </a:spcAft>
                      </a:pPr>
                      <a:r>
                        <a:rPr lang="en-IN" sz="1800">
                          <a:effectLst/>
                        </a:rPr>
                        <a:t>Loads and runs software applications.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6290018"/>
                  </a:ext>
                </a:extLst>
              </a:tr>
              <a:tr h="557783">
                <a:tc>
                  <a:txBody>
                    <a:bodyPr/>
                    <a:lstStyle/>
                    <a:p>
                      <a:pPr>
                        <a:lnSpc>
                          <a:spcPct val="107000"/>
                        </a:lnSpc>
                        <a:spcAft>
                          <a:spcPts val="0"/>
                        </a:spcAft>
                      </a:pPr>
                      <a:r>
                        <a:rPr lang="en-IN" sz="1800" dirty="0">
                          <a:effectLst/>
                        </a:rPr>
                        <a:t>Manages system security. For example - allows passwords to be added / changed.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6251445"/>
                  </a:ext>
                </a:extLst>
              </a:tr>
              <a:tr h="332137">
                <a:tc>
                  <a:txBody>
                    <a:bodyPr/>
                    <a:lstStyle/>
                    <a:p>
                      <a:pPr>
                        <a:lnSpc>
                          <a:spcPct val="107000"/>
                        </a:lnSpc>
                        <a:spcAft>
                          <a:spcPts val="0"/>
                        </a:spcAft>
                      </a:pPr>
                      <a:r>
                        <a:rPr lang="en-IN" sz="1800" dirty="0">
                          <a:effectLst/>
                        </a:rPr>
                        <a:t>Handles system problems and alerts the </a:t>
                      </a:r>
                      <a:r>
                        <a:rPr lang="en-IN" sz="1800" dirty="0" smtClean="0">
                          <a:effectLst/>
                        </a:rPr>
                        <a:t>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5866364"/>
                  </a:ext>
                </a:extLst>
              </a:tr>
              <a:tr h="278893">
                <a:tc>
                  <a:txBody>
                    <a:bodyPr/>
                    <a:lstStyle/>
                    <a:p>
                      <a:pPr>
                        <a:lnSpc>
                          <a:spcPct val="107000"/>
                        </a:lnSpc>
                        <a:spcAft>
                          <a:spcPts val="0"/>
                        </a:spcAft>
                      </a:pPr>
                      <a:r>
                        <a:rPr lang="en-IN" sz="1800" dirty="0">
                          <a:effectLst/>
                        </a:rPr>
                        <a:t>Manages the moving of data to and from a hard disk.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1593909"/>
                  </a:ext>
                </a:extLst>
              </a:tr>
            </a:tbl>
          </a:graphicData>
        </a:graphic>
      </p:graphicFrame>
      <p:pic>
        <p:nvPicPr>
          <p:cNvPr id="2052" name="Picture 4" descr="https://www.ictlounge.com/Images/tasks_of_operating_syste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5182" y="1569493"/>
            <a:ext cx="5752519" cy="4618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844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817799" y="441871"/>
            <a:ext cx="7645400" cy="576262"/>
          </a:xfrm>
        </p:spPr>
        <p:txBody>
          <a:bodyPr>
            <a:normAutofit fontScale="90000"/>
          </a:bodyPr>
          <a:lstStyle/>
          <a:p>
            <a:pPr eaLnBrk="1" hangingPunct="1"/>
            <a:r>
              <a:rPr lang="en-US" b="1" u="sng" dirty="0" smtClean="0">
                <a:solidFill>
                  <a:srgbClr val="FF0000"/>
                </a:solidFill>
              </a:rPr>
              <a:t>Computer System Structure</a:t>
            </a:r>
          </a:p>
        </p:txBody>
      </p:sp>
      <p:sp>
        <p:nvSpPr>
          <p:cNvPr id="7171" name="Rectangle 3"/>
          <p:cNvSpPr>
            <a:spLocks noGrp="1" noChangeArrowheads="1"/>
          </p:cNvSpPr>
          <p:nvPr>
            <p:ph type="body" idx="4294967295"/>
          </p:nvPr>
        </p:nvSpPr>
        <p:spPr>
          <a:xfrm>
            <a:off x="817799" y="1123026"/>
            <a:ext cx="5719479" cy="5291421"/>
          </a:xfrm>
        </p:spPr>
        <p:txBody>
          <a:bodyPr>
            <a:normAutofit lnSpcReduction="10000"/>
          </a:bodyPr>
          <a:lstStyle/>
          <a:p>
            <a:r>
              <a:rPr lang="en-US" dirty="0" smtClean="0"/>
              <a:t>Computer system can be divided into four components:</a:t>
            </a:r>
          </a:p>
          <a:p>
            <a:pPr lvl="1"/>
            <a:r>
              <a:rPr lang="en-US" dirty="0" smtClean="0">
                <a:solidFill>
                  <a:srgbClr val="FF0000"/>
                </a:solidFill>
              </a:rPr>
              <a:t>Hardware</a:t>
            </a:r>
            <a:r>
              <a:rPr lang="en-US" dirty="0" smtClean="0"/>
              <a:t> – provides basic computing resources</a:t>
            </a:r>
          </a:p>
          <a:p>
            <a:pPr lvl="2"/>
            <a:r>
              <a:rPr lang="en-US" dirty="0" smtClean="0"/>
              <a:t>CPU, memory, I/O devices</a:t>
            </a:r>
          </a:p>
          <a:p>
            <a:pPr lvl="1"/>
            <a:r>
              <a:rPr lang="en-US" dirty="0" smtClean="0">
                <a:solidFill>
                  <a:srgbClr val="FF0000"/>
                </a:solidFill>
              </a:rPr>
              <a:t>Operating system</a:t>
            </a:r>
          </a:p>
          <a:p>
            <a:pPr lvl="2"/>
            <a:r>
              <a:rPr lang="en-US" dirty="0" smtClean="0"/>
              <a:t>Controls and coordinates use of hardware among various applications and users</a:t>
            </a:r>
          </a:p>
          <a:p>
            <a:pPr lvl="1"/>
            <a:r>
              <a:rPr lang="en-US" dirty="0" smtClean="0">
                <a:solidFill>
                  <a:srgbClr val="FF0000"/>
                </a:solidFill>
              </a:rPr>
              <a:t>Application programs </a:t>
            </a:r>
            <a:r>
              <a:rPr lang="en-US" dirty="0" smtClean="0"/>
              <a:t>– define the ways in which the system resources are used to solve the computing problems of the users</a:t>
            </a:r>
          </a:p>
          <a:p>
            <a:pPr lvl="2"/>
            <a:r>
              <a:rPr lang="en-US" dirty="0" smtClean="0"/>
              <a:t>Word processors, compilers, web browsers, database systems, video games</a:t>
            </a:r>
          </a:p>
          <a:p>
            <a:pPr lvl="1"/>
            <a:r>
              <a:rPr lang="en-US" dirty="0" smtClean="0">
                <a:solidFill>
                  <a:srgbClr val="FF0000"/>
                </a:solidFill>
              </a:rPr>
              <a:t>Users</a:t>
            </a:r>
          </a:p>
          <a:p>
            <a:pPr lvl="2"/>
            <a:r>
              <a:rPr lang="en-US" dirty="0" smtClean="0"/>
              <a:t>People, machines, other computers</a:t>
            </a:r>
          </a:p>
        </p:txBody>
      </p:sp>
      <p:pic>
        <p:nvPicPr>
          <p:cNvPr id="4" name="Picture 4"/>
          <p:cNvPicPr>
            <a:picLocks noChangeAspect="1" noChangeArrowheads="1"/>
          </p:cNvPicPr>
          <p:nvPr/>
        </p:nvPicPr>
        <p:blipFill>
          <a:blip r:embed="rId3"/>
          <a:srcRect/>
          <a:stretch>
            <a:fillRect/>
          </a:stretch>
        </p:blipFill>
        <p:spPr bwMode="auto">
          <a:xfrm>
            <a:off x="6851176" y="1654461"/>
            <a:ext cx="5022376" cy="4000925"/>
          </a:xfrm>
          <a:prstGeom prst="rect">
            <a:avLst/>
          </a:prstGeom>
          <a:noFill/>
          <a:ln w="9525">
            <a:noFill/>
            <a:miter lim="800000"/>
            <a:headEnd/>
            <a:tailEnd/>
          </a:ln>
        </p:spPr>
      </p:pic>
    </p:spTree>
    <p:extLst>
      <p:ext uri="{BB962C8B-B14F-4D97-AF65-F5344CB8AC3E}">
        <p14:creationId xmlns:p14="http://schemas.microsoft.com/office/powerpoint/2010/main" val="24197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2"/>
          <p:cNvPicPr>
            <a:picLocks noChangeAspect="1" noChangeArrowheads="1"/>
          </p:cNvPicPr>
          <p:nvPr/>
        </p:nvPicPr>
        <p:blipFill>
          <a:blip r:embed="rId2"/>
          <a:srcRect/>
          <a:stretch>
            <a:fillRect/>
          </a:stretch>
        </p:blipFill>
        <p:spPr bwMode="auto">
          <a:xfrm>
            <a:off x="394717" y="1114174"/>
            <a:ext cx="5692184" cy="4686124"/>
          </a:xfrm>
          <a:prstGeom prst="rect">
            <a:avLst/>
          </a:prstGeom>
          <a:noFill/>
          <a:ln w="9525" cap="flat" cmpd="sng">
            <a:noFill/>
            <a:prstDash val="solid"/>
            <a:miter lim="800000"/>
            <a:headEnd/>
            <a:tailEnd/>
          </a:ln>
          <a:effectLst/>
        </p:spPr>
      </p:pic>
      <p:sp>
        <p:nvSpPr>
          <p:cNvPr id="3" name="Rectangle 2"/>
          <p:cNvSpPr txBox="1">
            <a:spLocks noChangeArrowheads="1"/>
          </p:cNvSpPr>
          <p:nvPr/>
        </p:nvSpPr>
        <p:spPr>
          <a:xfrm>
            <a:off x="817798" y="441871"/>
            <a:ext cx="9022237" cy="57626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Resources Required from OS by a Program</a:t>
            </a:r>
            <a:endParaRPr lang="en-US" b="1" u="sng" dirty="0">
              <a:solidFill>
                <a:srgbClr val="FF0000"/>
              </a:solidFill>
            </a:endParaRPr>
          </a:p>
        </p:txBody>
      </p:sp>
      <p:pic>
        <p:nvPicPr>
          <p:cNvPr id="4" name="Picture 2"/>
          <p:cNvPicPr>
            <a:picLocks noChangeAspect="1" noChangeArrowheads="1"/>
          </p:cNvPicPr>
          <p:nvPr/>
        </p:nvPicPr>
        <p:blipFill>
          <a:blip r:embed="rId3"/>
          <a:srcRect/>
          <a:stretch>
            <a:fillRect/>
          </a:stretch>
        </p:blipFill>
        <p:spPr bwMode="auto">
          <a:xfrm>
            <a:off x="6216021" y="1114174"/>
            <a:ext cx="5766714" cy="4686124"/>
          </a:xfrm>
          <a:prstGeom prst="rect">
            <a:avLst/>
          </a:prstGeom>
          <a:noFill/>
          <a:ln w="9525" cap="flat" cmpd="sng">
            <a:noFill/>
            <a:prstDash val="solid"/>
            <a:miter lim="800000"/>
            <a:headEnd/>
            <a:tailEnd/>
          </a:ln>
          <a:effectLst/>
        </p:spPr>
      </p:pic>
      <p:sp>
        <p:nvSpPr>
          <p:cNvPr id="2" name="Rectangle 1"/>
          <p:cNvSpPr/>
          <p:nvPr/>
        </p:nvSpPr>
        <p:spPr>
          <a:xfrm>
            <a:off x="817798" y="5896339"/>
            <a:ext cx="11158119" cy="707886"/>
          </a:xfrm>
          <a:prstGeom prst="rect">
            <a:avLst/>
          </a:prstGeom>
        </p:spPr>
        <p:txBody>
          <a:bodyPr wrap="none">
            <a:spAutoFit/>
          </a:bodyPr>
          <a:lstStyle/>
          <a:p>
            <a:r>
              <a:rPr lang="en-US" sz="2000" i="1" dirty="0" smtClean="0">
                <a:solidFill>
                  <a:srgbClr val="FF0000"/>
                </a:solidFill>
              </a:rPr>
              <a:t>Execution of a simple program requires so many resources. THINK what for a bigger line of code program. </a:t>
            </a:r>
          </a:p>
          <a:p>
            <a:r>
              <a:rPr lang="en-US" sz="2000" i="1" dirty="0" smtClean="0">
                <a:solidFill>
                  <a:srgbClr val="FF0000"/>
                </a:solidFill>
              </a:rPr>
              <a:t>So much Complexity…..( Thank GOD, it is managed by Operating System )</a:t>
            </a:r>
            <a:endParaRPr lang="en-US" sz="2000" i="1" dirty="0" smtClean="0">
              <a:solidFill>
                <a:srgbClr val="FF0000"/>
              </a:solidFill>
            </a:endParaRPr>
          </a:p>
        </p:txBody>
      </p:sp>
    </p:spTree>
    <p:extLst>
      <p:ext uri="{BB962C8B-B14F-4D97-AF65-F5344CB8AC3E}">
        <p14:creationId xmlns:p14="http://schemas.microsoft.com/office/powerpoint/2010/main" val="2916756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817798" y="1018133"/>
            <a:ext cx="6456459" cy="5522225"/>
          </a:xfrm>
        </p:spPr>
        <p:txBody>
          <a:bodyPr>
            <a:noAutofit/>
          </a:bodyPr>
          <a:lstStyle/>
          <a:p>
            <a:r>
              <a:rPr lang="en-US" sz="2200" dirty="0" smtClean="0"/>
              <a:t>OS </a:t>
            </a:r>
            <a:r>
              <a:rPr lang="en-US" sz="2200" dirty="0" smtClean="0"/>
              <a:t>is a </a:t>
            </a:r>
            <a:r>
              <a:rPr lang="en-US" sz="2200" b="1" dirty="0" smtClean="0">
                <a:solidFill>
                  <a:srgbClr val="3366FF"/>
                </a:solidFill>
              </a:rPr>
              <a:t>resource allocator</a:t>
            </a:r>
          </a:p>
          <a:p>
            <a:pPr lvl="1"/>
            <a:r>
              <a:rPr lang="en-US" sz="2200" b="1" i="1" u="sng" dirty="0" smtClean="0"/>
              <a:t>Manages</a:t>
            </a:r>
            <a:r>
              <a:rPr lang="en-US" sz="2200" i="1" dirty="0" smtClean="0"/>
              <a:t> all resources</a:t>
            </a:r>
          </a:p>
          <a:p>
            <a:pPr lvl="1"/>
            <a:r>
              <a:rPr lang="en-US" sz="2200" i="1" dirty="0" smtClean="0"/>
              <a:t>Decides between conflicting requests for efficient and fair resource use</a:t>
            </a:r>
          </a:p>
          <a:p>
            <a:r>
              <a:rPr lang="en-US" sz="2200" dirty="0" smtClean="0"/>
              <a:t>OS is a </a:t>
            </a:r>
            <a:r>
              <a:rPr lang="en-US" sz="2200" b="1" dirty="0" smtClean="0">
                <a:solidFill>
                  <a:srgbClr val="3366FF"/>
                </a:solidFill>
              </a:rPr>
              <a:t>control program</a:t>
            </a:r>
          </a:p>
          <a:p>
            <a:pPr lvl="1"/>
            <a:r>
              <a:rPr lang="en-US" sz="2200" b="1" i="1" u="sng" dirty="0" smtClean="0"/>
              <a:t>Controls</a:t>
            </a:r>
            <a:r>
              <a:rPr lang="en-US" sz="2200" i="1" dirty="0" smtClean="0"/>
              <a:t> execution of programs to prevent errors and improper use of the </a:t>
            </a:r>
            <a:r>
              <a:rPr lang="en-US" sz="2200" i="1" dirty="0" smtClean="0"/>
              <a:t>computer</a:t>
            </a:r>
          </a:p>
          <a:p>
            <a:pPr marL="342900" indent="-342900" algn="just"/>
            <a:r>
              <a:rPr lang="en-IN" sz="2200" i="1" dirty="0" smtClean="0">
                <a:solidFill>
                  <a:srgbClr val="003300"/>
                </a:solidFill>
                <a:effectLst/>
              </a:rPr>
              <a:t>An operating system is a software program that manages computer resources. Operating systems allow components to communicate with each other and enables the computer to run software applications.“</a:t>
            </a:r>
          </a:p>
          <a:p>
            <a:pPr marL="342900" indent="-342900" algn="just"/>
            <a:r>
              <a:rPr lang="en-IN" sz="2200" i="1" dirty="0" smtClean="0">
                <a:solidFill>
                  <a:srgbClr val="FF0000"/>
                </a:solidFill>
              </a:rPr>
              <a:t>The software layer between user applications and hardware.</a:t>
            </a:r>
          </a:p>
          <a:p>
            <a:pPr marL="342900" indent="-342900" algn="just"/>
            <a:r>
              <a:rPr lang="en-IN" sz="2200" i="1" dirty="0" smtClean="0">
                <a:solidFill>
                  <a:srgbClr val="003300"/>
                </a:solidFill>
              </a:rPr>
              <a:t>Provides an abstraction for hardware through an interface to the hardware.</a:t>
            </a:r>
          </a:p>
          <a:p>
            <a:pPr marL="342900" indent="-342900"/>
            <a:endParaRPr lang="en-IN" sz="2200" i="1" dirty="0" smtClean="0">
              <a:solidFill>
                <a:srgbClr val="003300"/>
              </a:solidFill>
              <a:latin typeface="Verdana" panose="020B0604030504040204" pitchFamily="34" charset="0"/>
            </a:endParaRPr>
          </a:p>
          <a:p>
            <a:endParaRPr lang="en-IN" sz="2200" dirty="0" smtClean="0"/>
          </a:p>
          <a:p>
            <a:pPr marL="342900" indent="-342900" algn="just"/>
            <a:endParaRPr lang="en-IN" sz="2200" dirty="0" smtClean="0"/>
          </a:p>
          <a:p>
            <a:pPr lvl="1"/>
            <a:endParaRPr lang="en-US" sz="2200" dirty="0" smtClean="0"/>
          </a:p>
        </p:txBody>
      </p:sp>
      <p:sp>
        <p:nvSpPr>
          <p:cNvPr id="4" name="Rectangle 2"/>
          <p:cNvSpPr txBox="1">
            <a:spLocks noChangeArrowheads="1"/>
          </p:cNvSpPr>
          <p:nvPr/>
        </p:nvSpPr>
        <p:spPr>
          <a:xfrm>
            <a:off x="817798" y="291746"/>
            <a:ext cx="9022237" cy="576262"/>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Operating System- One Application, Many Views</a:t>
            </a:r>
            <a:endParaRPr lang="en-US" b="1" u="sng" dirty="0">
              <a:solidFill>
                <a:srgbClr val="FF0000"/>
              </a:solidFill>
            </a:endParaRPr>
          </a:p>
        </p:txBody>
      </p:sp>
      <p:pic>
        <p:nvPicPr>
          <p:cNvPr id="2" name="Picture 1"/>
          <p:cNvPicPr>
            <a:picLocks noChangeAspect="1"/>
          </p:cNvPicPr>
          <p:nvPr/>
        </p:nvPicPr>
        <p:blipFill>
          <a:blip r:embed="rId3"/>
          <a:stretch>
            <a:fillRect/>
          </a:stretch>
        </p:blipFill>
        <p:spPr>
          <a:xfrm>
            <a:off x="8043577" y="2620156"/>
            <a:ext cx="3980101" cy="1023796"/>
          </a:xfrm>
          <a:prstGeom prst="rect">
            <a:avLst/>
          </a:prstGeom>
        </p:spPr>
      </p:pic>
      <p:pic>
        <p:nvPicPr>
          <p:cNvPr id="3" name="Picture 2"/>
          <p:cNvPicPr>
            <a:picLocks noChangeAspect="1"/>
          </p:cNvPicPr>
          <p:nvPr/>
        </p:nvPicPr>
        <p:blipFill>
          <a:blip r:embed="rId4"/>
          <a:stretch>
            <a:fillRect/>
          </a:stretch>
        </p:blipFill>
        <p:spPr>
          <a:xfrm>
            <a:off x="8043577" y="4209907"/>
            <a:ext cx="4114800" cy="1276492"/>
          </a:xfrm>
          <a:prstGeom prst="rect">
            <a:avLst/>
          </a:prstGeom>
        </p:spPr>
      </p:pic>
    </p:spTree>
    <p:extLst>
      <p:ext uri="{BB962C8B-B14F-4D97-AF65-F5344CB8AC3E}">
        <p14:creationId xmlns:p14="http://schemas.microsoft.com/office/powerpoint/2010/main" val="894339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291746"/>
            <a:ext cx="9022237" cy="57626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Operating System- Functions</a:t>
            </a:r>
            <a:endParaRPr lang="en-US" b="1" u="sng" dirty="0">
              <a:solidFill>
                <a:srgbClr val="FF0000"/>
              </a:solidFill>
            </a:endParaRPr>
          </a:p>
        </p:txBody>
      </p:sp>
      <p:pic>
        <p:nvPicPr>
          <p:cNvPr id="3" name="Picture 2"/>
          <p:cNvPicPr>
            <a:picLocks noChangeAspect="1"/>
          </p:cNvPicPr>
          <p:nvPr/>
        </p:nvPicPr>
        <p:blipFill>
          <a:blip r:embed="rId2"/>
          <a:stretch>
            <a:fillRect/>
          </a:stretch>
        </p:blipFill>
        <p:spPr>
          <a:xfrm>
            <a:off x="817798" y="868008"/>
            <a:ext cx="10823742" cy="5764803"/>
          </a:xfrm>
          <a:prstGeom prst="rect">
            <a:avLst/>
          </a:prstGeom>
        </p:spPr>
      </p:pic>
    </p:spTree>
    <p:extLst>
      <p:ext uri="{BB962C8B-B14F-4D97-AF65-F5344CB8AC3E}">
        <p14:creationId xmlns:p14="http://schemas.microsoft.com/office/powerpoint/2010/main" val="2165297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291746"/>
            <a:ext cx="9022237" cy="57626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Operating System- Functions</a:t>
            </a:r>
            <a:endParaRPr lang="en-US" b="1" u="sng" dirty="0">
              <a:solidFill>
                <a:srgbClr val="FF0000"/>
              </a:solidFill>
            </a:endParaRPr>
          </a:p>
        </p:txBody>
      </p:sp>
      <p:pic>
        <p:nvPicPr>
          <p:cNvPr id="6146" name="Picture 2" descr="Functions of Operating System - Tutorial And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0609" y="1705970"/>
            <a:ext cx="4753970" cy="420351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86687" y="1005093"/>
            <a:ext cx="6669206" cy="5647700"/>
          </a:xfrm>
          <a:prstGeom prst="rect">
            <a:avLst/>
          </a:prstGeom>
        </p:spPr>
        <p:txBody>
          <a:bodyPr wrap="square">
            <a:spAutoFit/>
          </a:bodyPr>
          <a:lstStyle/>
          <a:p>
            <a:pPr algn="just">
              <a:buFont typeface="Arial" panose="020B0604020202020204" pitchFamily="34" charset="0"/>
              <a:buChar char="•"/>
            </a:pPr>
            <a:r>
              <a:rPr lang="en-IN" sz="1900" b="1" i="0" dirty="0" smtClean="0">
                <a:solidFill>
                  <a:srgbClr val="222222"/>
                </a:solidFill>
                <a:effectLst/>
              </a:rPr>
              <a:t>Processor Management:</a:t>
            </a:r>
            <a:r>
              <a:rPr lang="en-IN" sz="1900" b="0" i="0" dirty="0" smtClean="0">
                <a:solidFill>
                  <a:srgbClr val="222222"/>
                </a:solidFill>
                <a:effectLst/>
              </a:rPr>
              <a:t> An operating system manages the processor’s working by allocating various jobs to it </a:t>
            </a:r>
          </a:p>
          <a:p>
            <a:pPr algn="just">
              <a:buFont typeface="Arial" panose="020B0604020202020204" pitchFamily="34" charset="0"/>
              <a:buChar char="•"/>
            </a:pPr>
            <a:r>
              <a:rPr lang="en-IN" sz="1900" b="1" i="0" dirty="0" smtClean="0">
                <a:solidFill>
                  <a:srgbClr val="222222"/>
                </a:solidFill>
                <a:effectLst/>
              </a:rPr>
              <a:t>Memory Management:</a:t>
            </a:r>
            <a:r>
              <a:rPr lang="en-IN" sz="1900" b="0" i="0" dirty="0" smtClean="0">
                <a:solidFill>
                  <a:srgbClr val="222222"/>
                </a:solidFill>
                <a:effectLst/>
              </a:rPr>
              <a:t> An operating system manages the allocation and deallocation of the memory.</a:t>
            </a:r>
          </a:p>
          <a:p>
            <a:pPr algn="just">
              <a:buFont typeface="Arial" panose="020B0604020202020204" pitchFamily="34" charset="0"/>
              <a:buChar char="•"/>
            </a:pPr>
            <a:r>
              <a:rPr lang="en-IN" sz="1900" b="1" i="0" dirty="0" smtClean="0">
                <a:solidFill>
                  <a:srgbClr val="222222"/>
                </a:solidFill>
                <a:effectLst/>
              </a:rPr>
              <a:t>Device Management:</a:t>
            </a:r>
            <a:r>
              <a:rPr lang="en-IN" sz="1900" b="0" i="0" dirty="0" smtClean="0">
                <a:solidFill>
                  <a:srgbClr val="222222"/>
                </a:solidFill>
                <a:effectLst/>
              </a:rPr>
              <a:t> An operating system controls the working of input-output devices.</a:t>
            </a:r>
          </a:p>
          <a:p>
            <a:pPr algn="just">
              <a:buFont typeface="Arial" panose="020B0604020202020204" pitchFamily="34" charset="0"/>
              <a:buChar char="•"/>
            </a:pPr>
            <a:r>
              <a:rPr lang="en-IN" sz="1900" b="1" i="0" dirty="0" smtClean="0">
                <a:solidFill>
                  <a:srgbClr val="222222"/>
                </a:solidFill>
                <a:effectLst/>
              </a:rPr>
              <a:t>File Management:</a:t>
            </a:r>
            <a:r>
              <a:rPr lang="en-IN" sz="1900" b="0" i="0" dirty="0" smtClean="0">
                <a:solidFill>
                  <a:srgbClr val="222222"/>
                </a:solidFill>
                <a:effectLst/>
              </a:rPr>
              <a:t> An operating system keeps track of information regarding the creation, deletion, transfer, copy, and storage of files in an organized way</a:t>
            </a:r>
          </a:p>
          <a:p>
            <a:pPr algn="just">
              <a:buFont typeface="Arial" panose="020B0604020202020204" pitchFamily="34" charset="0"/>
              <a:buChar char="•"/>
            </a:pPr>
            <a:r>
              <a:rPr lang="en-IN" sz="1900" b="1" i="0" dirty="0" smtClean="0">
                <a:solidFill>
                  <a:srgbClr val="222222"/>
                </a:solidFill>
                <a:effectLst/>
              </a:rPr>
              <a:t>Security:</a:t>
            </a:r>
            <a:r>
              <a:rPr lang="en-IN" sz="1900" b="0" i="0" dirty="0" smtClean="0">
                <a:solidFill>
                  <a:srgbClr val="222222"/>
                </a:solidFill>
                <a:effectLst/>
              </a:rPr>
              <a:t> The operating system provides following security measures to protect user data:</a:t>
            </a:r>
          </a:p>
          <a:p>
            <a:pPr marL="742950" lvl="1" indent="-285750" algn="just">
              <a:buFont typeface="Arial" panose="020B0604020202020204" pitchFamily="34" charset="0"/>
              <a:buChar char="•"/>
            </a:pPr>
            <a:r>
              <a:rPr lang="en-IN" sz="1900" b="0" i="0" dirty="0" smtClean="0">
                <a:solidFill>
                  <a:srgbClr val="222222"/>
                </a:solidFill>
                <a:effectLst/>
              </a:rPr>
              <a:t>Protection against unauthorized access through login.</a:t>
            </a:r>
          </a:p>
          <a:p>
            <a:pPr marL="742950" lvl="1" indent="-285750" algn="just">
              <a:buFont typeface="Arial" panose="020B0604020202020204" pitchFamily="34" charset="0"/>
              <a:buChar char="•"/>
            </a:pPr>
            <a:r>
              <a:rPr lang="en-IN" sz="1900" b="0" i="0" dirty="0" smtClean="0">
                <a:solidFill>
                  <a:srgbClr val="222222"/>
                </a:solidFill>
                <a:effectLst/>
              </a:rPr>
              <a:t>Protection against intrusion by keeping Firewall active.</a:t>
            </a:r>
          </a:p>
          <a:p>
            <a:pPr marL="742950" lvl="1" indent="-285750" algn="just">
              <a:buFont typeface="Arial" panose="020B0604020202020204" pitchFamily="34" charset="0"/>
              <a:buChar char="•"/>
            </a:pPr>
            <a:r>
              <a:rPr lang="en-IN" sz="1900" b="0" i="0" dirty="0" smtClean="0">
                <a:solidFill>
                  <a:srgbClr val="222222"/>
                </a:solidFill>
                <a:effectLst/>
              </a:rPr>
              <a:t>Protecting the system memory against malicious access.</a:t>
            </a:r>
          </a:p>
          <a:p>
            <a:pPr marL="742950" lvl="1" indent="-285750" algn="just">
              <a:buFont typeface="Arial" panose="020B0604020202020204" pitchFamily="34" charset="0"/>
              <a:buChar char="•"/>
            </a:pPr>
            <a:r>
              <a:rPr lang="en-IN" sz="1900" b="0" i="0" dirty="0" smtClean="0">
                <a:solidFill>
                  <a:srgbClr val="222222"/>
                </a:solidFill>
                <a:effectLst/>
              </a:rPr>
              <a:t>Displaying messages related to system vulnerabilities.</a:t>
            </a:r>
          </a:p>
          <a:p>
            <a:pPr algn="just">
              <a:buFont typeface="Arial" panose="020B0604020202020204" pitchFamily="34" charset="0"/>
              <a:buChar char="•"/>
            </a:pPr>
            <a:r>
              <a:rPr lang="en-IN" sz="1900" b="1" i="0" dirty="0" smtClean="0">
                <a:solidFill>
                  <a:srgbClr val="222222"/>
                </a:solidFill>
                <a:effectLst/>
              </a:rPr>
              <a:t>Error Detection:</a:t>
            </a:r>
            <a:r>
              <a:rPr lang="en-IN" sz="1900" b="0" i="0" dirty="0" smtClean="0">
                <a:solidFill>
                  <a:srgbClr val="222222"/>
                </a:solidFill>
                <a:effectLst/>
              </a:rPr>
              <a:t> From time to time, It also checks the hardware for any type of damage. </a:t>
            </a:r>
            <a:r>
              <a:rPr lang="en-IN" sz="1900" b="1" i="0" dirty="0" smtClean="0">
                <a:solidFill>
                  <a:srgbClr val="222222"/>
                </a:solidFill>
                <a:effectLst/>
              </a:rPr>
              <a:t>Job Scheduling: </a:t>
            </a:r>
            <a:r>
              <a:rPr lang="en-IN" sz="1900" dirty="0" smtClean="0">
                <a:solidFill>
                  <a:srgbClr val="222222"/>
                </a:solidFill>
              </a:rPr>
              <a:t>While </a:t>
            </a:r>
            <a:r>
              <a:rPr lang="en-IN" sz="1900" b="0" i="0" dirty="0" smtClean="0">
                <a:solidFill>
                  <a:srgbClr val="222222"/>
                </a:solidFill>
                <a:effectLst/>
              </a:rPr>
              <a:t>multitasking the operating system determines which applications should run in which sequence.</a:t>
            </a:r>
            <a:endParaRPr lang="en-IN" sz="1900" b="0" i="0" dirty="0">
              <a:solidFill>
                <a:srgbClr val="222222"/>
              </a:solidFill>
              <a:effectLst/>
            </a:endParaRPr>
          </a:p>
        </p:txBody>
      </p:sp>
    </p:spTree>
    <p:extLst>
      <p:ext uri="{BB962C8B-B14F-4D97-AF65-F5344CB8AC3E}">
        <p14:creationId xmlns:p14="http://schemas.microsoft.com/office/powerpoint/2010/main" val="220521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291746"/>
            <a:ext cx="10400662" cy="7454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Operating System- </a:t>
            </a:r>
            <a:r>
              <a:rPr lang="en-US" b="1" u="sng" dirty="0" smtClean="0">
                <a:solidFill>
                  <a:srgbClr val="FF0000"/>
                </a:solidFill>
              </a:rPr>
              <a:t>Types of Interface- CLI</a:t>
            </a:r>
            <a:endParaRPr lang="en-US" b="1" u="sng" dirty="0">
              <a:solidFill>
                <a:srgbClr val="FF0000"/>
              </a:solidFill>
            </a:endParaRPr>
          </a:p>
        </p:txBody>
      </p:sp>
      <p:pic>
        <p:nvPicPr>
          <p:cNvPr id="9218" name="Picture 2" descr="https://www.ictlounge.com/Images/command_line_interface_larg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1696"/>
            <a:ext cx="12192000" cy="591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792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5501</TotalTime>
  <Words>700</Words>
  <Application>Microsoft Office PowerPoint</Application>
  <PresentationFormat>Widescreen</PresentationFormat>
  <Paragraphs>90</Paragraphs>
  <Slides>21</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Yu Gothic</vt:lpstr>
      <vt:lpstr>Arial</vt:lpstr>
      <vt:lpstr>Bookman Old Style</vt:lpstr>
      <vt:lpstr>Calibri</vt:lpstr>
      <vt:lpstr>Calibri Light</vt:lpstr>
      <vt:lpstr>PT Serif</vt:lpstr>
      <vt:lpstr>Source Sans Pro</vt:lpstr>
      <vt:lpstr>Times New Roman</vt:lpstr>
      <vt:lpstr>Verdana</vt:lpstr>
      <vt:lpstr>Office Theme</vt:lpstr>
      <vt:lpstr>PowerPoint Presentation</vt:lpstr>
      <vt:lpstr>What is an Operating System?</vt:lpstr>
      <vt:lpstr>Task of Operating System [Services]</vt:lpstr>
      <vt:lpstr>Computer System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By  Akhilesh Kumar Singh</dc:title>
  <dc:creator>Windows User</dc:creator>
  <cp:lastModifiedBy>Windows User</cp:lastModifiedBy>
  <cp:revision>46</cp:revision>
  <dcterms:created xsi:type="dcterms:W3CDTF">2022-02-11T16:00:19Z</dcterms:created>
  <dcterms:modified xsi:type="dcterms:W3CDTF">2022-02-15T11:41:51Z</dcterms:modified>
</cp:coreProperties>
</file>