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95" r:id="rId3"/>
    <p:sldId id="496" r:id="rId4"/>
    <p:sldId id="505" r:id="rId5"/>
    <p:sldId id="512" r:id="rId6"/>
    <p:sldId id="499" r:id="rId7"/>
    <p:sldId id="497" r:id="rId8"/>
    <p:sldId id="498" r:id="rId9"/>
    <p:sldId id="500" r:id="rId10"/>
    <p:sldId id="502" r:id="rId11"/>
    <p:sldId id="503" r:id="rId12"/>
    <p:sldId id="504" r:id="rId13"/>
    <p:sldId id="508" r:id="rId14"/>
    <p:sldId id="501" r:id="rId15"/>
    <p:sldId id="506" r:id="rId16"/>
    <p:sldId id="507" r:id="rId17"/>
    <p:sldId id="513" r:id="rId18"/>
    <p:sldId id="509" r:id="rId19"/>
    <p:sldId id="510" r:id="rId20"/>
    <p:sldId id="511" r:id="rId21"/>
    <p:sldId id="514" r:id="rId22"/>
    <p:sldId id="521" r:id="rId23"/>
    <p:sldId id="522" r:id="rId24"/>
    <p:sldId id="523" r:id="rId25"/>
    <p:sldId id="524" r:id="rId26"/>
    <p:sldId id="515" r:id="rId27"/>
    <p:sldId id="516" r:id="rId28"/>
    <p:sldId id="517" r:id="rId29"/>
    <p:sldId id="518" r:id="rId30"/>
    <p:sldId id="519" r:id="rId31"/>
    <p:sldId id="520" r:id="rId32"/>
    <p:sldId id="525" r:id="rId33"/>
    <p:sldId id="526" r:id="rId34"/>
    <p:sldId id="527" r:id="rId35"/>
    <p:sldId id="528" r:id="rId36"/>
    <p:sldId id="529" r:id="rId37"/>
    <p:sldId id="530" r:id="rId38"/>
    <p:sldId id="531" r:id="rId39"/>
    <p:sldId id="532" r:id="rId40"/>
    <p:sldId id="533" r:id="rId41"/>
    <p:sldId id="534" r:id="rId42"/>
    <p:sldId id="545" r:id="rId43"/>
    <p:sldId id="535" r:id="rId44"/>
    <p:sldId id="536" r:id="rId45"/>
    <p:sldId id="408" r:id="rId46"/>
    <p:sldId id="538" r:id="rId47"/>
    <p:sldId id="540" r:id="rId48"/>
    <p:sldId id="541" r:id="rId49"/>
    <p:sldId id="542" r:id="rId50"/>
    <p:sldId id="409" r:id="rId51"/>
    <p:sldId id="554" r:id="rId52"/>
    <p:sldId id="543" r:id="rId53"/>
    <p:sldId id="544" r:id="rId54"/>
    <p:sldId id="406" r:id="rId55"/>
    <p:sldId id="407" r:id="rId56"/>
    <p:sldId id="547" r:id="rId57"/>
    <p:sldId id="550" r:id="rId58"/>
    <p:sldId id="551" r:id="rId59"/>
    <p:sldId id="555" r:id="rId60"/>
    <p:sldId id="478" r:id="rId61"/>
    <p:sldId id="552" r:id="rId62"/>
    <p:sldId id="546" r:id="rId63"/>
    <p:sldId id="410" r:id="rId64"/>
    <p:sldId id="411" r:id="rId65"/>
    <p:sldId id="412" r:id="rId66"/>
    <p:sldId id="414" r:id="rId67"/>
    <p:sldId id="413" r:id="rId68"/>
    <p:sldId id="549" r:id="rId69"/>
    <p:sldId id="548" r:id="rId70"/>
    <p:sldId id="415" r:id="rId71"/>
    <p:sldId id="416" r:id="rId72"/>
    <p:sldId id="417" r:id="rId73"/>
    <p:sldId id="418" r:id="rId74"/>
    <p:sldId id="556" r:id="rId75"/>
    <p:sldId id="553" r:id="rId76"/>
    <p:sldId id="419" r:id="rId77"/>
    <p:sldId id="557" r:id="rId78"/>
    <p:sldId id="420" r:id="rId79"/>
    <p:sldId id="421" r:id="rId80"/>
    <p:sldId id="422" r:id="rId81"/>
    <p:sldId id="445" r:id="rId82"/>
    <p:sldId id="446" r:id="rId83"/>
    <p:sldId id="447" r:id="rId84"/>
    <p:sldId id="448" r:id="rId85"/>
    <p:sldId id="449" r:id="rId86"/>
    <p:sldId id="450" r:id="rId87"/>
    <p:sldId id="451" r:id="rId88"/>
    <p:sldId id="452" r:id="rId89"/>
    <p:sldId id="453" r:id="rId90"/>
    <p:sldId id="454" r:id="rId91"/>
    <p:sldId id="455" r:id="rId92"/>
    <p:sldId id="456" r:id="rId93"/>
    <p:sldId id="457" r:id="rId94"/>
    <p:sldId id="458" r:id="rId95"/>
    <p:sldId id="459" r:id="rId96"/>
    <p:sldId id="460" r:id="rId97"/>
    <p:sldId id="461" r:id="rId98"/>
    <p:sldId id="462" r:id="rId99"/>
    <p:sldId id="463" r:id="rId100"/>
    <p:sldId id="464" r:id="rId101"/>
    <p:sldId id="465" r:id="rId102"/>
    <p:sldId id="466" r:id="rId103"/>
    <p:sldId id="467" r:id="rId104"/>
    <p:sldId id="468" r:id="rId105"/>
    <p:sldId id="469" r:id="rId106"/>
    <p:sldId id="471" r:id="rId107"/>
    <p:sldId id="472" r:id="rId108"/>
    <p:sldId id="486" r:id="rId109"/>
    <p:sldId id="487" r:id="rId110"/>
    <p:sldId id="473" r:id="rId111"/>
    <p:sldId id="474" r:id="rId112"/>
    <p:sldId id="475" r:id="rId113"/>
    <p:sldId id="476" r:id="rId114"/>
    <p:sldId id="477" r:id="rId115"/>
    <p:sldId id="488" r:id="rId116"/>
    <p:sldId id="489" r:id="rId117"/>
    <p:sldId id="490" r:id="rId118"/>
    <p:sldId id="491" r:id="rId119"/>
    <p:sldId id="492" r:id="rId120"/>
    <p:sldId id="493" r:id="rId121"/>
    <p:sldId id="494" r:id="rId122"/>
    <p:sldId id="479" r:id="rId123"/>
    <p:sldId id="480" r:id="rId124"/>
    <p:sldId id="482" r:id="rId125"/>
    <p:sldId id="483" r:id="rId126"/>
    <p:sldId id="484" r:id="rId127"/>
    <p:sldId id="485" r:id="rId128"/>
    <p:sldId id="481" r:id="rId129"/>
    <p:sldId id="379" r:id="rId130"/>
    <p:sldId id="391" r:id="rId131"/>
    <p:sldId id="392" r:id="rId132"/>
    <p:sldId id="380" r:id="rId133"/>
    <p:sldId id="340" r:id="rId134"/>
    <p:sldId id="346" r:id="rId135"/>
    <p:sldId id="342" r:id="rId136"/>
    <p:sldId id="343" r:id="rId137"/>
    <p:sldId id="372" r:id="rId138"/>
    <p:sldId id="371" r:id="rId139"/>
    <p:sldId id="347" r:id="rId140"/>
    <p:sldId id="354" r:id="rId141"/>
    <p:sldId id="373" r:id="rId142"/>
    <p:sldId id="353" r:id="rId143"/>
    <p:sldId id="378" r:id="rId144"/>
    <p:sldId id="348" r:id="rId145"/>
    <p:sldId id="349" r:id="rId146"/>
    <p:sldId id="350" r:id="rId147"/>
    <p:sldId id="351" r:id="rId148"/>
    <p:sldId id="352" r:id="rId149"/>
    <p:sldId id="374" r:id="rId150"/>
    <p:sldId id="376" r:id="rId151"/>
    <p:sldId id="345" r:id="rId152"/>
    <p:sldId id="431" r:id="rId153"/>
    <p:sldId id="432" r:id="rId154"/>
    <p:sldId id="433" r:id="rId155"/>
    <p:sldId id="434" r:id="rId156"/>
    <p:sldId id="435" r:id="rId157"/>
    <p:sldId id="436" r:id="rId158"/>
    <p:sldId id="437" r:id="rId159"/>
    <p:sldId id="438" r:id="rId160"/>
    <p:sldId id="439" r:id="rId161"/>
    <p:sldId id="440" r:id="rId162"/>
    <p:sldId id="441" r:id="rId163"/>
    <p:sldId id="442" r:id="rId164"/>
    <p:sldId id="443" r:id="rId165"/>
    <p:sldId id="444" r:id="rId166"/>
    <p:sldId id="423" r:id="rId167"/>
    <p:sldId id="424" r:id="rId168"/>
    <p:sldId id="425" r:id="rId169"/>
    <p:sldId id="426" r:id="rId170"/>
    <p:sldId id="427" r:id="rId171"/>
    <p:sldId id="428" r:id="rId172"/>
    <p:sldId id="429" r:id="rId173"/>
    <p:sldId id="430"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www.learnshell.org/en/Basic_String_Operations"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Commands, Shell Programming and System Calls</a:t>
            </a:r>
          </a:p>
        </p:txBody>
      </p:sp>
      <p:sp>
        <p:nvSpPr>
          <p:cNvPr id="5" name="Title 1"/>
          <p:cNvSpPr txBox="1">
            <a:spLocks/>
          </p:cNvSpPr>
          <p:nvPr/>
        </p:nvSpPr>
        <p:spPr>
          <a:xfrm>
            <a:off x="1281112" y="152400"/>
            <a:ext cx="7558088" cy="990600"/>
          </a:xfrm>
          <a:prstGeom prst="rect">
            <a:avLst/>
          </a:prstGeom>
        </p:spPr>
        <p:txBody>
          <a:bodyPr vert="horz" anchor="b">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n-US" sz="4000" cap="none" dirty="0">
                <a:solidFill>
                  <a:schemeClr val="tx1"/>
                </a:solidFill>
                <a:latin typeface="Berlin Sans FB Demi" pitchFamily="34" charset="0"/>
                <a:ea typeface="ＭＳ Ｐゴシック"/>
                <a:cs typeface="ＭＳ Ｐゴシック"/>
              </a:rPr>
              <a:t>OS Lab</a:t>
            </a:r>
          </a:p>
        </p:txBody>
      </p:sp>
      <p:pic>
        <p:nvPicPr>
          <p:cNvPr id="7"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66C2-8234-01E9-34E8-1DFD783C6E9A}"/>
              </a:ext>
            </a:extLst>
          </p:cNvPr>
          <p:cNvSpPr>
            <a:spLocks noGrp="1"/>
          </p:cNvSpPr>
          <p:nvPr>
            <p:ph type="title"/>
          </p:nvPr>
        </p:nvSpPr>
        <p:spPr/>
        <p:txBody>
          <a:bodyPr/>
          <a:lstStyle/>
          <a:p>
            <a:r>
              <a:rPr lang="en-IN" dirty="0"/>
              <a:t>cp</a:t>
            </a:r>
          </a:p>
        </p:txBody>
      </p:sp>
      <p:sp>
        <p:nvSpPr>
          <p:cNvPr id="3" name="Content Placeholder 2">
            <a:extLst>
              <a:ext uri="{FF2B5EF4-FFF2-40B4-BE49-F238E27FC236}">
                <a16:creationId xmlns:a16="http://schemas.microsoft.com/office/drawing/2014/main" id="{D000D853-918C-2316-975E-5532DD431531}"/>
              </a:ext>
            </a:extLst>
          </p:cNvPr>
          <p:cNvSpPr>
            <a:spLocks noGrp="1"/>
          </p:cNvSpPr>
          <p:nvPr>
            <p:ph sz="quarter" idx="1"/>
          </p:nvPr>
        </p:nvSpPr>
        <p:spPr/>
        <p:txBody>
          <a:bodyPr/>
          <a:lstStyle/>
          <a:p>
            <a:r>
              <a:rPr lang="en-IN" b="1" dirty="0"/>
              <a:t>Copying Files</a:t>
            </a:r>
          </a:p>
          <a:p>
            <a:r>
              <a:rPr lang="en-IN" b="1" dirty="0"/>
              <a:t>$ cp filename </a:t>
            </a:r>
            <a:r>
              <a:rPr lang="en-IN" b="1" dirty="0" err="1"/>
              <a:t>copyfile</a:t>
            </a:r>
            <a:endParaRPr lang="en-IN" b="1" dirty="0"/>
          </a:p>
        </p:txBody>
      </p:sp>
    </p:spTree>
    <p:extLst>
      <p:ext uri="{BB962C8B-B14F-4D97-AF65-F5344CB8AC3E}">
        <p14:creationId xmlns:p14="http://schemas.microsoft.com/office/powerpoint/2010/main" val="8475641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lnSpcReduction="10000"/>
          </a:bodyPr>
          <a:lstStyle/>
          <a:p>
            <a:r>
              <a:rPr lang="en-US" dirty="0"/>
              <a:t>for var1 in 1 2 3</a:t>
            </a:r>
          </a:p>
          <a:p>
            <a:r>
              <a:rPr lang="en-US" dirty="0"/>
              <a:t>do</a:t>
            </a:r>
          </a:p>
          <a:p>
            <a:r>
              <a:rPr lang="en-US" dirty="0"/>
              <a:t>   for var2 in 0 5</a:t>
            </a:r>
          </a:p>
          <a:p>
            <a:r>
              <a:rPr lang="en-US" dirty="0"/>
              <a:t>   do</a:t>
            </a:r>
          </a:p>
          <a:p>
            <a:r>
              <a:rPr lang="en-US" dirty="0"/>
              <a:t>      if [ $var1 -</a:t>
            </a:r>
            <a:r>
              <a:rPr lang="en-US" dirty="0" err="1"/>
              <a:t>eq</a:t>
            </a:r>
            <a:r>
              <a:rPr lang="en-US" dirty="0"/>
              <a:t> 2 -a $var2 -</a:t>
            </a:r>
            <a:r>
              <a:rPr lang="en-US" dirty="0" err="1"/>
              <a:t>eq</a:t>
            </a:r>
            <a:r>
              <a:rPr lang="en-US" dirty="0"/>
              <a:t> 0 ]</a:t>
            </a:r>
          </a:p>
          <a:p>
            <a:r>
              <a:rPr lang="en-US" dirty="0"/>
              <a:t>      then</a:t>
            </a:r>
          </a:p>
          <a:p>
            <a:r>
              <a:rPr lang="en-US" dirty="0"/>
              <a:t>         break </a:t>
            </a:r>
          </a:p>
          <a:p>
            <a:r>
              <a:rPr lang="en-US" dirty="0"/>
              <a:t>      else</a:t>
            </a:r>
          </a:p>
          <a:p>
            <a:r>
              <a:rPr lang="en-US" dirty="0"/>
              <a:t>         echo "$var1 $var2"</a:t>
            </a:r>
          </a:p>
          <a:p>
            <a:r>
              <a:rPr lang="en-US" dirty="0"/>
              <a:t>      </a:t>
            </a:r>
            <a:r>
              <a:rPr lang="en-US" dirty="0" err="1"/>
              <a:t>fi</a:t>
            </a:r>
            <a:endParaRPr lang="en-US" dirty="0"/>
          </a:p>
          <a:p>
            <a:r>
              <a:rPr lang="en-US" dirty="0"/>
              <a:t>   done</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781800" y="228600"/>
            <a:ext cx="2095500" cy="1219200"/>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1 0</a:t>
            </a:r>
          </a:p>
          <a:p>
            <a:r>
              <a:rPr lang="en-US" dirty="0"/>
              <a:t>1 5</a:t>
            </a:r>
          </a:p>
          <a:p>
            <a:r>
              <a:rPr lang="en-US" dirty="0"/>
              <a:t>3 0</a:t>
            </a:r>
          </a:p>
          <a:p>
            <a:r>
              <a:rPr lang="en-US" dirty="0"/>
              <a:t>3 5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Average of given numbers</a:t>
            </a:r>
            <a:endParaRPr lang="en-US" dirty="0"/>
          </a:p>
        </p:txBody>
      </p:sp>
      <p:sp>
        <p:nvSpPr>
          <p:cNvPr id="3" name="Content Placeholder 2"/>
          <p:cNvSpPr>
            <a:spLocks noGrp="1"/>
          </p:cNvSpPr>
          <p:nvPr>
            <p:ph sz="quarter" idx="1"/>
          </p:nvPr>
        </p:nvSpPr>
        <p:spPr/>
        <p:txBody>
          <a:bodyPr>
            <a:normAutofit fontScale="92500" lnSpcReduction="20000"/>
          </a:bodyPr>
          <a:lstStyle/>
          <a:p>
            <a:r>
              <a:rPr lang="pt-BR" dirty="0"/>
              <a:t>n=5</a:t>
            </a:r>
          </a:p>
          <a:p>
            <a:r>
              <a:rPr lang="pt-BR" dirty="0"/>
              <a:t>m=$n</a:t>
            </a:r>
          </a:p>
          <a:p>
            <a:r>
              <a:rPr lang="pt-BR" dirty="0"/>
              <a:t>sum=0</a:t>
            </a:r>
          </a:p>
          <a:p>
            <a:r>
              <a:rPr lang="pt-BR" dirty="0"/>
              <a:t>array=(12 22 34 46 57)</a:t>
            </a:r>
          </a:p>
          <a:p>
            <a:r>
              <a:rPr lang="pt-BR" dirty="0"/>
              <a:t>while [ $n -gt 0 ]</a:t>
            </a:r>
          </a:p>
          <a:p>
            <a:r>
              <a:rPr lang="pt-BR" dirty="0"/>
              <a:t>do</a:t>
            </a:r>
          </a:p>
          <a:p>
            <a:r>
              <a:rPr lang="pt-BR" dirty="0"/>
              <a:t>    num=${array[`expr $n - 1`]}</a:t>
            </a:r>
          </a:p>
          <a:p>
            <a:r>
              <a:rPr lang="pt-BR" dirty="0"/>
              <a:t>    sum=`expr $sum + $num`</a:t>
            </a:r>
          </a:p>
          <a:p>
            <a:r>
              <a:rPr lang="pt-BR" dirty="0"/>
              <a:t>    n=`expr $n - 1`</a:t>
            </a:r>
          </a:p>
          <a:p>
            <a:r>
              <a:rPr lang="pt-BR" dirty="0"/>
              <a:t>done</a:t>
            </a:r>
          </a:p>
          <a:p>
            <a:r>
              <a:rPr lang="pt-BR" dirty="0"/>
              <a:t>avg=`echo "$sum / $m" | bc -l`</a:t>
            </a:r>
          </a:p>
          <a:p>
            <a:r>
              <a:rPr lang="pt-BR" dirty="0"/>
              <a:t>printf '%0.3f' "$avg"</a:t>
            </a:r>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1066800" cy="91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for loop</a:t>
            </a:r>
          </a:p>
        </p:txBody>
      </p:sp>
      <p:sp>
        <p:nvSpPr>
          <p:cNvPr id="3" name="Content Placeholder 2"/>
          <p:cNvSpPr>
            <a:spLocks noGrp="1"/>
          </p:cNvSpPr>
          <p:nvPr>
            <p:ph sz="quarter" idx="1"/>
          </p:nvPr>
        </p:nvSpPr>
        <p:spPr/>
        <p:txBody>
          <a:bodyPr>
            <a:normAutofit fontScale="92500" lnSpcReduction="10000"/>
          </a:bodyPr>
          <a:lstStyle/>
          <a:p>
            <a:r>
              <a:rPr lang="en-US" dirty="0"/>
              <a:t>n=5</a:t>
            </a:r>
          </a:p>
          <a:p>
            <a:r>
              <a:rPr lang="en-US" dirty="0"/>
              <a:t>m=$n</a:t>
            </a:r>
          </a:p>
          <a:p>
            <a:r>
              <a:rPr lang="en-US" dirty="0"/>
              <a:t>sum=0</a:t>
            </a:r>
          </a:p>
          <a:p>
            <a:r>
              <a:rPr lang="en-US" dirty="0"/>
              <a:t>array=(12 22 34 46 57)</a:t>
            </a:r>
          </a:p>
          <a:p>
            <a:r>
              <a:rPr lang="en-US" dirty="0"/>
              <a:t>for((</a:t>
            </a:r>
            <a:r>
              <a:rPr lang="en-US" dirty="0" err="1"/>
              <a:t>i</a:t>
            </a:r>
            <a:r>
              <a:rPr lang="en-US" dirty="0"/>
              <a:t>=0;i&lt;$</a:t>
            </a:r>
            <a:r>
              <a:rPr lang="en-US" dirty="0" err="1"/>
              <a:t>n;i</a:t>
            </a:r>
            <a:r>
              <a:rPr lang="en-US" dirty="0"/>
              <a:t>++))</a:t>
            </a:r>
          </a:p>
          <a:p>
            <a:r>
              <a:rPr lang="en-US" dirty="0"/>
              <a:t>do</a:t>
            </a:r>
          </a:p>
          <a:p>
            <a:r>
              <a:rPr lang="en-US" dirty="0"/>
              <a:t>    num=${array[`</a:t>
            </a:r>
            <a:r>
              <a:rPr lang="en-US" dirty="0" err="1"/>
              <a:t>expr</a:t>
            </a:r>
            <a:r>
              <a:rPr lang="en-US" dirty="0"/>
              <a:t> </a:t>
            </a:r>
            <a:r>
              <a:rPr lang="en-US" dirty="0" err="1"/>
              <a:t>i</a:t>
            </a:r>
            <a:r>
              <a:rPr lang="en-US" dirty="0"/>
              <a:t>`]}</a:t>
            </a:r>
          </a:p>
          <a:p>
            <a:r>
              <a:rPr lang="en-US" dirty="0"/>
              <a:t>    sum=`</a:t>
            </a:r>
            <a:r>
              <a:rPr lang="en-US" dirty="0" err="1"/>
              <a:t>expr</a:t>
            </a:r>
            <a:r>
              <a:rPr lang="en-US" dirty="0"/>
              <a:t> $sum + $num`</a:t>
            </a:r>
          </a:p>
          <a:p>
            <a:r>
              <a:rPr lang="en-US" dirty="0"/>
              <a:t>done</a:t>
            </a:r>
          </a:p>
          <a:p>
            <a:r>
              <a:rPr lang="en-US" dirty="0" err="1"/>
              <a:t>avg</a:t>
            </a:r>
            <a:r>
              <a:rPr lang="en-US" dirty="0"/>
              <a:t>=`echo "$sum / $m" | </a:t>
            </a:r>
            <a:r>
              <a:rPr lang="en-US" dirty="0" err="1"/>
              <a:t>bc</a:t>
            </a:r>
            <a:r>
              <a:rPr lang="en-US" dirty="0"/>
              <a:t> -l`</a:t>
            </a:r>
          </a:p>
          <a:p>
            <a:r>
              <a:rPr lang="en-US" dirty="0" err="1"/>
              <a:t>printf</a:t>
            </a:r>
            <a:r>
              <a:rPr lang="en-US" dirty="0"/>
              <a:t> '%0.3f' "$</a:t>
            </a:r>
            <a:r>
              <a:rPr lang="en-US" dirty="0" err="1"/>
              <a:t>avg</a:t>
            </a:r>
            <a:r>
              <a:rPr lang="en-US" dirty="0"/>
              <a:t>"</a:t>
            </a:r>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228600"/>
            <a:ext cx="2095500" cy="1219200"/>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a:bodyPr>
          <a:lstStyle/>
          <a:p>
            <a:r>
              <a:rPr lang="en-US" dirty="0"/>
              <a:t>NUMS="1 2 3 4 5 6 7“</a:t>
            </a:r>
          </a:p>
          <a:p>
            <a:r>
              <a:rPr lang="en-US" dirty="0"/>
              <a:t>for NUM in $NUMS</a:t>
            </a:r>
          </a:p>
          <a:p>
            <a:r>
              <a:rPr lang="en-US" dirty="0"/>
              <a:t>do</a:t>
            </a:r>
          </a:p>
          <a:p>
            <a:r>
              <a:rPr lang="en-US" dirty="0"/>
              <a:t>   Q=`</a:t>
            </a:r>
            <a:r>
              <a:rPr lang="en-US" dirty="0" err="1"/>
              <a:t>expr</a:t>
            </a:r>
            <a:r>
              <a:rPr lang="en-US" dirty="0"/>
              <a:t> $NUM % 2`</a:t>
            </a:r>
          </a:p>
          <a:p>
            <a:r>
              <a:rPr lang="en-US" dirty="0"/>
              <a:t>   if [ $Q -</a:t>
            </a:r>
            <a:r>
              <a:rPr lang="en-US" dirty="0" err="1"/>
              <a:t>eq</a:t>
            </a:r>
            <a:r>
              <a:rPr lang="en-US" dirty="0"/>
              <a:t> 0 ]</a:t>
            </a:r>
          </a:p>
          <a:p>
            <a:r>
              <a:rPr lang="en-US" dirty="0"/>
              <a:t>   then</a:t>
            </a:r>
          </a:p>
          <a:p>
            <a:r>
              <a:rPr lang="en-US" dirty="0"/>
              <a:t>      echo "Number is an even number!!"</a:t>
            </a:r>
          </a:p>
          <a:p>
            <a:r>
              <a:rPr lang="en-US" dirty="0"/>
              <a:t>      continue</a:t>
            </a:r>
          </a:p>
          <a:p>
            <a:r>
              <a:rPr lang="en-US" dirty="0"/>
              <a:t>   </a:t>
            </a:r>
            <a:r>
              <a:rPr lang="en-US" dirty="0" err="1"/>
              <a:t>fi</a:t>
            </a:r>
            <a:endParaRPr lang="en-US" dirty="0"/>
          </a:p>
          <a:p>
            <a:r>
              <a:rPr lang="en-US" dirty="0"/>
              <a:t>   echo "Found odd number"</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304800"/>
            <a:ext cx="2095500" cy="1219200"/>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Found odd number</a:t>
            </a:r>
          </a:p>
          <a:p>
            <a:r>
              <a:rPr lang="en-US" dirty="0"/>
              <a:t>Number is an even number!!</a:t>
            </a:r>
          </a:p>
          <a:p>
            <a:r>
              <a:rPr lang="en-US" dirty="0"/>
              <a:t>Found odd number</a:t>
            </a:r>
          </a:p>
          <a:p>
            <a:r>
              <a:rPr lang="en-US" dirty="0"/>
              <a:t>Number is an even number!!</a:t>
            </a:r>
          </a:p>
          <a:p>
            <a:r>
              <a:rPr lang="en-US" dirty="0"/>
              <a:t>Found odd number</a:t>
            </a:r>
          </a:p>
          <a:p>
            <a:r>
              <a:rPr lang="en-US" dirty="0"/>
              <a:t>Number is an even number!!</a:t>
            </a:r>
          </a:p>
          <a:p>
            <a:r>
              <a:rPr lang="en-US" dirty="0"/>
              <a:t>Found odd number</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a:t>
            </a:r>
          </a:p>
        </p:txBody>
      </p:sp>
      <p:sp>
        <p:nvSpPr>
          <p:cNvPr id="3" name="Content Placeholder 2"/>
          <p:cNvSpPr>
            <a:spLocks noGrp="1"/>
          </p:cNvSpPr>
          <p:nvPr>
            <p:ph sz="quarter" idx="1"/>
          </p:nvPr>
        </p:nvSpPr>
        <p:spPr>
          <a:xfrm>
            <a:off x="914400" y="1905000"/>
            <a:ext cx="7772400" cy="4114800"/>
          </a:xfrm>
        </p:spPr>
        <p:txBody>
          <a:bodyPr>
            <a:normAutofit fontScale="62500" lnSpcReduction="20000"/>
          </a:bodyPr>
          <a:lstStyle/>
          <a:p>
            <a:r>
              <a:rPr lang="en-US" dirty="0"/>
              <a:t>a=0</a:t>
            </a:r>
          </a:p>
          <a:p>
            <a:r>
              <a:rPr lang="en-US" dirty="0"/>
              <a:t>while [ "$a" -</a:t>
            </a:r>
            <a:r>
              <a:rPr lang="en-US" dirty="0" err="1"/>
              <a:t>lt</a:t>
            </a:r>
            <a:r>
              <a:rPr lang="en-US" dirty="0"/>
              <a:t> 5 ]</a:t>
            </a:r>
          </a:p>
          <a:p>
            <a:r>
              <a:rPr lang="en-US" dirty="0"/>
              <a:t># this is loop1</a:t>
            </a:r>
          </a:p>
          <a:p>
            <a:r>
              <a:rPr lang="en-US" dirty="0"/>
              <a:t>do</a:t>
            </a:r>
          </a:p>
          <a:p>
            <a:r>
              <a:rPr lang="en-US" dirty="0"/>
              <a:t>b="$a"</a:t>
            </a:r>
          </a:p>
          <a:p>
            <a:r>
              <a:rPr lang="en-US" dirty="0"/>
              <a:t>while [ "$b" -</a:t>
            </a:r>
            <a:r>
              <a:rPr lang="en-US" dirty="0" err="1"/>
              <a:t>ge</a:t>
            </a:r>
            <a:r>
              <a:rPr lang="en-US" dirty="0"/>
              <a:t> 0 ]</a:t>
            </a:r>
          </a:p>
          <a:p>
            <a:r>
              <a:rPr lang="en-US" dirty="0"/>
              <a:t># this is loop2</a:t>
            </a:r>
          </a:p>
          <a:p>
            <a:r>
              <a:rPr lang="en-US" dirty="0"/>
              <a:t>do</a:t>
            </a:r>
          </a:p>
          <a:p>
            <a:r>
              <a:rPr lang="en-US" dirty="0"/>
              <a:t>echo -n "$b "</a:t>
            </a:r>
          </a:p>
          <a:p>
            <a:r>
              <a:rPr lang="en-US" dirty="0"/>
              <a:t>b=`</a:t>
            </a:r>
            <a:r>
              <a:rPr lang="en-US" dirty="0" err="1"/>
              <a:t>expr</a:t>
            </a:r>
            <a:r>
              <a:rPr lang="en-US" dirty="0"/>
              <a:t> $b - 1`</a:t>
            </a:r>
          </a:p>
          <a:p>
            <a:r>
              <a:rPr lang="en-US" dirty="0"/>
              <a:t>done</a:t>
            </a:r>
          </a:p>
          <a:p>
            <a:r>
              <a:rPr lang="en-US" dirty="0"/>
              <a:t>echo</a:t>
            </a:r>
          </a:p>
          <a:p>
            <a:r>
              <a:rPr lang="en-US" dirty="0"/>
              <a:t>a=`</a:t>
            </a:r>
            <a:r>
              <a:rPr lang="en-US" dirty="0" err="1"/>
              <a:t>expr</a:t>
            </a:r>
            <a:r>
              <a:rPr lang="en-US" dirty="0"/>
              <a:t> $a + 1`</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228600"/>
            <a:ext cx="2095500" cy="1219200"/>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0 </a:t>
            </a:r>
          </a:p>
          <a:p>
            <a:r>
              <a:rPr lang="en-US" dirty="0"/>
              <a:t>1 0 </a:t>
            </a:r>
          </a:p>
          <a:p>
            <a:r>
              <a:rPr lang="en-US" dirty="0"/>
              <a:t>2 1 0 </a:t>
            </a:r>
          </a:p>
          <a:p>
            <a:r>
              <a:rPr lang="en-US" dirty="0"/>
              <a:t>3 2 1 0 </a:t>
            </a:r>
          </a:p>
          <a:p>
            <a:r>
              <a:rPr lang="en-US" dirty="0"/>
              <a:t>4 3 2 1 0 </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Palindrome</a:t>
            </a:r>
          </a:p>
        </p:txBody>
      </p:sp>
      <p:sp>
        <p:nvSpPr>
          <p:cNvPr id="3" name="Content Placeholder 2"/>
          <p:cNvSpPr>
            <a:spLocks noGrp="1"/>
          </p:cNvSpPr>
          <p:nvPr>
            <p:ph sz="quarter" idx="1"/>
          </p:nvPr>
        </p:nvSpPr>
        <p:spPr/>
        <p:txBody>
          <a:bodyPr/>
          <a:lstStyle/>
          <a:p>
            <a:r>
              <a:rPr lang="en-US" dirty="0"/>
              <a:t>Given a number num, find whether the given number is palindrome or not using Bash Scripting.</a:t>
            </a:r>
          </a:p>
          <a:p>
            <a:r>
              <a:rPr lang="en-US" dirty="0"/>
              <a:t>Examples:</a:t>
            </a:r>
          </a:p>
          <a:p>
            <a:r>
              <a:rPr lang="en-US" dirty="0"/>
              <a:t>Input : 666 </a:t>
            </a:r>
          </a:p>
          <a:p>
            <a:r>
              <a:rPr lang="en-US" dirty="0"/>
              <a:t>Output : Number is palindrome </a:t>
            </a:r>
          </a:p>
          <a:p>
            <a:r>
              <a:rPr lang="en-US" dirty="0"/>
              <a:t>Input : 45667 Output : Number is NOT palindrome</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553200" y="228600"/>
            <a:ext cx="2095500" cy="1219200"/>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7772400" cy="6109365"/>
          </a:xfrm>
          <a:prstGeom prst="rect">
            <a:avLst/>
          </a:prstGeom>
        </p:spPr>
        <p:txBody>
          <a:bodyPr wrap="square">
            <a:spAutoFit/>
          </a:bodyPr>
          <a:lstStyle/>
          <a:p>
            <a:r>
              <a:rPr lang="en-US" sz="2300" dirty="0"/>
              <a:t>num=1214</a:t>
            </a:r>
          </a:p>
          <a:p>
            <a:r>
              <a:rPr lang="en-US" sz="2300" dirty="0"/>
              <a:t>s=0</a:t>
            </a:r>
          </a:p>
          <a:p>
            <a:r>
              <a:rPr lang="en-US" sz="2300" dirty="0"/>
              <a:t>   rev=0</a:t>
            </a:r>
          </a:p>
          <a:p>
            <a:r>
              <a:rPr lang="en-US" sz="2300" dirty="0"/>
              <a:t>   temp=$num</a:t>
            </a:r>
          </a:p>
          <a:p>
            <a:r>
              <a:rPr lang="en-US" sz="2300" dirty="0"/>
              <a:t>   while [ $num -</a:t>
            </a:r>
            <a:r>
              <a:rPr lang="en-US" sz="2300" dirty="0" err="1"/>
              <a:t>gt</a:t>
            </a:r>
            <a:r>
              <a:rPr lang="en-US" sz="2300" dirty="0"/>
              <a:t> 0 ]</a:t>
            </a:r>
          </a:p>
          <a:p>
            <a:r>
              <a:rPr lang="en-US" sz="2300" dirty="0"/>
              <a:t>do</a:t>
            </a:r>
          </a:p>
          <a:p>
            <a:r>
              <a:rPr lang="en-US" sz="2300" dirty="0"/>
              <a:t>s=$(( $num % 10 ))</a:t>
            </a:r>
          </a:p>
          <a:p>
            <a:r>
              <a:rPr lang="en-US" sz="2300" dirty="0"/>
              <a:t>num=$(( $num / 10 ))</a:t>
            </a:r>
          </a:p>
          <a:p>
            <a:r>
              <a:rPr lang="en-US" sz="2300" dirty="0"/>
              <a:t>   rev=`</a:t>
            </a:r>
            <a:r>
              <a:rPr lang="en-US" sz="2300" dirty="0" err="1"/>
              <a:t>expr</a:t>
            </a:r>
            <a:r>
              <a:rPr lang="en-US" sz="2300" dirty="0"/>
              <a:t> $rev \* 10 + $s`</a:t>
            </a:r>
          </a:p>
          <a:p>
            <a:r>
              <a:rPr lang="en-US" sz="2300" dirty="0"/>
              <a:t>done</a:t>
            </a:r>
          </a:p>
          <a:p>
            <a:r>
              <a:rPr lang="en-US" sz="2300" dirty="0"/>
              <a:t>   if [ $temp -</a:t>
            </a:r>
            <a:r>
              <a:rPr lang="en-US" sz="2300" dirty="0" err="1"/>
              <a:t>eq</a:t>
            </a:r>
            <a:r>
              <a:rPr lang="en-US" sz="2300" dirty="0"/>
              <a:t> $rev ];</a:t>
            </a:r>
          </a:p>
          <a:p>
            <a:r>
              <a:rPr lang="en-US" sz="2300" dirty="0"/>
              <a:t>then</a:t>
            </a:r>
          </a:p>
          <a:p>
            <a:r>
              <a:rPr lang="en-US" sz="2300" dirty="0"/>
              <a:t>    echo "Number is palindrome"</a:t>
            </a:r>
          </a:p>
          <a:p>
            <a:r>
              <a:rPr lang="en-US" sz="2300" dirty="0"/>
              <a:t>else</a:t>
            </a:r>
          </a:p>
          <a:p>
            <a:r>
              <a:rPr lang="en-US" sz="2300" dirty="0"/>
              <a:t>    echo "Number is NOT palindrome"</a:t>
            </a:r>
          </a:p>
          <a:p>
            <a:r>
              <a:rPr lang="en-US" sz="2300" dirty="0" err="1"/>
              <a:t>fi</a:t>
            </a:r>
            <a:endParaRPr lang="en-US" sz="2300" dirty="0"/>
          </a:p>
          <a:p>
            <a:endParaRPr lang="en-US" sz="2300"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C790-0F06-61E6-F9B4-46073C881421}"/>
              </a:ext>
            </a:extLst>
          </p:cNvPr>
          <p:cNvSpPr>
            <a:spLocks noGrp="1"/>
          </p:cNvSpPr>
          <p:nvPr>
            <p:ph type="title"/>
          </p:nvPr>
        </p:nvSpPr>
        <p:spPr/>
        <p:txBody>
          <a:bodyPr/>
          <a:lstStyle/>
          <a:p>
            <a:r>
              <a:rPr lang="en-IN" dirty="0"/>
              <a:t>mv</a:t>
            </a:r>
          </a:p>
        </p:txBody>
      </p:sp>
      <p:sp>
        <p:nvSpPr>
          <p:cNvPr id="3" name="Content Placeholder 2">
            <a:extLst>
              <a:ext uri="{FF2B5EF4-FFF2-40B4-BE49-F238E27FC236}">
                <a16:creationId xmlns:a16="http://schemas.microsoft.com/office/drawing/2014/main" id="{BB191AA4-D1AD-0463-B977-594CFD0ED55E}"/>
              </a:ext>
            </a:extLst>
          </p:cNvPr>
          <p:cNvSpPr>
            <a:spLocks noGrp="1"/>
          </p:cNvSpPr>
          <p:nvPr>
            <p:ph sz="quarter" idx="1"/>
          </p:nvPr>
        </p:nvSpPr>
        <p:spPr/>
        <p:txBody>
          <a:bodyPr/>
          <a:lstStyle/>
          <a:p>
            <a:r>
              <a:rPr lang="en-US" dirty="0"/>
              <a:t>To change the name of a file, use the </a:t>
            </a:r>
            <a:r>
              <a:rPr lang="en-US" b="1" dirty="0"/>
              <a:t>mv</a:t>
            </a:r>
            <a:r>
              <a:rPr lang="en-US" dirty="0"/>
              <a:t> command.</a:t>
            </a:r>
          </a:p>
          <a:p>
            <a:endParaRPr lang="en-US" dirty="0"/>
          </a:p>
          <a:p>
            <a:r>
              <a:rPr lang="en-IN" dirty="0"/>
              <a:t> </a:t>
            </a:r>
            <a:r>
              <a:rPr lang="en-IN" b="1" dirty="0"/>
              <a:t>mv filename </a:t>
            </a:r>
            <a:r>
              <a:rPr lang="en-IN" b="1" dirty="0" err="1"/>
              <a:t>newfile</a:t>
            </a:r>
            <a:endParaRPr lang="en-IN" b="1" dirty="0"/>
          </a:p>
          <a:p>
            <a:endParaRPr lang="en-IN" dirty="0"/>
          </a:p>
        </p:txBody>
      </p:sp>
    </p:spTree>
    <p:extLst>
      <p:ext uri="{BB962C8B-B14F-4D97-AF65-F5344CB8AC3E}">
        <p14:creationId xmlns:p14="http://schemas.microsoft.com/office/powerpoint/2010/main" val="17197515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858000" cy="1143000"/>
          </a:xfrm>
        </p:spPr>
        <p:txBody>
          <a:bodyPr/>
          <a:lstStyle/>
          <a:p>
            <a:r>
              <a:rPr lang="en-US" b="1" dirty="0"/>
              <a:t>Program </a:t>
            </a:r>
          </a:p>
        </p:txBody>
      </p:sp>
      <p:sp>
        <p:nvSpPr>
          <p:cNvPr id="3" name="Content Placeholder 2"/>
          <p:cNvSpPr>
            <a:spLocks noGrp="1"/>
          </p:cNvSpPr>
          <p:nvPr>
            <p:ph sz="quarter" idx="1"/>
          </p:nvPr>
        </p:nvSpPr>
        <p:spPr/>
        <p:txBody>
          <a:bodyPr/>
          <a:lstStyle/>
          <a:p>
            <a:endParaRPr lang="en-US" dirty="0"/>
          </a:p>
          <a:p>
            <a:pPr algn="just"/>
            <a:r>
              <a:rPr lang="en-US" dirty="0"/>
              <a:t>Merge the contents of two files into one file</a:t>
            </a:r>
          </a:p>
          <a:p>
            <a:pPr algn="just"/>
            <a:r>
              <a:rPr lang="en-US" dirty="0"/>
              <a:t>Write a Shell script to accept a filename as argument and displays the last modification time if the file exists and a suitable message if it doesn't. </a:t>
            </a:r>
          </a:p>
          <a:p>
            <a:pPr algn="just"/>
            <a:r>
              <a:rPr lang="en-US" dirty="0"/>
              <a:t>Write the shell script to take file name as input and if the file exists then print the number of lines and also print 10th line of that file. </a:t>
            </a:r>
          </a:p>
          <a:p>
            <a:endParaRPr lang="en-US" dirty="0"/>
          </a:p>
          <a:p>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228600"/>
            <a:ext cx="1097280" cy="1143427"/>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#Script to see whether given number is positive or negative</a:t>
            </a:r>
          </a:p>
        </p:txBody>
      </p:sp>
      <p:sp>
        <p:nvSpPr>
          <p:cNvPr id="3" name="Content Placeholder 2"/>
          <p:cNvSpPr>
            <a:spLocks noGrp="1"/>
          </p:cNvSpPr>
          <p:nvPr>
            <p:ph sz="quarter" idx="1"/>
          </p:nvPr>
        </p:nvSpPr>
        <p:spPr/>
        <p:txBody>
          <a:bodyPr>
            <a:normAutofit fontScale="77500" lnSpcReduction="20000"/>
          </a:bodyPr>
          <a:lstStyle/>
          <a:p>
            <a:r>
              <a:rPr lang="en-US" dirty="0"/>
              <a:t># !/bin/bash</a:t>
            </a:r>
          </a:p>
          <a:p>
            <a:r>
              <a:rPr lang="en-US" dirty="0"/>
              <a:t>echo -n "Enter a number:"</a:t>
            </a:r>
          </a:p>
          <a:p>
            <a:r>
              <a:rPr lang="en-US" dirty="0"/>
              <a:t>read num</a:t>
            </a:r>
          </a:p>
          <a:p>
            <a:r>
              <a:rPr lang="en-US" dirty="0"/>
              <a:t>if test $num –</a:t>
            </a:r>
            <a:r>
              <a:rPr lang="en-US" dirty="0" err="1"/>
              <a:t>eq</a:t>
            </a:r>
            <a:r>
              <a:rPr lang="en-US" dirty="0"/>
              <a:t> 0</a:t>
            </a:r>
          </a:p>
          <a:p>
            <a:r>
              <a:rPr lang="en-US" dirty="0"/>
              <a:t>then</a:t>
            </a:r>
          </a:p>
          <a:p>
            <a:r>
              <a:rPr lang="en-US" dirty="0"/>
              <a:t>echo "$num is zero"</a:t>
            </a:r>
          </a:p>
          <a:p>
            <a:r>
              <a:rPr lang="en-US" dirty="0"/>
              <a:t>else</a:t>
            </a:r>
          </a:p>
          <a:p>
            <a:r>
              <a:rPr lang="en-US" dirty="0"/>
              <a:t>if test $num -</a:t>
            </a:r>
            <a:r>
              <a:rPr lang="en-US" dirty="0" err="1"/>
              <a:t>gt</a:t>
            </a:r>
            <a:r>
              <a:rPr lang="en-US" dirty="0"/>
              <a:t> 0</a:t>
            </a:r>
          </a:p>
          <a:p>
            <a:r>
              <a:rPr lang="en-US" dirty="0"/>
              <a:t>then</a:t>
            </a:r>
          </a:p>
          <a:p>
            <a:r>
              <a:rPr lang="en-US" dirty="0"/>
              <a:t>echo "$num is positive"</a:t>
            </a:r>
          </a:p>
          <a:p>
            <a:r>
              <a:rPr lang="en-US" dirty="0"/>
              <a:t>else</a:t>
            </a:r>
          </a:p>
          <a:p>
            <a:r>
              <a:rPr lang="en-US" dirty="0"/>
              <a:t>echo "$num is negative"</a:t>
            </a:r>
          </a:p>
          <a:p>
            <a:r>
              <a:rPr lang="en-US" dirty="0" err="1"/>
              <a:t>fi</a:t>
            </a:r>
            <a:endParaRPr lang="en-US" dirty="0"/>
          </a:p>
          <a:p>
            <a:r>
              <a:rPr lang="en-US" dirty="0" err="1"/>
              <a:t>fi</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whether a given number is even or odd.</a:t>
            </a:r>
          </a:p>
        </p:txBody>
      </p:sp>
      <p:sp>
        <p:nvSpPr>
          <p:cNvPr id="3" name="Content Placeholder 2"/>
          <p:cNvSpPr>
            <a:spLocks noGrp="1"/>
          </p:cNvSpPr>
          <p:nvPr>
            <p:ph sz="quarter" idx="1"/>
          </p:nvPr>
        </p:nvSpPr>
        <p:spPr/>
        <p:txBody>
          <a:bodyPr>
            <a:normAutofit lnSpcReduction="10000"/>
          </a:bodyPr>
          <a:lstStyle/>
          <a:p>
            <a:r>
              <a:rPr lang="en-US" dirty="0"/>
              <a:t>clear</a:t>
            </a:r>
          </a:p>
          <a:p>
            <a:r>
              <a:rPr lang="en-US" dirty="0"/>
              <a:t>echo -n "Enter a number : "</a:t>
            </a:r>
          </a:p>
          <a:p>
            <a:r>
              <a:rPr lang="en-US" dirty="0"/>
              <a:t>read num</a:t>
            </a:r>
          </a:p>
          <a:p>
            <a:r>
              <a:rPr lang="en-US" dirty="0" err="1"/>
              <a:t>rem</a:t>
            </a:r>
            <a:r>
              <a:rPr lang="en-US" dirty="0"/>
              <a:t>=`</a:t>
            </a:r>
            <a:r>
              <a:rPr lang="en-US" dirty="0" err="1"/>
              <a:t>expr</a:t>
            </a:r>
            <a:r>
              <a:rPr lang="en-US" dirty="0"/>
              <a:t> $num % 2`</a:t>
            </a:r>
          </a:p>
          <a:p>
            <a:r>
              <a:rPr lang="en-US" dirty="0"/>
              <a:t>if [ $</a:t>
            </a:r>
            <a:r>
              <a:rPr lang="en-US" dirty="0" err="1"/>
              <a:t>rem</a:t>
            </a:r>
            <a:r>
              <a:rPr lang="en-US" dirty="0"/>
              <a:t> -</a:t>
            </a:r>
            <a:r>
              <a:rPr lang="en-US" dirty="0" err="1"/>
              <a:t>eq</a:t>
            </a:r>
            <a:r>
              <a:rPr lang="en-US" dirty="0"/>
              <a:t> 0 ]</a:t>
            </a:r>
          </a:p>
          <a:p>
            <a:r>
              <a:rPr lang="en-US" dirty="0"/>
              <a:t>then</a:t>
            </a:r>
          </a:p>
          <a:p>
            <a:r>
              <a:rPr lang="en-US" dirty="0"/>
              <a:t>echo "The number is even"</a:t>
            </a:r>
          </a:p>
          <a:p>
            <a:r>
              <a:rPr lang="en-US" dirty="0"/>
              <a:t>else</a:t>
            </a:r>
          </a:p>
          <a:p>
            <a:r>
              <a:rPr lang="en-US" dirty="0"/>
              <a:t>echo "The number is odd"</a:t>
            </a:r>
          </a:p>
          <a:p>
            <a:r>
              <a:rPr lang="en-US" dirty="0" err="1"/>
              <a:t>fi</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151973"/>
            <a:ext cx="1097280" cy="1143427"/>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The marks obtained by a student in 3 different subjects are input through the keyboard. The student gets a division as per the following rules: </a:t>
            </a:r>
          </a:p>
          <a:p>
            <a:pPr lvl="1" algn="just"/>
            <a:r>
              <a:rPr lang="en-US" dirty="0"/>
              <a:t>Average above or equal to 60 - First division </a:t>
            </a:r>
          </a:p>
          <a:p>
            <a:pPr lvl="1" algn="just"/>
            <a:r>
              <a:rPr lang="en-US" dirty="0"/>
              <a:t>Average between 50 and 59 - Second division </a:t>
            </a:r>
          </a:p>
          <a:p>
            <a:pPr lvl="1" algn="just"/>
            <a:r>
              <a:rPr lang="en-US" dirty="0"/>
              <a:t>Average between 40 and 49 - Third division </a:t>
            </a:r>
          </a:p>
          <a:p>
            <a:pPr lvl="1" algn="just"/>
            <a:r>
              <a:rPr lang="en-US" dirty="0"/>
              <a:t>Average less than 40 - Fail </a:t>
            </a:r>
          </a:p>
          <a:p>
            <a:pPr lvl="1" algn="just">
              <a:buNone/>
            </a:pPr>
            <a:endParaRPr lang="en-US" dirty="0"/>
          </a:p>
          <a:p>
            <a:pPr algn="just">
              <a:buNone/>
            </a:pPr>
            <a:r>
              <a:rPr lang="en-US" dirty="0"/>
              <a:t>Write a shell script to calculate the division obtained by the student. </a:t>
            </a:r>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8153400" cy="6248400"/>
          </a:xfrm>
        </p:spPr>
        <p:txBody>
          <a:bodyPr>
            <a:normAutofit fontScale="32500" lnSpcReduction="20000"/>
          </a:bodyPr>
          <a:lstStyle/>
          <a:p>
            <a:r>
              <a:rPr lang="en-US" sz="5000" dirty="0"/>
              <a:t>echo "Enter marks in three subjects"</a:t>
            </a:r>
          </a:p>
          <a:p>
            <a:r>
              <a:rPr lang="en-US" sz="5000" dirty="0"/>
              <a:t>read m1</a:t>
            </a:r>
          </a:p>
          <a:p>
            <a:r>
              <a:rPr lang="en-US" sz="5000" dirty="0"/>
              <a:t>read m2</a:t>
            </a:r>
          </a:p>
          <a:p>
            <a:r>
              <a:rPr lang="en-US" sz="5000" dirty="0"/>
              <a:t>read m3</a:t>
            </a:r>
          </a:p>
          <a:p>
            <a:r>
              <a:rPr lang="en-US" sz="5000" dirty="0"/>
              <a:t>sum=`</a:t>
            </a:r>
            <a:r>
              <a:rPr lang="en-US" sz="5000" dirty="0" err="1"/>
              <a:t>expr</a:t>
            </a:r>
            <a:r>
              <a:rPr lang="en-US" sz="5000" dirty="0"/>
              <a:t> $m1 + $m2 + $m3`</a:t>
            </a:r>
          </a:p>
          <a:p>
            <a:r>
              <a:rPr lang="en-US" sz="5000" dirty="0"/>
              <a:t>per=`</a:t>
            </a:r>
            <a:r>
              <a:rPr lang="en-US" sz="5000" dirty="0" err="1"/>
              <a:t>expr</a:t>
            </a:r>
            <a:r>
              <a:rPr lang="en-US" sz="5000" dirty="0"/>
              <a:t> $sum / 3`</a:t>
            </a:r>
          </a:p>
          <a:p>
            <a:r>
              <a:rPr lang="en-US" sz="5000" dirty="0"/>
              <a:t>if [ $per -</a:t>
            </a:r>
            <a:r>
              <a:rPr lang="en-US" sz="5000" dirty="0" err="1"/>
              <a:t>ge</a:t>
            </a:r>
            <a:r>
              <a:rPr lang="en-US" sz="5000" dirty="0"/>
              <a:t> 60 ]</a:t>
            </a:r>
          </a:p>
          <a:p>
            <a:r>
              <a:rPr lang="en-US" sz="5000" dirty="0"/>
              <a:t>then</a:t>
            </a:r>
          </a:p>
          <a:p>
            <a:r>
              <a:rPr lang="en-US" sz="5000" dirty="0"/>
              <a:t>echo "First division"</a:t>
            </a:r>
          </a:p>
          <a:p>
            <a:r>
              <a:rPr lang="en-US" sz="5000" dirty="0"/>
              <a:t>else</a:t>
            </a:r>
          </a:p>
          <a:p>
            <a:r>
              <a:rPr lang="en-US" sz="5000" dirty="0"/>
              <a:t>if [ $per -</a:t>
            </a:r>
            <a:r>
              <a:rPr lang="en-US" sz="5000" dirty="0" err="1"/>
              <a:t>ge</a:t>
            </a:r>
            <a:r>
              <a:rPr lang="en-US" sz="5000" dirty="0"/>
              <a:t> 50 ]</a:t>
            </a:r>
          </a:p>
          <a:p>
            <a:r>
              <a:rPr lang="en-US" sz="5000" dirty="0"/>
              <a:t>then</a:t>
            </a:r>
          </a:p>
          <a:p>
            <a:r>
              <a:rPr lang="en-US" sz="5000" dirty="0"/>
              <a:t>echo "Second Division"</a:t>
            </a:r>
          </a:p>
          <a:p>
            <a:r>
              <a:rPr lang="en-US" sz="5000" dirty="0"/>
              <a:t>else</a:t>
            </a:r>
          </a:p>
          <a:p>
            <a:r>
              <a:rPr lang="en-US" sz="5000" dirty="0"/>
              <a:t>if [ $per -</a:t>
            </a:r>
            <a:r>
              <a:rPr lang="en-US" sz="5000" dirty="0" err="1"/>
              <a:t>ge</a:t>
            </a:r>
            <a:r>
              <a:rPr lang="en-US" sz="5000" dirty="0"/>
              <a:t> 40 ]</a:t>
            </a:r>
          </a:p>
          <a:p>
            <a:r>
              <a:rPr lang="en-US" sz="5000" dirty="0"/>
              <a:t>then</a:t>
            </a:r>
          </a:p>
          <a:p>
            <a:r>
              <a:rPr lang="en-US" sz="5000" dirty="0"/>
              <a:t>echo "Third Division"</a:t>
            </a:r>
          </a:p>
          <a:p>
            <a:r>
              <a:rPr lang="en-US" sz="5000" dirty="0"/>
              <a:t>else</a:t>
            </a:r>
          </a:p>
          <a:p>
            <a:r>
              <a:rPr lang="en-US" sz="5000" dirty="0"/>
              <a:t>echo "Fail"</a:t>
            </a:r>
          </a:p>
          <a:p>
            <a:r>
              <a:rPr lang="en-US" sz="5000" dirty="0" err="1"/>
              <a:t>fi</a:t>
            </a:r>
            <a:endParaRPr lang="en-US" sz="5000" dirty="0"/>
          </a:p>
          <a:p>
            <a:r>
              <a:rPr lang="en-US" sz="5000" dirty="0" err="1"/>
              <a:t>fi</a:t>
            </a:r>
            <a:endParaRPr lang="en-US" sz="5000" dirty="0"/>
          </a:p>
          <a:p>
            <a:r>
              <a:rPr lang="en-US" sz="6200" dirty="0" err="1"/>
              <a:t>fi</a:t>
            </a:r>
            <a:endParaRPr lang="en-US" sz="6200"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705600" y="0"/>
            <a:ext cx="1097280" cy="1143427"/>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Program-1</a:t>
            </a:r>
          </a:p>
        </p:txBody>
      </p:sp>
      <p:sp>
        <p:nvSpPr>
          <p:cNvPr id="3" name="Content Placeholder 2"/>
          <p:cNvSpPr>
            <a:spLocks noGrp="1"/>
          </p:cNvSpPr>
          <p:nvPr>
            <p:ph sz="quarter" idx="1"/>
          </p:nvPr>
        </p:nvSpPr>
        <p:spPr/>
        <p:txBody>
          <a:bodyPr/>
          <a:lstStyle/>
          <a:p>
            <a:r>
              <a:rPr lang="en-US" dirty="0"/>
              <a:t>write-a-shell-program-to-count-the-characters-count-the-lines-and-the-words-in-a-particular-file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echo Enter your name</a:t>
            </a:r>
          </a:p>
          <a:p>
            <a:r>
              <a:rPr lang="en-US" dirty="0"/>
              <a:t>read name</a:t>
            </a:r>
          </a:p>
          <a:p>
            <a:r>
              <a:rPr lang="en-US" dirty="0"/>
              <a:t>echo Enter your program name</a:t>
            </a:r>
          </a:p>
          <a:p>
            <a:r>
              <a:rPr lang="en-US" dirty="0"/>
              <a:t>read </a:t>
            </a:r>
            <a:r>
              <a:rPr lang="en-US" dirty="0" err="1"/>
              <a:t>prog</a:t>
            </a:r>
            <a:endParaRPr lang="en-US" dirty="0"/>
          </a:p>
          <a:p>
            <a:r>
              <a:rPr lang="en-US" dirty="0"/>
              <a:t>echo Enter your </a:t>
            </a:r>
            <a:r>
              <a:rPr lang="en-US" dirty="0" err="1"/>
              <a:t>enrolement</a:t>
            </a:r>
            <a:r>
              <a:rPr lang="en-US" dirty="0"/>
              <a:t> number</a:t>
            </a:r>
          </a:p>
          <a:p>
            <a:r>
              <a:rPr lang="en-US" dirty="0"/>
              <a:t>read </a:t>
            </a:r>
            <a:r>
              <a:rPr lang="en-US" dirty="0" err="1"/>
              <a:t>enrol</a:t>
            </a:r>
            <a:endParaRPr lang="en-US" dirty="0"/>
          </a:p>
          <a:p>
            <a:r>
              <a:rPr lang="en-US" dirty="0"/>
              <a:t>clear</a:t>
            </a:r>
          </a:p>
          <a:p>
            <a:r>
              <a:rPr lang="en-US" dirty="0"/>
              <a:t>echo Details you entered</a:t>
            </a:r>
          </a:p>
          <a:p>
            <a:r>
              <a:rPr lang="en-US" dirty="0"/>
              <a:t>echo Name:$name</a:t>
            </a:r>
          </a:p>
          <a:p>
            <a:r>
              <a:rPr lang="en-US" dirty="0"/>
              <a:t>echo Program Name:$</a:t>
            </a:r>
            <a:r>
              <a:rPr lang="en-US" dirty="0" err="1"/>
              <a:t>prog</a:t>
            </a:r>
            <a:endParaRPr lang="en-US" dirty="0"/>
          </a:p>
          <a:p>
            <a:r>
              <a:rPr lang="en-US" dirty="0"/>
              <a:t>echo </a:t>
            </a:r>
            <a:r>
              <a:rPr lang="en-US" dirty="0" err="1"/>
              <a:t>Enrolement</a:t>
            </a:r>
            <a:r>
              <a:rPr lang="en-US" dirty="0"/>
              <a:t> Number:$</a:t>
            </a:r>
            <a:r>
              <a:rPr lang="en-US" dirty="0" err="1"/>
              <a:t>enrol</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Program-2(Power)</a:t>
            </a:r>
          </a:p>
        </p:txBody>
      </p:sp>
      <p:sp>
        <p:nvSpPr>
          <p:cNvPr id="3" name="Content Placeholder 2"/>
          <p:cNvSpPr>
            <a:spLocks noGrp="1"/>
          </p:cNvSpPr>
          <p:nvPr>
            <p:ph sz="quarter" idx="1"/>
          </p:nvPr>
        </p:nvSpPr>
        <p:spPr/>
        <p:txBody>
          <a:bodyPr>
            <a:normAutofit fontScale="85000" lnSpcReduction="20000"/>
          </a:bodyPr>
          <a:lstStyle/>
          <a:p>
            <a:r>
              <a:rPr lang="en-US" dirty="0"/>
              <a:t>echo \"Input number\"</a:t>
            </a:r>
          </a:p>
          <a:p>
            <a:r>
              <a:rPr lang="en-US" dirty="0"/>
              <a:t>read no</a:t>
            </a:r>
          </a:p>
          <a:p>
            <a:r>
              <a:rPr lang="en-US" dirty="0"/>
              <a:t>echo \"Input power\"</a:t>
            </a:r>
          </a:p>
          <a:p>
            <a:r>
              <a:rPr lang="en-US" dirty="0"/>
              <a:t>read power</a:t>
            </a:r>
          </a:p>
          <a:p>
            <a:r>
              <a:rPr lang="en-US" dirty="0"/>
              <a:t>counter=0</a:t>
            </a:r>
          </a:p>
          <a:p>
            <a:r>
              <a:rPr lang="en-US" dirty="0" err="1"/>
              <a:t>ans</a:t>
            </a:r>
            <a:r>
              <a:rPr lang="en-US" dirty="0"/>
              <a:t>=1</a:t>
            </a:r>
          </a:p>
          <a:p>
            <a:endParaRPr lang="en-US" dirty="0"/>
          </a:p>
          <a:p>
            <a:r>
              <a:rPr lang="en-US" dirty="0"/>
              <a:t>while [ $power -ne $counter ]</a:t>
            </a:r>
          </a:p>
          <a:p>
            <a:r>
              <a:rPr lang="en-US" dirty="0"/>
              <a:t>do</a:t>
            </a:r>
          </a:p>
          <a:p>
            <a:r>
              <a:rPr lang="en-US" dirty="0"/>
              <a:t>        </a:t>
            </a:r>
            <a:r>
              <a:rPr lang="en-US" dirty="0" err="1"/>
              <a:t>ans</a:t>
            </a:r>
            <a:r>
              <a:rPr lang="en-US" dirty="0"/>
              <a:t>=\`</a:t>
            </a:r>
            <a:r>
              <a:rPr lang="en-US" dirty="0" err="1"/>
              <a:t>expr</a:t>
            </a:r>
            <a:r>
              <a:rPr lang="en-US" dirty="0"/>
              <a:t> $</a:t>
            </a:r>
            <a:r>
              <a:rPr lang="en-US" dirty="0" err="1"/>
              <a:t>ans</a:t>
            </a:r>
            <a:r>
              <a:rPr lang="en-US" dirty="0"/>
              <a:t> \\* $no\`</a:t>
            </a:r>
          </a:p>
          <a:p>
            <a:r>
              <a:rPr lang="en-US" dirty="0"/>
              <a:t>        counter=\`</a:t>
            </a:r>
            <a:r>
              <a:rPr lang="en-US" dirty="0" err="1"/>
              <a:t>expr</a:t>
            </a:r>
            <a:r>
              <a:rPr lang="en-US" dirty="0"/>
              <a:t> $counter + 1\`</a:t>
            </a:r>
          </a:p>
          <a:p>
            <a:r>
              <a:rPr lang="en-US" dirty="0"/>
              <a:t>Done</a:t>
            </a:r>
          </a:p>
          <a:p>
            <a:r>
              <a:rPr lang="en-US" dirty="0"/>
              <a:t>echo \"$no power of $power is $</a:t>
            </a:r>
            <a:r>
              <a:rPr lang="en-US" dirty="0" err="1"/>
              <a:t>ans</a:t>
            </a:r>
            <a:r>
              <a:rPr lang="en-US" dirty="0"/>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Program-3 Largest among three numbers</a:t>
            </a:r>
          </a:p>
        </p:txBody>
      </p:sp>
      <p:sp>
        <p:nvSpPr>
          <p:cNvPr id="3" name="Content Placeholder 2"/>
          <p:cNvSpPr>
            <a:spLocks noGrp="1"/>
          </p:cNvSpPr>
          <p:nvPr>
            <p:ph sz="quarter" idx="1"/>
          </p:nvPr>
        </p:nvSpPr>
        <p:spPr/>
        <p:txBody>
          <a:bodyPr>
            <a:normAutofit fontScale="92500" lnSpcReduction="20000"/>
          </a:bodyPr>
          <a:lstStyle/>
          <a:p>
            <a:r>
              <a:rPr lang="en-US" dirty="0"/>
              <a:t>echo Enter 3  numbers with spaces in between</a:t>
            </a:r>
          </a:p>
          <a:p>
            <a:r>
              <a:rPr lang="en-US" dirty="0"/>
              <a:t>read a b c</a:t>
            </a:r>
          </a:p>
          <a:p>
            <a:r>
              <a:rPr lang="en-US" dirty="0"/>
              <a:t>l=$a</a:t>
            </a:r>
          </a:p>
          <a:p>
            <a:r>
              <a:rPr lang="en-US" dirty="0"/>
              <a:t>if [ $b -</a:t>
            </a:r>
            <a:r>
              <a:rPr lang="en-US" dirty="0" err="1"/>
              <a:t>gt</a:t>
            </a:r>
            <a:r>
              <a:rPr lang="en-US" dirty="0"/>
              <a:t> $l ]</a:t>
            </a:r>
          </a:p>
          <a:p>
            <a:r>
              <a:rPr lang="en-US" dirty="0"/>
              <a:t>then</a:t>
            </a:r>
          </a:p>
          <a:p>
            <a:r>
              <a:rPr lang="en-US" dirty="0"/>
              <a:t>l=$b</a:t>
            </a:r>
          </a:p>
          <a:p>
            <a:r>
              <a:rPr lang="en-US" dirty="0" err="1"/>
              <a:t>fi</a:t>
            </a:r>
            <a:endParaRPr lang="en-US" dirty="0"/>
          </a:p>
          <a:p>
            <a:r>
              <a:rPr lang="en-US" dirty="0"/>
              <a:t>if [ $c -</a:t>
            </a:r>
            <a:r>
              <a:rPr lang="en-US" dirty="0" err="1"/>
              <a:t>gt</a:t>
            </a:r>
            <a:r>
              <a:rPr lang="en-US" dirty="0"/>
              <a:t> $l ]</a:t>
            </a:r>
          </a:p>
          <a:p>
            <a:r>
              <a:rPr lang="en-US" dirty="0"/>
              <a:t>then</a:t>
            </a:r>
          </a:p>
          <a:p>
            <a:r>
              <a:rPr lang="en-US" dirty="0"/>
              <a:t>l=$c</a:t>
            </a:r>
          </a:p>
          <a:p>
            <a:r>
              <a:rPr lang="en-US" dirty="0" err="1"/>
              <a:t>fi</a:t>
            </a:r>
            <a:endParaRPr lang="en-US" dirty="0"/>
          </a:p>
          <a:p>
            <a:r>
              <a:rPr lang="en-US" dirty="0"/>
              <a:t>echo </a:t>
            </a:r>
            <a:r>
              <a:rPr lang="en-US" dirty="0" err="1"/>
              <a:t>Lagest</a:t>
            </a:r>
            <a:r>
              <a:rPr lang="en-US" dirty="0"/>
              <a:t> of $a $b $c is $l</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 Average and product of 4 integer numbers</a:t>
            </a:r>
          </a:p>
        </p:txBody>
      </p:sp>
      <p:sp>
        <p:nvSpPr>
          <p:cNvPr id="3" name="Content Placeholder 2"/>
          <p:cNvSpPr>
            <a:spLocks noGrp="1"/>
          </p:cNvSpPr>
          <p:nvPr>
            <p:ph sz="quarter" idx="1"/>
          </p:nvPr>
        </p:nvSpPr>
        <p:spPr/>
        <p:txBody>
          <a:bodyPr>
            <a:normAutofit lnSpcReduction="10000"/>
          </a:bodyPr>
          <a:lstStyle/>
          <a:p>
            <a:r>
              <a:rPr lang="en-US" dirty="0"/>
              <a:t>echo Enter four integers with space between</a:t>
            </a:r>
          </a:p>
          <a:p>
            <a:r>
              <a:rPr lang="en-US" dirty="0"/>
              <a:t>read a b c d</a:t>
            </a:r>
          </a:p>
          <a:p>
            <a:r>
              <a:rPr lang="en-US" dirty="0"/>
              <a:t>sum=\`</a:t>
            </a:r>
            <a:r>
              <a:rPr lang="en-US" dirty="0" err="1"/>
              <a:t>expr</a:t>
            </a:r>
            <a:r>
              <a:rPr lang="en-US" dirty="0"/>
              <a:t> $a + $b + $c + $d\`</a:t>
            </a:r>
          </a:p>
          <a:p>
            <a:r>
              <a:rPr lang="en-US" dirty="0" err="1"/>
              <a:t>avg</a:t>
            </a:r>
            <a:r>
              <a:rPr lang="en-US" dirty="0"/>
              <a:t>=\`</a:t>
            </a:r>
            <a:r>
              <a:rPr lang="en-US" dirty="0" err="1"/>
              <a:t>expr</a:t>
            </a:r>
            <a:r>
              <a:rPr lang="en-US" dirty="0"/>
              <a:t> $sum / 4\`</a:t>
            </a:r>
          </a:p>
          <a:p>
            <a:r>
              <a:rPr lang="en-US" dirty="0" err="1"/>
              <a:t>dec</a:t>
            </a:r>
            <a:r>
              <a:rPr lang="en-US" dirty="0"/>
              <a:t>=\`</a:t>
            </a:r>
            <a:r>
              <a:rPr lang="en-US" dirty="0" err="1"/>
              <a:t>expr</a:t>
            </a:r>
            <a:r>
              <a:rPr lang="en-US" dirty="0"/>
              <a:t> $sum % 4\`</a:t>
            </a:r>
          </a:p>
          <a:p>
            <a:r>
              <a:rPr lang="en-US" dirty="0" err="1"/>
              <a:t>dec</a:t>
            </a:r>
            <a:r>
              <a:rPr lang="en-US" dirty="0"/>
              <a:t>=\`</a:t>
            </a:r>
            <a:r>
              <a:rPr lang="en-US" dirty="0" err="1"/>
              <a:t>expr</a:t>
            </a:r>
            <a:r>
              <a:rPr lang="en-US" dirty="0"/>
              <a:t> \\( $</a:t>
            </a:r>
            <a:r>
              <a:rPr lang="en-US" dirty="0" err="1"/>
              <a:t>dec</a:t>
            </a:r>
            <a:r>
              <a:rPr lang="en-US" dirty="0"/>
              <a:t> \\* 1000 \\) / 4\`</a:t>
            </a:r>
          </a:p>
          <a:p>
            <a:r>
              <a:rPr lang="en-US" dirty="0"/>
              <a:t>product=\`</a:t>
            </a:r>
            <a:r>
              <a:rPr lang="en-US" dirty="0" err="1"/>
              <a:t>expr</a:t>
            </a:r>
            <a:r>
              <a:rPr lang="en-US" dirty="0"/>
              <a:t> $a \\* $b \\* $c \\* $d\`</a:t>
            </a:r>
          </a:p>
          <a:p>
            <a:r>
              <a:rPr lang="en-US" dirty="0"/>
              <a:t>echo Sum=$sum</a:t>
            </a:r>
          </a:p>
          <a:p>
            <a:r>
              <a:rPr lang="en-US" dirty="0"/>
              <a:t>echo Average=$</a:t>
            </a:r>
            <a:r>
              <a:rPr lang="en-US" dirty="0" err="1"/>
              <a:t>avg.$dec</a:t>
            </a:r>
            <a:endParaRPr lang="en-US" dirty="0"/>
          </a:p>
          <a:p>
            <a:r>
              <a:rPr lang="en-US" dirty="0"/>
              <a:t>echo Product=$product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26BB-8EE7-D9B2-7284-BDE0F5FAB51E}"/>
              </a:ext>
            </a:extLst>
          </p:cNvPr>
          <p:cNvSpPr>
            <a:spLocks noGrp="1"/>
          </p:cNvSpPr>
          <p:nvPr>
            <p:ph type="title"/>
          </p:nvPr>
        </p:nvSpPr>
        <p:spPr/>
        <p:txBody>
          <a:bodyPr/>
          <a:lstStyle/>
          <a:p>
            <a:r>
              <a:rPr lang="en-IN" b="1" dirty="0"/>
              <a:t>rm</a:t>
            </a:r>
            <a:r>
              <a:rPr lang="en-IN" dirty="0"/>
              <a:t> command</a:t>
            </a:r>
          </a:p>
        </p:txBody>
      </p:sp>
      <p:sp>
        <p:nvSpPr>
          <p:cNvPr id="3" name="Content Placeholder 2">
            <a:extLst>
              <a:ext uri="{FF2B5EF4-FFF2-40B4-BE49-F238E27FC236}">
                <a16:creationId xmlns:a16="http://schemas.microsoft.com/office/drawing/2014/main" id="{12B08819-0057-6DFC-B0AE-0B8F6853EB2A}"/>
              </a:ext>
            </a:extLst>
          </p:cNvPr>
          <p:cNvSpPr>
            <a:spLocks noGrp="1"/>
          </p:cNvSpPr>
          <p:nvPr>
            <p:ph sz="quarter" idx="1"/>
          </p:nvPr>
        </p:nvSpPr>
        <p:spPr/>
        <p:txBody>
          <a:bodyPr/>
          <a:lstStyle/>
          <a:p>
            <a:r>
              <a:rPr lang="en-US" dirty="0"/>
              <a:t>To delete an existing file, use the </a:t>
            </a:r>
            <a:r>
              <a:rPr lang="en-US" b="1" dirty="0"/>
              <a:t>rm</a:t>
            </a:r>
            <a:r>
              <a:rPr lang="en-US" dirty="0"/>
              <a:t> command.</a:t>
            </a:r>
          </a:p>
          <a:p>
            <a:r>
              <a:rPr lang="en-IN" dirty="0"/>
              <a:t>$ rm filename</a:t>
            </a:r>
          </a:p>
          <a:p>
            <a:endParaRPr lang="en-IN" dirty="0"/>
          </a:p>
        </p:txBody>
      </p:sp>
    </p:spTree>
    <p:extLst>
      <p:ext uri="{BB962C8B-B14F-4D97-AF65-F5344CB8AC3E}">
        <p14:creationId xmlns:p14="http://schemas.microsoft.com/office/powerpoint/2010/main" val="28340629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Addition, Subtraction and Multiplication of command line Arguments</a:t>
            </a:r>
          </a:p>
        </p:txBody>
      </p:sp>
      <p:sp>
        <p:nvSpPr>
          <p:cNvPr id="3" name="Content Placeholder 2"/>
          <p:cNvSpPr>
            <a:spLocks noGrp="1"/>
          </p:cNvSpPr>
          <p:nvPr>
            <p:ph sz="quarter" idx="1"/>
          </p:nvPr>
        </p:nvSpPr>
        <p:spPr/>
        <p:txBody>
          <a:bodyPr/>
          <a:lstStyle/>
          <a:p>
            <a:r>
              <a:rPr lang="en-US" dirty="0"/>
              <a:t>add=\`</a:t>
            </a:r>
            <a:r>
              <a:rPr lang="en-US" dirty="0" err="1"/>
              <a:t>expr</a:t>
            </a:r>
            <a:r>
              <a:rPr lang="en-US" dirty="0"/>
              <a:t> $1 + $2\`</a:t>
            </a:r>
          </a:p>
          <a:p>
            <a:r>
              <a:rPr lang="en-US" dirty="0"/>
              <a:t>sub=\`</a:t>
            </a:r>
            <a:r>
              <a:rPr lang="en-US" dirty="0" err="1"/>
              <a:t>expr</a:t>
            </a:r>
            <a:r>
              <a:rPr lang="en-US" dirty="0"/>
              <a:t> $1 - $2\`</a:t>
            </a:r>
          </a:p>
          <a:p>
            <a:r>
              <a:rPr lang="en-US" dirty="0" err="1"/>
              <a:t>mul</a:t>
            </a:r>
            <a:r>
              <a:rPr lang="en-US" dirty="0"/>
              <a:t>=\`</a:t>
            </a:r>
            <a:r>
              <a:rPr lang="en-US" dirty="0" err="1"/>
              <a:t>expr</a:t>
            </a:r>
            <a:r>
              <a:rPr lang="en-US" dirty="0"/>
              <a:t> $1 \\* $2\`</a:t>
            </a:r>
          </a:p>
          <a:p>
            <a:r>
              <a:rPr lang="en-US" dirty="0"/>
              <a:t>echo </a:t>
            </a:r>
            <a:r>
              <a:rPr lang="en-US" dirty="0" err="1"/>
              <a:t>Addtion</a:t>
            </a:r>
            <a:r>
              <a:rPr lang="en-US" dirty="0"/>
              <a:t> of $1 and $2 is $add</a:t>
            </a:r>
          </a:p>
          <a:p>
            <a:r>
              <a:rPr lang="en-US" dirty="0"/>
              <a:t>echo Subtraction of $2 from $1 is $sub</a:t>
            </a:r>
          </a:p>
          <a:p>
            <a:r>
              <a:rPr lang="en-US" dirty="0"/>
              <a:t>echo Multiplication of $1 and $2 is $</a:t>
            </a:r>
            <a:r>
              <a:rPr lang="en-US" dirty="0" err="1"/>
              <a:t>mul</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Autofit/>
          </a:bodyPr>
          <a:lstStyle/>
          <a:p>
            <a:r>
              <a:rPr lang="en-US" sz="2000" dirty="0"/>
              <a:t/>
            </a:r>
            <a:br>
              <a:rPr lang="en-US" sz="2000" dirty="0"/>
            </a:br>
            <a:r>
              <a:rPr lang="en-US" sz="2000" dirty="0"/>
              <a:t> </a:t>
            </a:r>
            <a:br>
              <a:rPr lang="en-US" sz="2000" dirty="0"/>
            </a:br>
            <a:r>
              <a:rPr lang="en-US" sz="2000" dirty="0"/>
              <a:t>Write a shell script to take name as a input and display a greeting message to the user by checking system clock. (Ex :- Hello John Good Morning in morning time else Hello John Good Afternoon in afternoon time else Hello John Good Evening in Evening time) </a:t>
            </a:r>
          </a:p>
        </p:txBody>
      </p:sp>
      <p:sp>
        <p:nvSpPr>
          <p:cNvPr id="3" name="Content Placeholder 2"/>
          <p:cNvSpPr>
            <a:spLocks noGrp="1"/>
          </p:cNvSpPr>
          <p:nvPr>
            <p:ph sz="quarter" idx="1"/>
          </p:nvPr>
        </p:nvSpPr>
        <p:spPr/>
        <p:txBody>
          <a:bodyPr>
            <a:normAutofit fontScale="92500" lnSpcReduction="10000"/>
          </a:bodyPr>
          <a:lstStyle/>
          <a:p>
            <a:r>
              <a:rPr lang="en-US" dirty="0"/>
              <a:t>check=\`date +%H\`</a:t>
            </a:r>
          </a:p>
          <a:p>
            <a:r>
              <a:rPr lang="en-US" dirty="0"/>
              <a:t>echo $check</a:t>
            </a:r>
          </a:p>
          <a:p>
            <a:r>
              <a:rPr lang="en-US" dirty="0"/>
              <a:t>if [ $check -</a:t>
            </a:r>
            <a:r>
              <a:rPr lang="en-US" dirty="0" err="1"/>
              <a:t>ge</a:t>
            </a:r>
            <a:r>
              <a:rPr lang="en-US" dirty="0"/>
              <a:t> 06 -a $check -le 12 ]</a:t>
            </a:r>
          </a:p>
          <a:p>
            <a:r>
              <a:rPr lang="en-US" dirty="0"/>
              <a:t>then</a:t>
            </a:r>
          </a:p>
          <a:p>
            <a:r>
              <a:rPr lang="en-US" dirty="0"/>
              <a:t>        echo \"Good morning\"</a:t>
            </a:r>
          </a:p>
          <a:p>
            <a:r>
              <a:rPr lang="en-US" dirty="0" err="1"/>
              <a:t>elif</a:t>
            </a:r>
            <a:r>
              <a:rPr lang="en-US" dirty="0"/>
              <a:t> [ $check -</a:t>
            </a:r>
            <a:r>
              <a:rPr lang="en-US" dirty="0" err="1"/>
              <a:t>ge</a:t>
            </a:r>
            <a:r>
              <a:rPr lang="en-US" dirty="0"/>
              <a:t> 12 -a $check -le 17 ]</a:t>
            </a:r>
          </a:p>
          <a:p>
            <a:r>
              <a:rPr lang="en-US" dirty="0"/>
              <a:t>then</a:t>
            </a:r>
          </a:p>
          <a:p>
            <a:r>
              <a:rPr lang="en-US" dirty="0"/>
              <a:t>        echo \"Good afternoon\"</a:t>
            </a:r>
          </a:p>
          <a:p>
            <a:r>
              <a:rPr lang="en-US" dirty="0"/>
              <a:t>else</a:t>
            </a:r>
          </a:p>
          <a:p>
            <a:r>
              <a:rPr lang="en-US" dirty="0"/>
              <a:t>        echo \"Good evening\"</a:t>
            </a:r>
          </a:p>
          <a:p>
            <a:r>
              <a:rPr lang="en-US" dirty="0" err="1"/>
              <a:t>fi</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Array</a:t>
            </a:r>
          </a:p>
        </p:txBody>
      </p:sp>
      <p:sp>
        <p:nvSpPr>
          <p:cNvPr id="3" name="Content Placeholder 2"/>
          <p:cNvSpPr>
            <a:spLocks noGrp="1"/>
          </p:cNvSpPr>
          <p:nvPr>
            <p:ph sz="quarter" idx="1"/>
          </p:nvPr>
        </p:nvSpPr>
        <p:spPr/>
        <p:txBody>
          <a:bodyPr/>
          <a:lstStyle/>
          <a:p>
            <a:r>
              <a:rPr lang="en-US" dirty="0"/>
              <a:t>NAME[0]="Apple"</a:t>
            </a:r>
          </a:p>
          <a:p>
            <a:r>
              <a:rPr lang="en-US" dirty="0"/>
              <a:t>NAME[1]="Mango"</a:t>
            </a:r>
          </a:p>
          <a:p>
            <a:r>
              <a:rPr lang="en-US" dirty="0"/>
              <a:t>NAME[2]="Banana"</a:t>
            </a:r>
          </a:p>
          <a:p>
            <a:r>
              <a:rPr lang="en-US" dirty="0"/>
              <a:t>NAME[3]="</a:t>
            </a:r>
            <a:r>
              <a:rPr lang="en-US" dirty="0" err="1"/>
              <a:t>Guaua</a:t>
            </a:r>
            <a:r>
              <a:rPr lang="en-US" dirty="0"/>
              <a:t>"</a:t>
            </a:r>
          </a:p>
          <a:p>
            <a:r>
              <a:rPr lang="en-US" dirty="0"/>
              <a:t>NAME[4]="orange"</a:t>
            </a:r>
          </a:p>
          <a:p>
            <a:r>
              <a:rPr lang="en-US" dirty="0"/>
              <a:t>echo "First Index: ${NAME[0]}"</a:t>
            </a:r>
          </a:p>
          <a:p>
            <a:r>
              <a:rPr lang="en-US" dirty="0"/>
              <a:t>echo "Second Index: ${NAME[1]}"</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NAME[0]="Apple"</a:t>
            </a:r>
          </a:p>
          <a:p>
            <a:r>
              <a:rPr lang="en-US" dirty="0"/>
              <a:t>NAME[1]="Mango"</a:t>
            </a:r>
          </a:p>
          <a:p>
            <a:r>
              <a:rPr lang="en-US" dirty="0"/>
              <a:t>NAME[2]="Banana"</a:t>
            </a:r>
          </a:p>
          <a:p>
            <a:r>
              <a:rPr lang="en-US" dirty="0"/>
              <a:t>NAME[3]="</a:t>
            </a:r>
            <a:r>
              <a:rPr lang="en-US" dirty="0" err="1"/>
              <a:t>Guaua</a:t>
            </a:r>
            <a:r>
              <a:rPr lang="en-US" dirty="0"/>
              <a:t>"</a:t>
            </a:r>
          </a:p>
          <a:p>
            <a:r>
              <a:rPr lang="en-US" dirty="0"/>
              <a:t>NAME[4]="orange"</a:t>
            </a:r>
          </a:p>
          <a:p>
            <a:r>
              <a:rPr lang="en-US" dirty="0"/>
              <a:t>echo "First Method: ${NAME[*]}"</a:t>
            </a:r>
          </a:p>
          <a:p>
            <a:r>
              <a:rPr lang="en-US" dirty="0"/>
              <a:t>echo "Second Method: ${NAME[@]}"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Array</a:t>
            </a:r>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a:t>
            </a:r>
          </a:p>
          <a:p>
            <a:r>
              <a:rPr lang="en-US" dirty="0"/>
              <a:t>echo ${#Unix}</a:t>
            </a:r>
          </a:p>
          <a:p>
            <a:r>
              <a:rPr lang="en-US" dirty="0"/>
              <a:t>echo ${#Unix[3]}</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38100" y="228600"/>
            <a:ext cx="2095500" cy="1219200"/>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${Unix[@]:2:2};</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${Unix[2]:0:4};</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read -a array</a:t>
            </a:r>
          </a:p>
          <a:p>
            <a:r>
              <a:rPr lang="en-US" dirty="0"/>
              <a:t>for </a:t>
            </a:r>
            <a:r>
              <a:rPr lang="en-US" dirty="0" err="1"/>
              <a:t>i</a:t>
            </a:r>
            <a:r>
              <a:rPr lang="en-US" dirty="0"/>
              <a:t> in "${array[@]}" </a:t>
            </a:r>
          </a:p>
          <a:p>
            <a:r>
              <a:rPr lang="en-US" dirty="0"/>
              <a:t>do </a:t>
            </a:r>
          </a:p>
          <a:p>
            <a:r>
              <a:rPr lang="en-US" dirty="0"/>
              <a:t>	echo $</a:t>
            </a:r>
            <a:r>
              <a:rPr lang="en-US" dirty="0" err="1"/>
              <a:t>i</a:t>
            </a:r>
            <a:r>
              <a:rPr lang="en-US" dirty="0"/>
              <a:t> </a:t>
            </a:r>
          </a:p>
          <a:p>
            <a:r>
              <a:rPr lang="en-US" dirty="0"/>
              <a:t>done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sz="quarter" idx="1"/>
          </p:nvPr>
        </p:nvSpPr>
        <p:spPr/>
        <p:txBody>
          <a:bodyPr/>
          <a:lstStyle/>
          <a:p>
            <a:r>
              <a:rPr lang="en-US" dirty="0"/>
              <a:t>Given an array </a:t>
            </a:r>
            <a:r>
              <a:rPr lang="en-US" dirty="0" err="1"/>
              <a:t>arr</a:t>
            </a:r>
            <a:r>
              <a:rPr lang="en-US" dirty="0"/>
              <a:t> sort the array in ascending order using bash scripting.</a:t>
            </a:r>
          </a:p>
          <a:p>
            <a:r>
              <a:rPr lang="en-US" dirty="0"/>
              <a:t>Examples:</a:t>
            </a:r>
          </a:p>
          <a:p>
            <a:r>
              <a:rPr lang="en-US" dirty="0"/>
              <a:t>Input : 9 7 2 5 </a:t>
            </a:r>
          </a:p>
          <a:p>
            <a:r>
              <a:rPr lang="en-US" dirty="0"/>
              <a:t>Output : Array in sorted order : 2 5 7 9</a:t>
            </a:r>
          </a:p>
        </p:txBody>
      </p:sp>
      <p:pic>
        <p:nvPicPr>
          <p:cNvPr id="5" name="Picture 4" descr="GLA University, Mathura: Courses, Fees, Placements, Ranking ..."/>
          <p:cNvPicPr>
            <a:picLocks noChangeAspect="1" noChangeArrowheads="1"/>
          </p:cNvPicPr>
          <p:nvPr/>
        </p:nvPicPr>
        <p:blipFill>
          <a:blip r:embed="rId2" cstate="print"/>
          <a:srcRect t="22325" b="18140"/>
          <a:stretch>
            <a:fillRect/>
          </a:stretch>
        </p:blipFill>
        <p:spPr bwMode="auto">
          <a:xfrm>
            <a:off x="5943600" y="304800"/>
            <a:ext cx="2095500" cy="1219200"/>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228600"/>
            <a:ext cx="8077200" cy="6400800"/>
          </a:xfrm>
        </p:spPr>
        <p:txBody>
          <a:bodyPr>
            <a:normAutofit fontScale="92500" lnSpcReduction="20000"/>
          </a:bodyPr>
          <a:lstStyle/>
          <a:p>
            <a:pPr>
              <a:buNone/>
            </a:pPr>
            <a:r>
              <a:rPr lang="en-US" dirty="0" err="1"/>
              <a:t>arr</a:t>
            </a:r>
            <a:r>
              <a:rPr lang="en-US" dirty="0"/>
              <a:t>=(10 8 20 100 12)</a:t>
            </a:r>
          </a:p>
          <a:p>
            <a:pPr>
              <a:buNone/>
            </a:pPr>
            <a:r>
              <a:rPr lang="en-US" dirty="0"/>
              <a:t>echo "Array in original order"</a:t>
            </a:r>
          </a:p>
          <a:p>
            <a:pPr>
              <a:buNone/>
            </a:pPr>
            <a:r>
              <a:rPr lang="en-US" dirty="0"/>
              <a:t>echo ${</a:t>
            </a:r>
            <a:r>
              <a:rPr lang="en-US" dirty="0" err="1"/>
              <a:t>arr</a:t>
            </a:r>
            <a:r>
              <a:rPr lang="en-US" dirty="0"/>
              <a:t>[*]}</a:t>
            </a:r>
          </a:p>
          <a:p>
            <a:pPr>
              <a:buNone/>
            </a:pPr>
            <a:r>
              <a:rPr lang="en-US" dirty="0"/>
              <a:t>for ((</a:t>
            </a:r>
            <a:r>
              <a:rPr lang="en-US" dirty="0" err="1"/>
              <a:t>i</a:t>
            </a:r>
            <a:r>
              <a:rPr lang="en-US" dirty="0"/>
              <a:t> = 0; </a:t>
            </a:r>
            <a:r>
              <a:rPr lang="en-US" dirty="0" err="1"/>
              <a:t>i</a:t>
            </a:r>
            <a:r>
              <a:rPr lang="en-US" dirty="0"/>
              <a:t>&lt;5; </a:t>
            </a:r>
            <a:r>
              <a:rPr lang="en-US" dirty="0" err="1"/>
              <a:t>i</a:t>
            </a:r>
            <a:r>
              <a:rPr lang="en-US" dirty="0"/>
              <a:t>++))</a:t>
            </a:r>
          </a:p>
          <a:p>
            <a:pPr>
              <a:buNone/>
            </a:pPr>
            <a:r>
              <a:rPr lang="en-US" dirty="0"/>
              <a:t>do</a:t>
            </a:r>
          </a:p>
          <a:p>
            <a:pPr>
              <a:buNone/>
            </a:pPr>
            <a:r>
              <a:rPr lang="en-US" dirty="0"/>
              <a:t>for((j = 0; j&lt;5-i-1; j++))</a:t>
            </a:r>
          </a:p>
          <a:p>
            <a:pPr>
              <a:buNone/>
            </a:pPr>
            <a:r>
              <a:rPr lang="en-US" dirty="0"/>
              <a:t>do</a:t>
            </a:r>
          </a:p>
          <a:p>
            <a:pPr>
              <a:buNone/>
            </a:pPr>
            <a:r>
              <a:rPr lang="en-US" dirty="0"/>
              <a:t>if [ ${</a:t>
            </a:r>
            <a:r>
              <a:rPr lang="en-US" dirty="0" err="1"/>
              <a:t>arr</a:t>
            </a:r>
            <a:r>
              <a:rPr lang="en-US" dirty="0"/>
              <a:t>[j]} -</a:t>
            </a:r>
            <a:r>
              <a:rPr lang="en-US" dirty="0" err="1"/>
              <a:t>gt</a:t>
            </a:r>
            <a:r>
              <a:rPr lang="en-US" dirty="0"/>
              <a:t> ${</a:t>
            </a:r>
            <a:r>
              <a:rPr lang="en-US" dirty="0" err="1"/>
              <a:t>arr</a:t>
            </a:r>
            <a:r>
              <a:rPr lang="en-US" dirty="0"/>
              <a:t>[$((j+1))]} ]</a:t>
            </a:r>
          </a:p>
          <a:p>
            <a:pPr>
              <a:buNone/>
            </a:pPr>
            <a:r>
              <a:rPr lang="en-US" dirty="0"/>
              <a:t>then</a:t>
            </a:r>
          </a:p>
          <a:p>
            <a:pPr>
              <a:buNone/>
            </a:pPr>
            <a:r>
              <a:rPr lang="en-US" dirty="0"/>
              <a:t>temp=${</a:t>
            </a:r>
            <a:r>
              <a:rPr lang="en-US" dirty="0" err="1"/>
              <a:t>arr</a:t>
            </a:r>
            <a:r>
              <a:rPr lang="en-US" dirty="0"/>
              <a:t>[j]}</a:t>
            </a:r>
          </a:p>
          <a:p>
            <a:pPr>
              <a:buNone/>
            </a:pPr>
            <a:r>
              <a:rPr lang="en-US" dirty="0" err="1"/>
              <a:t>arr</a:t>
            </a:r>
            <a:r>
              <a:rPr lang="en-US" dirty="0"/>
              <a:t>[$j]=${</a:t>
            </a:r>
            <a:r>
              <a:rPr lang="en-US" dirty="0" err="1"/>
              <a:t>arr</a:t>
            </a:r>
            <a:r>
              <a:rPr lang="en-US" dirty="0"/>
              <a:t>[$((j+1))]}</a:t>
            </a:r>
          </a:p>
          <a:p>
            <a:pPr>
              <a:buNone/>
            </a:pPr>
            <a:r>
              <a:rPr lang="en-US" dirty="0" err="1"/>
              <a:t>arr</a:t>
            </a:r>
            <a:r>
              <a:rPr lang="en-US" dirty="0"/>
              <a:t>[$((j+1))]=$temp</a:t>
            </a:r>
          </a:p>
          <a:p>
            <a:pPr>
              <a:buNone/>
            </a:pPr>
            <a:r>
              <a:rPr lang="en-US" dirty="0" err="1"/>
              <a:t>fi</a:t>
            </a:r>
            <a:endParaRPr lang="en-US" dirty="0"/>
          </a:p>
          <a:p>
            <a:pPr>
              <a:buNone/>
            </a:pPr>
            <a:r>
              <a:rPr lang="en-US" dirty="0"/>
              <a:t>done</a:t>
            </a:r>
          </a:p>
          <a:p>
            <a:pPr>
              <a:buNone/>
            </a:pPr>
            <a:r>
              <a:rPr lang="en-US" dirty="0"/>
              <a:t>done</a:t>
            </a:r>
          </a:p>
          <a:p>
            <a:pPr>
              <a:buNone/>
            </a:pPr>
            <a:r>
              <a:rPr lang="en-US" dirty="0"/>
              <a:t>echo "Array in sorted order :"</a:t>
            </a:r>
          </a:p>
          <a:p>
            <a:pPr>
              <a:buNone/>
            </a:pPr>
            <a:r>
              <a:rPr lang="en-US" dirty="0"/>
              <a:t>echo ${</a:t>
            </a:r>
            <a:r>
              <a:rPr lang="en-US" dirty="0" err="1"/>
              <a:t>arr</a:t>
            </a:r>
            <a:r>
              <a:rPr lang="en-US" dirty="0"/>
              <a:t>[*]}</a:t>
            </a:r>
          </a:p>
          <a:p>
            <a:pPr>
              <a:buNone/>
            </a:pPr>
            <a:endParaRPr lang="en-US" dirty="0"/>
          </a:p>
          <a:p>
            <a:pPr>
              <a:buNone/>
            </a:pPr>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
        <p:nvSpPr>
          <p:cNvPr id="5" name="Rectangle 4"/>
          <p:cNvSpPr/>
          <p:nvPr/>
        </p:nvSpPr>
        <p:spPr>
          <a:xfrm>
            <a:off x="5105400" y="2590800"/>
            <a:ext cx="3581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Initialization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D089-7EFC-8983-276B-A7974220486F}"/>
              </a:ext>
            </a:extLst>
          </p:cNvPr>
          <p:cNvSpPr>
            <a:spLocks noGrp="1"/>
          </p:cNvSpPr>
          <p:nvPr>
            <p:ph type="title"/>
          </p:nvPr>
        </p:nvSpPr>
        <p:spPr/>
        <p:txBody>
          <a:bodyPr>
            <a:normAutofit/>
          </a:bodyPr>
          <a:lstStyle/>
          <a:p>
            <a:r>
              <a:rPr lang="en-US" dirty="0"/>
              <a:t>echo</a:t>
            </a:r>
            <a:endParaRPr lang="en-IN" dirty="0"/>
          </a:p>
        </p:txBody>
      </p:sp>
      <p:sp>
        <p:nvSpPr>
          <p:cNvPr id="3" name="Content Placeholder 2">
            <a:extLst>
              <a:ext uri="{FF2B5EF4-FFF2-40B4-BE49-F238E27FC236}">
                <a16:creationId xmlns:a16="http://schemas.microsoft.com/office/drawing/2014/main" id="{1068B683-F20A-CCAA-3CF0-AD765EE4E0CD}"/>
              </a:ext>
            </a:extLst>
          </p:cNvPr>
          <p:cNvSpPr>
            <a:spLocks noGrp="1"/>
          </p:cNvSpPr>
          <p:nvPr>
            <p:ph sz="quarter" idx="1"/>
          </p:nvPr>
        </p:nvSpPr>
        <p:spPr/>
        <p:txBody>
          <a:bodyPr/>
          <a:lstStyle/>
          <a:p>
            <a:pPr algn="just"/>
            <a:endParaRPr lang="en-US" dirty="0"/>
          </a:p>
          <a:p>
            <a:pPr algn="just"/>
            <a:r>
              <a:rPr lang="en-US" dirty="0"/>
              <a:t>The echo command prints (echoes) a string of text to the terminal window.</a:t>
            </a:r>
          </a:p>
          <a:p>
            <a:pPr algn="just"/>
            <a:endParaRPr lang="en-US" dirty="0"/>
          </a:p>
          <a:p>
            <a:pPr algn="just"/>
            <a:r>
              <a:rPr lang="en-US" dirty="0"/>
              <a:t>The command below will print the words “A string of text” on the terminal window.</a:t>
            </a:r>
          </a:p>
          <a:p>
            <a:pPr algn="just"/>
            <a:endParaRPr lang="en-US" dirty="0"/>
          </a:p>
          <a:p>
            <a:pPr algn="just"/>
            <a:r>
              <a:rPr lang="en-US" b="1" dirty="0">
                <a:solidFill>
                  <a:srgbClr val="002060"/>
                </a:solidFill>
              </a:rPr>
              <a:t>echo A string of text</a:t>
            </a:r>
            <a:endParaRPr lang="en-IN" b="1" dirty="0">
              <a:solidFill>
                <a:srgbClr val="002060"/>
              </a:solidFill>
            </a:endParaRPr>
          </a:p>
        </p:txBody>
      </p:sp>
    </p:spTree>
    <p:extLst>
      <p:ext uri="{BB962C8B-B14F-4D97-AF65-F5344CB8AC3E}">
        <p14:creationId xmlns:p14="http://schemas.microsoft.com/office/powerpoint/2010/main" val="37125520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7"/>
            <a:ext cx="7467600" cy="6817251"/>
          </a:xfrm>
          <a:prstGeom prst="rect">
            <a:avLst/>
          </a:prstGeom>
        </p:spPr>
        <p:txBody>
          <a:bodyPr wrap="square">
            <a:spAutoFit/>
          </a:bodyPr>
          <a:lstStyle/>
          <a:p>
            <a:r>
              <a:rPr lang="en-US" sz="1900" dirty="0"/>
              <a:t>read n</a:t>
            </a:r>
          </a:p>
          <a:p>
            <a:r>
              <a:rPr lang="en-US" sz="1900" dirty="0"/>
              <a:t>for ((</a:t>
            </a:r>
            <a:r>
              <a:rPr lang="en-US" sz="1900" dirty="0" err="1"/>
              <a:t>i</a:t>
            </a:r>
            <a:r>
              <a:rPr lang="en-US" sz="1900" dirty="0"/>
              <a:t> = 0; </a:t>
            </a:r>
            <a:r>
              <a:rPr lang="en-US" sz="1900" dirty="0" err="1"/>
              <a:t>i</a:t>
            </a:r>
            <a:r>
              <a:rPr lang="en-US" sz="1900" dirty="0"/>
              <a:t>&lt;n; </a:t>
            </a:r>
            <a:r>
              <a:rPr lang="en-US" sz="1900" dirty="0" err="1"/>
              <a:t>i</a:t>
            </a:r>
            <a:r>
              <a:rPr lang="en-US" sz="1900" dirty="0"/>
              <a:t>++))</a:t>
            </a:r>
          </a:p>
          <a:p>
            <a:r>
              <a:rPr lang="en-US" sz="1900" dirty="0"/>
              <a:t>do</a:t>
            </a:r>
          </a:p>
          <a:p>
            <a:r>
              <a:rPr lang="en-US" sz="1900" dirty="0"/>
              <a:t>read </a:t>
            </a:r>
            <a:r>
              <a:rPr lang="en-US" sz="1900" dirty="0" err="1"/>
              <a:t>arr</a:t>
            </a:r>
            <a:r>
              <a:rPr lang="en-US" sz="1900" dirty="0"/>
              <a:t>[</a:t>
            </a:r>
            <a:r>
              <a:rPr lang="en-US" sz="1900" dirty="0" err="1"/>
              <a:t>i</a:t>
            </a:r>
            <a:r>
              <a:rPr lang="en-US" sz="1900" dirty="0"/>
              <a:t>]</a:t>
            </a:r>
          </a:p>
          <a:p>
            <a:r>
              <a:rPr lang="en-US" sz="1900" dirty="0"/>
              <a:t>Done</a:t>
            </a:r>
          </a:p>
          <a:p>
            <a:r>
              <a:rPr lang="en-US" sz="1900" dirty="0"/>
              <a:t>echo "Array in original order"</a:t>
            </a:r>
          </a:p>
          <a:p>
            <a:r>
              <a:rPr lang="en-US" sz="1900" dirty="0"/>
              <a:t>echo ${</a:t>
            </a:r>
            <a:r>
              <a:rPr lang="en-US" sz="1900" dirty="0" err="1"/>
              <a:t>arr</a:t>
            </a:r>
            <a:r>
              <a:rPr lang="en-US" sz="1900" dirty="0"/>
              <a:t>[*]}</a:t>
            </a:r>
          </a:p>
          <a:p>
            <a:r>
              <a:rPr lang="en-US" sz="1900" dirty="0"/>
              <a:t>for ((</a:t>
            </a:r>
            <a:r>
              <a:rPr lang="en-US" sz="1900" dirty="0" err="1"/>
              <a:t>i</a:t>
            </a:r>
            <a:r>
              <a:rPr lang="en-US" sz="1900" dirty="0"/>
              <a:t> = 0; </a:t>
            </a:r>
            <a:r>
              <a:rPr lang="en-US" sz="1900" dirty="0" err="1"/>
              <a:t>i</a:t>
            </a:r>
            <a:r>
              <a:rPr lang="en-US" sz="1900" dirty="0"/>
              <a:t>&lt;5; </a:t>
            </a:r>
            <a:r>
              <a:rPr lang="en-US" sz="1900" dirty="0" err="1"/>
              <a:t>i</a:t>
            </a:r>
            <a:r>
              <a:rPr lang="en-US" sz="1900" dirty="0"/>
              <a:t>++))</a:t>
            </a:r>
          </a:p>
          <a:p>
            <a:r>
              <a:rPr lang="en-US" sz="1900" dirty="0"/>
              <a:t>do</a:t>
            </a:r>
          </a:p>
          <a:p>
            <a:r>
              <a:rPr lang="en-US" sz="1900" dirty="0"/>
              <a:t>for((j = 0; j&lt;5-i-1; j++))</a:t>
            </a:r>
          </a:p>
          <a:p>
            <a:r>
              <a:rPr lang="en-US" sz="1900" dirty="0"/>
              <a:t>do</a:t>
            </a:r>
          </a:p>
          <a:p>
            <a:r>
              <a:rPr lang="en-US" sz="1900" dirty="0"/>
              <a:t>if [ ${</a:t>
            </a:r>
            <a:r>
              <a:rPr lang="en-US" sz="1900" dirty="0" err="1"/>
              <a:t>arr</a:t>
            </a:r>
            <a:r>
              <a:rPr lang="en-US" sz="1900" dirty="0"/>
              <a:t>[j]} -</a:t>
            </a:r>
            <a:r>
              <a:rPr lang="en-US" sz="1900" dirty="0" err="1"/>
              <a:t>gt</a:t>
            </a:r>
            <a:r>
              <a:rPr lang="en-US" sz="1900" dirty="0"/>
              <a:t> ${</a:t>
            </a:r>
            <a:r>
              <a:rPr lang="en-US" sz="1900" dirty="0" err="1"/>
              <a:t>arr</a:t>
            </a:r>
            <a:r>
              <a:rPr lang="en-US" sz="1900" dirty="0"/>
              <a:t>[$((j+1))]} ]</a:t>
            </a:r>
          </a:p>
          <a:p>
            <a:r>
              <a:rPr lang="en-US" sz="1900" dirty="0"/>
              <a:t>then</a:t>
            </a:r>
          </a:p>
          <a:p>
            <a:r>
              <a:rPr lang="en-US" sz="1900" dirty="0"/>
              <a:t>temp=${</a:t>
            </a:r>
            <a:r>
              <a:rPr lang="en-US" sz="1900" dirty="0" err="1"/>
              <a:t>arr</a:t>
            </a:r>
            <a:r>
              <a:rPr lang="en-US" sz="1900" dirty="0"/>
              <a:t>[j]}</a:t>
            </a:r>
          </a:p>
          <a:p>
            <a:r>
              <a:rPr lang="en-US" sz="1900" dirty="0" err="1"/>
              <a:t>arr</a:t>
            </a:r>
            <a:r>
              <a:rPr lang="en-US" sz="1900" dirty="0"/>
              <a:t>[$j]=${</a:t>
            </a:r>
            <a:r>
              <a:rPr lang="en-US" sz="1900" dirty="0" err="1"/>
              <a:t>arr</a:t>
            </a:r>
            <a:r>
              <a:rPr lang="en-US" sz="1900" dirty="0"/>
              <a:t>[$((j+1))]}</a:t>
            </a:r>
          </a:p>
          <a:p>
            <a:r>
              <a:rPr lang="en-US" sz="1900" dirty="0" err="1"/>
              <a:t>arr</a:t>
            </a:r>
            <a:r>
              <a:rPr lang="en-US" sz="1900" dirty="0"/>
              <a:t>[$((j+1))]=$temp</a:t>
            </a:r>
          </a:p>
          <a:p>
            <a:r>
              <a:rPr lang="en-US" sz="1900" dirty="0" err="1"/>
              <a:t>fi</a:t>
            </a:r>
            <a:endParaRPr lang="en-US" sz="1900" dirty="0"/>
          </a:p>
          <a:p>
            <a:r>
              <a:rPr lang="en-US" sz="1900" dirty="0"/>
              <a:t>done</a:t>
            </a:r>
          </a:p>
          <a:p>
            <a:r>
              <a:rPr lang="en-US" sz="1900" dirty="0"/>
              <a:t>done</a:t>
            </a:r>
          </a:p>
          <a:p>
            <a:r>
              <a:rPr lang="en-US" sz="1900" dirty="0"/>
              <a:t>echo "Array in sorted order :"</a:t>
            </a:r>
          </a:p>
          <a:p>
            <a:r>
              <a:rPr lang="en-US" sz="1900" dirty="0"/>
              <a:t>echo ${</a:t>
            </a:r>
            <a:r>
              <a:rPr lang="en-US" sz="1900" dirty="0" err="1"/>
              <a:t>arr</a:t>
            </a:r>
            <a:r>
              <a:rPr lang="en-US" sz="1900" dirty="0"/>
              <a:t>[*]}</a:t>
            </a:r>
          </a:p>
          <a:p>
            <a:endParaRPr lang="en-US" sz="1900" dirty="0"/>
          </a:p>
          <a:p>
            <a:endParaRPr lang="en-US" sz="1900" dirty="0"/>
          </a:p>
        </p:txBody>
      </p:sp>
      <p:sp>
        <p:nvSpPr>
          <p:cNvPr id="3" name="Rectangle 2"/>
          <p:cNvSpPr/>
          <p:nvPr/>
        </p:nvSpPr>
        <p:spPr>
          <a:xfrm>
            <a:off x="4800600" y="2590800"/>
            <a:ext cx="3886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Reading elements one by one</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51344"/>
            <a:ext cx="7315200" cy="5940088"/>
          </a:xfrm>
          <a:prstGeom prst="rect">
            <a:avLst/>
          </a:prstGeom>
        </p:spPr>
        <p:txBody>
          <a:bodyPr wrap="square">
            <a:spAutoFit/>
          </a:bodyPr>
          <a:lstStyle/>
          <a:p>
            <a:r>
              <a:rPr lang="en-US" sz="2000" dirty="0"/>
              <a:t>read -a </a:t>
            </a:r>
            <a:r>
              <a:rPr lang="en-US" sz="2000" dirty="0" err="1"/>
              <a:t>arr</a:t>
            </a:r>
            <a:endParaRPr lang="en-US" sz="2000" dirty="0"/>
          </a:p>
          <a:p>
            <a:r>
              <a:rPr lang="en-US" sz="2000" dirty="0"/>
              <a:t>echo "Array in original order"</a:t>
            </a:r>
          </a:p>
          <a:p>
            <a:r>
              <a:rPr lang="en-US" sz="2000" dirty="0"/>
              <a:t>echo ${</a:t>
            </a:r>
            <a:r>
              <a:rPr lang="en-US" sz="2000" dirty="0" err="1"/>
              <a:t>arr</a:t>
            </a:r>
            <a:r>
              <a:rPr lang="en-US" sz="2000" dirty="0"/>
              <a:t>[*]}</a:t>
            </a:r>
          </a:p>
          <a:p>
            <a:r>
              <a:rPr lang="en-US" sz="2000" dirty="0"/>
              <a:t>for ((</a:t>
            </a:r>
            <a:r>
              <a:rPr lang="en-US" sz="2000" dirty="0" err="1"/>
              <a:t>i</a:t>
            </a:r>
            <a:r>
              <a:rPr lang="en-US" sz="2000" dirty="0"/>
              <a:t> = 0; </a:t>
            </a:r>
            <a:r>
              <a:rPr lang="en-US" sz="2000" dirty="0" err="1"/>
              <a:t>i</a:t>
            </a:r>
            <a:r>
              <a:rPr lang="en-US" sz="2000" dirty="0"/>
              <a:t>&lt;5; </a:t>
            </a:r>
            <a:r>
              <a:rPr lang="en-US" sz="2000" dirty="0" err="1"/>
              <a:t>i</a:t>
            </a:r>
            <a:r>
              <a:rPr lang="en-US" sz="2000" dirty="0"/>
              <a:t>++))</a:t>
            </a:r>
          </a:p>
          <a:p>
            <a:r>
              <a:rPr lang="en-US" sz="2000" dirty="0"/>
              <a:t>do</a:t>
            </a:r>
          </a:p>
          <a:p>
            <a:r>
              <a:rPr lang="en-US" sz="2000" dirty="0"/>
              <a:t>for((j = 0; j&lt;5-i-1; j++))</a:t>
            </a:r>
          </a:p>
          <a:p>
            <a:r>
              <a:rPr lang="en-US" sz="2000" dirty="0"/>
              <a:t>do</a:t>
            </a:r>
          </a:p>
          <a:p>
            <a:r>
              <a:rPr lang="en-US" sz="2000" dirty="0"/>
              <a:t>if [ ${</a:t>
            </a:r>
            <a:r>
              <a:rPr lang="en-US" sz="2000" dirty="0" err="1"/>
              <a:t>arr</a:t>
            </a:r>
            <a:r>
              <a:rPr lang="en-US" sz="2000" dirty="0"/>
              <a:t>[j]} -</a:t>
            </a:r>
            <a:r>
              <a:rPr lang="en-US" sz="2000" dirty="0" err="1"/>
              <a:t>gt</a:t>
            </a:r>
            <a:r>
              <a:rPr lang="en-US" sz="2000" dirty="0"/>
              <a:t> ${</a:t>
            </a:r>
            <a:r>
              <a:rPr lang="en-US" sz="2000" dirty="0" err="1"/>
              <a:t>arr</a:t>
            </a:r>
            <a:r>
              <a:rPr lang="en-US" sz="2000" dirty="0"/>
              <a:t>[$((j+1))]} ]</a:t>
            </a:r>
          </a:p>
          <a:p>
            <a:r>
              <a:rPr lang="en-US" sz="2000" dirty="0"/>
              <a:t>then</a:t>
            </a:r>
          </a:p>
          <a:p>
            <a:r>
              <a:rPr lang="en-US" sz="2000" dirty="0"/>
              <a:t>temp=${</a:t>
            </a:r>
            <a:r>
              <a:rPr lang="en-US" sz="2000" dirty="0" err="1"/>
              <a:t>arr</a:t>
            </a:r>
            <a:r>
              <a:rPr lang="en-US" sz="2000" dirty="0"/>
              <a:t>[j]}</a:t>
            </a:r>
          </a:p>
          <a:p>
            <a:r>
              <a:rPr lang="en-US" sz="2000" dirty="0" err="1"/>
              <a:t>arr</a:t>
            </a:r>
            <a:r>
              <a:rPr lang="en-US" sz="2000" dirty="0"/>
              <a:t>[$j]=${</a:t>
            </a:r>
            <a:r>
              <a:rPr lang="en-US" sz="2000" dirty="0" err="1"/>
              <a:t>arr</a:t>
            </a:r>
            <a:r>
              <a:rPr lang="en-US" sz="2000" dirty="0"/>
              <a:t>[$((j+1))]}</a:t>
            </a:r>
          </a:p>
          <a:p>
            <a:r>
              <a:rPr lang="en-US" sz="2000" dirty="0" err="1"/>
              <a:t>arr</a:t>
            </a:r>
            <a:r>
              <a:rPr lang="en-US" sz="2000" dirty="0"/>
              <a:t>[$((j+1))]=$temp</a:t>
            </a:r>
          </a:p>
          <a:p>
            <a:r>
              <a:rPr lang="en-US" sz="2000" dirty="0" err="1"/>
              <a:t>fi</a:t>
            </a:r>
            <a:endParaRPr lang="en-US" sz="2000" dirty="0"/>
          </a:p>
          <a:p>
            <a:r>
              <a:rPr lang="en-US" sz="2000" dirty="0"/>
              <a:t>done</a:t>
            </a:r>
          </a:p>
          <a:p>
            <a:r>
              <a:rPr lang="en-US" sz="2000" dirty="0"/>
              <a:t>done</a:t>
            </a:r>
          </a:p>
          <a:p>
            <a:r>
              <a:rPr lang="en-US" sz="2000" dirty="0"/>
              <a:t>echo "Array in sorted order :"</a:t>
            </a:r>
          </a:p>
          <a:p>
            <a:r>
              <a:rPr lang="en-US" sz="2000" dirty="0"/>
              <a:t>echo ${</a:t>
            </a:r>
            <a:r>
              <a:rPr lang="en-US" sz="2000" dirty="0" err="1"/>
              <a:t>arr</a:t>
            </a:r>
            <a:r>
              <a:rPr lang="en-US" sz="2000" dirty="0"/>
              <a:t>[*]}</a:t>
            </a:r>
          </a:p>
          <a:p>
            <a:endParaRPr lang="en-US" sz="2000" dirty="0"/>
          </a:p>
          <a:p>
            <a:endParaRPr lang="en-US" sz="2000" dirty="0"/>
          </a:p>
        </p:txBody>
      </p:sp>
      <p:sp>
        <p:nvSpPr>
          <p:cNvPr id="3" name="Rectangle 2"/>
          <p:cNvSpPr/>
          <p:nvPr/>
        </p:nvSpPr>
        <p:spPr>
          <a:xfrm>
            <a:off x="4800600" y="2590800"/>
            <a:ext cx="3886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Reading at a time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a:t>Program</a:t>
            </a:r>
            <a:endParaRPr lang="en-US" dirty="0"/>
          </a:p>
        </p:txBody>
      </p:sp>
      <p:sp>
        <p:nvSpPr>
          <p:cNvPr id="3" name="Content Placeholder 2"/>
          <p:cNvSpPr>
            <a:spLocks noGrp="1"/>
          </p:cNvSpPr>
          <p:nvPr>
            <p:ph sz="quarter" idx="1"/>
          </p:nvPr>
        </p:nvSpPr>
        <p:spPr/>
        <p:txBody>
          <a:bodyPr>
            <a:normAutofit/>
          </a:bodyPr>
          <a:lstStyle/>
          <a:p>
            <a:r>
              <a:rPr lang="en-US" dirty="0"/>
              <a:t>Write a program to check a given n umber is Even or Odd using case statement.</a:t>
            </a:r>
          </a:p>
          <a:p>
            <a:r>
              <a:rPr lang="en-US" dirty="0"/>
              <a:t>read number</a:t>
            </a:r>
          </a:p>
          <a:p>
            <a:r>
              <a:rPr lang="en-US" dirty="0"/>
              <a:t>case `</a:t>
            </a:r>
            <a:r>
              <a:rPr lang="en-US" dirty="0" err="1"/>
              <a:t>expr</a:t>
            </a:r>
            <a:r>
              <a:rPr lang="en-US" dirty="0"/>
              <a:t> $number % 2` in</a:t>
            </a:r>
          </a:p>
          <a:p>
            <a:r>
              <a:rPr lang="en-US" dirty="0"/>
              <a:t>0) echo "Even";;</a:t>
            </a:r>
          </a:p>
          <a:p>
            <a:r>
              <a:rPr lang="en-US" dirty="0"/>
              <a:t>1) echo "Odd"</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b="1" dirty="0">
                <a:solidFill>
                  <a:srgbClr val="00B050"/>
                </a:solidFill>
              </a:rPr>
              <a:t>Equal operator (=)</a:t>
            </a:r>
            <a:endParaRPr lang="en-US" dirty="0">
              <a:solidFill>
                <a:srgbClr val="00B050"/>
              </a:solidFill>
            </a:endParaRPr>
          </a:p>
        </p:txBody>
      </p:sp>
      <p:sp>
        <p:nvSpPr>
          <p:cNvPr id="3" name="Content Placeholder 2"/>
          <p:cNvSpPr>
            <a:spLocks noGrp="1"/>
          </p:cNvSpPr>
          <p:nvPr>
            <p:ph sz="quarter" idx="1"/>
          </p:nvPr>
        </p:nvSpPr>
        <p:spPr>
          <a:xfrm>
            <a:off x="152400" y="1447800"/>
            <a:ext cx="8534400" cy="5029200"/>
          </a:xfrm>
        </p:spPr>
        <p:txBody>
          <a:bodyPr/>
          <a:lstStyle/>
          <a:p>
            <a:pPr>
              <a:buNone/>
            </a:pPr>
            <a:r>
              <a:rPr lang="en-US" dirty="0">
                <a:solidFill>
                  <a:srgbClr val="002060"/>
                </a:solidFill>
              </a:rPr>
              <a:t>str1="</a:t>
            </a:r>
            <a:r>
              <a:rPr lang="en-US" dirty="0" err="1">
                <a:solidFill>
                  <a:srgbClr val="002060"/>
                </a:solidFill>
              </a:rPr>
              <a:t>ShellScript</a:t>
            </a:r>
            <a:r>
              <a:rPr lang="en-US" dirty="0">
                <a:solidFill>
                  <a:srgbClr val="002060"/>
                </a:solidFill>
              </a:rPr>
              <a: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487362"/>
          </a:xfrm>
        </p:spPr>
        <p:txBody>
          <a:bodyPr>
            <a:normAutofit fontScale="90000"/>
          </a:bodyPr>
          <a:lstStyle/>
          <a:p>
            <a:r>
              <a:rPr lang="en-US" sz="3600" b="1" dirty="0">
                <a:solidFill>
                  <a:srgbClr val="00B050"/>
                </a:solidFill>
              </a:rPr>
              <a:t>Another program</a:t>
            </a:r>
          </a:p>
        </p:txBody>
      </p:sp>
      <p:sp>
        <p:nvSpPr>
          <p:cNvPr id="3" name="Content Placeholder 2"/>
          <p:cNvSpPr>
            <a:spLocks noGrp="1"/>
          </p:cNvSpPr>
          <p:nvPr>
            <p:ph sz="quarter" idx="1"/>
          </p:nvPr>
        </p:nvSpPr>
        <p:spPr/>
        <p:txBody>
          <a:bodyPr/>
          <a:lstStyle/>
          <a:p>
            <a:pPr>
              <a:buNone/>
            </a:pPr>
            <a:r>
              <a:rPr lang="en-US" dirty="0">
                <a:solidFill>
                  <a:srgbClr val="002060"/>
                </a:solidFill>
              </a:rPr>
              <a:t>str1="Shell  Script";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5638800" y="304800"/>
            <a:ext cx="2095500" cy="1219200"/>
          </a:xfrm>
          <a:prstGeom prst="rect">
            <a:avLst/>
          </a:prstGeom>
          <a:noFill/>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b="1" dirty="0">
                <a:solidFill>
                  <a:srgbClr val="00B050"/>
                </a:solidFill>
              </a:rPr>
              <a:t>Not Equal to operator (!=)</a:t>
            </a:r>
            <a:endParaRPr lang="en-US" dirty="0">
              <a:solidFill>
                <a:srgbClr val="00B050"/>
              </a:solidFill>
            </a:endParaRPr>
          </a:p>
        </p:txBody>
      </p:sp>
      <p:sp>
        <p:nvSpPr>
          <p:cNvPr id="3" name="Content Placeholder 2"/>
          <p:cNvSpPr>
            <a:spLocks noGrp="1"/>
          </p:cNvSpPr>
          <p:nvPr>
            <p:ph sz="quarter" idx="1"/>
          </p:nvPr>
        </p:nvSpPr>
        <p:spPr>
          <a:xfrm>
            <a:off x="152400" y="1447800"/>
            <a:ext cx="8534400" cy="5029200"/>
          </a:xfrm>
        </p:spPr>
        <p:txBody>
          <a:bodyPr/>
          <a:lstStyle/>
          <a:p>
            <a:pPr>
              <a:buNone/>
            </a:pPr>
            <a:r>
              <a:rPr lang="en-US" dirty="0">
                <a:solidFill>
                  <a:srgbClr val="002060"/>
                </a:solidFill>
              </a:rPr>
              <a:t>str1="</a:t>
            </a:r>
            <a:r>
              <a:rPr lang="en-US" dirty="0" err="1">
                <a:solidFill>
                  <a:srgbClr val="002060"/>
                </a:solidFill>
              </a:rPr>
              <a:t>ShellScript</a:t>
            </a:r>
            <a:r>
              <a:rPr lang="en-US" dirty="0">
                <a:solidFill>
                  <a:srgbClr val="002060"/>
                </a:solidFill>
              </a:rPr>
              <a: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792162"/>
          </a:xfrm>
        </p:spPr>
        <p:txBody>
          <a:bodyPr>
            <a:normAutofit/>
          </a:bodyPr>
          <a:lstStyle/>
          <a:p>
            <a:r>
              <a:rPr lang="en-US" sz="3600" b="1" dirty="0">
                <a:solidFill>
                  <a:srgbClr val="00B050"/>
                </a:solidFill>
              </a:rPr>
              <a:t>Other Operators</a:t>
            </a:r>
          </a:p>
        </p:txBody>
      </p:sp>
      <p:sp>
        <p:nvSpPr>
          <p:cNvPr id="3" name="Content Placeholder 2"/>
          <p:cNvSpPr>
            <a:spLocks noGrp="1"/>
          </p:cNvSpPr>
          <p:nvPr>
            <p:ph sz="quarter" idx="1"/>
          </p:nvPr>
        </p:nvSpPr>
        <p:spPr/>
        <p:txBody>
          <a:bodyPr/>
          <a:lstStyle/>
          <a:p>
            <a:r>
              <a:rPr lang="en-US" b="1" dirty="0">
                <a:solidFill>
                  <a:srgbClr val="002060"/>
                </a:solidFill>
              </a:rPr>
              <a:t>Less then (\&lt;)</a:t>
            </a:r>
          </a:p>
          <a:p>
            <a:r>
              <a:rPr lang="en-US" b="1" dirty="0">
                <a:solidFill>
                  <a:srgbClr val="002060"/>
                </a:solidFill>
              </a:rPr>
              <a:t>Greater then (\&gt;)</a:t>
            </a:r>
          </a:p>
          <a:p>
            <a:r>
              <a:rPr lang="en-US" b="1" dirty="0">
                <a:solidFill>
                  <a:srgbClr val="002060"/>
                </a:solidFill>
              </a:rPr>
              <a:t>[ -n Operand ]</a:t>
            </a:r>
          </a:p>
          <a:p>
            <a:r>
              <a:rPr lang="en-US" b="1" dirty="0">
                <a:solidFill>
                  <a:srgbClr val="002060"/>
                </a:solidFill>
              </a:rPr>
              <a:t>[ -z Operand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p:txBody>
          <a:bodyPr/>
          <a:lstStyle/>
          <a:p>
            <a:endParaRPr lang="en-US" dirty="0"/>
          </a:p>
          <a:p>
            <a:r>
              <a:rPr lang="en-US" dirty="0"/>
              <a:t>Write a shell script to input the name of a file as command line argument and display the number of characters, words and lines in the file. </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Solution</a:t>
            </a:r>
          </a:p>
        </p:txBody>
      </p:sp>
      <p:sp>
        <p:nvSpPr>
          <p:cNvPr id="3" name="Content Placeholder 2"/>
          <p:cNvSpPr>
            <a:spLocks noGrp="1"/>
          </p:cNvSpPr>
          <p:nvPr>
            <p:ph sz="quarter" idx="1"/>
          </p:nvPr>
        </p:nvSpPr>
        <p:spPr>
          <a:xfrm>
            <a:off x="914400" y="1447800"/>
            <a:ext cx="7772400" cy="4724400"/>
          </a:xfrm>
        </p:spPr>
        <p:txBody>
          <a:bodyPr>
            <a:normAutofit fontScale="92500" lnSpcReduction="10000"/>
          </a:bodyPr>
          <a:lstStyle/>
          <a:p>
            <a:r>
              <a:rPr lang="en-US" dirty="0"/>
              <a:t>for F in $*</a:t>
            </a:r>
          </a:p>
          <a:p>
            <a:r>
              <a:rPr lang="en-US" dirty="0"/>
              <a:t>do</a:t>
            </a:r>
          </a:p>
          <a:p>
            <a:r>
              <a:rPr lang="en-US" dirty="0"/>
              <a:t>  c=$( </a:t>
            </a:r>
            <a:r>
              <a:rPr lang="en-US" dirty="0" err="1"/>
              <a:t>wc</a:t>
            </a:r>
            <a:r>
              <a:rPr lang="en-US" dirty="0"/>
              <a:t> -c   &lt; ${F} )</a:t>
            </a:r>
          </a:p>
          <a:p>
            <a:r>
              <a:rPr lang="en-US" dirty="0"/>
              <a:t>  echo "Number in characters in ${F} is $c"</a:t>
            </a:r>
          </a:p>
          <a:p>
            <a:r>
              <a:rPr lang="en-US" dirty="0"/>
              <a:t>  echo</a:t>
            </a:r>
          </a:p>
          <a:p>
            <a:r>
              <a:rPr lang="en-US" dirty="0"/>
              <a:t>  w=$( </a:t>
            </a:r>
            <a:r>
              <a:rPr lang="en-US" dirty="0" err="1"/>
              <a:t>wc</a:t>
            </a:r>
            <a:r>
              <a:rPr lang="en-US" dirty="0"/>
              <a:t> -w   &lt; ${F} )</a:t>
            </a:r>
          </a:p>
          <a:p>
            <a:r>
              <a:rPr lang="en-US" dirty="0"/>
              <a:t>  echo "Number in words in ${F} is $w"</a:t>
            </a:r>
          </a:p>
          <a:p>
            <a:r>
              <a:rPr lang="en-US" dirty="0"/>
              <a:t>  echo</a:t>
            </a:r>
          </a:p>
          <a:p>
            <a:r>
              <a:rPr lang="en-US" dirty="0"/>
              <a:t>  l=$( </a:t>
            </a:r>
            <a:r>
              <a:rPr lang="en-US" dirty="0" err="1"/>
              <a:t>wc</a:t>
            </a:r>
            <a:r>
              <a:rPr lang="en-US" dirty="0"/>
              <a:t> -l   &lt; ${F} )</a:t>
            </a:r>
          </a:p>
          <a:p>
            <a:r>
              <a:rPr lang="en-US" dirty="0"/>
              <a:t>  echo "Number in lines in ${F} is $l"</a:t>
            </a:r>
          </a:p>
          <a:p>
            <a:r>
              <a:rPr lang="en-US" dirty="0"/>
              <a:t>done</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String</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002060"/>
                </a:solidFill>
              </a:rPr>
              <a:t>Identify String Length inside Bash Shell Script</a:t>
            </a:r>
          </a:p>
          <a:p>
            <a:r>
              <a:rPr lang="en-US" dirty="0" err="1"/>
              <a:t>var</a:t>
            </a:r>
            <a:r>
              <a:rPr lang="en-US" dirty="0"/>
              <a:t>="Welcome to the GLA University"</a:t>
            </a:r>
          </a:p>
          <a:p>
            <a:r>
              <a:rPr lang="en-US" dirty="0"/>
              <a:t>echo ${#</a:t>
            </a:r>
            <a:r>
              <a:rPr lang="en-US" dirty="0" err="1"/>
              <a:t>var</a:t>
            </a:r>
            <a:r>
              <a:rPr lang="en-US" dirty="0"/>
              <a:t>}</a:t>
            </a:r>
          </a:p>
          <a:p>
            <a:endParaRPr lang="en-US" dirty="0"/>
          </a:p>
          <a:p>
            <a:endParaRPr lang="en-US" dirty="0"/>
          </a:p>
          <a:p>
            <a:r>
              <a:rPr lang="en-US" b="1" dirty="0">
                <a:solidFill>
                  <a:srgbClr val="002060"/>
                </a:solidFill>
              </a:rPr>
              <a:t>Extract a Substring from a Variable inside Bash Shell Script</a:t>
            </a:r>
          </a:p>
          <a:p>
            <a:r>
              <a:rPr lang="en-US" dirty="0">
                <a:solidFill>
                  <a:srgbClr val="002060"/>
                </a:solidFill>
              </a:rPr>
              <a:t>${</a:t>
            </a:r>
            <a:r>
              <a:rPr lang="en-US" dirty="0" err="1">
                <a:solidFill>
                  <a:srgbClr val="002060"/>
                </a:solidFill>
              </a:rPr>
              <a:t>string:position</a:t>
            </a:r>
            <a:r>
              <a:rPr lang="en-US" dirty="0">
                <a:solidFill>
                  <a:srgbClr val="002060"/>
                </a:solidFill>
              </a:rPr>
              <a:t>}</a:t>
            </a:r>
          </a:p>
          <a:p>
            <a:r>
              <a:rPr lang="en-US" dirty="0" err="1"/>
              <a:t>var</a:t>
            </a:r>
            <a:r>
              <a:rPr lang="en-US" dirty="0"/>
              <a:t>="Welcome to the GLA University"</a:t>
            </a:r>
          </a:p>
          <a:p>
            <a:r>
              <a:rPr lang="en-US" dirty="0"/>
              <a:t>echo ${var:15}</a:t>
            </a:r>
          </a:p>
          <a:p>
            <a:r>
              <a:rPr lang="en-US" dirty="0"/>
              <a:t>echo ${</a:t>
            </a:r>
            <a:r>
              <a:rPr lang="en-US" dirty="0" err="1"/>
              <a:t>var</a:t>
            </a:r>
            <a:r>
              <a:rPr lang="en-US" dirty="0"/>
              <a:t>::15}</a:t>
            </a:r>
          </a:p>
          <a:p>
            <a:r>
              <a:rPr lang="en-US" dirty="0"/>
              <a:t>echo ${var:15:5}</a:t>
            </a:r>
          </a:p>
        </p:txBody>
      </p:sp>
      <p:sp>
        <p:nvSpPr>
          <p:cNvPr id="4" name="Rectangle 3"/>
          <p:cNvSpPr/>
          <p:nvPr/>
        </p:nvSpPr>
        <p:spPr>
          <a:xfrm>
            <a:off x="6248400" y="22098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29</a:t>
            </a:r>
          </a:p>
        </p:txBody>
      </p:sp>
      <p:sp>
        <p:nvSpPr>
          <p:cNvPr id="5" name="Rectangle 4"/>
          <p:cNvSpPr/>
          <p:nvPr/>
        </p:nvSpPr>
        <p:spPr>
          <a:xfrm>
            <a:off x="6172200" y="42672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GLA University</a:t>
            </a:r>
          </a:p>
          <a:p>
            <a:pPr algn="ctr"/>
            <a:r>
              <a:rPr lang="en-US" sz="2400" dirty="0">
                <a:solidFill>
                  <a:srgbClr val="002060"/>
                </a:solidFill>
              </a:rPr>
              <a:t>Welcome to the</a:t>
            </a:r>
          </a:p>
          <a:p>
            <a:pPr algn="ctr"/>
            <a:r>
              <a:rPr lang="en-US" sz="2400" dirty="0">
                <a:solidFill>
                  <a:srgbClr val="002060"/>
                </a:solidFill>
              </a:rPr>
              <a:t>GLA U</a:t>
            </a:r>
          </a:p>
        </p:txBody>
      </p:sp>
      <p:pic>
        <p:nvPicPr>
          <p:cNvPr id="6" name="Picture 5" descr="GLA University, Mathura: Courses, Fees, Placements, Ranking ..."/>
          <p:cNvPicPr>
            <a:picLocks noChangeAspect="1" noChangeArrowheads="1"/>
          </p:cNvPicPr>
          <p:nvPr/>
        </p:nvPicPr>
        <p:blipFill>
          <a:blip r:embed="rId2" cstate="print"/>
          <a:srcRect t="22325" b="18140"/>
          <a:stretch>
            <a:fillRect/>
          </a:stretch>
        </p:blipFill>
        <p:spPr bwMode="auto">
          <a:xfrm>
            <a:off x="228600" y="3048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0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20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9E45-9F22-F620-2B85-12DC115E03F8}"/>
              </a:ext>
            </a:extLst>
          </p:cNvPr>
          <p:cNvSpPr>
            <a:spLocks noGrp="1"/>
          </p:cNvSpPr>
          <p:nvPr>
            <p:ph type="title"/>
          </p:nvPr>
        </p:nvSpPr>
        <p:spPr/>
        <p:txBody>
          <a:bodyPr/>
          <a:lstStyle/>
          <a:p>
            <a:r>
              <a:rPr lang="en-IN" dirty="0"/>
              <a:t>6) </a:t>
            </a:r>
            <a:r>
              <a:rPr lang="en-IN" b="1" dirty="0" err="1"/>
              <a:t>wc</a:t>
            </a:r>
            <a:endParaRPr lang="en-IN" dirty="0"/>
          </a:p>
        </p:txBody>
      </p:sp>
      <p:sp>
        <p:nvSpPr>
          <p:cNvPr id="3" name="Content Placeholder 2">
            <a:extLst>
              <a:ext uri="{FF2B5EF4-FFF2-40B4-BE49-F238E27FC236}">
                <a16:creationId xmlns:a16="http://schemas.microsoft.com/office/drawing/2014/main" id="{5449EC39-7F78-1E4F-5153-AEC9A2C9F0A7}"/>
              </a:ext>
            </a:extLst>
          </p:cNvPr>
          <p:cNvSpPr>
            <a:spLocks noGrp="1"/>
          </p:cNvSpPr>
          <p:nvPr>
            <p:ph sz="quarter" idx="1"/>
          </p:nvPr>
        </p:nvSpPr>
        <p:spPr/>
        <p:txBody>
          <a:bodyPr/>
          <a:lstStyle/>
          <a:p>
            <a:pPr algn="just"/>
            <a:r>
              <a:rPr lang="en-US" dirty="0"/>
              <a:t>You can use the </a:t>
            </a:r>
            <a:r>
              <a:rPr lang="en-US" dirty="0" err="1"/>
              <a:t>wc</a:t>
            </a:r>
            <a:r>
              <a:rPr lang="en-US" dirty="0"/>
              <a:t> command to get a count of the total number of lines, words, and characters contained in a file.</a:t>
            </a:r>
          </a:p>
          <a:p>
            <a:pPr algn="just"/>
            <a:r>
              <a:rPr lang="en-IN" b="1" dirty="0" err="1"/>
              <a:t>wc</a:t>
            </a:r>
            <a:r>
              <a:rPr lang="en-IN" b="1" dirty="0"/>
              <a:t> filename</a:t>
            </a:r>
          </a:p>
          <a:p>
            <a:pPr algn="just"/>
            <a:endParaRPr lang="en-US" b="1" dirty="0"/>
          </a:p>
          <a:p>
            <a:pPr algn="just"/>
            <a:endParaRPr lang="en-IN" dirty="0"/>
          </a:p>
        </p:txBody>
      </p:sp>
    </p:spTree>
    <p:extLst>
      <p:ext uri="{BB962C8B-B14F-4D97-AF65-F5344CB8AC3E}">
        <p14:creationId xmlns:p14="http://schemas.microsoft.com/office/powerpoint/2010/main" val="84600474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var</a:t>
            </a:r>
            <a:r>
              <a:rPr lang="en-US" dirty="0"/>
              <a:t>="Welcome"</a:t>
            </a:r>
          </a:p>
          <a:p>
            <a:r>
              <a:rPr lang="en-US" dirty="0"/>
              <a:t>echo ${var:3}</a:t>
            </a:r>
          </a:p>
          <a:p>
            <a:r>
              <a:rPr lang="en-US" dirty="0"/>
              <a:t>echo ${</a:t>
            </a:r>
            <a:r>
              <a:rPr lang="en-US" dirty="0" err="1"/>
              <a:t>var</a:t>
            </a:r>
            <a:r>
              <a:rPr lang="en-US" dirty="0"/>
              <a:t>::4}</a:t>
            </a:r>
          </a:p>
          <a:p>
            <a:r>
              <a:rPr lang="en-US" dirty="0"/>
              <a:t>echo ${var:3:2}</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457200" y="152400"/>
            <a:ext cx="2095500" cy="1219200"/>
          </a:xfrm>
          <a:prstGeom prst="rect">
            <a:avLst/>
          </a:prstGeom>
          <a:noFill/>
        </p:spPr>
      </p:pic>
      <p:sp>
        <p:nvSpPr>
          <p:cNvPr id="5" name="Rectangle 4"/>
          <p:cNvSpPr/>
          <p:nvPr/>
        </p:nvSpPr>
        <p:spPr>
          <a:xfrm>
            <a:off x="5715000" y="19050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come</a:t>
            </a:r>
          </a:p>
          <a:p>
            <a:pPr algn="ctr"/>
            <a:r>
              <a:rPr lang="en-US" sz="2400" dirty="0" err="1">
                <a:solidFill>
                  <a:srgbClr val="002060"/>
                </a:solidFill>
              </a:rPr>
              <a:t>Welc</a:t>
            </a:r>
            <a:endParaRPr lang="en-US" sz="2400" dirty="0">
              <a:solidFill>
                <a:srgbClr val="002060"/>
              </a:solidFill>
            </a:endParaRPr>
          </a:p>
          <a:p>
            <a:pPr algn="ctr"/>
            <a:r>
              <a:rPr lang="en-US" sz="2400" dirty="0">
                <a:solidFill>
                  <a:srgbClr val="002060"/>
                </a:solidFill>
              </a:rPr>
              <a:t>co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Finding Index</a:t>
            </a:r>
            <a:endParaRPr lang="en-US" dirty="0"/>
          </a:p>
        </p:txBody>
      </p:sp>
      <p:sp>
        <p:nvSpPr>
          <p:cNvPr id="3" name="Content Placeholder 2"/>
          <p:cNvSpPr>
            <a:spLocks noGrp="1"/>
          </p:cNvSpPr>
          <p:nvPr>
            <p:ph sz="quarter" idx="1"/>
          </p:nvPr>
        </p:nvSpPr>
        <p:spPr/>
        <p:txBody>
          <a:bodyPr>
            <a:normAutofit lnSpcReduction="10000"/>
          </a:bodyPr>
          <a:lstStyle/>
          <a:p>
            <a:r>
              <a:rPr lang="en-US" dirty="0"/>
              <a:t>test="</a:t>
            </a:r>
            <a:r>
              <a:rPr lang="en-US" dirty="0" err="1"/>
              <a:t>AaBbCcDdEeFfGg</a:t>
            </a:r>
            <a:r>
              <a:rPr lang="en-US" dirty="0"/>
              <a:t>“</a:t>
            </a:r>
          </a:p>
          <a:p>
            <a:r>
              <a:rPr lang="en-US" dirty="0" err="1"/>
              <a:t>testa</a:t>
            </a:r>
            <a:r>
              <a:rPr lang="en-US" dirty="0"/>
              <a:t>=`</a:t>
            </a:r>
            <a:r>
              <a:rPr lang="en-US" dirty="0" err="1"/>
              <a:t>expr</a:t>
            </a:r>
            <a:r>
              <a:rPr lang="en-US" dirty="0"/>
              <a:t> index "$test" C`</a:t>
            </a:r>
          </a:p>
          <a:p>
            <a:r>
              <a:rPr lang="en-US" dirty="0" err="1"/>
              <a:t>testb</a:t>
            </a:r>
            <a:r>
              <a:rPr lang="en-US" dirty="0"/>
              <a:t>=`</a:t>
            </a:r>
            <a:r>
              <a:rPr lang="en-US" dirty="0" err="1"/>
              <a:t>expr</a:t>
            </a:r>
            <a:r>
              <a:rPr lang="en-US" dirty="0"/>
              <a:t> index "$test" D`</a:t>
            </a:r>
          </a:p>
          <a:p>
            <a:r>
              <a:rPr lang="en-US" dirty="0" err="1"/>
              <a:t>testc</a:t>
            </a:r>
            <a:r>
              <a:rPr lang="en-US" dirty="0"/>
              <a:t>=`</a:t>
            </a:r>
            <a:r>
              <a:rPr lang="en-US" dirty="0" err="1"/>
              <a:t>expr</a:t>
            </a:r>
            <a:r>
              <a:rPr lang="en-US" dirty="0"/>
              <a:t> index "$test" E`</a:t>
            </a:r>
          </a:p>
          <a:p>
            <a:r>
              <a:rPr lang="en-US" dirty="0" err="1"/>
              <a:t>testd</a:t>
            </a:r>
            <a:r>
              <a:rPr lang="en-US" dirty="0"/>
              <a:t>=`</a:t>
            </a:r>
            <a:r>
              <a:rPr lang="en-US" dirty="0" err="1"/>
              <a:t>expr</a:t>
            </a:r>
            <a:r>
              <a:rPr lang="en-US" dirty="0"/>
              <a:t> index "$test" Z`</a:t>
            </a:r>
          </a:p>
          <a:p>
            <a:endParaRPr lang="en" dirty="0"/>
          </a:p>
          <a:p>
            <a:r>
              <a:rPr lang="it-IT" dirty="0"/>
              <a:t>echo "testa is in position: $testa"</a:t>
            </a:r>
          </a:p>
          <a:p>
            <a:r>
              <a:rPr lang="en-US" dirty="0"/>
              <a:t>echo "</a:t>
            </a:r>
            <a:r>
              <a:rPr lang="en-US" dirty="0" err="1"/>
              <a:t>testb</a:t>
            </a:r>
            <a:r>
              <a:rPr lang="en-US" dirty="0"/>
              <a:t> is in position: $</a:t>
            </a:r>
            <a:r>
              <a:rPr lang="en-US" dirty="0" err="1"/>
              <a:t>testb</a:t>
            </a:r>
            <a:r>
              <a:rPr lang="en-US" dirty="0"/>
              <a:t>"</a:t>
            </a:r>
          </a:p>
          <a:p>
            <a:r>
              <a:rPr lang="en-US" dirty="0"/>
              <a:t>echo "</a:t>
            </a:r>
            <a:r>
              <a:rPr lang="en-US" dirty="0" err="1"/>
              <a:t>testc</a:t>
            </a:r>
            <a:r>
              <a:rPr lang="en-US" dirty="0"/>
              <a:t> is in position: $</a:t>
            </a:r>
            <a:r>
              <a:rPr lang="en-US" dirty="0" err="1"/>
              <a:t>testc</a:t>
            </a:r>
            <a:r>
              <a:rPr lang="en-US" dirty="0"/>
              <a:t>"</a:t>
            </a:r>
          </a:p>
          <a:p>
            <a:r>
              <a:rPr lang="en-US" dirty="0"/>
              <a:t>echo "</a:t>
            </a:r>
            <a:r>
              <a:rPr lang="en-US" dirty="0" err="1"/>
              <a:t>testd</a:t>
            </a:r>
            <a:r>
              <a:rPr lang="en-US" dirty="0"/>
              <a:t> is in position: $</a:t>
            </a:r>
            <a:r>
              <a:rPr lang="en-US" dirty="0" err="1"/>
              <a:t>testd</a:t>
            </a:r>
            <a:r>
              <a:rPr lang="en-US" dirty="0"/>
              <a:t>"</a:t>
            </a:r>
          </a:p>
          <a:p>
            <a:endParaRPr lang="en-US" dirty="0"/>
          </a:p>
        </p:txBody>
      </p:sp>
      <p:sp>
        <p:nvSpPr>
          <p:cNvPr id="4" name="Rectangle 3"/>
          <p:cNvSpPr/>
          <p:nvPr/>
        </p:nvSpPr>
        <p:spPr>
          <a:xfrm>
            <a:off x="5334000" y="1905000"/>
            <a:ext cx="3048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testa</a:t>
            </a:r>
            <a:r>
              <a:rPr lang="en-US" sz="2400" b="1" dirty="0">
                <a:solidFill>
                  <a:schemeClr val="tx1"/>
                </a:solidFill>
              </a:rPr>
              <a:t> is in position: 5 </a:t>
            </a:r>
            <a:r>
              <a:rPr lang="en-US" sz="2400" b="1" dirty="0" err="1">
                <a:solidFill>
                  <a:schemeClr val="tx1"/>
                </a:solidFill>
              </a:rPr>
              <a:t>testb</a:t>
            </a:r>
            <a:r>
              <a:rPr lang="en-US" sz="2400" b="1" dirty="0">
                <a:solidFill>
                  <a:schemeClr val="tx1"/>
                </a:solidFill>
              </a:rPr>
              <a:t> is in position: 7 </a:t>
            </a:r>
            <a:r>
              <a:rPr lang="en-US" sz="2400" b="1" dirty="0" err="1">
                <a:solidFill>
                  <a:schemeClr val="tx1"/>
                </a:solidFill>
              </a:rPr>
              <a:t>testc</a:t>
            </a:r>
            <a:r>
              <a:rPr lang="en-US" sz="2400" b="1" dirty="0">
                <a:solidFill>
                  <a:schemeClr val="tx1"/>
                </a:solidFill>
              </a:rPr>
              <a:t> is in position: 9 </a:t>
            </a:r>
            <a:r>
              <a:rPr lang="en-US" sz="2400" b="1" dirty="0" err="1">
                <a:solidFill>
                  <a:schemeClr val="tx1"/>
                </a:solidFill>
              </a:rPr>
              <a:t>testd</a:t>
            </a:r>
            <a:r>
              <a:rPr lang="en-US" sz="2400" b="1" dirty="0">
                <a:solidFill>
                  <a:schemeClr val="tx1"/>
                </a:solidFill>
              </a:rPr>
              <a:t> is in position: 0</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Finding Index</a:t>
            </a:r>
          </a:p>
        </p:txBody>
      </p:sp>
      <p:sp>
        <p:nvSpPr>
          <p:cNvPr id="3" name="Content Placeholder 2"/>
          <p:cNvSpPr>
            <a:spLocks noGrp="1"/>
          </p:cNvSpPr>
          <p:nvPr>
            <p:ph sz="quarter" idx="1"/>
          </p:nvPr>
        </p:nvSpPr>
        <p:spPr/>
        <p:txBody>
          <a:bodyPr/>
          <a:lstStyle/>
          <a:p>
            <a:r>
              <a:rPr lang="en-US" dirty="0">
                <a:solidFill>
                  <a:srgbClr val="002060"/>
                </a:solidFill>
              </a:rPr>
              <a:t>STRING="</a:t>
            </a:r>
            <a:r>
              <a:rPr lang="en-US" dirty="0" err="1">
                <a:solidFill>
                  <a:srgbClr val="002060"/>
                </a:solidFill>
              </a:rPr>
              <a:t>wwwis</a:t>
            </a:r>
            <a:r>
              <a:rPr lang="en-US" dirty="0">
                <a:solidFill>
                  <a:srgbClr val="002060"/>
                </a:solidFill>
              </a:rPr>
              <a:t> </a:t>
            </a:r>
            <a:r>
              <a:rPr lang="en-US" dirty="0" err="1">
                <a:solidFill>
                  <a:srgbClr val="002060"/>
                </a:solidFill>
              </a:rPr>
              <a:t>ist</a:t>
            </a:r>
            <a:r>
              <a:rPr lang="en-US" dirty="0">
                <a:solidFill>
                  <a:srgbClr val="002060"/>
                </a:solidFill>
              </a:rPr>
              <a:t> a string"</a:t>
            </a:r>
          </a:p>
          <a:p>
            <a:r>
              <a:rPr lang="en-US" dirty="0">
                <a:solidFill>
                  <a:srgbClr val="002060"/>
                </a:solidFill>
              </a:rPr>
              <a:t>SUBSTRING="hat"</a:t>
            </a:r>
          </a:p>
          <a:p>
            <a:r>
              <a:rPr lang="en-US" dirty="0">
                <a:solidFill>
                  <a:srgbClr val="002060"/>
                </a:solidFill>
              </a:rPr>
              <a:t>a=`</a:t>
            </a:r>
            <a:r>
              <a:rPr lang="en-US" dirty="0" err="1">
                <a:solidFill>
                  <a:srgbClr val="002060"/>
                </a:solidFill>
              </a:rPr>
              <a:t>expr</a:t>
            </a:r>
            <a:r>
              <a:rPr lang="en-US" dirty="0">
                <a:solidFill>
                  <a:srgbClr val="002060"/>
                </a:solidFill>
              </a:rPr>
              <a:t> index "$STRING" "$SUBSTRING"`</a:t>
            </a:r>
          </a:p>
          <a:p>
            <a:r>
              <a:rPr lang="en-US" dirty="0">
                <a:solidFill>
                  <a:srgbClr val="002060"/>
                </a:solidFill>
              </a:rPr>
              <a:t>echo $a</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04800"/>
            <a:ext cx="2095500" cy="1219200"/>
          </a:xfrm>
          <a:prstGeom prst="rect">
            <a:avLst/>
          </a:prstGeom>
          <a:noFill/>
        </p:spPr>
      </p:pic>
      <p:sp>
        <p:nvSpPr>
          <p:cNvPr id="5" name="Rectangle 4"/>
          <p:cNvSpPr/>
          <p:nvPr/>
        </p:nvSpPr>
        <p:spPr>
          <a:xfrm>
            <a:off x="6858000" y="16002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 the occurrence of a substring into a string</a:t>
            </a:r>
          </a:p>
        </p:txBody>
      </p:sp>
      <p:sp>
        <p:nvSpPr>
          <p:cNvPr id="3" name="Content Placeholder 2"/>
          <p:cNvSpPr>
            <a:spLocks noGrp="1"/>
          </p:cNvSpPr>
          <p:nvPr>
            <p:ph sz="quarter" idx="1"/>
          </p:nvPr>
        </p:nvSpPr>
        <p:spPr>
          <a:xfrm>
            <a:off x="838200" y="1676400"/>
            <a:ext cx="7772400" cy="4572000"/>
          </a:xfrm>
        </p:spPr>
        <p:txBody>
          <a:bodyPr/>
          <a:lstStyle/>
          <a:p>
            <a:r>
              <a:rPr lang="en-US" dirty="0"/>
              <a:t>t="</a:t>
            </a:r>
            <a:r>
              <a:rPr lang="en-US" dirty="0" err="1"/>
              <a:t>Subhash</a:t>
            </a:r>
            <a:r>
              <a:rPr lang="en-US" dirty="0"/>
              <a:t> </a:t>
            </a:r>
            <a:r>
              <a:rPr lang="en-US" dirty="0" err="1"/>
              <a:t>Chand</a:t>
            </a:r>
            <a:r>
              <a:rPr lang="en-US" dirty="0"/>
              <a:t> </a:t>
            </a:r>
            <a:r>
              <a:rPr lang="en-US" dirty="0" err="1"/>
              <a:t>Agrawal</a:t>
            </a:r>
            <a:r>
              <a:rPr lang="en-US" dirty="0"/>
              <a:t> </a:t>
            </a:r>
            <a:r>
              <a:rPr lang="en-US" dirty="0" err="1"/>
              <a:t>os</a:t>
            </a:r>
            <a:r>
              <a:rPr lang="en-US" dirty="0"/>
              <a:t> lab"</a:t>
            </a:r>
          </a:p>
          <a:p>
            <a:r>
              <a:rPr lang="en-US" dirty="0" err="1"/>
              <a:t>searchstring</a:t>
            </a:r>
            <a:r>
              <a:rPr lang="en-US" dirty="0"/>
              <a:t>="</a:t>
            </a:r>
            <a:r>
              <a:rPr lang="en-US" dirty="0" err="1"/>
              <a:t>Agrawal</a:t>
            </a:r>
            <a:r>
              <a:rPr lang="en-US" dirty="0"/>
              <a:t>"</a:t>
            </a:r>
          </a:p>
          <a:p>
            <a:r>
              <a:rPr lang="en-US" dirty="0"/>
              <a:t>rest=${t#*$</a:t>
            </a:r>
            <a:r>
              <a:rPr lang="en-US" dirty="0" err="1"/>
              <a:t>searchstring</a:t>
            </a:r>
            <a:r>
              <a:rPr lang="en-US" dirty="0"/>
              <a:t>}</a:t>
            </a:r>
          </a:p>
          <a:p>
            <a:r>
              <a:rPr lang="en-US" dirty="0"/>
              <a:t>echo $(( ${#t} - ${#rest} - ${#</a:t>
            </a:r>
            <a:r>
              <a:rPr lang="en-US" dirty="0" err="1"/>
              <a:t>searchstring</a:t>
            </a:r>
            <a:r>
              <a:rPr lang="en-US" dirty="0"/>
              <a:t>} ))</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solidFill>
                  <a:srgbClr val="002060"/>
                </a:solidFill>
              </a:rPr>
              <a:t>Shortest Substring Match</a:t>
            </a:r>
          </a:p>
          <a:p>
            <a:r>
              <a:rPr lang="en-US" dirty="0"/>
              <a:t>Following syntax deletes the shortest match of $substring from front of $string</a:t>
            </a:r>
          </a:p>
          <a:p>
            <a:r>
              <a:rPr lang="en-US" dirty="0">
                <a:solidFill>
                  <a:srgbClr val="002060"/>
                </a:solidFill>
              </a:rPr>
              <a:t>${</a:t>
            </a:r>
            <a:r>
              <a:rPr lang="en-US" dirty="0" err="1">
                <a:solidFill>
                  <a:srgbClr val="002060"/>
                </a:solidFill>
              </a:rPr>
              <a:t>string#substring</a:t>
            </a:r>
            <a:r>
              <a:rPr lang="en-US" dirty="0">
                <a:solidFill>
                  <a:srgbClr val="002060"/>
                </a:solidFill>
              </a:rPr>
              <a:t>}</a:t>
            </a:r>
          </a:p>
          <a:p>
            <a:endParaRPr lang="en-US" dirty="0"/>
          </a:p>
          <a:p>
            <a:r>
              <a:rPr lang="en-US" dirty="0"/>
              <a:t>Following syntax deletes the shortest match of $substring from back of $string</a:t>
            </a:r>
          </a:p>
          <a:p>
            <a:r>
              <a:rPr lang="en-US" dirty="0">
                <a:solidFill>
                  <a:srgbClr val="002060"/>
                </a:solidFill>
              </a:rPr>
              <a:t>${</a:t>
            </a:r>
            <a:r>
              <a:rPr lang="en-US" dirty="0" err="1">
                <a:solidFill>
                  <a:srgbClr val="002060"/>
                </a:solidFill>
              </a:rPr>
              <a:t>string%substring</a:t>
            </a:r>
            <a:r>
              <a:rPr lang="en-US" dirty="0">
                <a:solidFill>
                  <a:srgbClr val="002060"/>
                </a:solidFill>
              </a:rPr>
              <a:t>}</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Example</a:t>
            </a:r>
          </a:p>
        </p:txBody>
      </p:sp>
      <p:sp>
        <p:nvSpPr>
          <p:cNvPr id="3" name="Content Placeholder 2"/>
          <p:cNvSpPr>
            <a:spLocks noGrp="1"/>
          </p:cNvSpPr>
          <p:nvPr>
            <p:ph sz="quarter" idx="1"/>
          </p:nvPr>
        </p:nvSpPr>
        <p:spPr/>
        <p:txBody>
          <a:bodyPr/>
          <a:lstStyle/>
          <a:p>
            <a:r>
              <a:rPr lang="en-US" dirty="0">
                <a:solidFill>
                  <a:srgbClr val="002060"/>
                </a:solidFill>
              </a:rPr>
              <a:t>filename="</a:t>
            </a:r>
            <a:r>
              <a:rPr lang="en-US" dirty="0" err="1">
                <a:solidFill>
                  <a:srgbClr val="002060"/>
                </a:solidFill>
              </a:rPr>
              <a:t>bash.string.txt</a:t>
            </a:r>
            <a:r>
              <a:rPr lang="en-US" dirty="0">
                <a:solidFill>
                  <a:srgbClr val="002060"/>
                </a:solidFill>
              </a:rPr>
              <a:t>" </a:t>
            </a:r>
          </a:p>
          <a:p>
            <a:r>
              <a:rPr lang="en-US" dirty="0">
                <a:solidFill>
                  <a:srgbClr val="002060"/>
                </a:solidFill>
              </a:rPr>
              <a:t>echo ${filename#*.} </a:t>
            </a:r>
          </a:p>
          <a:p>
            <a:r>
              <a:rPr lang="en-US" dirty="0">
                <a:solidFill>
                  <a:srgbClr val="002060"/>
                </a:solidFill>
              </a:rPr>
              <a:t>echo ${filename%.*}</a:t>
            </a:r>
          </a:p>
          <a:p>
            <a:endParaRPr lang="en-US" dirty="0"/>
          </a:p>
          <a:p>
            <a:endParaRPr lang="en-US" dirty="0"/>
          </a:p>
          <a:p>
            <a:r>
              <a:rPr lang="en-US" dirty="0">
                <a:solidFill>
                  <a:srgbClr val="002060"/>
                </a:solidFill>
              </a:rPr>
              <a:t>filename="</a:t>
            </a:r>
            <a:r>
              <a:rPr lang="en-US" dirty="0" err="1">
                <a:solidFill>
                  <a:srgbClr val="002060"/>
                </a:solidFill>
              </a:rPr>
              <a:t>bash.string.txt</a:t>
            </a:r>
            <a:r>
              <a:rPr lang="en-US" dirty="0">
                <a:solidFill>
                  <a:srgbClr val="002060"/>
                </a:solidFill>
              </a:rPr>
              <a:t>" </a:t>
            </a:r>
          </a:p>
          <a:p>
            <a:r>
              <a:rPr lang="en-US" dirty="0">
                <a:solidFill>
                  <a:srgbClr val="002060"/>
                </a:solidFill>
              </a:rPr>
              <a:t>echo ${filename#*.</a:t>
            </a:r>
            <a:r>
              <a:rPr lang="en-US" dirty="0" err="1">
                <a:solidFill>
                  <a:srgbClr val="002060"/>
                </a:solidFill>
              </a:rPr>
              <a:t>st</a:t>
            </a:r>
            <a:r>
              <a:rPr lang="en-US" dirty="0">
                <a:solidFill>
                  <a:srgbClr val="002060"/>
                </a:solidFill>
              </a:rPr>
              <a:t>} </a:t>
            </a:r>
          </a:p>
          <a:p>
            <a:r>
              <a:rPr lang="en-US" dirty="0">
                <a:solidFill>
                  <a:srgbClr val="002060"/>
                </a:solidFill>
              </a:rPr>
              <a:t>echo ${</a:t>
            </a:r>
            <a:r>
              <a:rPr lang="en-US" dirty="0" err="1">
                <a:solidFill>
                  <a:srgbClr val="002060"/>
                </a:solidFill>
              </a:rPr>
              <a:t>filename%g</a:t>
            </a:r>
            <a:r>
              <a:rPr lang="en-US" dirty="0">
                <a:solidFill>
                  <a:srgbClr val="002060"/>
                </a:solidFill>
              </a:rPr>
              <a:t>.*}</a:t>
            </a:r>
          </a:p>
          <a:p>
            <a:endParaRPr lang="en-US" dirty="0"/>
          </a:p>
        </p:txBody>
      </p:sp>
      <p:sp>
        <p:nvSpPr>
          <p:cNvPr id="5" name="Rectangle 4"/>
          <p:cNvSpPr/>
          <p:nvPr/>
        </p:nvSpPr>
        <p:spPr>
          <a:xfrm>
            <a:off x="4800600" y="1752600"/>
            <a:ext cx="33528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string.txt </a:t>
            </a:r>
          </a:p>
          <a:p>
            <a:pPr algn="ctr"/>
            <a:r>
              <a:rPr lang="en-US" sz="2400" dirty="0" err="1">
                <a:solidFill>
                  <a:srgbClr val="002060"/>
                </a:solidFill>
                <a:latin typeface="Times New Roman" pitchFamily="18" charset="0"/>
                <a:cs typeface="Times New Roman" pitchFamily="18" charset="0"/>
              </a:rPr>
              <a:t>bash.string</a:t>
            </a:r>
            <a:endParaRPr lang="en-US" sz="2400" dirty="0">
              <a:solidFill>
                <a:srgbClr val="002060"/>
              </a:solidFill>
              <a:latin typeface="Times New Roman" pitchFamily="18" charset="0"/>
              <a:cs typeface="Times New Roman" pitchFamily="18" charset="0"/>
            </a:endParaRPr>
          </a:p>
        </p:txBody>
      </p:sp>
      <p:sp>
        <p:nvSpPr>
          <p:cNvPr id="6" name="Rectangle 5"/>
          <p:cNvSpPr/>
          <p:nvPr/>
        </p:nvSpPr>
        <p:spPr>
          <a:xfrm>
            <a:off x="4800600" y="3810000"/>
            <a:ext cx="3352800" cy="1524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ring.txt</a:t>
            </a:r>
          </a:p>
          <a:p>
            <a:pPr algn="ctr"/>
            <a:r>
              <a:rPr lang="en-US" sz="2400" dirty="0" err="1">
                <a:solidFill>
                  <a:srgbClr val="002060"/>
                </a:solidFill>
                <a:latin typeface="Times New Roman" pitchFamily="18" charset="0"/>
                <a:cs typeface="Times New Roman" pitchFamily="18" charset="0"/>
              </a:rPr>
              <a:t>bash.strin</a:t>
            </a:r>
            <a:endParaRPr lang="en-US" sz="2400" dirty="0">
              <a:solidFill>
                <a:srgbClr val="002060"/>
              </a:solidFill>
              <a:latin typeface="Times New Roman" pitchFamily="18" charset="0"/>
              <a:cs typeface="Times New Roman" pitchFamily="18" charset="0"/>
            </a:endParaRPr>
          </a:p>
        </p:txBody>
      </p:sp>
      <p:pic>
        <p:nvPicPr>
          <p:cNvPr id="7"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solidFill>
                  <a:srgbClr val="002060"/>
                </a:solidFill>
              </a:rPr>
              <a:t>Longest Substring Match</a:t>
            </a:r>
          </a:p>
          <a:p>
            <a:r>
              <a:rPr lang="en-US" dirty="0"/>
              <a:t>${string##substring}</a:t>
            </a:r>
          </a:p>
          <a:p>
            <a:r>
              <a:rPr lang="en-US" dirty="0"/>
              <a:t>${string%%substring}</a:t>
            </a:r>
          </a:p>
          <a:p>
            <a:endParaRPr lang="en-US" dirty="0"/>
          </a:p>
          <a:p>
            <a:endParaRPr lang="en-US" dirty="0"/>
          </a:p>
          <a:p>
            <a:r>
              <a:rPr lang="en-US" dirty="0"/>
              <a:t>filename="</a:t>
            </a:r>
            <a:r>
              <a:rPr lang="en-US" dirty="0" err="1"/>
              <a:t>bash.string.txt</a:t>
            </a:r>
            <a:r>
              <a:rPr lang="en-US" dirty="0"/>
              <a:t>"</a:t>
            </a:r>
          </a:p>
          <a:p>
            <a:r>
              <a:rPr lang="en-US" dirty="0"/>
              <a:t>echo ${filename##*.}</a:t>
            </a:r>
          </a:p>
          <a:p>
            <a:r>
              <a:rPr lang="en-US" dirty="0"/>
              <a:t>echo ${filename%%.*}</a:t>
            </a:r>
          </a:p>
        </p:txBody>
      </p:sp>
      <p:sp>
        <p:nvSpPr>
          <p:cNvPr id="4" name="Rectangle 3"/>
          <p:cNvSpPr/>
          <p:nvPr/>
        </p:nvSpPr>
        <p:spPr>
          <a:xfrm>
            <a:off x="5029200" y="3810000"/>
            <a:ext cx="33528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txt</a:t>
            </a:r>
          </a:p>
          <a:p>
            <a:pPr algn="ctr"/>
            <a:r>
              <a:rPr lang="en-US" sz="2400" dirty="0">
                <a:solidFill>
                  <a:srgbClr val="002060"/>
                </a:solidFill>
                <a:latin typeface="Times New Roman" pitchFamily="18" charset="0"/>
                <a:cs typeface="Times New Roman" pitchFamily="18" charset="0"/>
              </a:rPr>
              <a:t>bash</a:t>
            </a:r>
          </a:p>
        </p:txBody>
      </p:sp>
      <p:pic>
        <p:nvPicPr>
          <p:cNvPr id="5" name="Picture 4"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Find and Replace String Values inside Bash Shell Script</a:t>
            </a:r>
            <a:endParaRPr lang="en-US" dirty="0"/>
          </a:p>
        </p:txBody>
      </p:sp>
      <p:sp>
        <p:nvSpPr>
          <p:cNvPr id="3" name="Content Placeholder 2"/>
          <p:cNvSpPr>
            <a:spLocks noGrp="1"/>
          </p:cNvSpPr>
          <p:nvPr>
            <p:ph sz="quarter" idx="1"/>
          </p:nvPr>
        </p:nvSpPr>
        <p:spPr/>
        <p:txBody>
          <a:bodyPr>
            <a:normAutofit/>
          </a:bodyPr>
          <a:lstStyle/>
          <a:p>
            <a:r>
              <a:rPr lang="en-US" dirty="0">
                <a:solidFill>
                  <a:srgbClr val="002060"/>
                </a:solidFill>
              </a:rPr>
              <a:t>${string/pattern/replacement}</a:t>
            </a:r>
          </a:p>
          <a:p>
            <a:r>
              <a:rPr lang="en-US" dirty="0"/>
              <a:t>filename="</a:t>
            </a:r>
            <a:r>
              <a:rPr lang="en-US" dirty="0" err="1"/>
              <a:t>bash.string.txt</a:t>
            </a:r>
            <a:r>
              <a:rPr lang="en-US" dirty="0"/>
              <a:t>"</a:t>
            </a:r>
          </a:p>
          <a:p>
            <a:r>
              <a:rPr lang="en-US" dirty="0"/>
              <a:t>echo ${filename/</a:t>
            </a:r>
            <a:r>
              <a:rPr lang="en-US" dirty="0" err="1"/>
              <a:t>str</a:t>
            </a:r>
            <a:r>
              <a:rPr lang="en-US" dirty="0"/>
              <a:t>*./operations.}</a:t>
            </a:r>
          </a:p>
          <a:p>
            <a:endParaRPr lang="en-US" dirty="0"/>
          </a:p>
          <a:p>
            <a:r>
              <a:rPr lang="en-US" b="1" dirty="0">
                <a:solidFill>
                  <a:srgbClr val="002060"/>
                </a:solidFill>
              </a:rPr>
              <a:t>Replace all the matches</a:t>
            </a:r>
          </a:p>
          <a:p>
            <a:r>
              <a:rPr lang="en-US" dirty="0">
                <a:solidFill>
                  <a:srgbClr val="002060"/>
                </a:solidFill>
              </a:rPr>
              <a:t>${string//pattern/replacement}</a:t>
            </a:r>
          </a:p>
          <a:p>
            <a:endParaRPr lang="en-US" dirty="0"/>
          </a:p>
          <a:p>
            <a:r>
              <a:rPr lang="en-US" dirty="0"/>
              <a:t>filename="Path of the bash is /bin/bash“</a:t>
            </a:r>
          </a:p>
          <a:p>
            <a:r>
              <a:rPr lang="en-US" dirty="0"/>
              <a:t>echo ${filename//bash/</a:t>
            </a:r>
            <a:r>
              <a:rPr lang="en-US" dirty="0" err="1"/>
              <a:t>sh</a:t>
            </a:r>
            <a:r>
              <a:rPr lang="en-US" dirty="0"/>
              <a:t>}</a:t>
            </a:r>
          </a:p>
        </p:txBody>
      </p:sp>
      <p:sp>
        <p:nvSpPr>
          <p:cNvPr id="4" name="Rectangle 3"/>
          <p:cNvSpPr/>
          <p:nvPr/>
        </p:nvSpPr>
        <p:spPr>
          <a:xfrm>
            <a:off x="5638800" y="2133600"/>
            <a:ext cx="33528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2060"/>
                </a:solidFill>
                <a:latin typeface="Times New Roman" pitchFamily="18" charset="0"/>
                <a:cs typeface="Times New Roman" pitchFamily="18" charset="0"/>
              </a:rPr>
              <a:t>bash.operations.txt</a:t>
            </a:r>
            <a:endParaRPr lang="en-US" sz="2400" dirty="0">
              <a:solidFill>
                <a:srgbClr val="002060"/>
              </a:solidFill>
              <a:latin typeface="Times New Roman" pitchFamily="18" charset="0"/>
              <a:cs typeface="Times New Roman" pitchFamily="18" charset="0"/>
            </a:endParaRPr>
          </a:p>
        </p:txBody>
      </p:sp>
      <p:sp>
        <p:nvSpPr>
          <p:cNvPr id="5" name="Rectangle 4"/>
          <p:cNvSpPr/>
          <p:nvPr/>
        </p:nvSpPr>
        <p:spPr>
          <a:xfrm>
            <a:off x="5638800" y="5181600"/>
            <a:ext cx="33528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Path of the </a:t>
            </a:r>
            <a:r>
              <a:rPr lang="en-US" sz="2400" dirty="0" err="1">
                <a:solidFill>
                  <a:srgbClr val="002060"/>
                </a:solidFill>
                <a:latin typeface="Times New Roman" pitchFamily="18" charset="0"/>
                <a:cs typeface="Times New Roman" pitchFamily="18" charset="0"/>
              </a:rPr>
              <a:t>sh</a:t>
            </a:r>
            <a:r>
              <a:rPr lang="en-US" sz="2400" dirty="0">
                <a:solidFill>
                  <a:srgbClr val="002060"/>
                </a:solidFill>
                <a:latin typeface="Times New Roman" pitchFamily="18" charset="0"/>
                <a:cs typeface="Times New Roman" pitchFamily="18" charset="0"/>
              </a:rPr>
              <a:t> is /bin/</a:t>
            </a:r>
            <a:r>
              <a:rPr lang="en-US" sz="2400" dirty="0" err="1">
                <a:solidFill>
                  <a:srgbClr val="002060"/>
                </a:solidFill>
                <a:latin typeface="Times New Roman" pitchFamily="18" charset="0"/>
                <a:cs typeface="Times New Roman" pitchFamily="18" charset="0"/>
              </a:rPr>
              <a:t>sh</a:t>
            </a:r>
            <a:endParaRPr lang="en-US" sz="2400" dirty="0">
              <a:solidFill>
                <a:srgbClr val="002060"/>
              </a:solidFill>
              <a:latin typeface="Times New Roman" pitchFamily="18" charset="0"/>
              <a:cs typeface="Times New Roman" pitchFamily="18" charset="0"/>
            </a:endParaRPr>
          </a:p>
        </p:txBody>
      </p:sp>
      <p:pic>
        <p:nvPicPr>
          <p:cNvPr id="6" name="Picture 5" descr="GLA University, Mathura: Courses, Fees, Placements, Ranking ..."/>
          <p:cNvPicPr>
            <a:picLocks noChangeAspect="1" noChangeArrowheads="1"/>
          </p:cNvPicPr>
          <p:nvPr/>
        </p:nvPicPr>
        <p:blipFill>
          <a:blip r:embed="rId2" cstate="print"/>
          <a:srcRect t="22325" b="18140"/>
          <a:stretch>
            <a:fillRect/>
          </a:stretch>
        </p:blipFill>
        <p:spPr bwMode="auto">
          <a:xfrm>
            <a:off x="6172200" y="762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Exercise</a:t>
            </a:r>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pPr algn="just"/>
            <a:r>
              <a:rPr lang="en-US" dirty="0">
                <a:solidFill>
                  <a:srgbClr val="002060"/>
                </a:solidFill>
                <a:latin typeface="Times New Roman" pitchFamily="18" charset="0"/>
                <a:cs typeface="Times New Roman" pitchFamily="18" charset="0"/>
              </a:rPr>
              <a:t>String a=“Life is like a snowball. The important thing is finding wet snow and a really long hill.”</a:t>
            </a:r>
          </a:p>
          <a:p>
            <a:pPr algn="just"/>
            <a:r>
              <a:rPr lang="en-US" dirty="0">
                <a:solidFill>
                  <a:srgbClr val="002060"/>
                </a:solidFill>
                <a:latin typeface="Times New Roman" pitchFamily="18" charset="0"/>
                <a:cs typeface="Times New Roman" pitchFamily="18" charset="0"/>
              </a:rPr>
              <a:t>In this exercise, you will need to change string a. First create a variable </a:t>
            </a:r>
            <a:r>
              <a:rPr lang="en-US" dirty="0" err="1">
                <a:solidFill>
                  <a:srgbClr val="002060"/>
                </a:solidFill>
                <a:latin typeface="Times New Roman" pitchFamily="18" charset="0"/>
                <a:cs typeface="Times New Roman" pitchFamily="18" charset="0"/>
              </a:rPr>
              <a:t>mys</a:t>
            </a:r>
            <a:r>
              <a:rPr lang="en-US" dirty="0">
                <a:solidFill>
                  <a:srgbClr val="002060"/>
                </a:solidFill>
                <a:latin typeface="Times New Roman" pitchFamily="18" charset="0"/>
                <a:cs typeface="Times New Roman" pitchFamily="18" charset="0"/>
              </a:rPr>
              <a:t> and assign it the original saying value. Then re-assign it with a new changed value using the string operations and following the 4 defined changes: </a:t>
            </a:r>
          </a:p>
          <a:p>
            <a:pPr algn="just"/>
            <a:r>
              <a:rPr lang="en-US" dirty="0">
                <a:solidFill>
                  <a:srgbClr val="002060"/>
                </a:solidFill>
                <a:latin typeface="Times New Roman" pitchFamily="18" charset="0"/>
                <a:cs typeface="Times New Roman" pitchFamily="18" charset="0"/>
              </a:rPr>
              <a:t>Change1: replace the first occurrence of 'snow' with 'foot'. </a:t>
            </a:r>
          </a:p>
          <a:p>
            <a:pPr algn="just"/>
            <a:r>
              <a:rPr lang="en-US" dirty="0">
                <a:solidFill>
                  <a:srgbClr val="002060"/>
                </a:solidFill>
                <a:latin typeface="Times New Roman" pitchFamily="18" charset="0"/>
                <a:cs typeface="Times New Roman" pitchFamily="18" charset="0"/>
              </a:rPr>
              <a:t>Change2: delete the second occurrence of 'snow'. </a:t>
            </a:r>
          </a:p>
          <a:p>
            <a:pPr algn="just"/>
            <a:r>
              <a:rPr lang="en-US" dirty="0">
                <a:solidFill>
                  <a:srgbClr val="002060"/>
                </a:solidFill>
                <a:latin typeface="Times New Roman" pitchFamily="18" charset="0"/>
                <a:cs typeface="Times New Roman" pitchFamily="18" charset="0"/>
              </a:rPr>
              <a:t>Change3: replace 'finding' with 'getting'. </a:t>
            </a:r>
          </a:p>
          <a:p>
            <a:pPr algn="just"/>
            <a:r>
              <a:rPr lang="en-US" dirty="0">
                <a:solidFill>
                  <a:srgbClr val="002060"/>
                </a:solidFill>
                <a:latin typeface="Times New Roman" pitchFamily="18" charset="0"/>
                <a:cs typeface="Times New Roman" pitchFamily="18" charset="0"/>
              </a:rPr>
              <a:t>Change4: delete all characters following 'wet'.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152400"/>
            <a:ext cx="2095500" cy="1219200"/>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a="Life is like a snowball. The important thing is finding </a:t>
            </a:r>
            <a:r>
              <a:rPr lang="en-US" dirty="0" err="1"/>
              <a:t>wab</a:t>
            </a:r>
            <a:r>
              <a:rPr lang="en-US" dirty="0"/>
              <a:t> wet snow and a really long hill."</a:t>
            </a:r>
          </a:p>
          <a:p>
            <a:r>
              <a:rPr lang="en-US" dirty="0" err="1"/>
              <a:t>mys</a:t>
            </a:r>
            <a:r>
              <a:rPr lang="en-US" dirty="0"/>
              <a:t>=$a</a:t>
            </a:r>
          </a:p>
          <a:p>
            <a:r>
              <a:rPr lang="en-US" dirty="0"/>
              <a:t> change1=${</a:t>
            </a:r>
            <a:r>
              <a:rPr lang="en-US" dirty="0" err="1"/>
              <a:t>mys</a:t>
            </a:r>
            <a:r>
              <a:rPr lang="en-US" dirty="0"/>
              <a:t>/snow/foot}</a:t>
            </a:r>
          </a:p>
          <a:p>
            <a:r>
              <a:rPr lang="en-US" dirty="0"/>
              <a:t> echo $change1</a:t>
            </a:r>
          </a:p>
          <a:p>
            <a:r>
              <a:rPr lang="en-US" dirty="0"/>
              <a:t> change2=${change1//snow/}</a:t>
            </a:r>
          </a:p>
          <a:p>
            <a:r>
              <a:rPr lang="en-US" dirty="0"/>
              <a:t> echo $change2</a:t>
            </a:r>
          </a:p>
          <a:p>
            <a:r>
              <a:rPr lang="en-US" dirty="0"/>
              <a:t> change3=${change2/finding/getting}</a:t>
            </a:r>
          </a:p>
          <a:p>
            <a:r>
              <a:rPr lang="en-US" dirty="0"/>
              <a:t> echo $change3</a:t>
            </a:r>
          </a:p>
          <a:p>
            <a:r>
              <a:rPr lang="en-US" dirty="0"/>
              <a:t> loc=`</a:t>
            </a:r>
            <a:r>
              <a:rPr lang="en-US" dirty="0" err="1"/>
              <a:t>expr</a:t>
            </a:r>
            <a:r>
              <a:rPr lang="en-US" dirty="0"/>
              <a:t> index "$change3" 'w'`</a:t>
            </a:r>
          </a:p>
          <a:p>
            <a:r>
              <a:rPr lang="en-US" dirty="0"/>
              <a:t>  </a:t>
            </a:r>
            <a:r>
              <a:rPr lang="en-US" dirty="0" err="1"/>
              <a:t>mys</a:t>
            </a:r>
            <a:r>
              <a:rPr lang="en-US" dirty="0"/>
              <a:t>=${change3::$loc+2}</a:t>
            </a:r>
          </a:p>
          <a:p>
            <a:r>
              <a:rPr lang="en-US" dirty="0"/>
              <a:t>    echo $</a:t>
            </a:r>
            <a:r>
              <a:rPr lang="en-US" dirty="0" err="1"/>
              <a:t>mys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55A0-B5BB-C110-20BF-9AE6813DBDED}"/>
              </a:ext>
            </a:extLst>
          </p:cNvPr>
          <p:cNvSpPr>
            <a:spLocks noGrp="1"/>
          </p:cNvSpPr>
          <p:nvPr>
            <p:ph type="title"/>
          </p:nvPr>
        </p:nvSpPr>
        <p:spPr/>
        <p:txBody>
          <a:bodyPr/>
          <a:lstStyle/>
          <a:p>
            <a:r>
              <a:rPr lang="en-IN" dirty="0"/>
              <a:t>grep</a:t>
            </a:r>
          </a:p>
        </p:txBody>
      </p:sp>
      <p:sp>
        <p:nvSpPr>
          <p:cNvPr id="3" name="Content Placeholder 2">
            <a:extLst>
              <a:ext uri="{FF2B5EF4-FFF2-40B4-BE49-F238E27FC236}">
                <a16:creationId xmlns:a16="http://schemas.microsoft.com/office/drawing/2014/main" id="{DDBC55F5-0F4D-E546-D8AD-7A6163020C4A}"/>
              </a:ext>
            </a:extLst>
          </p:cNvPr>
          <p:cNvSpPr>
            <a:spLocks noGrp="1"/>
          </p:cNvSpPr>
          <p:nvPr>
            <p:ph sz="quarter" idx="1"/>
          </p:nvPr>
        </p:nvSpPr>
        <p:spPr>
          <a:xfrm>
            <a:off x="914400" y="1447800"/>
            <a:ext cx="7772400" cy="5181600"/>
          </a:xfrm>
        </p:spPr>
        <p:txBody>
          <a:bodyPr>
            <a:normAutofit fontScale="92500" lnSpcReduction="10000"/>
          </a:bodyPr>
          <a:lstStyle/>
          <a:p>
            <a:pPr algn="just"/>
            <a:r>
              <a:rPr lang="en-US" dirty="0"/>
              <a:t>The grep searches a file for a particular pattern of characters, and displays all lines that contain that pattern.</a:t>
            </a:r>
          </a:p>
          <a:p>
            <a:pPr algn="just"/>
            <a:r>
              <a:rPr lang="en-US" b="1" dirty="0">
                <a:solidFill>
                  <a:srgbClr val="002060"/>
                </a:solidFill>
              </a:rPr>
              <a:t>grep train abc.txt</a:t>
            </a:r>
          </a:p>
          <a:p>
            <a:pPr algn="just"/>
            <a:r>
              <a:rPr lang="en-IN" b="1" dirty="0"/>
              <a:t>Case insensitive search : </a:t>
            </a:r>
            <a:endParaRPr lang="en-US" b="1" dirty="0"/>
          </a:p>
          <a:p>
            <a:pPr algn="just"/>
            <a:r>
              <a:rPr lang="en-US" dirty="0"/>
              <a:t>$</a:t>
            </a:r>
            <a:r>
              <a:rPr lang="en-US" b="1" dirty="0">
                <a:solidFill>
                  <a:srgbClr val="002060"/>
                </a:solidFill>
              </a:rPr>
              <a:t>grep -</a:t>
            </a:r>
            <a:r>
              <a:rPr lang="en-US" b="1" dirty="0" err="1">
                <a:solidFill>
                  <a:srgbClr val="002060"/>
                </a:solidFill>
              </a:rPr>
              <a:t>i</a:t>
            </a:r>
            <a:r>
              <a:rPr lang="en-US" b="1" dirty="0">
                <a:solidFill>
                  <a:srgbClr val="002060"/>
                </a:solidFill>
              </a:rPr>
              <a:t> "</a:t>
            </a:r>
            <a:r>
              <a:rPr lang="en-US" b="1" dirty="0" err="1">
                <a:solidFill>
                  <a:srgbClr val="002060"/>
                </a:solidFill>
              </a:rPr>
              <a:t>UNix</a:t>
            </a:r>
            <a:r>
              <a:rPr lang="en-US" b="1" dirty="0">
                <a:solidFill>
                  <a:srgbClr val="002060"/>
                </a:solidFill>
              </a:rPr>
              <a:t>" geekfile.txt</a:t>
            </a:r>
          </a:p>
          <a:p>
            <a:pPr algn="just"/>
            <a:r>
              <a:rPr lang="en-US" b="1" dirty="0"/>
              <a:t>Displaying the count of number of matches : </a:t>
            </a:r>
          </a:p>
          <a:p>
            <a:pPr algn="just"/>
            <a:r>
              <a:rPr lang="en-US" b="1" dirty="0">
                <a:solidFill>
                  <a:srgbClr val="002060"/>
                </a:solidFill>
              </a:rPr>
              <a:t>$grep -c "</a:t>
            </a:r>
            <a:r>
              <a:rPr lang="en-US" b="1" dirty="0" err="1">
                <a:solidFill>
                  <a:srgbClr val="002060"/>
                </a:solidFill>
              </a:rPr>
              <a:t>unix</a:t>
            </a:r>
            <a:r>
              <a:rPr lang="en-US" b="1" dirty="0">
                <a:solidFill>
                  <a:srgbClr val="002060"/>
                </a:solidFill>
              </a:rPr>
              <a:t>" geekfile.txt</a:t>
            </a:r>
          </a:p>
          <a:p>
            <a:pPr algn="just"/>
            <a:r>
              <a:rPr lang="en-US" b="1" dirty="0"/>
              <a:t>Show line number while displaying the output </a:t>
            </a:r>
          </a:p>
          <a:p>
            <a:pPr algn="just"/>
            <a:r>
              <a:rPr lang="en-US" b="1" dirty="0">
                <a:solidFill>
                  <a:srgbClr val="002060"/>
                </a:solidFill>
              </a:rPr>
              <a:t>$ grep -n "</a:t>
            </a:r>
            <a:r>
              <a:rPr lang="en-US" b="1" dirty="0" err="1">
                <a:solidFill>
                  <a:srgbClr val="002060"/>
                </a:solidFill>
              </a:rPr>
              <a:t>unix</a:t>
            </a:r>
            <a:r>
              <a:rPr lang="en-US" b="1" dirty="0">
                <a:solidFill>
                  <a:srgbClr val="002060"/>
                </a:solidFill>
              </a:rPr>
              <a:t>" geekfile.txt</a:t>
            </a:r>
          </a:p>
          <a:p>
            <a:pPr algn="just"/>
            <a:r>
              <a:rPr lang="en-US" b="1" dirty="0"/>
              <a:t>Inverting the pattern match : You can display the lines that are not matched with the specified search string pattern using the -v option. </a:t>
            </a:r>
          </a:p>
          <a:p>
            <a:pPr algn="just"/>
            <a:r>
              <a:rPr lang="en-US" dirty="0"/>
              <a:t> </a:t>
            </a:r>
            <a:r>
              <a:rPr lang="en-US" b="1" dirty="0">
                <a:solidFill>
                  <a:srgbClr val="002060"/>
                </a:solidFill>
              </a:rPr>
              <a:t>$ grep -v "</a:t>
            </a:r>
            <a:r>
              <a:rPr lang="en-US" b="1" dirty="0" err="1">
                <a:solidFill>
                  <a:srgbClr val="002060"/>
                </a:solidFill>
              </a:rPr>
              <a:t>unix</a:t>
            </a:r>
            <a:r>
              <a:rPr lang="en-US" b="1" dirty="0">
                <a:solidFill>
                  <a:srgbClr val="002060"/>
                </a:solidFill>
              </a:rPr>
              <a:t>" geekfile.txt</a:t>
            </a:r>
            <a:endParaRPr lang="en-IN" b="1" dirty="0">
              <a:solidFill>
                <a:srgbClr val="002060"/>
              </a:solidFill>
            </a:endParaRPr>
          </a:p>
        </p:txBody>
      </p:sp>
    </p:spTree>
    <p:extLst>
      <p:ext uri="{BB962C8B-B14F-4D97-AF65-F5344CB8AC3E}">
        <p14:creationId xmlns:p14="http://schemas.microsoft.com/office/powerpoint/2010/main" val="219314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https://www.shellscript.sh/tips/pattern-substitution/</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a:hlinkClick r:id="rId2"/>
              </a:rPr>
              <a:t>https://www.learnshell.org/en/Basic_String_Operations</a:t>
            </a:r>
            <a:endParaRPr lang="en-US" dirty="0"/>
          </a:p>
          <a:p>
            <a:r>
              <a:rPr lang="en-US" dirty="0"/>
              <a:t>https://www.thegeekstuff.com/2010/07/bash-string-manipulation/</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a:t>
            </a:r>
          </a:p>
        </p:txBody>
      </p:sp>
      <p:sp>
        <p:nvSpPr>
          <p:cNvPr id="3" name="Content Placeholder 2"/>
          <p:cNvSpPr>
            <a:spLocks noGrp="1"/>
          </p:cNvSpPr>
          <p:nvPr>
            <p:ph sz="quarter" idx="1"/>
          </p:nvPr>
        </p:nvSpPr>
        <p:spPr>
          <a:xfrm>
            <a:off x="914400" y="1447800"/>
            <a:ext cx="7772400" cy="5105400"/>
          </a:xfrm>
        </p:spPr>
        <p:txBody>
          <a:bodyPr>
            <a:normAutofit/>
          </a:bodyPr>
          <a:lstStyle/>
          <a:p>
            <a:pPr algn="just"/>
            <a:r>
              <a:rPr lang="en-US" dirty="0"/>
              <a:t>A request for the operating system to do something on behalf of the user's program. </a:t>
            </a:r>
          </a:p>
          <a:p>
            <a:pPr algn="just"/>
            <a:r>
              <a:rPr lang="en-US" dirty="0"/>
              <a:t>The system calls are functions used in the kernel itself. </a:t>
            </a:r>
          </a:p>
          <a:p>
            <a:pPr algn="just"/>
            <a:r>
              <a:rPr lang="en-US" dirty="0"/>
              <a:t>To the programmer, the system call appears as a normal C function call. </a:t>
            </a:r>
          </a:p>
          <a:p>
            <a:pPr algn="just"/>
            <a:r>
              <a:rPr lang="en-US" dirty="0"/>
              <a:t>The C compiler uses a predefined library of functions (the C library) that have the names of the system calls.</a:t>
            </a:r>
          </a:p>
          <a:p>
            <a:pPr algn="just"/>
            <a:r>
              <a:rPr lang="en-US" dirty="0"/>
              <a:t> The library functions typically invoke an instruction that changes the process execution mode to kernel mode and causes the kernel to start executing code for system calls.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UNIX system calls are used to manage the file system, control processes, and to provide </a:t>
            </a:r>
            <a:r>
              <a:rPr lang="en-US" dirty="0" err="1"/>
              <a:t>interprocess</a:t>
            </a:r>
            <a:r>
              <a:rPr lang="en-US" dirty="0"/>
              <a:t> communication.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1000" y="304800"/>
            <a:ext cx="8305800" cy="6248400"/>
          </a:xfrm>
        </p:spPr>
        <p:txBody>
          <a:bodyPr>
            <a:normAutofit fontScale="92500" lnSpcReduction="20000"/>
          </a:bodyPr>
          <a:lstStyle/>
          <a:p>
            <a:pPr lvl="1">
              <a:buNone/>
            </a:pPr>
            <a:r>
              <a:rPr lang="en-US" dirty="0"/>
              <a:t>			               Creating a Channel 		</a:t>
            </a:r>
            <a:r>
              <a:rPr lang="en-US" dirty="0" err="1"/>
              <a:t>creat</a:t>
            </a:r>
            <a:r>
              <a:rPr lang="en-US" dirty="0"/>
              <a:t>() </a:t>
            </a:r>
          </a:p>
          <a:p>
            <a:pPr>
              <a:buNone/>
            </a:pPr>
            <a:r>
              <a:rPr lang="en-US" dirty="0"/>
              <a:t>								open() </a:t>
            </a:r>
          </a:p>
          <a:p>
            <a:pPr>
              <a:buNone/>
            </a:pPr>
            <a:r>
              <a:rPr lang="en-US" dirty="0"/>
              <a:t>								close() 				</a:t>
            </a:r>
            <a:r>
              <a:rPr lang="en-US" dirty="0" err="1"/>
              <a:t>Input/Output</a:t>
            </a:r>
            <a:r>
              <a:rPr lang="en-US" dirty="0"/>
              <a:t>			read()</a:t>
            </a:r>
          </a:p>
          <a:p>
            <a:pPr>
              <a:buNone/>
            </a:pPr>
            <a:r>
              <a:rPr lang="en-US" dirty="0"/>
              <a:t>							 	write() </a:t>
            </a:r>
          </a:p>
          <a:p>
            <a:pPr>
              <a:buNone/>
            </a:pPr>
            <a:r>
              <a:rPr lang="en-US" dirty="0"/>
              <a:t>				Random Access 			</a:t>
            </a:r>
            <a:r>
              <a:rPr lang="en-US" dirty="0" err="1"/>
              <a:t>lseek</a:t>
            </a:r>
            <a:r>
              <a:rPr lang="en-US" dirty="0"/>
              <a:t>() </a:t>
            </a:r>
          </a:p>
          <a:p>
            <a:pPr>
              <a:buNone/>
            </a:pPr>
            <a:r>
              <a:rPr lang="en-US" dirty="0"/>
              <a:t>				Channel Duplication	 	dup() </a:t>
            </a:r>
          </a:p>
          <a:p>
            <a:pPr>
              <a:buNone/>
            </a:pPr>
            <a:r>
              <a:rPr lang="en-US" dirty="0"/>
              <a:t>				Aliasing and Removing files     	link() </a:t>
            </a:r>
          </a:p>
          <a:p>
            <a:pPr>
              <a:buNone/>
            </a:pPr>
            <a:r>
              <a:rPr lang="en-US" dirty="0"/>
              <a:t>								unlink() </a:t>
            </a:r>
          </a:p>
          <a:p>
            <a:pPr>
              <a:buNone/>
            </a:pPr>
            <a:r>
              <a:rPr lang="en-US" dirty="0"/>
              <a:t>				File Status 			stat() </a:t>
            </a:r>
          </a:p>
          <a:p>
            <a:pPr>
              <a:buNone/>
            </a:pPr>
            <a:r>
              <a:rPr lang="en-US" dirty="0"/>
              <a:t>								</a:t>
            </a:r>
            <a:r>
              <a:rPr lang="en-US" dirty="0" err="1"/>
              <a:t>fstat</a:t>
            </a:r>
            <a:r>
              <a:rPr lang="en-US" dirty="0"/>
              <a:t>() </a:t>
            </a:r>
          </a:p>
          <a:p>
            <a:pPr>
              <a:buNone/>
            </a:pPr>
            <a:r>
              <a:rPr lang="en-US" dirty="0"/>
              <a:t>				Access Control			access()</a:t>
            </a:r>
          </a:p>
          <a:p>
            <a:pPr>
              <a:buNone/>
            </a:pPr>
            <a:r>
              <a:rPr lang="en-US" dirty="0"/>
              <a:t>							 	</a:t>
            </a:r>
            <a:r>
              <a:rPr lang="en-US" dirty="0" err="1"/>
              <a:t>chmod</a:t>
            </a:r>
            <a:r>
              <a:rPr lang="en-US" dirty="0"/>
              <a:t>() </a:t>
            </a:r>
          </a:p>
          <a:p>
            <a:pPr>
              <a:buNone/>
            </a:pPr>
            <a:r>
              <a:rPr lang="en-US" dirty="0"/>
              <a:t>								</a:t>
            </a:r>
            <a:r>
              <a:rPr lang="en-US" dirty="0" err="1"/>
              <a:t>chown</a:t>
            </a:r>
            <a:r>
              <a:rPr lang="en-US" dirty="0"/>
              <a:t>() </a:t>
            </a:r>
          </a:p>
          <a:p>
            <a:pPr>
              <a:buNone/>
            </a:pPr>
            <a:r>
              <a:rPr lang="en-US" dirty="0"/>
              <a:t>								</a:t>
            </a:r>
            <a:r>
              <a:rPr lang="en-US" dirty="0" err="1"/>
              <a:t>umask</a:t>
            </a:r>
            <a:r>
              <a:rPr lang="en-US" dirty="0"/>
              <a:t>()</a:t>
            </a:r>
          </a:p>
          <a:p>
            <a:pPr>
              <a:buNone/>
            </a:pPr>
            <a:r>
              <a:rPr lang="en-US" dirty="0"/>
              <a:t>				 Device Control			</a:t>
            </a:r>
            <a:r>
              <a:rPr lang="en-US" dirty="0" err="1"/>
              <a:t>ioctl</a:t>
            </a:r>
            <a:r>
              <a:rPr lang="en-US" dirty="0"/>
              <a:t>()</a:t>
            </a:r>
          </a:p>
        </p:txBody>
      </p:sp>
      <p:sp>
        <p:nvSpPr>
          <p:cNvPr id="5" name="Rectangle 4"/>
          <p:cNvSpPr/>
          <p:nvPr/>
        </p:nvSpPr>
        <p:spPr>
          <a:xfrm>
            <a:off x="685800" y="762000"/>
            <a:ext cx="2133600" cy="5638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File Structured Related Calls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http://www.di.uevora.pt/~lmr/syscalls.html</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6019800" cy="1143000"/>
          </a:xfrm>
        </p:spPr>
        <p:txBody>
          <a:bodyPr>
            <a:normAutofit fontScale="90000"/>
          </a:bodyPr>
          <a:lstStyle/>
          <a:p>
            <a:r>
              <a:rPr lang="en-US" dirty="0"/>
              <a:t>File Structure Related System Calls</a:t>
            </a:r>
          </a:p>
        </p:txBody>
      </p:sp>
      <p:sp>
        <p:nvSpPr>
          <p:cNvPr id="3" name="Content Placeholder 2"/>
          <p:cNvSpPr>
            <a:spLocks noGrp="1"/>
          </p:cNvSpPr>
          <p:nvPr>
            <p:ph sz="quarter" idx="1"/>
          </p:nvPr>
        </p:nvSpPr>
        <p:spPr>
          <a:xfrm>
            <a:off x="838200" y="2057400"/>
            <a:ext cx="7772400" cy="4572000"/>
          </a:xfrm>
        </p:spPr>
        <p:txBody>
          <a:bodyPr/>
          <a:lstStyle/>
          <a:p>
            <a:pPr algn="just">
              <a:buNone/>
            </a:pPr>
            <a:r>
              <a:rPr lang="en-US" b="1" dirty="0"/>
              <a:t>1) Create: </a:t>
            </a:r>
            <a:r>
              <a:rPr lang="en-US" dirty="0"/>
              <a:t>Used to Create a new empty file. </a:t>
            </a:r>
          </a:p>
          <a:p>
            <a:pPr algn="just"/>
            <a:r>
              <a:rPr lang="en-US" b="1" dirty="0"/>
              <a:t>Syntax in C language: </a:t>
            </a:r>
          </a:p>
          <a:p>
            <a:pPr algn="just">
              <a:buNone/>
            </a:pPr>
            <a:r>
              <a:rPr lang="en-US" dirty="0"/>
              <a:t>		</a:t>
            </a:r>
            <a:r>
              <a:rPr lang="en-US" dirty="0" err="1"/>
              <a:t>int</a:t>
            </a:r>
            <a:r>
              <a:rPr lang="en-US" dirty="0"/>
              <a:t> </a:t>
            </a:r>
            <a:r>
              <a:rPr lang="en-US" dirty="0" err="1"/>
              <a:t>creat</a:t>
            </a:r>
            <a:r>
              <a:rPr lang="en-US" dirty="0"/>
              <a:t>(char *filename, </a:t>
            </a:r>
            <a:r>
              <a:rPr lang="en-US" dirty="0" err="1"/>
              <a:t>mode_t</a:t>
            </a:r>
            <a:r>
              <a:rPr lang="en-US" dirty="0"/>
              <a:t> mode) </a:t>
            </a:r>
          </a:p>
          <a:p>
            <a:pPr algn="just"/>
            <a:r>
              <a:rPr lang="en-US" b="1" dirty="0"/>
              <a:t>Parameter :</a:t>
            </a:r>
            <a:r>
              <a:rPr lang="en-US" dirty="0"/>
              <a:t> </a:t>
            </a:r>
          </a:p>
          <a:p>
            <a:pPr algn="just">
              <a:buNone/>
            </a:pPr>
            <a:r>
              <a:rPr lang="en-US" b="1" dirty="0"/>
              <a:t>	filename :</a:t>
            </a:r>
            <a:r>
              <a:rPr lang="en-US" dirty="0"/>
              <a:t> name of the file which you want to create</a:t>
            </a:r>
          </a:p>
          <a:p>
            <a:pPr algn="just">
              <a:buNone/>
            </a:pPr>
            <a:r>
              <a:rPr lang="en-US" b="1" dirty="0"/>
              <a:t>	mode :</a:t>
            </a:r>
            <a:r>
              <a:rPr lang="en-US" dirty="0"/>
              <a:t> indicates permissions of new file.</a:t>
            </a:r>
          </a:p>
          <a:p>
            <a:pPr algn="just"/>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Returns :</a:t>
            </a:r>
            <a:endParaRPr lang="en-US" dirty="0"/>
          </a:p>
          <a:p>
            <a:r>
              <a:rPr lang="en-US" dirty="0"/>
              <a:t>return first unused file descriptor (generally 3 when first </a:t>
            </a:r>
            <a:r>
              <a:rPr lang="en-US" dirty="0" err="1"/>
              <a:t>creat</a:t>
            </a:r>
            <a:r>
              <a:rPr lang="en-US" dirty="0"/>
              <a:t> use in process because 0, 1, 2 </a:t>
            </a:r>
            <a:r>
              <a:rPr lang="en-US" dirty="0" err="1"/>
              <a:t>fd</a:t>
            </a:r>
            <a:r>
              <a:rPr lang="en-US" dirty="0"/>
              <a:t> are reserved)</a:t>
            </a:r>
          </a:p>
          <a:p>
            <a:r>
              <a:rPr lang="en-US" dirty="0"/>
              <a:t>return -1 when error</a:t>
            </a:r>
          </a:p>
          <a:p>
            <a:r>
              <a:rPr lang="en-US" b="1" dirty="0"/>
              <a:t>How it work in OS</a:t>
            </a:r>
            <a:r>
              <a:rPr lang="en-US" dirty="0"/>
              <a:t> Create new empty file on disk</a:t>
            </a:r>
          </a:p>
          <a:p>
            <a:r>
              <a:rPr lang="en-US" dirty="0"/>
              <a:t>Create file table entry</a:t>
            </a:r>
          </a:p>
          <a:p>
            <a:r>
              <a:rPr lang="en-US" dirty="0"/>
              <a:t>Set first unused file descriptor to point to file table entry</a:t>
            </a:r>
          </a:p>
          <a:p>
            <a:r>
              <a:rPr lang="en-US" dirty="0"/>
              <a:t>Return file descriptor used, -1 upon failure</a:t>
            </a:r>
          </a:p>
          <a:p>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228600"/>
            <a:ext cx="8610600" cy="6629400"/>
          </a:xfrm>
        </p:spPr>
        <p:txBody>
          <a:bodyPr>
            <a:noAutofit/>
          </a:bodyPr>
          <a:lstStyle/>
          <a:p>
            <a:r>
              <a:rPr lang="en-US" sz="2400" dirty="0"/>
              <a:t> #include &lt;</a:t>
            </a:r>
            <a:r>
              <a:rPr lang="en-US" sz="2400" dirty="0" err="1"/>
              <a:t>stdio.h</a:t>
            </a:r>
            <a:r>
              <a:rPr lang="en-US" sz="2400" dirty="0"/>
              <a:t>&gt;</a:t>
            </a:r>
          </a:p>
          <a:p>
            <a:r>
              <a:rPr lang="en-US" sz="2400" dirty="0"/>
              <a:t>     #include &lt;sys/</a:t>
            </a:r>
            <a:r>
              <a:rPr lang="en-US" sz="2400" dirty="0" err="1"/>
              <a:t>types.h</a:t>
            </a:r>
            <a:r>
              <a:rPr lang="en-US" sz="2400" dirty="0"/>
              <a:t>&gt;        /* defines types used by sys/</a:t>
            </a:r>
            <a:r>
              <a:rPr lang="en-US" sz="2400" dirty="0" err="1"/>
              <a:t>stat.h</a:t>
            </a:r>
            <a:r>
              <a:rPr lang="en-US" sz="2400" dirty="0"/>
              <a:t> */</a:t>
            </a:r>
          </a:p>
          <a:p>
            <a:r>
              <a:rPr lang="en-US" sz="2400" dirty="0"/>
              <a:t>     #include &lt;sys/</a:t>
            </a:r>
            <a:r>
              <a:rPr lang="en-US" sz="2400" dirty="0" err="1"/>
              <a:t>stat.h</a:t>
            </a:r>
            <a:r>
              <a:rPr lang="en-US" sz="2400" dirty="0"/>
              <a:t>&gt;         /* defines S_IREAD &amp; S_IWRITE       */</a:t>
            </a:r>
          </a:p>
          <a:p>
            <a:r>
              <a:rPr lang="en-US" sz="2400" dirty="0"/>
              <a:t>     </a:t>
            </a:r>
            <a:r>
              <a:rPr lang="en-US" sz="2400" dirty="0" err="1"/>
              <a:t>int</a:t>
            </a:r>
            <a:r>
              <a:rPr lang="en-US" sz="2400" dirty="0"/>
              <a:t> main()</a:t>
            </a:r>
          </a:p>
          <a:p>
            <a:r>
              <a:rPr lang="en-US" sz="2400" dirty="0"/>
              <a:t>     {</a:t>
            </a:r>
          </a:p>
          <a:p>
            <a:r>
              <a:rPr lang="en-US" sz="2400" dirty="0"/>
              <a:t>        </a:t>
            </a:r>
            <a:r>
              <a:rPr lang="en-US" sz="2400" dirty="0" err="1"/>
              <a:t>int</a:t>
            </a:r>
            <a:r>
              <a:rPr lang="en-US" sz="2400" dirty="0"/>
              <a:t> </a:t>
            </a:r>
            <a:r>
              <a:rPr lang="en-US" sz="2400" dirty="0" err="1"/>
              <a:t>fd</a:t>
            </a:r>
            <a:r>
              <a:rPr lang="en-US" sz="2400" dirty="0"/>
              <a:t>;</a:t>
            </a:r>
          </a:p>
          <a:p>
            <a:r>
              <a:rPr lang="en-US" sz="2400" dirty="0"/>
              <a:t>        </a:t>
            </a:r>
            <a:r>
              <a:rPr lang="en-US" sz="2400" dirty="0" err="1"/>
              <a:t>fd</a:t>
            </a:r>
            <a:r>
              <a:rPr lang="en-US" sz="2400" dirty="0"/>
              <a:t> = </a:t>
            </a:r>
            <a:r>
              <a:rPr lang="en-US" sz="2400" dirty="0" err="1"/>
              <a:t>creat</a:t>
            </a:r>
            <a:r>
              <a:rPr lang="en-US" sz="2400" dirty="0"/>
              <a:t>("datafile.dat", S_IREAD | S_IWRITE);</a:t>
            </a:r>
          </a:p>
          <a:p>
            <a:r>
              <a:rPr lang="en-US" sz="2400" dirty="0"/>
              <a:t>        if (</a:t>
            </a:r>
            <a:r>
              <a:rPr lang="en-US" sz="2400" dirty="0" err="1"/>
              <a:t>fd</a:t>
            </a:r>
            <a:r>
              <a:rPr lang="en-US" sz="2400" dirty="0"/>
              <a:t> == -1)</a:t>
            </a:r>
          </a:p>
          <a:p>
            <a:r>
              <a:rPr lang="en-US" sz="2400" dirty="0"/>
              <a:t>           </a:t>
            </a:r>
            <a:r>
              <a:rPr lang="en-US" sz="2400" dirty="0" err="1"/>
              <a:t>printf</a:t>
            </a:r>
            <a:r>
              <a:rPr lang="en-US" sz="2400" dirty="0"/>
              <a:t>("Error in opening file\n");</a:t>
            </a:r>
          </a:p>
          <a:p>
            <a:r>
              <a:rPr lang="en-US" sz="2400" dirty="0"/>
              <a:t>        else {</a:t>
            </a:r>
          </a:p>
          <a:p>
            <a:r>
              <a:rPr lang="en-US" sz="2400" dirty="0"/>
              <a:t>           </a:t>
            </a:r>
            <a:r>
              <a:rPr lang="en-US" sz="2400" dirty="0" err="1"/>
              <a:t>printf</a:t>
            </a:r>
            <a:r>
              <a:rPr lang="en-US" sz="2400" dirty="0"/>
              <a:t>(“file opened for read/write access\n");</a:t>
            </a:r>
          </a:p>
          <a:p>
            <a:r>
              <a:rPr lang="en-US" sz="2400" dirty="0"/>
              <a:t>           </a:t>
            </a:r>
            <a:r>
              <a:rPr lang="en-US" sz="2400" dirty="0" err="1"/>
              <a:t>printf</a:t>
            </a:r>
            <a:r>
              <a:rPr lang="en-US" sz="2400" dirty="0"/>
              <a:t>(“file is currently empty\n");}</a:t>
            </a:r>
          </a:p>
          <a:p>
            <a:r>
              <a:rPr lang="en-US" sz="2400" dirty="0"/>
              <a:t>        close(</a:t>
            </a:r>
            <a:r>
              <a:rPr lang="en-US" sz="2400" dirty="0" err="1"/>
              <a:t>fd</a:t>
            </a:r>
            <a:r>
              <a:rPr lang="en-US" sz="2400" dirty="0"/>
              <a:t>);</a:t>
            </a:r>
          </a:p>
          <a:p>
            <a:r>
              <a:rPr lang="en-US" sz="2400" dirty="0"/>
              <a:t>        exit (0);</a:t>
            </a:r>
          </a:p>
          <a:p>
            <a:r>
              <a:rPr lang="en-US" sz="2400" dirty="0"/>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If mode is defined as 0666, What does it mean?</a:t>
            </a:r>
          </a:p>
          <a:p>
            <a:pPr algn="just"/>
            <a:r>
              <a:rPr lang="en-US" dirty="0"/>
              <a:t>The mode is usually specified as an octal number such as 0666 that would mean read/write permission for owner, group, and others or the mode may also be entered using manifest constants defined in the</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3A9E-A7D3-AE1A-2479-8EBE66AE2114}"/>
              </a:ext>
            </a:extLst>
          </p:cNvPr>
          <p:cNvSpPr>
            <a:spLocks noGrp="1"/>
          </p:cNvSpPr>
          <p:nvPr>
            <p:ph type="title"/>
          </p:nvPr>
        </p:nvSpPr>
        <p:spPr/>
        <p:txBody>
          <a:bodyPr>
            <a:normAutofit/>
          </a:bodyPr>
          <a:lstStyle/>
          <a:p>
            <a:r>
              <a:rPr lang="en-US" dirty="0"/>
              <a:t>head</a:t>
            </a:r>
            <a:endParaRPr lang="en-IN" dirty="0"/>
          </a:p>
        </p:txBody>
      </p:sp>
      <p:sp>
        <p:nvSpPr>
          <p:cNvPr id="3" name="Content Placeholder 2">
            <a:extLst>
              <a:ext uri="{FF2B5EF4-FFF2-40B4-BE49-F238E27FC236}">
                <a16:creationId xmlns:a16="http://schemas.microsoft.com/office/drawing/2014/main" id="{E946D228-073E-F960-58CD-20AC1D0FEAC3}"/>
              </a:ext>
            </a:extLst>
          </p:cNvPr>
          <p:cNvSpPr>
            <a:spLocks noGrp="1"/>
          </p:cNvSpPr>
          <p:nvPr>
            <p:ph sz="quarter" idx="1"/>
          </p:nvPr>
        </p:nvSpPr>
        <p:spPr/>
        <p:txBody>
          <a:bodyPr/>
          <a:lstStyle/>
          <a:p>
            <a:pPr algn="just"/>
            <a:r>
              <a:rPr lang="en-US" dirty="0"/>
              <a:t>The head command gives you a listing of the first 10 lines of a file. If you want to see fewer or more lines, use the -n (number) option.</a:t>
            </a:r>
          </a:p>
          <a:p>
            <a:pPr algn="just"/>
            <a:r>
              <a:rPr lang="en-US" b="1" dirty="0">
                <a:solidFill>
                  <a:srgbClr val="002060"/>
                </a:solidFill>
              </a:rPr>
              <a:t>head </a:t>
            </a:r>
            <a:r>
              <a:rPr lang="en-US" b="1" dirty="0" err="1">
                <a:solidFill>
                  <a:srgbClr val="002060"/>
                </a:solidFill>
              </a:rPr>
              <a:t>core.c</a:t>
            </a:r>
            <a:endParaRPr lang="en-US" b="1" dirty="0">
              <a:solidFill>
                <a:srgbClr val="002060"/>
              </a:solidFill>
            </a:endParaRPr>
          </a:p>
          <a:p>
            <a:pPr algn="just"/>
            <a:endParaRPr lang="en-US" dirty="0"/>
          </a:p>
          <a:p>
            <a:pPr algn="just"/>
            <a:r>
              <a:rPr lang="en-US" b="1" dirty="0">
                <a:solidFill>
                  <a:srgbClr val="002060"/>
                </a:solidFill>
              </a:rPr>
              <a:t>head -n 5 </a:t>
            </a:r>
            <a:r>
              <a:rPr lang="en-US" b="1" dirty="0" err="1">
                <a:solidFill>
                  <a:srgbClr val="002060"/>
                </a:solidFill>
              </a:rPr>
              <a:t>core.c</a:t>
            </a:r>
            <a:endParaRPr lang="en-IN" b="1" dirty="0">
              <a:solidFill>
                <a:srgbClr val="002060"/>
              </a:solidFill>
            </a:endParaRPr>
          </a:p>
        </p:txBody>
      </p:sp>
    </p:spTree>
    <p:extLst>
      <p:ext uri="{BB962C8B-B14F-4D97-AF65-F5344CB8AC3E}">
        <p14:creationId xmlns:p14="http://schemas.microsoft.com/office/powerpoint/2010/main" val="300170182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 The following is a sample of the manifest constants for the mode</a:t>
            </a:r>
          </a:p>
          <a:p>
            <a:r>
              <a:rPr lang="en-US" dirty="0"/>
              <a:t>     argument as defined in /</a:t>
            </a:r>
            <a:r>
              <a:rPr lang="en-US" dirty="0" err="1"/>
              <a:t>usr</a:t>
            </a:r>
            <a:r>
              <a:rPr lang="en-US" dirty="0"/>
              <a:t>/include/sys/</a:t>
            </a:r>
            <a:r>
              <a:rPr lang="en-US" dirty="0" err="1"/>
              <a:t>stat.h</a:t>
            </a:r>
            <a:r>
              <a:rPr lang="en-US" dirty="0"/>
              <a:t>:</a:t>
            </a:r>
          </a:p>
          <a:p>
            <a:r>
              <a:rPr lang="en-US" dirty="0"/>
              <a:t>     #define S_IRWXU 0000700     /* -</a:t>
            </a:r>
            <a:r>
              <a:rPr lang="en-US" dirty="0" err="1"/>
              <a:t>rwx</a:t>
            </a:r>
            <a:r>
              <a:rPr lang="en-US" dirty="0"/>
              <a:t>------ */</a:t>
            </a:r>
          </a:p>
          <a:p>
            <a:r>
              <a:rPr lang="en-US" dirty="0"/>
              <a:t>     #define S_IREAD 0000400     /* read permission, owner */</a:t>
            </a:r>
          </a:p>
          <a:p>
            <a:r>
              <a:rPr lang="en-US" dirty="0"/>
              <a:t>     #define S_IRUSR S_IREAD</a:t>
            </a:r>
          </a:p>
          <a:p>
            <a:r>
              <a:rPr lang="en-US" dirty="0"/>
              <a:t>     #define S_IWRITE 0000200    /* write permission, owner */</a:t>
            </a:r>
          </a:p>
          <a:p>
            <a:r>
              <a:rPr lang="en-US" dirty="0"/>
              <a:t>     #define S_IWUSR S_IWRITE</a:t>
            </a:r>
          </a:p>
          <a:p>
            <a:r>
              <a:rPr lang="en-US" dirty="0"/>
              <a:t>     #define S_IEXEC 0000100     /* execute/search permission, owner */</a:t>
            </a:r>
          </a:p>
          <a:p>
            <a:r>
              <a:rPr lang="en-US" dirty="0"/>
              <a:t>     #define S_IXUSR S_IEXEC</a:t>
            </a:r>
          </a:p>
          <a:p>
            <a:r>
              <a:rPr lang="en-US" dirty="0"/>
              <a:t>     #define S_IRWXG 0000070     /* ----</a:t>
            </a:r>
            <a:r>
              <a:rPr lang="en-US" dirty="0" err="1"/>
              <a:t>rwx</a:t>
            </a:r>
            <a:r>
              <a:rPr lang="en-US" dirty="0"/>
              <a:t>--- */</a:t>
            </a:r>
          </a:p>
          <a:p>
            <a:r>
              <a:rPr lang="en-US" dirty="0"/>
              <a:t> Multiple mode values may be combined by </a:t>
            </a:r>
            <a:r>
              <a:rPr lang="en-US" dirty="0" err="1"/>
              <a:t>or'ing</a:t>
            </a:r>
            <a:r>
              <a:rPr lang="en-US" dirty="0"/>
              <a:t> (using the | operator)</a:t>
            </a:r>
          </a:p>
          <a:p>
            <a:r>
              <a:rPr lang="en-US" dirty="0"/>
              <a:t>     the values together as demonstrated in the above sample program.</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oAutofit/>
          </a:bodyPr>
          <a:lstStyle/>
          <a:p>
            <a:r>
              <a:rPr lang="en-US" sz="3200" b="1" dirty="0"/>
              <a:t>open</a:t>
            </a:r>
            <a:r>
              <a:rPr lang="en-US" sz="3200" dirty="0"/>
              <a:t>: Used to Open the file for reading, writing or both. </a:t>
            </a:r>
          </a:p>
        </p:txBody>
      </p:sp>
      <p:sp>
        <p:nvSpPr>
          <p:cNvPr id="3" name="Content Placeholder 2"/>
          <p:cNvSpPr>
            <a:spLocks noGrp="1"/>
          </p:cNvSpPr>
          <p:nvPr>
            <p:ph sz="quarter" idx="1"/>
          </p:nvPr>
        </p:nvSpPr>
        <p:spPr>
          <a:xfrm>
            <a:off x="304800" y="1143000"/>
            <a:ext cx="8382000" cy="5562600"/>
          </a:xfrm>
        </p:spPr>
        <p:txBody>
          <a:bodyPr>
            <a:noAutofit/>
          </a:bodyPr>
          <a:lstStyle/>
          <a:p>
            <a:r>
              <a:rPr lang="en-US" sz="2100" b="1" dirty="0"/>
              <a:t>Syntax in C language </a:t>
            </a:r>
          </a:p>
          <a:p>
            <a:pPr>
              <a:buNone/>
            </a:pPr>
            <a:r>
              <a:rPr lang="en-US" sz="2100" dirty="0"/>
              <a:t>	</a:t>
            </a:r>
            <a:r>
              <a:rPr lang="en-US" sz="2100" dirty="0" err="1"/>
              <a:t>int</a:t>
            </a:r>
            <a:r>
              <a:rPr lang="en-US" sz="2100" dirty="0"/>
              <a:t> open (const char* Path, </a:t>
            </a:r>
            <a:r>
              <a:rPr lang="en-US" sz="2100" dirty="0" err="1"/>
              <a:t>int</a:t>
            </a:r>
            <a:r>
              <a:rPr lang="en-US" sz="2100" dirty="0"/>
              <a:t> flags [, </a:t>
            </a:r>
            <a:r>
              <a:rPr lang="en-US" sz="2100" dirty="0" err="1"/>
              <a:t>int</a:t>
            </a:r>
            <a:r>
              <a:rPr lang="en-US" sz="2100" dirty="0"/>
              <a:t> mode ]);</a:t>
            </a:r>
          </a:p>
          <a:p>
            <a:pPr>
              <a:buNone/>
            </a:pPr>
            <a:r>
              <a:rPr lang="en-US" sz="2100" dirty="0"/>
              <a:t> </a:t>
            </a:r>
            <a:r>
              <a:rPr lang="en-US" sz="2100" b="1" dirty="0"/>
              <a:t>Parameters</a:t>
            </a:r>
            <a:endParaRPr lang="en-US" sz="2100" dirty="0"/>
          </a:p>
          <a:p>
            <a:r>
              <a:rPr lang="en-US" sz="2400" b="1" dirty="0"/>
              <a:t>Path :</a:t>
            </a:r>
            <a:r>
              <a:rPr lang="en-US" sz="2400" dirty="0"/>
              <a:t> path to file which you want to use </a:t>
            </a:r>
          </a:p>
          <a:p>
            <a:pPr lvl="1"/>
            <a:r>
              <a:rPr lang="en-US" dirty="0"/>
              <a:t>use absolute path begin with “/”, when you are not work in same directory of file.</a:t>
            </a:r>
          </a:p>
          <a:p>
            <a:pPr lvl="1"/>
            <a:r>
              <a:rPr lang="en-US" dirty="0"/>
              <a:t>Use relative path which is only file name with extension, when you are work in same directory of file.</a:t>
            </a:r>
          </a:p>
          <a:p>
            <a:r>
              <a:rPr lang="en-US" sz="2400" b="1" dirty="0"/>
              <a:t>flags :</a:t>
            </a:r>
            <a:r>
              <a:rPr lang="en-US" sz="2400" dirty="0"/>
              <a:t> How you like to use </a:t>
            </a:r>
          </a:p>
          <a:p>
            <a:pPr lvl="1"/>
            <a:r>
              <a:rPr lang="en-US" b="1" dirty="0"/>
              <a:t>O_RDONLY</a:t>
            </a:r>
            <a:r>
              <a:rPr lang="en-US" dirty="0"/>
              <a:t>: read only, </a:t>
            </a:r>
            <a:r>
              <a:rPr lang="en-US" b="1" dirty="0"/>
              <a:t>O_WRONLY</a:t>
            </a:r>
            <a:r>
              <a:rPr lang="en-US" dirty="0"/>
              <a:t>: write only, </a:t>
            </a:r>
            <a:r>
              <a:rPr lang="en-US" b="1" dirty="0"/>
              <a:t>O_RDWR</a:t>
            </a:r>
            <a:r>
              <a:rPr lang="en-US" dirty="0"/>
              <a:t>: read and write, </a:t>
            </a:r>
            <a:r>
              <a:rPr lang="en-US" b="1" dirty="0"/>
              <a:t>O_CREAT</a:t>
            </a:r>
            <a:r>
              <a:rPr lang="en-US" dirty="0"/>
              <a:t>: create file if it doesn’t exist, </a:t>
            </a:r>
            <a:r>
              <a:rPr lang="en-US" b="1" dirty="0"/>
              <a:t>O_EXCL</a:t>
            </a:r>
            <a:r>
              <a:rPr lang="en-US" dirty="0"/>
              <a:t>: prevent creation if it already exists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447800"/>
            <a:ext cx="8382000" cy="4572000"/>
          </a:xfrm>
        </p:spPr>
        <p:txBody>
          <a:bodyPr>
            <a:normAutofit/>
          </a:bodyPr>
          <a:lstStyle/>
          <a:p>
            <a:r>
              <a:rPr lang="en-US" dirty="0"/>
              <a:t> The allowable </a:t>
            </a:r>
            <a:r>
              <a:rPr lang="en-US" dirty="0" err="1"/>
              <a:t>option_flags</a:t>
            </a:r>
            <a:r>
              <a:rPr lang="en-US" dirty="0"/>
              <a:t> as defined in "/</a:t>
            </a:r>
            <a:r>
              <a:rPr lang="en-US" dirty="0" err="1"/>
              <a:t>usr</a:t>
            </a:r>
            <a:r>
              <a:rPr lang="en-US" dirty="0"/>
              <a:t>/include/</a:t>
            </a:r>
            <a:r>
              <a:rPr lang="en-US" dirty="0" err="1"/>
              <a:t>fcntl.h</a:t>
            </a:r>
            <a:r>
              <a:rPr lang="en-US" dirty="0"/>
              <a:t>" are:</a:t>
            </a:r>
          </a:p>
          <a:p>
            <a:r>
              <a:rPr lang="en-US" dirty="0"/>
              <a:t>     #define  O_RDONLY 0   /* Open the file for reading only */</a:t>
            </a:r>
          </a:p>
          <a:p>
            <a:r>
              <a:rPr lang="en-US" dirty="0"/>
              <a:t>     #define  O_WRONLY 1  /* Open the file for writing only */</a:t>
            </a:r>
          </a:p>
          <a:p>
            <a:pPr>
              <a:buNone/>
            </a:pPr>
            <a:r>
              <a:rPr lang="en-US" dirty="0"/>
              <a:t> #define  O_RDWR   2  	/* Open the file for both reading and writing*/</a:t>
            </a:r>
          </a:p>
          <a:p>
            <a:r>
              <a:rPr lang="en-US" dirty="0"/>
              <a:t>#define  O_CREAT 00400  /*open with file create */</a:t>
            </a:r>
          </a:p>
          <a:p>
            <a:r>
              <a:rPr lang="pt-BR" dirty="0"/>
              <a:t>#define  O_EXCL   02000    /* exclusive open */</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228600"/>
            <a:ext cx="8610600" cy="6400800"/>
          </a:xfrm>
        </p:spPr>
        <p:txBody>
          <a:bodyPr>
            <a:normAutofit fontScale="92500" lnSpcReduction="10000"/>
          </a:bodyPr>
          <a:lstStyle/>
          <a:p>
            <a:pPr>
              <a:buNone/>
            </a:pPr>
            <a:r>
              <a:rPr lang="en-US" dirty="0"/>
              <a:t> #include &lt;</a:t>
            </a:r>
            <a:r>
              <a:rPr lang="en-US" dirty="0" err="1"/>
              <a:t>fcntl.h</a:t>
            </a:r>
            <a:r>
              <a:rPr lang="en-US" dirty="0"/>
              <a:t>&gt;         /* defines options flags */</a:t>
            </a:r>
          </a:p>
          <a:p>
            <a:pPr>
              <a:buNone/>
            </a:pPr>
            <a:r>
              <a:rPr lang="en-US" dirty="0"/>
              <a:t>     #include &lt;sys/</a:t>
            </a:r>
            <a:r>
              <a:rPr lang="en-US" dirty="0" err="1"/>
              <a:t>types.h</a:t>
            </a:r>
            <a:r>
              <a:rPr lang="en-US" dirty="0"/>
              <a:t>&gt;     /* defines types used by sys/</a:t>
            </a:r>
            <a:r>
              <a:rPr lang="en-US" dirty="0" err="1"/>
              <a:t>stat.h</a:t>
            </a:r>
            <a:r>
              <a:rPr lang="en-US" dirty="0"/>
              <a:t> */</a:t>
            </a:r>
          </a:p>
          <a:p>
            <a:pPr>
              <a:buNone/>
            </a:pPr>
            <a:r>
              <a:rPr lang="en-US" dirty="0"/>
              <a:t>     #include &lt;sys/</a:t>
            </a:r>
            <a:r>
              <a:rPr lang="en-US" dirty="0" err="1"/>
              <a:t>stat.h</a:t>
            </a:r>
            <a:r>
              <a:rPr lang="en-US" dirty="0"/>
              <a:t>&gt;      /* defines S_IREAD &amp; S_IWRITE  */</a:t>
            </a:r>
          </a:p>
          <a:p>
            <a:pPr>
              <a:buNone/>
            </a:pPr>
            <a:r>
              <a:rPr lang="en-US" dirty="0"/>
              <a:t>     static char message[] = "Hello, world";</a:t>
            </a:r>
          </a:p>
          <a:p>
            <a:pPr>
              <a:buNone/>
            </a:pPr>
            <a:r>
              <a:rPr lang="en-US" dirty="0"/>
              <a:t>     </a:t>
            </a:r>
            <a:r>
              <a:rPr lang="en-US" dirty="0" err="1"/>
              <a:t>int</a:t>
            </a:r>
            <a:r>
              <a:rPr lang="en-US" dirty="0"/>
              <a:t> main()</a:t>
            </a:r>
          </a:p>
          <a:p>
            <a:pPr>
              <a:buNone/>
            </a:pPr>
            <a:r>
              <a:rPr lang="en" dirty="0"/>
              <a:t>     {</a:t>
            </a:r>
          </a:p>
          <a:p>
            <a:pPr>
              <a:buNone/>
            </a:pPr>
            <a:r>
              <a:rPr lang="en-US" dirty="0"/>
              <a:t>        </a:t>
            </a:r>
            <a:r>
              <a:rPr lang="en-US" dirty="0" err="1"/>
              <a:t>int</a:t>
            </a:r>
            <a:r>
              <a:rPr lang="en-US" dirty="0"/>
              <a:t> </a:t>
            </a:r>
            <a:r>
              <a:rPr lang="en-US" dirty="0" err="1"/>
              <a:t>fd</a:t>
            </a:r>
            <a:r>
              <a:rPr lang="en-US" dirty="0"/>
              <a:t>;</a:t>
            </a:r>
          </a:p>
          <a:p>
            <a:pPr>
              <a:buNone/>
            </a:pPr>
            <a:r>
              <a:rPr lang="en-US" dirty="0"/>
              <a:t>        char buffer[80];</a:t>
            </a:r>
          </a:p>
          <a:p>
            <a:pPr>
              <a:buNone/>
            </a:pPr>
            <a:r>
              <a:rPr lang="en-US" dirty="0"/>
              <a:t>        /* open datafile.dat for read/write access   (O_RDWR)</a:t>
            </a:r>
          </a:p>
          <a:p>
            <a:pPr>
              <a:buNone/>
            </a:pPr>
            <a:r>
              <a:rPr lang="en-US" dirty="0"/>
              <a:t>           create datafile.dat if it does not exist  (O_CREAT)</a:t>
            </a:r>
          </a:p>
          <a:p>
            <a:pPr>
              <a:buNone/>
            </a:pPr>
            <a:r>
              <a:rPr lang="en-US" dirty="0"/>
              <a:t>           return error if </a:t>
            </a:r>
            <a:r>
              <a:rPr lang="en-US" dirty="0" err="1"/>
              <a:t>datafile</a:t>
            </a:r>
            <a:r>
              <a:rPr lang="en-US" dirty="0"/>
              <a:t> already exists   (O_EXCL)</a:t>
            </a:r>
          </a:p>
          <a:p>
            <a:pPr>
              <a:buNone/>
            </a:pPr>
            <a:r>
              <a:rPr lang="en-US" dirty="0"/>
              <a:t>           permit read/write access to file  (S_IWRITE | S_IREAD)</a:t>
            </a:r>
          </a:p>
          <a:p>
            <a:pPr>
              <a:buNone/>
            </a:pPr>
            <a:r>
              <a:rPr lang="en" dirty="0"/>
              <a:t>        */</a:t>
            </a:r>
          </a:p>
          <a:p>
            <a:pPr>
              <a:buNone/>
            </a:pPr>
            <a:r>
              <a:rPr lang="en-US" dirty="0"/>
              <a:t>     </a:t>
            </a:r>
            <a:r>
              <a:rPr lang="en-US" dirty="0" err="1"/>
              <a:t>fd</a:t>
            </a:r>
            <a:r>
              <a:rPr lang="en-US" dirty="0"/>
              <a:t> = open("</a:t>
            </a:r>
            <a:r>
              <a:rPr lang="en-US" dirty="0" err="1"/>
              <a:t>datafile.dat",O_RDWR</a:t>
            </a:r>
            <a:r>
              <a:rPr lang="en-US" dirty="0"/>
              <a:t> | O_CREAT | O_EXCL, S_IREAD | S_IWRITE);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838200" y="304800"/>
            <a:ext cx="8305800" cy="5715000"/>
          </a:xfrm>
        </p:spPr>
        <p:txBody>
          <a:bodyPr>
            <a:normAutofit fontScale="92500" lnSpcReduction="20000"/>
          </a:bodyPr>
          <a:lstStyle/>
          <a:p>
            <a:pPr>
              <a:buNone/>
            </a:pPr>
            <a:r>
              <a:rPr lang="en-US" dirty="0"/>
              <a:t> if (</a:t>
            </a:r>
            <a:r>
              <a:rPr lang="en-US" dirty="0" err="1"/>
              <a:t>fd</a:t>
            </a:r>
            <a:r>
              <a:rPr lang="en-US" dirty="0"/>
              <a:t> != -1)</a:t>
            </a:r>
          </a:p>
          <a:p>
            <a:pPr>
              <a:buNone/>
            </a:pPr>
            <a:r>
              <a:rPr lang="en" dirty="0"/>
              <a:t>           {</a:t>
            </a:r>
          </a:p>
          <a:p>
            <a:pPr>
              <a:buNone/>
            </a:pPr>
            <a:r>
              <a:rPr lang="en-US" dirty="0"/>
              <a:t>           </a:t>
            </a:r>
            <a:r>
              <a:rPr lang="en-US" dirty="0" err="1"/>
              <a:t>printf</a:t>
            </a:r>
            <a:r>
              <a:rPr lang="en-US" dirty="0"/>
              <a:t>(“file opened for read/write access\n");</a:t>
            </a:r>
          </a:p>
          <a:p>
            <a:pPr>
              <a:buNone/>
            </a:pPr>
            <a:r>
              <a:rPr lang="en-US" dirty="0"/>
              <a:t>           write(</a:t>
            </a:r>
            <a:r>
              <a:rPr lang="en-US" dirty="0" err="1"/>
              <a:t>fd</a:t>
            </a:r>
            <a:r>
              <a:rPr lang="en-US" dirty="0"/>
              <a:t>, message, </a:t>
            </a:r>
            <a:r>
              <a:rPr lang="en-US" dirty="0" err="1"/>
              <a:t>sizeof</a:t>
            </a:r>
            <a:r>
              <a:rPr lang="en-US" dirty="0"/>
              <a:t>(message));</a:t>
            </a:r>
          </a:p>
          <a:p>
            <a:pPr>
              <a:buNone/>
            </a:pPr>
            <a:r>
              <a:rPr lang="en-US" dirty="0"/>
              <a:t>           </a:t>
            </a:r>
            <a:r>
              <a:rPr lang="en-US" dirty="0" err="1"/>
              <a:t>lseek</a:t>
            </a:r>
            <a:r>
              <a:rPr lang="en-US" dirty="0"/>
              <a:t>(</a:t>
            </a:r>
            <a:r>
              <a:rPr lang="en-US" dirty="0" err="1"/>
              <a:t>fd</a:t>
            </a:r>
            <a:r>
              <a:rPr lang="en-US" dirty="0"/>
              <a:t>, 0L, 0);     /* go back to the beginning of the file */</a:t>
            </a:r>
          </a:p>
          <a:p>
            <a:pPr>
              <a:buNone/>
            </a:pPr>
            <a:r>
              <a:rPr lang="en-US" dirty="0"/>
              <a:t>           if (read(</a:t>
            </a:r>
            <a:r>
              <a:rPr lang="en-US" dirty="0" err="1"/>
              <a:t>fd</a:t>
            </a:r>
            <a:r>
              <a:rPr lang="en-US" dirty="0"/>
              <a:t>, buffer, </a:t>
            </a:r>
            <a:r>
              <a:rPr lang="en-US" dirty="0" err="1"/>
              <a:t>sizeof</a:t>
            </a:r>
            <a:r>
              <a:rPr lang="en-US" dirty="0"/>
              <a:t>(message)) == </a:t>
            </a:r>
            <a:r>
              <a:rPr lang="en-US" dirty="0" err="1"/>
              <a:t>sizeof</a:t>
            </a:r>
            <a:r>
              <a:rPr lang="en-US" dirty="0"/>
              <a:t>(message))</a:t>
            </a:r>
          </a:p>
          <a:p>
            <a:pPr>
              <a:buNone/>
            </a:pPr>
            <a:r>
              <a:rPr lang="en-US" dirty="0"/>
              <a:t>              </a:t>
            </a:r>
            <a:r>
              <a:rPr lang="en-US" dirty="0" err="1"/>
              <a:t>printf</a:t>
            </a:r>
            <a:r>
              <a:rPr lang="en-US" dirty="0"/>
              <a:t>("\"%s\" was written to file\n", buffer);</a:t>
            </a:r>
          </a:p>
          <a:p>
            <a:pPr>
              <a:buNone/>
            </a:pPr>
            <a:r>
              <a:rPr lang="en-US" dirty="0"/>
              <a:t>           else</a:t>
            </a:r>
          </a:p>
          <a:p>
            <a:pPr>
              <a:buNone/>
            </a:pPr>
            <a:r>
              <a:rPr lang="en-US" dirty="0"/>
              <a:t>              </a:t>
            </a:r>
            <a:r>
              <a:rPr lang="en-US" dirty="0" err="1"/>
              <a:t>printf</a:t>
            </a:r>
            <a:r>
              <a:rPr lang="en-US" dirty="0"/>
              <a:t>("*** error reading file ***\n");</a:t>
            </a:r>
          </a:p>
          <a:p>
            <a:pPr>
              <a:buNone/>
            </a:pPr>
            <a:r>
              <a:rPr lang="en-US" dirty="0"/>
              <a:t>           close (</a:t>
            </a:r>
            <a:r>
              <a:rPr lang="en-US" dirty="0" err="1"/>
              <a:t>fd</a:t>
            </a:r>
            <a:r>
              <a:rPr lang="en-US" dirty="0"/>
              <a:t>);</a:t>
            </a:r>
          </a:p>
          <a:p>
            <a:pPr>
              <a:buNone/>
            </a:pPr>
            <a:r>
              <a:rPr lang="en" dirty="0"/>
              <a:t>           }</a:t>
            </a:r>
          </a:p>
          <a:p>
            <a:pPr>
              <a:buNone/>
            </a:pPr>
            <a:r>
              <a:rPr lang="en-US" dirty="0"/>
              <a:t>        else</a:t>
            </a:r>
          </a:p>
          <a:p>
            <a:pPr>
              <a:buNone/>
            </a:pPr>
            <a:r>
              <a:rPr lang="en-US" dirty="0"/>
              <a:t>           </a:t>
            </a:r>
            <a:r>
              <a:rPr lang="en-US" dirty="0" err="1"/>
              <a:t>printf</a:t>
            </a:r>
            <a:r>
              <a:rPr lang="en-US" dirty="0"/>
              <a:t>("*** file already exists ***\n");</a:t>
            </a:r>
          </a:p>
          <a:p>
            <a:pPr>
              <a:buNone/>
            </a:pPr>
            <a:r>
              <a:rPr lang="en-US" dirty="0"/>
              <a:t>        exit (0);</a:t>
            </a:r>
          </a:p>
          <a:p>
            <a:pPr>
              <a:buNone/>
            </a:pPr>
            <a:r>
              <a:rPr lang="en" dirty="0"/>
              <a:t>     }</a:t>
            </a:r>
          </a:p>
          <a:p>
            <a:pPr>
              <a:buNone/>
            </a:pP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0" y="152400"/>
            <a:ext cx="8382000" cy="6705600"/>
          </a:xfrm>
        </p:spPr>
        <p:txBody>
          <a:bodyPr>
            <a:normAutofit fontScale="85000" lnSpcReduction="20000"/>
          </a:bodyPr>
          <a:lstStyle/>
          <a:p>
            <a:r>
              <a:rPr lang="en-US" dirty="0"/>
              <a:t> #include &lt;</a:t>
            </a:r>
            <a:r>
              <a:rPr lang="en-US" dirty="0" err="1"/>
              <a:t>stdio.h</a:t>
            </a:r>
            <a:r>
              <a:rPr lang="en-US" dirty="0"/>
              <a:t>&gt;</a:t>
            </a:r>
          </a:p>
          <a:p>
            <a:r>
              <a:rPr lang="en-US" dirty="0"/>
              <a:t>     #include &lt;</a:t>
            </a:r>
            <a:r>
              <a:rPr lang="en-US" dirty="0" err="1"/>
              <a:t>fcntl.h</a:t>
            </a:r>
            <a:r>
              <a:rPr lang="en-US" dirty="0"/>
              <a:t>&gt;</a:t>
            </a:r>
          </a:p>
          <a:p>
            <a:r>
              <a:rPr lang="en-US" dirty="0"/>
              <a:t>     </a:t>
            </a:r>
            <a:r>
              <a:rPr lang="en-US" dirty="0" err="1"/>
              <a:t>int</a:t>
            </a:r>
            <a:r>
              <a:rPr lang="en-US" dirty="0"/>
              <a:t> main()</a:t>
            </a:r>
          </a:p>
          <a:p>
            <a:r>
              <a:rPr lang="en" dirty="0"/>
              <a:t>     {</a:t>
            </a:r>
          </a:p>
          <a:p>
            <a:r>
              <a:rPr lang="en-US" dirty="0"/>
              <a:t>        </a:t>
            </a:r>
            <a:r>
              <a:rPr lang="en-US" dirty="0" err="1"/>
              <a:t>int</a:t>
            </a:r>
            <a:r>
              <a:rPr lang="en-US" dirty="0"/>
              <a:t> </a:t>
            </a:r>
            <a:r>
              <a:rPr lang="en-US" dirty="0" err="1"/>
              <a:t>fd</a:t>
            </a:r>
            <a:r>
              <a:rPr lang="en-US" dirty="0"/>
              <a:t>;</a:t>
            </a:r>
          </a:p>
          <a:p>
            <a:r>
              <a:rPr lang="en-US" dirty="0"/>
              <a:t>        long position;</a:t>
            </a:r>
          </a:p>
          <a:p>
            <a:r>
              <a:rPr lang="en-US" dirty="0"/>
              <a:t>        </a:t>
            </a:r>
            <a:r>
              <a:rPr lang="en-US" dirty="0" err="1"/>
              <a:t>fd</a:t>
            </a:r>
            <a:r>
              <a:rPr lang="en-US" dirty="0"/>
              <a:t> = open("datafile.dat", O_RDONLY);</a:t>
            </a:r>
          </a:p>
          <a:p>
            <a:r>
              <a:rPr lang="en-US" dirty="0"/>
              <a:t>        if ( </a:t>
            </a:r>
            <a:r>
              <a:rPr lang="en-US" dirty="0" err="1"/>
              <a:t>fd</a:t>
            </a:r>
            <a:r>
              <a:rPr lang="en-US" dirty="0"/>
              <a:t> != -1)</a:t>
            </a:r>
          </a:p>
          <a:p>
            <a:r>
              <a:rPr lang="en" dirty="0"/>
              <a:t>           {</a:t>
            </a:r>
          </a:p>
          <a:p>
            <a:r>
              <a:rPr lang="en-US" dirty="0"/>
              <a:t>           position = </a:t>
            </a:r>
            <a:r>
              <a:rPr lang="en-US" dirty="0" err="1"/>
              <a:t>lseek</a:t>
            </a:r>
            <a:r>
              <a:rPr lang="en-US" dirty="0"/>
              <a:t>(</a:t>
            </a:r>
            <a:r>
              <a:rPr lang="en-US" dirty="0" err="1"/>
              <a:t>fd</a:t>
            </a:r>
            <a:r>
              <a:rPr lang="en-US" dirty="0"/>
              <a:t>, 0L, 2);  /* seek 0 bytes from end-of-file */</a:t>
            </a:r>
          </a:p>
          <a:p>
            <a:r>
              <a:rPr lang="en-US" dirty="0"/>
              <a:t>           if (position != -1)</a:t>
            </a:r>
          </a:p>
          <a:p>
            <a:r>
              <a:rPr lang="en-US" dirty="0"/>
              <a:t>              </a:t>
            </a:r>
            <a:r>
              <a:rPr lang="en-US" dirty="0" err="1"/>
              <a:t>printf</a:t>
            </a:r>
            <a:r>
              <a:rPr lang="en-US" dirty="0"/>
              <a:t>("The length of datafile.dat is %ld bytes.\n", position);</a:t>
            </a:r>
          </a:p>
          <a:p>
            <a:r>
              <a:rPr lang="en-US" dirty="0"/>
              <a:t>           else</a:t>
            </a:r>
          </a:p>
          <a:p>
            <a:r>
              <a:rPr lang="en-US" dirty="0"/>
              <a:t>              </a:t>
            </a:r>
            <a:r>
              <a:rPr lang="en-US" dirty="0" err="1"/>
              <a:t>perror</a:t>
            </a:r>
            <a:r>
              <a:rPr lang="en-US" dirty="0"/>
              <a:t>("</a:t>
            </a:r>
            <a:r>
              <a:rPr lang="en-US" dirty="0" err="1"/>
              <a:t>lseek</a:t>
            </a:r>
            <a:r>
              <a:rPr lang="en-US" dirty="0"/>
              <a:t> error");</a:t>
            </a:r>
          </a:p>
          <a:p>
            <a:r>
              <a:rPr lang="en" dirty="0"/>
              <a:t>           }</a:t>
            </a:r>
          </a:p>
          <a:p>
            <a:r>
              <a:rPr lang="en-US" dirty="0"/>
              <a:t>        else</a:t>
            </a:r>
          </a:p>
          <a:p>
            <a:r>
              <a:rPr lang="en-US" dirty="0"/>
              <a:t>           </a:t>
            </a:r>
            <a:r>
              <a:rPr lang="en-US" dirty="0" err="1"/>
              <a:t>printf</a:t>
            </a:r>
            <a:r>
              <a:rPr lang="en-US" dirty="0"/>
              <a:t>("can't open datafile.dat\n");</a:t>
            </a:r>
          </a:p>
          <a:p>
            <a:r>
              <a:rPr lang="en-US" dirty="0"/>
              <a:t>        close(</a:t>
            </a:r>
            <a:r>
              <a:rPr lang="en-US" dirty="0" err="1"/>
              <a:t>fd</a:t>
            </a:r>
            <a:r>
              <a:rPr lang="en-US" dirty="0"/>
              <a:t>);</a:t>
            </a:r>
          </a:p>
          <a:p>
            <a:r>
              <a:rPr lang="en" dirty="0"/>
              <a:t>     }</a:t>
            </a:r>
          </a:p>
          <a:p>
            <a:endParaRPr lang="en-US" dirty="0"/>
          </a:p>
        </p:txBody>
      </p:sp>
      <p:sp>
        <p:nvSpPr>
          <p:cNvPr id="6" name="Rectangle 5"/>
          <p:cNvSpPr/>
          <p:nvPr/>
        </p:nvSpPr>
        <p:spPr>
          <a:xfrm>
            <a:off x="3657600" y="228600"/>
            <a:ext cx="51816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2060"/>
                </a:solidFill>
              </a:rPr>
              <a:t>whence 		new position</a:t>
            </a:r>
          </a:p>
          <a:p>
            <a:r>
              <a:rPr lang="en-US" sz="2000" b="1" dirty="0">
                <a:solidFill>
                  <a:srgbClr val="002060"/>
                </a:solidFill>
              </a:rPr>
              <a:t>0	offset bytes into the file</a:t>
            </a:r>
          </a:p>
          <a:p>
            <a:pPr marL="457200" indent="-457200">
              <a:buAutoNum type="arabicPlain"/>
            </a:pPr>
            <a:r>
              <a:rPr lang="en-US" sz="2000" b="1" dirty="0">
                <a:solidFill>
                  <a:srgbClr val="002060"/>
                </a:solidFill>
              </a:rPr>
              <a:t>current position in the file plus offset</a:t>
            </a:r>
          </a:p>
          <a:p>
            <a:pPr marL="457200" indent="-457200">
              <a:buAutoNum type="arabicPlain"/>
            </a:pPr>
            <a:r>
              <a:rPr lang="en-US" sz="2000" b="1" dirty="0">
                <a:solidFill>
                  <a:srgbClr val="002060"/>
                </a:solidFill>
              </a:rPr>
              <a:t> current end-of-file position plus offset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324600" y="5105400"/>
            <a:ext cx="2095500" cy="1143000"/>
          </a:xfrm>
          <a:prstGeom prst="rect">
            <a:avLst/>
          </a:prstGeom>
          <a:noFill/>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6324600" cy="4524315"/>
          </a:xfrm>
          <a:prstGeom prst="rect">
            <a:avLst/>
          </a:prstGeom>
        </p:spPr>
        <p:txBody>
          <a:bodyPr wrap="square">
            <a:spAutoFit/>
          </a:bodyPr>
          <a:lstStyle/>
          <a:p>
            <a:r>
              <a:rPr lang="en-US" sz="2400" dirty="0"/>
              <a:t>#include &lt;</a:t>
            </a:r>
            <a:r>
              <a:rPr lang="en-US" sz="2400" dirty="0" err="1"/>
              <a:t>stdio.h</a:t>
            </a:r>
            <a:r>
              <a:rPr lang="en-US" sz="2400" dirty="0"/>
              <a:t>&gt; </a:t>
            </a:r>
          </a:p>
          <a:p>
            <a:r>
              <a:rPr lang="en-US" sz="2400" dirty="0"/>
              <a:t>#include &lt;sys/</a:t>
            </a:r>
            <a:r>
              <a:rPr lang="en-US" sz="2400" dirty="0" err="1"/>
              <a:t>types.h</a:t>
            </a:r>
            <a:r>
              <a:rPr lang="en-US" sz="2400" dirty="0"/>
              <a:t>&gt; </a:t>
            </a:r>
          </a:p>
          <a:p>
            <a:r>
              <a:rPr lang="en-US" sz="2400" dirty="0"/>
              <a:t>#include &lt;</a:t>
            </a:r>
            <a:r>
              <a:rPr lang="en-US" sz="2400" dirty="0" err="1"/>
              <a:t>unistd.h</a:t>
            </a:r>
            <a:r>
              <a:rPr lang="en-US" sz="2400" dirty="0"/>
              <a:t>&gt; </a:t>
            </a:r>
          </a:p>
          <a:p>
            <a:r>
              <a:rPr lang="en-US" sz="2400" dirty="0" err="1"/>
              <a:t>int</a:t>
            </a:r>
            <a:r>
              <a:rPr lang="en-US" sz="2400" dirty="0"/>
              <a:t> main() </a:t>
            </a:r>
          </a:p>
          <a:p>
            <a:r>
              <a:rPr lang="en" sz="2400" dirty="0"/>
              <a:t>{ </a:t>
            </a:r>
          </a:p>
          <a:p>
            <a:endParaRPr lang="en" sz="2400" dirty="0"/>
          </a:p>
          <a:p>
            <a:r>
              <a:rPr lang="en-US" sz="2400" dirty="0"/>
              <a:t>	// make two process which run same </a:t>
            </a:r>
          </a:p>
          <a:p>
            <a:r>
              <a:rPr lang="en-US" sz="2400" dirty="0"/>
              <a:t>	// program after this instruction </a:t>
            </a:r>
          </a:p>
          <a:p>
            <a:r>
              <a:rPr lang="en-US" sz="2400" dirty="0"/>
              <a:t>	fork(); </a:t>
            </a:r>
          </a:p>
          <a:p>
            <a:r>
              <a:rPr lang="en-US" sz="2400" dirty="0"/>
              <a:t>	</a:t>
            </a:r>
            <a:r>
              <a:rPr lang="en-US" sz="2400" dirty="0" err="1"/>
              <a:t>printf</a:t>
            </a:r>
            <a:r>
              <a:rPr lang="en-US" sz="2400" dirty="0"/>
              <a:t>("Hello world!\n"); </a:t>
            </a:r>
          </a:p>
          <a:p>
            <a:r>
              <a:rPr lang="en-US" sz="2400" dirty="0"/>
              <a:t>	return 0; </a:t>
            </a:r>
          </a:p>
          <a:p>
            <a:r>
              <a:rPr lang="en" sz="2400" dirty="0"/>
              <a:t>} </a:t>
            </a:r>
          </a:p>
        </p:txBody>
      </p:sp>
      <p:pic>
        <p:nvPicPr>
          <p:cNvPr id="3" name="Picture 2"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8847"/>
            <a:ext cx="7848600" cy="5632311"/>
          </a:xfrm>
          <a:prstGeom prst="rect">
            <a:avLst/>
          </a:prstGeom>
        </p:spPr>
        <p:txBody>
          <a:bodyPr wrap="square">
            <a:spAutoFit/>
          </a:bodyPr>
          <a:lstStyle/>
          <a:p>
            <a:r>
              <a:rPr lang="en-US" dirty="0"/>
              <a:t>#include &lt;</a:t>
            </a:r>
            <a:r>
              <a:rPr lang="en-US" dirty="0" err="1"/>
              <a:t>stdio.h</a:t>
            </a:r>
            <a:r>
              <a:rPr lang="en-US" dirty="0"/>
              <a:t>&gt;</a:t>
            </a:r>
          </a:p>
          <a:p>
            <a:r>
              <a:rPr lang="en-US" dirty="0"/>
              <a:t>     #include &lt;</a:t>
            </a:r>
            <a:r>
              <a:rPr lang="en-US" dirty="0" err="1"/>
              <a:t>fcntl.h</a:t>
            </a:r>
            <a:r>
              <a:rPr lang="en-US" dirty="0"/>
              <a:t>&gt;</a:t>
            </a:r>
          </a:p>
          <a:p>
            <a:r>
              <a:rPr lang="en-US" dirty="0"/>
              <a:t>     #include &lt;sys/</a:t>
            </a:r>
            <a:r>
              <a:rPr lang="en-US" dirty="0" err="1"/>
              <a:t>types.h</a:t>
            </a:r>
            <a:r>
              <a:rPr lang="en-US" dirty="0"/>
              <a:t>&gt;</a:t>
            </a:r>
          </a:p>
          <a:p>
            <a:r>
              <a:rPr lang="en-US" dirty="0"/>
              <a:t>     #include &lt;sys/</a:t>
            </a:r>
            <a:r>
              <a:rPr lang="en-US" dirty="0" err="1"/>
              <a:t>stat.h</a:t>
            </a:r>
            <a:r>
              <a:rPr lang="en-US" dirty="0"/>
              <a:t>&gt;</a:t>
            </a:r>
          </a:p>
          <a:p>
            <a:r>
              <a:rPr lang="en-US" dirty="0"/>
              <a:t>     </a:t>
            </a:r>
            <a:r>
              <a:rPr lang="en-US" dirty="0" err="1"/>
              <a:t>int</a:t>
            </a:r>
            <a:r>
              <a:rPr lang="en-US" dirty="0"/>
              <a:t> main()</a:t>
            </a:r>
          </a:p>
          <a:p>
            <a:r>
              <a:rPr lang="en" dirty="0"/>
              <a:t>     {</a:t>
            </a:r>
          </a:p>
          <a:p>
            <a:r>
              <a:rPr lang="en-US" dirty="0"/>
              <a:t>        </a:t>
            </a:r>
            <a:r>
              <a:rPr lang="en-US" dirty="0" err="1"/>
              <a:t>int</a:t>
            </a:r>
            <a:r>
              <a:rPr lang="en-US" dirty="0"/>
              <a:t> </a:t>
            </a:r>
            <a:r>
              <a:rPr lang="en-US" dirty="0" err="1"/>
              <a:t>fd</a:t>
            </a:r>
            <a:r>
              <a:rPr lang="en-US" dirty="0"/>
              <a:t>;</a:t>
            </a:r>
          </a:p>
          <a:p>
            <a:endParaRPr lang="en" dirty="0"/>
          </a:p>
          <a:p>
            <a:r>
              <a:rPr lang="en-US" dirty="0"/>
              <a:t>        </a:t>
            </a:r>
            <a:r>
              <a:rPr lang="en-US" dirty="0" err="1"/>
              <a:t>fd</a:t>
            </a:r>
            <a:r>
              <a:rPr lang="en-US" dirty="0"/>
              <a:t> = open("</a:t>
            </a:r>
            <a:r>
              <a:rPr lang="en-US" dirty="0" err="1"/>
              <a:t>foo.bar",O_WRONLY</a:t>
            </a:r>
            <a:r>
              <a:rPr lang="en-US" dirty="0"/>
              <a:t> | O_CREAT, S_IREAD | S_IWRITE );</a:t>
            </a:r>
          </a:p>
          <a:p>
            <a:r>
              <a:rPr lang="en-US" dirty="0"/>
              <a:t>        if (</a:t>
            </a:r>
            <a:r>
              <a:rPr lang="en-US" dirty="0" err="1"/>
              <a:t>fd</a:t>
            </a:r>
            <a:r>
              <a:rPr lang="en-US" dirty="0"/>
              <a:t> == -1)</a:t>
            </a:r>
          </a:p>
          <a:p>
            <a:r>
              <a:rPr lang="en" dirty="0"/>
              <a:t>           {</a:t>
            </a:r>
          </a:p>
          <a:p>
            <a:r>
              <a:rPr lang="en-US" dirty="0"/>
              <a:t>           </a:t>
            </a:r>
            <a:r>
              <a:rPr lang="en-US" dirty="0" err="1"/>
              <a:t>perror</a:t>
            </a:r>
            <a:r>
              <a:rPr lang="en-US" dirty="0"/>
              <a:t>("foo.bar");</a:t>
            </a:r>
          </a:p>
          <a:p>
            <a:r>
              <a:rPr lang="en-US" dirty="0"/>
              <a:t>           exit (1);</a:t>
            </a:r>
          </a:p>
          <a:p>
            <a:r>
              <a:rPr lang="en" dirty="0"/>
              <a:t>           }</a:t>
            </a:r>
          </a:p>
          <a:p>
            <a:r>
              <a:rPr lang="en-US" dirty="0"/>
              <a:t>        close(1);         /* close standard output  */</a:t>
            </a:r>
          </a:p>
          <a:p>
            <a:r>
              <a:rPr lang="en-US" dirty="0"/>
              <a:t>        dup(</a:t>
            </a:r>
            <a:r>
              <a:rPr lang="en-US" dirty="0" err="1"/>
              <a:t>fd</a:t>
            </a:r>
            <a:r>
              <a:rPr lang="en-US" dirty="0"/>
              <a:t>);       /* </a:t>
            </a:r>
            <a:r>
              <a:rPr lang="en-US" dirty="0" err="1"/>
              <a:t>fd</a:t>
            </a:r>
            <a:r>
              <a:rPr lang="en-US" dirty="0"/>
              <a:t> will be duplicated into standard out's slot */</a:t>
            </a:r>
          </a:p>
          <a:p>
            <a:r>
              <a:rPr lang="en-US" dirty="0"/>
              <a:t>        close(</a:t>
            </a:r>
            <a:r>
              <a:rPr lang="en-US" dirty="0" err="1"/>
              <a:t>fd</a:t>
            </a:r>
            <a:r>
              <a:rPr lang="en-US" dirty="0"/>
              <a:t>);        /* close the extra slot */</a:t>
            </a:r>
          </a:p>
          <a:p>
            <a:r>
              <a:rPr lang="en-US" dirty="0"/>
              <a:t>        </a:t>
            </a:r>
            <a:r>
              <a:rPr lang="en-US" dirty="0" err="1"/>
              <a:t>printf</a:t>
            </a:r>
            <a:r>
              <a:rPr lang="en-US" dirty="0"/>
              <a:t>("Hello, world!\n");    /* should go to file foo.bar */</a:t>
            </a:r>
          </a:p>
          <a:p>
            <a:r>
              <a:rPr lang="en-US" dirty="0"/>
              <a:t>        exit (0);         /* exit() will close the files */</a:t>
            </a:r>
          </a:p>
          <a:p>
            <a:r>
              <a:rPr lang="en" dirty="0"/>
              <a:t>     }</a:t>
            </a:r>
          </a:p>
        </p:txBody>
      </p:sp>
      <p:sp>
        <p:nvSpPr>
          <p:cNvPr id="111618" name="Rectangle 2"/>
          <p:cNvSpPr>
            <a:spLocks noChangeArrowheads="1"/>
          </p:cNvSpPr>
          <p:nvPr/>
        </p:nvSpPr>
        <p:spPr bwMode="auto">
          <a:xfrm>
            <a:off x="4191000" y="5638800"/>
            <a:ext cx="3810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Unicode MS" pitchFamily="34" charset="-128"/>
                <a:cs typeface="Arial" pitchFamily="34" charset="0"/>
              </a:rPr>
              <a:t>The dup() system call duplicates an open file descriptor</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632311"/>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     #include &lt;</a:t>
            </a:r>
            <a:r>
              <a:rPr lang="en-US" sz="2400" dirty="0" err="1"/>
              <a:t>fcntl.h</a:t>
            </a:r>
            <a:r>
              <a:rPr lang="en-US" sz="2400" dirty="0"/>
              <a:t>&gt;</a:t>
            </a:r>
          </a:p>
          <a:p>
            <a:r>
              <a:rPr lang="en-US" sz="2400" dirty="0"/>
              <a:t>     #include &lt;sys/</a:t>
            </a:r>
            <a:r>
              <a:rPr lang="en-US" sz="2400" dirty="0" err="1"/>
              <a:t>types.h</a:t>
            </a:r>
            <a:r>
              <a:rPr lang="en-US" sz="2400" dirty="0"/>
              <a:t>&gt;</a:t>
            </a:r>
          </a:p>
          <a:p>
            <a:r>
              <a:rPr lang="en-US" sz="2400" dirty="0"/>
              <a:t>     #include &lt;sys/</a:t>
            </a:r>
            <a:r>
              <a:rPr lang="en-US" sz="2400" dirty="0" err="1"/>
              <a:t>stat.h</a:t>
            </a:r>
            <a:r>
              <a:rPr lang="en-US" sz="2400" dirty="0"/>
              <a:t>&gt;</a:t>
            </a:r>
          </a:p>
          <a:p>
            <a:r>
              <a:rPr lang="en-US" sz="2400" dirty="0"/>
              <a:t>     </a:t>
            </a:r>
            <a:r>
              <a:rPr lang="en-US" sz="2400" dirty="0" err="1"/>
              <a:t>int</a:t>
            </a:r>
            <a:r>
              <a:rPr lang="en-US" sz="2400" dirty="0"/>
              <a:t> main()</a:t>
            </a:r>
          </a:p>
          <a:p>
            <a:r>
              <a:rPr lang="en-US" sz="2400" dirty="0"/>
              <a:t>     {</a:t>
            </a:r>
          </a:p>
          <a:p>
            <a:r>
              <a:rPr lang="en-US" sz="2400" dirty="0"/>
              <a:t>        </a:t>
            </a:r>
            <a:r>
              <a:rPr lang="en-US" sz="2400" dirty="0" err="1"/>
              <a:t>int</a:t>
            </a:r>
            <a:r>
              <a:rPr lang="en-US" sz="2400" dirty="0"/>
              <a:t> </a:t>
            </a:r>
            <a:r>
              <a:rPr lang="en-US" sz="2400" dirty="0" err="1"/>
              <a:t>fd</a:t>
            </a:r>
            <a:r>
              <a:rPr lang="en-US" sz="2400" dirty="0"/>
              <a:t>;</a:t>
            </a:r>
          </a:p>
          <a:p>
            <a:r>
              <a:rPr lang="en-US" sz="2400" dirty="0"/>
              <a:t>         if ( fork() != 0)</a:t>
            </a:r>
          </a:p>
          <a:p>
            <a:r>
              <a:rPr lang="en-US" sz="2400" dirty="0"/>
              <a:t>           wait ((</a:t>
            </a:r>
            <a:r>
              <a:rPr lang="en-US" sz="2400" dirty="0" err="1"/>
              <a:t>int</a:t>
            </a:r>
            <a:r>
              <a:rPr lang="en-US" sz="2400" dirty="0"/>
              <a:t> *) 0);</a:t>
            </a:r>
          </a:p>
          <a:p>
            <a:r>
              <a:rPr lang="en-US" sz="2400" dirty="0"/>
              <a:t>        else</a:t>
            </a:r>
          </a:p>
          <a:p>
            <a:r>
              <a:rPr lang="en-US" sz="2400" dirty="0"/>
              <a:t>           {</a:t>
            </a:r>
          </a:p>
          <a:p>
            <a:r>
              <a:rPr lang="en-US" sz="2400" dirty="0"/>
              <a:t>           </a:t>
            </a:r>
            <a:r>
              <a:rPr lang="en-US" sz="2400" dirty="0" err="1"/>
              <a:t>execl</a:t>
            </a:r>
            <a:r>
              <a:rPr lang="en-US" sz="2400" dirty="0"/>
              <a:t> ("/bin/</a:t>
            </a:r>
            <a:r>
              <a:rPr lang="en-US" sz="2400" dirty="0" err="1"/>
              <a:t>mkdir</a:t>
            </a:r>
            <a:r>
              <a:rPr lang="en-US" sz="2400" dirty="0"/>
              <a:t>", "</a:t>
            </a:r>
            <a:r>
              <a:rPr lang="en-US" sz="2400" dirty="0" err="1"/>
              <a:t>mkdir</a:t>
            </a:r>
            <a:r>
              <a:rPr lang="en-US" sz="2400" dirty="0"/>
              <a:t>", "</a:t>
            </a:r>
            <a:r>
              <a:rPr lang="en-US" sz="2400" dirty="0" err="1"/>
              <a:t>newdir</a:t>
            </a:r>
            <a:r>
              <a:rPr lang="en-US" sz="2400" dirty="0"/>
              <a:t>", (char *) NULL);</a:t>
            </a:r>
          </a:p>
          <a:p>
            <a:r>
              <a:rPr lang="en-US" sz="2400" dirty="0"/>
              <a:t>           </a:t>
            </a:r>
            <a:r>
              <a:rPr lang="en-US" sz="2400" dirty="0" err="1"/>
              <a:t>fprintf</a:t>
            </a:r>
            <a:r>
              <a:rPr lang="en-US" sz="2400" dirty="0"/>
              <a:t> (</a:t>
            </a:r>
            <a:r>
              <a:rPr lang="en-US" sz="2400" dirty="0" err="1"/>
              <a:t>stderr</a:t>
            </a:r>
            <a:r>
              <a:rPr lang="en-US" sz="2400" dirty="0"/>
              <a:t>, "exec failed!\n");</a:t>
            </a:r>
          </a:p>
          <a:p>
            <a:r>
              <a:rPr lang="en-US" sz="2400" dirty="0"/>
              <a:t>           exit (1);</a:t>
            </a:r>
          </a:p>
          <a:p>
            <a:r>
              <a:rPr lang="en-US" sz="2400" dirty="0"/>
              <a:t>           }</a:t>
            </a:r>
          </a:p>
        </p:txBody>
      </p:sp>
      <p:sp>
        <p:nvSpPr>
          <p:cNvPr id="4" name="Rectangle 3"/>
          <p:cNvSpPr/>
          <p:nvPr/>
        </p:nvSpPr>
        <p:spPr>
          <a:xfrm>
            <a:off x="3505200" y="838200"/>
            <a:ext cx="525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The UNIX system calls that transform a executable binary file into a process are the "exec" family of system calls. The prototypes for these calls are:</a:t>
            </a:r>
          </a:p>
        </p:txBody>
      </p:sp>
      <p:sp>
        <p:nvSpPr>
          <p:cNvPr id="5" name="Rectangle 4"/>
          <p:cNvSpPr/>
          <p:nvPr/>
        </p:nvSpPr>
        <p:spPr>
          <a:xfrm>
            <a:off x="2362200" y="5257800"/>
            <a:ext cx="579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Takes the path name of an executable program (binary file) as its first argument. The rest of the arguments are a list of command line arguments to the new program (</a:t>
            </a:r>
            <a:r>
              <a:rPr lang="en-US" sz="2400" dirty="0" err="1">
                <a:solidFill>
                  <a:schemeClr val="tx1"/>
                </a:solidFill>
              </a:rPr>
              <a:t>argv</a:t>
            </a:r>
            <a:r>
              <a:rPr lang="en-US" sz="2400" dirty="0">
                <a:solidFill>
                  <a:schemeClr val="tx1"/>
                </a:solidFill>
              </a:rPr>
              <a:t>[]).</a:t>
            </a:r>
            <a:endParaRPr lang="en-US" sz="2200" dirty="0">
              <a:solidFill>
                <a:schemeClr val="tx1"/>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normAutofit fontScale="92500" lnSpcReduction="20000"/>
          </a:bodyPr>
          <a:lstStyle/>
          <a:p>
            <a:r>
              <a:rPr lang="en-US" dirty="0"/>
              <a:t>if ( (</a:t>
            </a:r>
            <a:r>
              <a:rPr lang="en-US" dirty="0" err="1"/>
              <a:t>fd</a:t>
            </a:r>
            <a:r>
              <a:rPr lang="en-US" dirty="0"/>
              <a:t> = open("</a:t>
            </a:r>
            <a:r>
              <a:rPr lang="en-US" dirty="0" err="1"/>
              <a:t>newdir</a:t>
            </a:r>
            <a:r>
              <a:rPr lang="en-US" dirty="0"/>
              <a:t>/foo.bar", O_RDWR | O_CREAT, 0644)) == -1)</a:t>
            </a:r>
          </a:p>
          <a:p>
            <a:r>
              <a:rPr lang="en-US" dirty="0"/>
              <a:t>           {</a:t>
            </a:r>
          </a:p>
          <a:p>
            <a:r>
              <a:rPr lang="en-US" dirty="0"/>
              <a:t>           </a:t>
            </a:r>
            <a:r>
              <a:rPr lang="en-US" dirty="0" err="1"/>
              <a:t>fprintf</a:t>
            </a:r>
            <a:r>
              <a:rPr lang="en-US" dirty="0"/>
              <a:t> (</a:t>
            </a:r>
            <a:r>
              <a:rPr lang="en-US" dirty="0" err="1"/>
              <a:t>stderr</a:t>
            </a:r>
            <a:r>
              <a:rPr lang="en-US" dirty="0"/>
              <a:t>, "open failed!\n");</a:t>
            </a:r>
          </a:p>
          <a:p>
            <a:r>
              <a:rPr lang="en-US" dirty="0"/>
              <a:t>           exit (2);</a:t>
            </a:r>
          </a:p>
          <a:p>
            <a:r>
              <a:rPr lang="en-US" dirty="0"/>
              <a:t>           }</a:t>
            </a:r>
          </a:p>
          <a:p>
            <a:r>
              <a:rPr lang="en-US" dirty="0"/>
              <a:t>        write (</a:t>
            </a:r>
            <a:r>
              <a:rPr lang="en-US" dirty="0" err="1"/>
              <a:t>fd</a:t>
            </a:r>
            <a:r>
              <a:rPr lang="en-US" dirty="0"/>
              <a:t>, "Hello, world", 14);</a:t>
            </a:r>
          </a:p>
          <a:p>
            <a:r>
              <a:rPr lang="en-US" dirty="0"/>
              <a:t>        close (</a:t>
            </a:r>
            <a:r>
              <a:rPr lang="en-US" dirty="0" err="1"/>
              <a:t>fd</a:t>
            </a:r>
            <a:r>
              <a:rPr lang="en-US" dirty="0"/>
              <a:t>);</a:t>
            </a:r>
          </a:p>
          <a:p>
            <a:r>
              <a:rPr lang="en-US" dirty="0"/>
              <a:t>        exit (0);</a:t>
            </a:r>
          </a:p>
          <a:p>
            <a:r>
              <a:rPr lang="en-US" dirty="0"/>
              <a:t>     }</a:t>
            </a:r>
          </a:p>
          <a:p>
            <a:r>
              <a:rPr lang="en-US" dirty="0"/>
              <a:t>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8ADA-C0D3-8732-D487-AC6BCFE47785}"/>
              </a:ext>
            </a:extLst>
          </p:cNvPr>
          <p:cNvSpPr>
            <a:spLocks noGrp="1"/>
          </p:cNvSpPr>
          <p:nvPr>
            <p:ph type="title"/>
          </p:nvPr>
        </p:nvSpPr>
        <p:spPr/>
        <p:txBody>
          <a:bodyPr>
            <a:normAutofit fontScale="90000"/>
          </a:bodyPr>
          <a:lstStyle/>
          <a:p>
            <a:r>
              <a:rPr lang="en-US" dirty="0"/>
              <a:t> tail</a:t>
            </a:r>
            <a:br>
              <a:rPr lang="en-US" dirty="0"/>
            </a:br>
            <a:endParaRPr lang="en-IN" dirty="0"/>
          </a:p>
        </p:txBody>
      </p:sp>
      <p:sp>
        <p:nvSpPr>
          <p:cNvPr id="3" name="Content Placeholder 2">
            <a:extLst>
              <a:ext uri="{FF2B5EF4-FFF2-40B4-BE49-F238E27FC236}">
                <a16:creationId xmlns:a16="http://schemas.microsoft.com/office/drawing/2014/main" id="{451EDA2C-2FD1-C6F4-CE27-1DA4A11F14F8}"/>
              </a:ext>
            </a:extLst>
          </p:cNvPr>
          <p:cNvSpPr>
            <a:spLocks noGrp="1"/>
          </p:cNvSpPr>
          <p:nvPr>
            <p:ph sz="quarter" idx="1"/>
          </p:nvPr>
        </p:nvSpPr>
        <p:spPr/>
        <p:txBody>
          <a:bodyPr>
            <a:normAutofit/>
          </a:bodyPr>
          <a:lstStyle/>
          <a:p>
            <a:pPr algn="just"/>
            <a:endParaRPr lang="en-US" dirty="0"/>
          </a:p>
          <a:p>
            <a:pPr algn="just"/>
            <a:r>
              <a:rPr lang="en-US" dirty="0"/>
              <a:t>The tail command gives you a listing of the last 10 lines of a file. If you want to see fewer or more lines, use the -n (number) option. In this example, we use tail with its default of 10 lines. We then repeat the command asking for only five lines.</a:t>
            </a:r>
          </a:p>
          <a:p>
            <a:pPr algn="just"/>
            <a:endParaRPr lang="en-US" dirty="0"/>
          </a:p>
          <a:p>
            <a:pPr algn="just"/>
            <a:r>
              <a:rPr lang="en-US" b="1" dirty="0">
                <a:solidFill>
                  <a:srgbClr val="002060"/>
                </a:solidFill>
              </a:rPr>
              <a:t>tail </a:t>
            </a:r>
            <a:r>
              <a:rPr lang="en-US" b="1" dirty="0" err="1">
                <a:solidFill>
                  <a:srgbClr val="002060"/>
                </a:solidFill>
              </a:rPr>
              <a:t>core.c</a:t>
            </a:r>
            <a:endParaRPr lang="en-US" b="1" dirty="0">
              <a:solidFill>
                <a:srgbClr val="002060"/>
              </a:solidFill>
            </a:endParaRPr>
          </a:p>
          <a:p>
            <a:pPr algn="just"/>
            <a:endParaRPr lang="en-US" b="1" dirty="0">
              <a:solidFill>
                <a:srgbClr val="002060"/>
              </a:solidFill>
            </a:endParaRPr>
          </a:p>
          <a:p>
            <a:pPr algn="just"/>
            <a:r>
              <a:rPr lang="en-US" b="1" dirty="0">
                <a:solidFill>
                  <a:srgbClr val="002060"/>
                </a:solidFill>
              </a:rPr>
              <a:t>tail -n 5 </a:t>
            </a:r>
            <a:r>
              <a:rPr lang="en-US" b="1" dirty="0" err="1">
                <a:solidFill>
                  <a:srgbClr val="002060"/>
                </a:solidFill>
              </a:rPr>
              <a:t>core.c</a:t>
            </a:r>
            <a:endParaRPr lang="en-IN" b="1" dirty="0">
              <a:solidFill>
                <a:srgbClr val="002060"/>
              </a:solidFill>
            </a:endParaRPr>
          </a:p>
        </p:txBody>
      </p:sp>
    </p:spTree>
    <p:extLst>
      <p:ext uri="{BB962C8B-B14F-4D97-AF65-F5344CB8AC3E}">
        <p14:creationId xmlns:p14="http://schemas.microsoft.com/office/powerpoint/2010/main" val="18534453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847755"/>
          </a:xfrm>
          <a:prstGeom prst="rect">
            <a:avLst/>
          </a:prstGeom>
        </p:spPr>
        <p:txBody>
          <a:bodyPr wrap="square">
            <a:spAutoFit/>
          </a:bodyPr>
          <a:lstStyle/>
          <a:p>
            <a:r>
              <a:rPr lang="en-US" sz="2200" dirty="0"/>
              <a:t>#include &lt;</a:t>
            </a:r>
            <a:r>
              <a:rPr lang="en-US" sz="2200" dirty="0" err="1"/>
              <a:t>stdio.h</a:t>
            </a:r>
            <a:r>
              <a:rPr lang="en-US" sz="2200" dirty="0"/>
              <a:t>&gt;</a:t>
            </a:r>
          </a:p>
          <a:p>
            <a:r>
              <a:rPr lang="en-US" sz="2200" dirty="0"/>
              <a:t>     #define  EVER   ;;</a:t>
            </a:r>
          </a:p>
          <a:p>
            <a:r>
              <a:rPr lang="en-US" sz="2200" dirty="0"/>
              <a:t>     </a:t>
            </a:r>
            <a:r>
              <a:rPr lang="en-US" sz="2200" dirty="0" err="1"/>
              <a:t>int</a:t>
            </a:r>
            <a:r>
              <a:rPr lang="en-US" sz="2200" dirty="0"/>
              <a:t> main()</a:t>
            </a:r>
          </a:p>
          <a:p>
            <a:r>
              <a:rPr lang="en" sz="2200" dirty="0"/>
              <a:t>     {</a:t>
            </a:r>
          </a:p>
          <a:p>
            <a:r>
              <a:rPr lang="en-US" sz="2200" dirty="0"/>
              <a:t>        </a:t>
            </a:r>
            <a:r>
              <a:rPr lang="en-US" sz="2200" dirty="0" err="1"/>
              <a:t>int</a:t>
            </a:r>
            <a:r>
              <a:rPr lang="en-US" sz="2200" dirty="0"/>
              <a:t> process;</a:t>
            </a:r>
          </a:p>
          <a:p>
            <a:r>
              <a:rPr lang="en-US" sz="2200" dirty="0"/>
              <a:t>        char line[81];</a:t>
            </a:r>
          </a:p>
          <a:p>
            <a:r>
              <a:rPr lang="en-US" sz="2200" dirty="0"/>
              <a:t>        for (EVER)</a:t>
            </a:r>
          </a:p>
          <a:p>
            <a:r>
              <a:rPr lang="en" sz="2200" dirty="0"/>
              <a:t>           {</a:t>
            </a:r>
          </a:p>
          <a:p>
            <a:r>
              <a:rPr lang="en-US" sz="2200" dirty="0"/>
              <a:t>           </a:t>
            </a:r>
            <a:r>
              <a:rPr lang="en-US" sz="2200" dirty="0" err="1"/>
              <a:t>fprintf</a:t>
            </a:r>
            <a:r>
              <a:rPr lang="en-US" sz="2200" dirty="0"/>
              <a:t>(</a:t>
            </a:r>
            <a:r>
              <a:rPr lang="en-US" sz="2200" dirty="0" err="1"/>
              <a:t>stderr</a:t>
            </a:r>
            <a:r>
              <a:rPr lang="en-US" sz="2200" dirty="0"/>
              <a:t>, "</a:t>
            </a:r>
            <a:r>
              <a:rPr lang="en-US" sz="2200" dirty="0" err="1"/>
              <a:t>cmd</a:t>
            </a:r>
            <a:r>
              <a:rPr lang="en-US" sz="2200" dirty="0"/>
              <a:t>: ");</a:t>
            </a:r>
          </a:p>
          <a:p>
            <a:r>
              <a:rPr lang="en-US" sz="2200" dirty="0"/>
              <a:t>              if ( gets (line) == (char *) NULL)      /* blank line input */</a:t>
            </a:r>
          </a:p>
          <a:p>
            <a:r>
              <a:rPr lang="en-US" sz="2200" dirty="0"/>
              <a:t>                 exit (0);</a:t>
            </a:r>
          </a:p>
          <a:p>
            <a:r>
              <a:rPr lang="en-US" sz="2200" dirty="0"/>
              <a:t>        /* create a new process */</a:t>
            </a:r>
          </a:p>
          <a:p>
            <a:r>
              <a:rPr lang="en-US" sz="2200" dirty="0"/>
              <a:t>           process = fork ();</a:t>
            </a:r>
          </a:p>
          <a:p>
            <a:r>
              <a:rPr lang="en-US" sz="2200" dirty="0"/>
              <a:t>           if (process &gt; 0)             /* parent */</a:t>
            </a:r>
          </a:p>
          <a:p>
            <a:r>
              <a:rPr lang="en-US" sz="2200" dirty="0"/>
              <a:t>              wait ((</a:t>
            </a:r>
            <a:r>
              <a:rPr lang="en-US" sz="2200" dirty="0" err="1"/>
              <a:t>int</a:t>
            </a:r>
            <a:r>
              <a:rPr lang="en-US" sz="2200" dirty="0"/>
              <a:t> *) 0);       /* null pointer - return value not saved */</a:t>
            </a:r>
          </a:p>
          <a:p>
            <a:r>
              <a:rPr lang="en-US" sz="2200" dirty="0"/>
              <a:t>           else if (process == 0)       /* child */</a:t>
            </a:r>
          </a:p>
          <a:p>
            <a:r>
              <a:rPr lang="en-US" sz="2200" dirty="0"/>
              <a:t>              {                         /* execute program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848600" cy="4154984"/>
          </a:xfrm>
          <a:prstGeom prst="rect">
            <a:avLst/>
          </a:prstGeom>
        </p:spPr>
        <p:txBody>
          <a:bodyPr wrap="square">
            <a:spAutoFit/>
          </a:bodyPr>
          <a:lstStyle/>
          <a:p>
            <a:r>
              <a:rPr lang="en-US" sz="2200" dirty="0"/>
              <a:t>         </a:t>
            </a:r>
            <a:r>
              <a:rPr lang="en-US" sz="2200" dirty="0" err="1"/>
              <a:t>execlp</a:t>
            </a:r>
            <a:r>
              <a:rPr lang="en-US" sz="2200" dirty="0"/>
              <a:t> (line, line,(char *) NULL);</a:t>
            </a:r>
          </a:p>
          <a:p>
            <a:r>
              <a:rPr lang="en-US" sz="2200" dirty="0"/>
              <a:t>                                     /* some problem if exec returns */</a:t>
            </a:r>
          </a:p>
          <a:p>
            <a:r>
              <a:rPr lang="en-US" sz="2200" dirty="0"/>
              <a:t>              </a:t>
            </a:r>
            <a:r>
              <a:rPr lang="en-US" sz="2200" dirty="0" err="1"/>
              <a:t>fprintf</a:t>
            </a:r>
            <a:r>
              <a:rPr lang="en-US" sz="2200" dirty="0"/>
              <a:t> (</a:t>
            </a:r>
            <a:r>
              <a:rPr lang="en-US" sz="2200" dirty="0" err="1"/>
              <a:t>stderr</a:t>
            </a:r>
            <a:r>
              <a:rPr lang="en-US" sz="2200" dirty="0"/>
              <a:t>, "Can't execute %s\n", line);</a:t>
            </a:r>
          </a:p>
          <a:p>
            <a:r>
              <a:rPr lang="en-US" sz="2200" dirty="0"/>
              <a:t>              exit (1);</a:t>
            </a:r>
          </a:p>
          <a:p>
            <a:r>
              <a:rPr lang="en" sz="2200" dirty="0"/>
              <a:t>              }</a:t>
            </a:r>
          </a:p>
          <a:p>
            <a:r>
              <a:rPr lang="en-US" sz="2200" dirty="0"/>
              <a:t>           else if ( process == -1)     /* can't create a new process */</a:t>
            </a:r>
          </a:p>
          <a:p>
            <a:r>
              <a:rPr lang="en" sz="2200" dirty="0"/>
              <a:t>              {</a:t>
            </a:r>
          </a:p>
          <a:p>
            <a:r>
              <a:rPr lang="en-US" sz="2200" dirty="0"/>
              <a:t>              </a:t>
            </a:r>
            <a:r>
              <a:rPr lang="en-US" sz="2200" dirty="0" err="1"/>
              <a:t>fprintf</a:t>
            </a:r>
            <a:r>
              <a:rPr lang="en-US" sz="2200" dirty="0"/>
              <a:t> (</a:t>
            </a:r>
            <a:r>
              <a:rPr lang="en-US" sz="2200" dirty="0" err="1"/>
              <a:t>stderr</a:t>
            </a:r>
            <a:r>
              <a:rPr lang="en-US" sz="2200" dirty="0"/>
              <a:t>, "Can't fork!\n");</a:t>
            </a:r>
          </a:p>
          <a:p>
            <a:r>
              <a:rPr lang="en-US" sz="2200" dirty="0"/>
              <a:t>              exit (2);</a:t>
            </a:r>
          </a:p>
          <a:p>
            <a:r>
              <a:rPr lang="en" sz="2200" dirty="0"/>
              <a:t>              }</a:t>
            </a:r>
          </a:p>
          <a:p>
            <a:r>
              <a:rPr lang="en" sz="2200" dirty="0"/>
              <a:t>           }</a:t>
            </a:r>
          </a:p>
          <a:p>
            <a:r>
              <a:rPr lang="en" sz="2200" dirty="0"/>
              <a:t>     }</a:t>
            </a:r>
          </a:p>
        </p:txBody>
      </p:sp>
      <p:sp>
        <p:nvSpPr>
          <p:cNvPr id="5" name="Rectangle 4"/>
          <p:cNvSpPr/>
          <p:nvPr/>
        </p:nvSpPr>
        <p:spPr>
          <a:xfrm>
            <a:off x="2895600" y="4495800"/>
            <a:ext cx="5486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t>Same as </a:t>
            </a:r>
            <a:r>
              <a:rPr lang="en-US" sz="2400" dirty="0" err="1"/>
              <a:t>execl</a:t>
            </a:r>
            <a:r>
              <a:rPr lang="en-US" sz="2400" dirty="0"/>
              <a:t>(), except that the program name doesn't have to be a full path name, and it can be a shell program instead of an executable module:</a:t>
            </a:r>
            <a:endParaRPr lang="en-US" sz="2200" dirty="0">
              <a:solidFill>
                <a:schemeClr val="tx1"/>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8534400" cy="5262979"/>
          </a:xfrm>
          <a:prstGeom prst="rect">
            <a:avLst/>
          </a:prstGeom>
        </p:spPr>
        <p:txBody>
          <a:bodyPr wrap="square">
            <a:spAutoFit/>
          </a:bodyPr>
          <a:lstStyle/>
          <a:p>
            <a:pPr algn="just"/>
            <a:r>
              <a:rPr lang="en-US" sz="2400" b="1" dirty="0"/>
              <a:t>Alarm() </a:t>
            </a:r>
          </a:p>
          <a:p>
            <a:pPr algn="just"/>
            <a:r>
              <a:rPr lang="en-US" sz="2400" dirty="0"/>
              <a:t>Every process has an alarm clock stored in its system-data segment.  When the alarm goes off, signal SIGALRM is sent to the calling process.</a:t>
            </a:r>
          </a:p>
          <a:p>
            <a:r>
              <a:rPr lang="en-US" sz="2400" dirty="0"/>
              <a:t> unsigned </a:t>
            </a:r>
            <a:r>
              <a:rPr lang="en-US" sz="2400" dirty="0" err="1"/>
              <a:t>int</a:t>
            </a:r>
            <a:r>
              <a:rPr lang="en-US" sz="2400" dirty="0"/>
              <a:t> alarm(seconds)</a:t>
            </a:r>
          </a:p>
          <a:p>
            <a:r>
              <a:rPr lang="en-US" sz="2400" dirty="0"/>
              <a:t>     unsigned </a:t>
            </a:r>
            <a:r>
              <a:rPr lang="en-US" sz="2400" dirty="0" err="1"/>
              <a:t>int</a:t>
            </a:r>
            <a:r>
              <a:rPr lang="en-US" sz="2400" dirty="0"/>
              <a:t> seconds;</a:t>
            </a:r>
          </a:p>
          <a:p>
            <a:r>
              <a:rPr lang="en-US" sz="2400" dirty="0"/>
              <a:t>     where seconds defines the time after which the UNIX system sends the SIGALRM signal to the calling process.</a:t>
            </a:r>
          </a:p>
          <a:p>
            <a:endParaRPr lang="en-US" sz="2400" dirty="0"/>
          </a:p>
          <a:p>
            <a:r>
              <a:rPr lang="en-US" sz="2400" b="1" dirty="0"/>
              <a:t>Signal()</a:t>
            </a:r>
          </a:p>
          <a:p>
            <a:r>
              <a:rPr lang="en-US" sz="2400" dirty="0"/>
              <a:t> The UNIX system provides a facility for sending and receiving software interrupts, also called SIGNALS.  </a:t>
            </a:r>
          </a:p>
          <a:p>
            <a:r>
              <a:rPr lang="en-US" sz="2400" dirty="0"/>
              <a:t>Signals are sent to a process when a predefined condition happens.  The number of signals available is system dependent.</a:t>
            </a:r>
          </a:p>
          <a:p>
            <a:r>
              <a:rPr lang="en-US" sz="2400" dirty="0" err="1"/>
              <a:t>int</a:t>
            </a:r>
            <a:r>
              <a:rPr lang="en-US" sz="2400" dirty="0"/>
              <a:t> (* signal ( </a:t>
            </a:r>
            <a:r>
              <a:rPr lang="en-US" sz="2400" dirty="0" err="1"/>
              <a:t>signal_name</a:t>
            </a:r>
            <a:r>
              <a:rPr lang="en-US" sz="2400" dirty="0"/>
              <a:t>, function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28600" y="304800"/>
            <a:ext cx="8915400" cy="6324600"/>
          </a:xfrm>
        </p:spPr>
        <p:txBody>
          <a:bodyPr>
            <a:noAutofit/>
          </a:bodyPr>
          <a:lstStyle/>
          <a:p>
            <a:r>
              <a:rPr lang="en-US" sz="2000" dirty="0"/>
              <a:t>#include &lt;</a:t>
            </a:r>
            <a:r>
              <a:rPr lang="en-US" sz="2000" dirty="0" err="1"/>
              <a:t>stdio.h</a:t>
            </a:r>
            <a:r>
              <a:rPr lang="en-US" sz="2000" dirty="0"/>
              <a:t>&gt;</a:t>
            </a:r>
          </a:p>
          <a:p>
            <a:r>
              <a:rPr lang="en-US" sz="2000" dirty="0"/>
              <a:t>     #include &lt;sys/</a:t>
            </a:r>
            <a:r>
              <a:rPr lang="en-US" sz="2000" dirty="0" err="1"/>
              <a:t>signal.h</a:t>
            </a:r>
            <a:r>
              <a:rPr lang="en-US" sz="2000" dirty="0"/>
              <a:t>&gt;</a:t>
            </a:r>
          </a:p>
          <a:p>
            <a:r>
              <a:rPr lang="en-US" sz="2000" dirty="0" err="1"/>
              <a:t>int</a:t>
            </a:r>
            <a:r>
              <a:rPr lang="en-US" sz="2000" dirty="0"/>
              <a:t> </a:t>
            </a:r>
            <a:r>
              <a:rPr lang="en-US" sz="2000" dirty="0" err="1"/>
              <a:t>times_up</a:t>
            </a:r>
            <a:r>
              <a:rPr lang="en-US" sz="2000" dirty="0"/>
              <a:t>();</a:t>
            </a:r>
          </a:p>
          <a:p>
            <a:r>
              <a:rPr lang="en-US" sz="2000" dirty="0"/>
              <a:t>     void main()</a:t>
            </a:r>
          </a:p>
          <a:p>
            <a:r>
              <a:rPr lang="en" sz="2000" dirty="0"/>
              <a:t>     {</a:t>
            </a:r>
          </a:p>
          <a:p>
            <a:pPr>
              <a:buNone/>
            </a:pPr>
            <a:r>
              <a:rPr lang="en-US" sz="2000" dirty="0"/>
              <a:t>signal (SIGALRM, </a:t>
            </a:r>
            <a:r>
              <a:rPr lang="en-US" sz="2000" dirty="0" err="1"/>
              <a:t>times_up</a:t>
            </a:r>
            <a:r>
              <a:rPr lang="en-US" sz="2000" dirty="0"/>
              <a:t>);  // go to the </a:t>
            </a:r>
            <a:r>
              <a:rPr lang="en-US" sz="2000" dirty="0" err="1"/>
              <a:t>times_up</a:t>
            </a:r>
            <a:r>
              <a:rPr lang="en-US" sz="2000" dirty="0"/>
              <a:t> function  */ when the alarm goes off.     </a:t>
            </a:r>
          </a:p>
          <a:p>
            <a:r>
              <a:rPr lang="en-US" sz="2000" dirty="0"/>
              <a:t>        alarm (10);                         /* set the alarm for 10 seconds */</a:t>
            </a:r>
          </a:p>
          <a:p>
            <a:r>
              <a:rPr lang="en-US" sz="2000" dirty="0"/>
              <a:t>        for (;;)                          /* endless loop.                */</a:t>
            </a:r>
          </a:p>
          <a:p>
            <a:r>
              <a:rPr lang="en-US" sz="2000" dirty="0"/>
              <a:t>           ;                                /* hope the alarm works.        */</a:t>
            </a:r>
          </a:p>
          <a:p>
            <a:r>
              <a:rPr lang="en" sz="2000" dirty="0"/>
              <a:t>     }</a:t>
            </a:r>
          </a:p>
          <a:p>
            <a:r>
              <a:rPr lang="en-US" sz="2000" dirty="0"/>
              <a:t>     </a:t>
            </a:r>
            <a:r>
              <a:rPr lang="en-US" sz="2000" dirty="0" err="1"/>
              <a:t>int</a:t>
            </a:r>
            <a:r>
              <a:rPr lang="en-US" sz="2000" dirty="0"/>
              <a:t> </a:t>
            </a:r>
            <a:r>
              <a:rPr lang="en-US" sz="2000" dirty="0" err="1"/>
              <a:t>times_up</a:t>
            </a:r>
            <a:r>
              <a:rPr lang="en-US" sz="2000" dirty="0"/>
              <a:t>(</a:t>
            </a:r>
            <a:r>
              <a:rPr lang="en-US" sz="2000" dirty="0" err="1"/>
              <a:t>int</a:t>
            </a:r>
            <a:r>
              <a:rPr lang="en-US" sz="2000" dirty="0"/>
              <a:t> sig)</a:t>
            </a:r>
          </a:p>
          <a:p>
            <a:r>
              <a:rPr lang="en" sz="2000" dirty="0"/>
              <a:t>     {</a:t>
            </a:r>
          </a:p>
          <a:p>
            <a:r>
              <a:rPr lang="en-US" sz="2000" dirty="0"/>
              <a:t>        </a:t>
            </a:r>
            <a:r>
              <a:rPr lang="en-US" sz="2000" dirty="0" err="1"/>
              <a:t>printf</a:t>
            </a:r>
            <a:r>
              <a:rPr lang="en-US" sz="2000" dirty="0"/>
              <a:t>("Caught signal #&lt; %d &gt;n", sig);</a:t>
            </a:r>
          </a:p>
          <a:p>
            <a:r>
              <a:rPr lang="en-US" sz="2000" dirty="0"/>
              <a:t>        </a:t>
            </a:r>
            <a:r>
              <a:rPr lang="en-US" sz="2000" dirty="0" err="1"/>
              <a:t>printf</a:t>
            </a:r>
            <a:r>
              <a:rPr lang="en-US" sz="2000" dirty="0"/>
              <a:t>("Time's up!!\n");</a:t>
            </a:r>
          </a:p>
          <a:p>
            <a:r>
              <a:rPr lang="en-US" sz="2000" dirty="0"/>
              <a:t>        exit(sig);                          /* return the signal number     */</a:t>
            </a:r>
          </a:p>
          <a:p>
            <a:r>
              <a:rPr lang="en" sz="2000" dirty="0"/>
              <a:t>     }</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AB72-D382-EB93-5375-849B52E2DEF3}"/>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687E7871-B1D1-9B73-BB3C-C0B03D8305BC}"/>
              </a:ext>
            </a:extLst>
          </p:cNvPr>
          <p:cNvSpPr>
            <a:spLocks noGrp="1"/>
          </p:cNvSpPr>
          <p:nvPr>
            <p:ph sz="quarter" idx="1"/>
          </p:nvPr>
        </p:nvSpPr>
        <p:spPr/>
        <p:txBody>
          <a:bodyPr/>
          <a:lstStyle/>
          <a:p>
            <a:r>
              <a:rPr lang="en-US" dirty="0"/>
              <a:t>The history command lists the commands you have previously issued on the command line. </a:t>
            </a:r>
          </a:p>
          <a:p>
            <a:endParaRPr lang="en-IN" dirty="0"/>
          </a:p>
        </p:txBody>
      </p:sp>
    </p:spTree>
    <p:extLst>
      <p:ext uri="{BB962C8B-B14F-4D97-AF65-F5344CB8AC3E}">
        <p14:creationId xmlns:p14="http://schemas.microsoft.com/office/powerpoint/2010/main" val="62352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1FA5-05E5-0199-DF00-8A978ACE3C80}"/>
              </a:ext>
            </a:extLst>
          </p:cNvPr>
          <p:cNvSpPr>
            <a:spLocks noGrp="1"/>
          </p:cNvSpPr>
          <p:nvPr>
            <p:ph type="title"/>
          </p:nvPr>
        </p:nvSpPr>
        <p:spPr/>
        <p:txBody>
          <a:bodyPr/>
          <a:lstStyle/>
          <a:p>
            <a:r>
              <a:rPr lang="en-IN" dirty="0"/>
              <a:t>less</a:t>
            </a:r>
          </a:p>
        </p:txBody>
      </p:sp>
      <p:sp>
        <p:nvSpPr>
          <p:cNvPr id="3" name="Content Placeholder 2">
            <a:extLst>
              <a:ext uri="{FF2B5EF4-FFF2-40B4-BE49-F238E27FC236}">
                <a16:creationId xmlns:a16="http://schemas.microsoft.com/office/drawing/2014/main" id="{1B26EAE6-23C1-CD82-258E-CA5C40A3E0C5}"/>
              </a:ext>
            </a:extLst>
          </p:cNvPr>
          <p:cNvSpPr>
            <a:spLocks noGrp="1"/>
          </p:cNvSpPr>
          <p:nvPr>
            <p:ph sz="quarter" idx="1"/>
          </p:nvPr>
        </p:nvSpPr>
        <p:spPr/>
        <p:txBody>
          <a:bodyPr/>
          <a:lstStyle/>
          <a:p>
            <a:pPr algn="just"/>
            <a:r>
              <a:rPr lang="en-US" dirty="0"/>
              <a:t>The less command allows you to view files without opening an editor. </a:t>
            </a:r>
          </a:p>
          <a:p>
            <a:pPr algn="just"/>
            <a:r>
              <a:rPr lang="en-US" dirty="0"/>
              <a:t>With less you can scroll forward and backward through the file using the Up and Down Arrow keys, the </a:t>
            </a:r>
            <a:r>
              <a:rPr lang="en-US" dirty="0" err="1"/>
              <a:t>PgUp</a:t>
            </a:r>
            <a:r>
              <a:rPr lang="en-US" dirty="0"/>
              <a:t> and </a:t>
            </a:r>
            <a:r>
              <a:rPr lang="en-US" dirty="0" err="1"/>
              <a:t>PgDn</a:t>
            </a:r>
            <a:r>
              <a:rPr lang="en-US" dirty="0"/>
              <a:t> keys and the Home and End keys. </a:t>
            </a:r>
          </a:p>
          <a:p>
            <a:pPr algn="just"/>
            <a:r>
              <a:rPr lang="en-US" dirty="0"/>
              <a:t>Press the Q key to quit from less.</a:t>
            </a:r>
          </a:p>
          <a:p>
            <a:pPr algn="just"/>
            <a:endParaRPr lang="en-US" dirty="0"/>
          </a:p>
          <a:p>
            <a:pPr algn="just"/>
            <a:r>
              <a:rPr lang="en-US" b="1" dirty="0">
                <a:solidFill>
                  <a:srgbClr val="002060"/>
                </a:solidFill>
              </a:rPr>
              <a:t>less hello.txt</a:t>
            </a:r>
          </a:p>
          <a:p>
            <a:pPr algn="just"/>
            <a:endParaRPr lang="en-IN" dirty="0"/>
          </a:p>
        </p:txBody>
      </p:sp>
    </p:spTree>
    <p:extLst>
      <p:ext uri="{BB962C8B-B14F-4D97-AF65-F5344CB8AC3E}">
        <p14:creationId xmlns:p14="http://schemas.microsoft.com/office/powerpoint/2010/main" val="723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6E88-2AF5-23E7-B1B5-9EB19867F0C6}"/>
              </a:ext>
            </a:extLst>
          </p:cNvPr>
          <p:cNvSpPr>
            <a:spLocks noGrp="1"/>
          </p:cNvSpPr>
          <p:nvPr>
            <p:ph type="title"/>
          </p:nvPr>
        </p:nvSpPr>
        <p:spPr/>
        <p:txBody>
          <a:bodyPr/>
          <a:lstStyle/>
          <a:p>
            <a:r>
              <a:rPr lang="en-IN" dirty="0"/>
              <a:t>Linux Commands</a:t>
            </a:r>
          </a:p>
        </p:txBody>
      </p:sp>
      <p:sp>
        <p:nvSpPr>
          <p:cNvPr id="3" name="Content Placeholder 2">
            <a:extLst>
              <a:ext uri="{FF2B5EF4-FFF2-40B4-BE49-F238E27FC236}">
                <a16:creationId xmlns:a16="http://schemas.microsoft.com/office/drawing/2014/main" id="{889D3EB7-20F1-D556-37C9-9EF71397F3E1}"/>
              </a:ext>
            </a:extLst>
          </p:cNvPr>
          <p:cNvSpPr>
            <a:spLocks noGrp="1"/>
          </p:cNvSpPr>
          <p:nvPr>
            <p:ph sz="quarter" idx="1"/>
          </p:nvPr>
        </p:nvSpPr>
        <p:spPr/>
        <p:txBody>
          <a:bodyPr>
            <a:normAutofit fontScale="92500" lnSpcReduction="10000"/>
          </a:bodyPr>
          <a:lstStyle/>
          <a:p>
            <a:pPr marL="514350" indent="-514350">
              <a:buAutoNum type="arabicParenR"/>
            </a:pPr>
            <a:r>
              <a:rPr lang="en-IN" dirty="0" err="1"/>
              <a:t>cal</a:t>
            </a:r>
            <a:endParaRPr lang="en-IN" dirty="0"/>
          </a:p>
          <a:p>
            <a:pPr marL="0" indent="0">
              <a:buNone/>
            </a:pPr>
            <a:r>
              <a:rPr lang="en-US" dirty="0"/>
              <a:t>By default, the </a:t>
            </a:r>
            <a:r>
              <a:rPr lang="en-US" dirty="0" err="1"/>
              <a:t>cal</a:t>
            </a:r>
            <a:r>
              <a:rPr lang="en-US" dirty="0"/>
              <a:t> command shows the current month calendar as output. </a:t>
            </a:r>
          </a:p>
          <a:p>
            <a:pPr marL="0" indent="0">
              <a:buNone/>
            </a:pPr>
            <a:endParaRPr lang="en-US" dirty="0"/>
          </a:p>
          <a:p>
            <a:pPr marL="0" indent="0">
              <a:buNone/>
            </a:pPr>
            <a:r>
              <a:rPr lang="en-IN" dirty="0" err="1"/>
              <a:t>cal</a:t>
            </a:r>
            <a:r>
              <a:rPr lang="en-IN" dirty="0"/>
              <a:t> [ [ month ] year]</a:t>
            </a:r>
          </a:p>
          <a:p>
            <a:pPr marL="0" indent="0">
              <a:buNone/>
            </a:pPr>
            <a:r>
              <a:rPr lang="en-IN" b="1" dirty="0" err="1"/>
              <a:t>cal</a:t>
            </a:r>
            <a:endParaRPr lang="en-IN" b="1" dirty="0"/>
          </a:p>
          <a:p>
            <a:pPr marL="0" indent="0">
              <a:buNone/>
            </a:pPr>
            <a:r>
              <a:rPr lang="en-IN" b="1" dirty="0" err="1"/>
              <a:t>cal</a:t>
            </a:r>
            <a:r>
              <a:rPr lang="en-IN" b="1" dirty="0"/>
              <a:t> 08 2000</a:t>
            </a:r>
          </a:p>
          <a:p>
            <a:pPr marL="0" indent="0">
              <a:buNone/>
            </a:pPr>
            <a:r>
              <a:rPr lang="en-IN" b="1" dirty="0" err="1"/>
              <a:t>cal</a:t>
            </a:r>
            <a:r>
              <a:rPr lang="en-IN" b="1" dirty="0"/>
              <a:t> 2018</a:t>
            </a:r>
          </a:p>
          <a:p>
            <a:pPr marL="0" indent="0">
              <a:buNone/>
            </a:pPr>
            <a:r>
              <a:rPr lang="en-IN" b="1" dirty="0" err="1"/>
              <a:t>cal</a:t>
            </a:r>
            <a:r>
              <a:rPr lang="en-IN" b="1" dirty="0"/>
              <a:t> -3</a:t>
            </a:r>
          </a:p>
          <a:p>
            <a:pPr marL="0" indent="0">
              <a:buNone/>
            </a:pPr>
            <a:r>
              <a:rPr lang="en-US" dirty="0"/>
              <a:t>The rectangular bracket means it is optional, so if used without an option, it will display a calendar of the current month and year.  </a:t>
            </a:r>
            <a:endParaRPr lang="en-IN" dirty="0"/>
          </a:p>
          <a:p>
            <a:pPr marL="0" indent="0">
              <a:buNone/>
            </a:pPr>
            <a:endParaRPr lang="en-IN" dirty="0"/>
          </a:p>
        </p:txBody>
      </p:sp>
    </p:spTree>
    <p:extLst>
      <p:ext uri="{BB962C8B-B14F-4D97-AF65-F5344CB8AC3E}">
        <p14:creationId xmlns:p14="http://schemas.microsoft.com/office/powerpoint/2010/main" val="1588401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E411-4A6C-831C-7E60-5642C9917B58}"/>
              </a:ext>
            </a:extLst>
          </p:cNvPr>
          <p:cNvSpPr>
            <a:spLocks noGrp="1"/>
          </p:cNvSpPr>
          <p:nvPr>
            <p:ph type="title"/>
          </p:nvPr>
        </p:nvSpPr>
        <p:spPr/>
        <p:txBody>
          <a:bodyPr/>
          <a:lstStyle/>
          <a:p>
            <a:r>
              <a:rPr lang="en-IN" dirty="0"/>
              <a:t>man</a:t>
            </a:r>
          </a:p>
        </p:txBody>
      </p:sp>
      <p:sp>
        <p:nvSpPr>
          <p:cNvPr id="3" name="Content Placeholder 2">
            <a:extLst>
              <a:ext uri="{FF2B5EF4-FFF2-40B4-BE49-F238E27FC236}">
                <a16:creationId xmlns:a16="http://schemas.microsoft.com/office/drawing/2014/main" id="{48749547-995D-76D9-7322-4D95E83CD681}"/>
              </a:ext>
            </a:extLst>
          </p:cNvPr>
          <p:cNvSpPr>
            <a:spLocks noGrp="1"/>
          </p:cNvSpPr>
          <p:nvPr>
            <p:ph sz="quarter" idx="1"/>
          </p:nvPr>
        </p:nvSpPr>
        <p:spPr/>
        <p:txBody>
          <a:bodyPr/>
          <a:lstStyle/>
          <a:p>
            <a:pPr algn="just"/>
            <a:r>
              <a:rPr lang="en-US" dirty="0"/>
              <a:t>The man command displays the “man pages” for a command in less . The man pages are the user manual for that command.</a:t>
            </a:r>
            <a:endParaRPr lang="en-IN" dirty="0"/>
          </a:p>
        </p:txBody>
      </p:sp>
    </p:spTree>
    <p:extLst>
      <p:ext uri="{BB962C8B-B14F-4D97-AF65-F5344CB8AC3E}">
        <p14:creationId xmlns:p14="http://schemas.microsoft.com/office/powerpoint/2010/main" val="347025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45E3-678B-22DD-8A55-BD3563462DBD}"/>
              </a:ext>
            </a:extLst>
          </p:cNvPr>
          <p:cNvSpPr>
            <a:spLocks noGrp="1"/>
          </p:cNvSpPr>
          <p:nvPr>
            <p:ph type="title"/>
          </p:nvPr>
        </p:nvSpPr>
        <p:spPr/>
        <p:txBody>
          <a:bodyPr>
            <a:normAutofit fontScale="90000"/>
          </a:bodyPr>
          <a:lstStyle/>
          <a:p>
            <a:r>
              <a:rPr lang="en-US" dirty="0"/>
              <a:t>top</a:t>
            </a:r>
            <a:br>
              <a:rPr lang="en-US" dirty="0"/>
            </a:br>
            <a:endParaRPr lang="en-IN" dirty="0"/>
          </a:p>
        </p:txBody>
      </p:sp>
      <p:sp>
        <p:nvSpPr>
          <p:cNvPr id="3" name="Content Placeholder 2">
            <a:extLst>
              <a:ext uri="{FF2B5EF4-FFF2-40B4-BE49-F238E27FC236}">
                <a16:creationId xmlns:a16="http://schemas.microsoft.com/office/drawing/2014/main" id="{0FD29F5C-C5CD-407D-7CCD-F82C0BEE63D1}"/>
              </a:ext>
            </a:extLst>
          </p:cNvPr>
          <p:cNvSpPr>
            <a:spLocks noGrp="1"/>
          </p:cNvSpPr>
          <p:nvPr>
            <p:ph sz="quarter" idx="1"/>
          </p:nvPr>
        </p:nvSpPr>
        <p:spPr/>
        <p:txBody>
          <a:bodyPr/>
          <a:lstStyle/>
          <a:p>
            <a:pPr algn="just"/>
            <a:endParaRPr lang="en-US" dirty="0"/>
          </a:p>
          <a:p>
            <a:pPr algn="just"/>
            <a:r>
              <a:rPr lang="en-US" dirty="0"/>
              <a:t>The top command shows you a real-time display of the data relating to your Linux machine. </a:t>
            </a:r>
            <a:endParaRPr lang="en-IN" dirty="0"/>
          </a:p>
        </p:txBody>
      </p:sp>
    </p:spTree>
    <p:extLst>
      <p:ext uri="{BB962C8B-B14F-4D97-AF65-F5344CB8AC3E}">
        <p14:creationId xmlns:p14="http://schemas.microsoft.com/office/powerpoint/2010/main" val="73128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2B01-E995-D9C7-D592-1B5E2B7D9B07}"/>
              </a:ext>
            </a:extLst>
          </p:cNvPr>
          <p:cNvSpPr>
            <a:spLocks noGrp="1"/>
          </p:cNvSpPr>
          <p:nvPr>
            <p:ph type="title"/>
          </p:nvPr>
        </p:nvSpPr>
        <p:spPr>
          <a:xfrm>
            <a:off x="914400" y="274638"/>
            <a:ext cx="7772400" cy="411162"/>
          </a:xfrm>
        </p:spPr>
        <p:txBody>
          <a:bodyPr>
            <a:noAutofit/>
          </a:bodyPr>
          <a:lstStyle/>
          <a:p>
            <a:r>
              <a:rPr lang="en-US" sz="3000" dirty="0"/>
              <a:t>SORT</a:t>
            </a:r>
            <a:endParaRPr lang="en-IN" sz="3000" dirty="0"/>
          </a:p>
        </p:txBody>
      </p:sp>
      <p:sp>
        <p:nvSpPr>
          <p:cNvPr id="3" name="Content Placeholder 2">
            <a:extLst>
              <a:ext uri="{FF2B5EF4-FFF2-40B4-BE49-F238E27FC236}">
                <a16:creationId xmlns:a16="http://schemas.microsoft.com/office/drawing/2014/main" id="{B06C6365-C374-66F2-4248-142C33382D13}"/>
              </a:ext>
            </a:extLst>
          </p:cNvPr>
          <p:cNvSpPr>
            <a:spLocks noGrp="1"/>
          </p:cNvSpPr>
          <p:nvPr>
            <p:ph sz="quarter" idx="1"/>
          </p:nvPr>
        </p:nvSpPr>
        <p:spPr>
          <a:xfrm>
            <a:off x="457200" y="685800"/>
            <a:ext cx="8001000" cy="5715000"/>
          </a:xfrm>
        </p:spPr>
        <p:txBody>
          <a:bodyPr>
            <a:noAutofit/>
          </a:bodyPr>
          <a:lstStyle/>
          <a:p>
            <a:r>
              <a:rPr lang="en-US" sz="2000" dirty="0"/>
              <a:t>SORT command is used to sort a file, arranging the records in a particular order.</a:t>
            </a:r>
          </a:p>
          <a:p>
            <a:r>
              <a:rPr lang="en-IN" sz="2200" b="1" dirty="0">
                <a:solidFill>
                  <a:srgbClr val="002060"/>
                </a:solidFill>
              </a:rPr>
              <a:t>cat &gt; file.txt</a:t>
            </a:r>
          </a:p>
          <a:p>
            <a:pPr marL="0" indent="0">
              <a:buNone/>
            </a:pPr>
            <a:r>
              <a:rPr lang="en-IN" sz="2200" dirty="0"/>
              <a:t>abhishek</a:t>
            </a:r>
          </a:p>
          <a:p>
            <a:pPr marL="0" indent="0">
              <a:buNone/>
            </a:pPr>
            <a:r>
              <a:rPr lang="en-IN" sz="2200" dirty="0" err="1"/>
              <a:t>chitransh</a:t>
            </a:r>
            <a:endParaRPr lang="en-IN" sz="2200" dirty="0"/>
          </a:p>
          <a:p>
            <a:pPr marL="0" indent="0">
              <a:buNone/>
            </a:pPr>
            <a:r>
              <a:rPr lang="en-IN" sz="2200" dirty="0" err="1"/>
              <a:t>satish</a:t>
            </a:r>
            <a:endParaRPr lang="en-IN" sz="2200" dirty="0"/>
          </a:p>
          <a:p>
            <a:pPr marL="0" indent="0">
              <a:buNone/>
            </a:pPr>
            <a:r>
              <a:rPr lang="en-IN" sz="2200" dirty="0" err="1"/>
              <a:t>rajan</a:t>
            </a:r>
            <a:endParaRPr lang="en-IN" sz="2200" dirty="0"/>
          </a:p>
          <a:p>
            <a:pPr marL="0" indent="0">
              <a:buNone/>
            </a:pPr>
            <a:r>
              <a:rPr lang="en-IN" sz="2200" dirty="0" err="1"/>
              <a:t>naveen</a:t>
            </a:r>
            <a:endParaRPr lang="en-IN" sz="2200" dirty="0"/>
          </a:p>
          <a:p>
            <a:pPr marL="0" indent="0">
              <a:buNone/>
            </a:pPr>
            <a:r>
              <a:rPr lang="en-IN" sz="2200" dirty="0" err="1"/>
              <a:t>divyam</a:t>
            </a:r>
            <a:endParaRPr lang="en-IN" sz="2200" dirty="0"/>
          </a:p>
          <a:p>
            <a:pPr marL="0" indent="0">
              <a:buNone/>
            </a:pPr>
            <a:r>
              <a:rPr lang="en-IN" sz="2200" dirty="0"/>
              <a:t>harsh</a:t>
            </a:r>
          </a:p>
          <a:p>
            <a:pPr marL="0" indent="0">
              <a:buNone/>
            </a:pPr>
            <a:endParaRPr lang="en-IN" sz="2000" dirty="0"/>
          </a:p>
        </p:txBody>
      </p:sp>
      <p:sp>
        <p:nvSpPr>
          <p:cNvPr id="5" name="TextBox 4">
            <a:extLst>
              <a:ext uri="{FF2B5EF4-FFF2-40B4-BE49-F238E27FC236}">
                <a16:creationId xmlns:a16="http://schemas.microsoft.com/office/drawing/2014/main" id="{DE18E9EF-ACDA-4297-5D6A-5006378765AB}"/>
              </a:ext>
            </a:extLst>
          </p:cNvPr>
          <p:cNvSpPr txBox="1"/>
          <p:nvPr/>
        </p:nvSpPr>
        <p:spPr>
          <a:xfrm>
            <a:off x="4343400" y="1219200"/>
            <a:ext cx="4572000" cy="3416320"/>
          </a:xfrm>
          <a:prstGeom prst="rect">
            <a:avLst/>
          </a:prstGeom>
          <a:noFill/>
        </p:spPr>
        <p:txBody>
          <a:bodyPr wrap="square">
            <a:spAutoFit/>
          </a:bodyPr>
          <a:lstStyle/>
          <a:p>
            <a:pPr marL="0" indent="0">
              <a:buNone/>
            </a:pPr>
            <a:r>
              <a:rPr lang="en-IN" sz="2400" b="1" dirty="0">
                <a:solidFill>
                  <a:srgbClr val="002060"/>
                </a:solidFill>
              </a:rPr>
              <a:t>$ sort file.txt</a:t>
            </a:r>
          </a:p>
          <a:p>
            <a:pPr marL="0" indent="0">
              <a:buNone/>
            </a:pPr>
            <a:r>
              <a:rPr lang="en-IN" sz="2400" b="1" dirty="0"/>
              <a:t>Output :</a:t>
            </a:r>
          </a:p>
          <a:p>
            <a:pPr marL="0" indent="0">
              <a:buNone/>
            </a:pPr>
            <a:r>
              <a:rPr lang="en-IN" sz="2400" dirty="0" err="1"/>
              <a:t>abhishek</a:t>
            </a:r>
            <a:endParaRPr lang="en-IN" sz="2400" dirty="0"/>
          </a:p>
          <a:p>
            <a:pPr marL="0" indent="0">
              <a:buNone/>
            </a:pPr>
            <a:r>
              <a:rPr lang="en-IN" sz="2400" dirty="0" err="1"/>
              <a:t>chitransh</a:t>
            </a:r>
            <a:endParaRPr lang="en-IN" sz="2400" dirty="0"/>
          </a:p>
          <a:p>
            <a:pPr marL="0" indent="0">
              <a:buNone/>
            </a:pPr>
            <a:r>
              <a:rPr lang="en-IN" sz="2400" dirty="0" err="1"/>
              <a:t>divyam</a:t>
            </a:r>
            <a:endParaRPr lang="en-IN" sz="2400" dirty="0"/>
          </a:p>
          <a:p>
            <a:pPr marL="0" indent="0">
              <a:buNone/>
            </a:pPr>
            <a:r>
              <a:rPr lang="en-IN" sz="2400" dirty="0"/>
              <a:t>harsh</a:t>
            </a:r>
          </a:p>
          <a:p>
            <a:pPr marL="0" indent="0">
              <a:buNone/>
            </a:pPr>
            <a:r>
              <a:rPr lang="en-IN" sz="2400" dirty="0" err="1"/>
              <a:t>naveen</a:t>
            </a:r>
            <a:r>
              <a:rPr lang="en-IN" sz="2400" dirty="0"/>
              <a:t> </a:t>
            </a:r>
          </a:p>
          <a:p>
            <a:pPr marL="0" indent="0">
              <a:buNone/>
            </a:pPr>
            <a:r>
              <a:rPr lang="en-IN" sz="2400" dirty="0" err="1"/>
              <a:t>rajan</a:t>
            </a:r>
            <a:endParaRPr lang="en-IN" sz="2400" dirty="0"/>
          </a:p>
          <a:p>
            <a:pPr marL="0" indent="0">
              <a:buNone/>
            </a:pPr>
            <a:r>
              <a:rPr lang="en-IN" sz="2400" dirty="0" err="1"/>
              <a:t>satish</a:t>
            </a:r>
            <a:endParaRPr lang="en-IN" sz="2400" dirty="0"/>
          </a:p>
        </p:txBody>
      </p:sp>
    </p:spTree>
    <p:extLst>
      <p:ext uri="{BB962C8B-B14F-4D97-AF65-F5344CB8AC3E}">
        <p14:creationId xmlns:p14="http://schemas.microsoft.com/office/powerpoint/2010/main" val="307606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9092-45B3-4D0F-28EE-060B16D86B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2BE2C2-3C91-CD4D-6581-41F77F94FBAD}"/>
              </a:ext>
            </a:extLst>
          </p:cNvPr>
          <p:cNvSpPr>
            <a:spLocks noGrp="1"/>
          </p:cNvSpPr>
          <p:nvPr>
            <p:ph sz="quarter" idx="1"/>
          </p:nvPr>
        </p:nvSpPr>
        <p:spPr/>
        <p:txBody>
          <a:bodyPr/>
          <a:lstStyle/>
          <a:p>
            <a:pPr algn="just"/>
            <a:r>
              <a:rPr lang="en-US" dirty="0"/>
              <a:t>2. -r Option: Sorting In Reverse Order: You can perform a reverse-order sort using the -r flag. </a:t>
            </a:r>
          </a:p>
          <a:p>
            <a:pPr algn="just"/>
            <a:r>
              <a:rPr lang="en-US" b="1" dirty="0">
                <a:solidFill>
                  <a:srgbClr val="002060"/>
                </a:solidFill>
              </a:rPr>
              <a:t>$ sort -r inputfile.txt</a:t>
            </a:r>
            <a:endParaRPr lang="en-IN" b="1" dirty="0">
              <a:solidFill>
                <a:srgbClr val="002060"/>
              </a:solidFill>
            </a:endParaRPr>
          </a:p>
        </p:txBody>
      </p:sp>
    </p:spTree>
    <p:extLst>
      <p:ext uri="{BB962C8B-B14F-4D97-AF65-F5344CB8AC3E}">
        <p14:creationId xmlns:p14="http://schemas.microsoft.com/office/powerpoint/2010/main" val="179852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358-742D-55EF-8BFB-7DA50D6979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CFD07-AE9C-A7D3-90DD-C3B170EAEB2E}"/>
              </a:ext>
            </a:extLst>
          </p:cNvPr>
          <p:cNvSpPr>
            <a:spLocks noGrp="1"/>
          </p:cNvSpPr>
          <p:nvPr>
            <p:ph sz="quarter" idx="1"/>
          </p:nvPr>
        </p:nvSpPr>
        <p:spPr/>
        <p:txBody>
          <a:bodyPr/>
          <a:lstStyle/>
          <a:p>
            <a:pPr algn="just"/>
            <a:r>
              <a:rPr lang="en-US" dirty="0"/>
              <a:t>-n Option: To sort a file numerically used –n option. This option is used to sort the file with numeric data present inside.</a:t>
            </a:r>
          </a:p>
          <a:p>
            <a:pPr algn="just"/>
            <a:endParaRPr lang="en-US" dirty="0"/>
          </a:p>
          <a:p>
            <a:pPr algn="just"/>
            <a:r>
              <a:rPr lang="en-IN" b="1" dirty="0">
                <a:solidFill>
                  <a:srgbClr val="002060"/>
                </a:solidFill>
              </a:rPr>
              <a:t>sort -n filename.txt</a:t>
            </a:r>
            <a:endParaRPr lang="en-US" b="1" dirty="0">
              <a:solidFill>
                <a:srgbClr val="002060"/>
              </a:solidFill>
            </a:endParaRPr>
          </a:p>
          <a:p>
            <a:pPr algn="just"/>
            <a:r>
              <a:rPr lang="en-IN" b="1" dirty="0">
                <a:solidFill>
                  <a:srgbClr val="002060"/>
                </a:solidFill>
              </a:rPr>
              <a:t>sort -nr filename.txt</a:t>
            </a:r>
          </a:p>
        </p:txBody>
      </p:sp>
    </p:spTree>
    <p:extLst>
      <p:ext uri="{BB962C8B-B14F-4D97-AF65-F5344CB8AC3E}">
        <p14:creationId xmlns:p14="http://schemas.microsoft.com/office/powerpoint/2010/main" val="333040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95D4A-D5E7-FC65-3E8B-F6FB5774DA18}"/>
              </a:ext>
            </a:extLst>
          </p:cNvPr>
          <p:cNvSpPr>
            <a:spLocks noGrp="1"/>
          </p:cNvSpPr>
          <p:nvPr>
            <p:ph sz="quarter" idx="4294967295"/>
          </p:nvPr>
        </p:nvSpPr>
        <p:spPr>
          <a:xfrm>
            <a:off x="533400" y="381000"/>
            <a:ext cx="7772400" cy="5562600"/>
          </a:xfrm>
        </p:spPr>
        <p:txBody>
          <a:bodyPr>
            <a:normAutofit fontScale="85000" lnSpcReduction="20000"/>
          </a:bodyPr>
          <a:lstStyle/>
          <a:p>
            <a:r>
              <a:rPr lang="en-US" b="1" dirty="0"/>
              <a:t>-k Option</a:t>
            </a:r>
            <a:r>
              <a:rPr lang="en-US" dirty="0"/>
              <a:t>: Unix provides the feature of sorting a table on the </a:t>
            </a:r>
            <a:r>
              <a:rPr lang="en-US" b="1" dirty="0"/>
              <a:t>basis of any column number by using -k option.</a:t>
            </a:r>
            <a:r>
              <a:rPr lang="en-US" dirty="0"/>
              <a:t> </a:t>
            </a:r>
          </a:p>
          <a:p>
            <a:pPr marL="0" indent="0">
              <a:buNone/>
            </a:pPr>
            <a:r>
              <a:rPr lang="en-US" b="1" dirty="0">
                <a:solidFill>
                  <a:srgbClr val="002060"/>
                </a:solidFill>
              </a:rPr>
              <a:t>$ cat &gt; employee.txt</a:t>
            </a:r>
          </a:p>
          <a:p>
            <a:pPr marL="0" indent="0">
              <a:buNone/>
            </a:pPr>
            <a:r>
              <a:rPr lang="en-US" dirty="0"/>
              <a:t>manager  5000</a:t>
            </a:r>
          </a:p>
          <a:p>
            <a:pPr marL="0" indent="0">
              <a:buNone/>
            </a:pPr>
            <a:r>
              <a:rPr lang="en-US" dirty="0"/>
              <a:t>clerk    4000</a:t>
            </a:r>
          </a:p>
          <a:p>
            <a:pPr marL="0" indent="0">
              <a:buNone/>
            </a:pPr>
            <a:r>
              <a:rPr lang="en-US" dirty="0"/>
              <a:t>employee  6000</a:t>
            </a:r>
          </a:p>
          <a:p>
            <a:pPr marL="0" indent="0">
              <a:buNone/>
            </a:pPr>
            <a:r>
              <a:rPr lang="en-US" dirty="0"/>
              <a:t>peon     4500</a:t>
            </a:r>
          </a:p>
          <a:p>
            <a:pPr marL="0" indent="0">
              <a:buNone/>
            </a:pPr>
            <a:r>
              <a:rPr lang="en-US" dirty="0"/>
              <a:t>director 9000</a:t>
            </a:r>
          </a:p>
          <a:p>
            <a:pPr marL="0" indent="0">
              <a:buNone/>
            </a:pPr>
            <a:r>
              <a:rPr lang="en-US" dirty="0"/>
              <a:t>guard     3000</a:t>
            </a:r>
          </a:p>
          <a:p>
            <a:pPr marL="0" indent="0">
              <a:buNone/>
            </a:pPr>
            <a:r>
              <a:rPr lang="en-US" b="1" dirty="0">
                <a:solidFill>
                  <a:srgbClr val="002060"/>
                </a:solidFill>
              </a:rPr>
              <a:t>$ sort -k 2n employee.txt</a:t>
            </a:r>
          </a:p>
          <a:p>
            <a:pPr marL="0" indent="0">
              <a:buNone/>
            </a:pPr>
            <a:r>
              <a:rPr lang="en-US" dirty="0"/>
              <a:t>guard    3000</a:t>
            </a:r>
          </a:p>
          <a:p>
            <a:pPr marL="0" indent="0">
              <a:buNone/>
            </a:pPr>
            <a:r>
              <a:rPr lang="en-US" dirty="0"/>
              <a:t>clerk    4000</a:t>
            </a:r>
          </a:p>
          <a:p>
            <a:pPr marL="0" indent="0">
              <a:buNone/>
            </a:pPr>
            <a:r>
              <a:rPr lang="en-US" dirty="0"/>
              <a:t>peon     4500</a:t>
            </a:r>
          </a:p>
          <a:p>
            <a:pPr marL="0" indent="0">
              <a:buNone/>
            </a:pPr>
            <a:r>
              <a:rPr lang="en-US" dirty="0"/>
              <a:t>manager  5000</a:t>
            </a:r>
          </a:p>
          <a:p>
            <a:pPr marL="0" indent="0">
              <a:buNone/>
            </a:pPr>
            <a:r>
              <a:rPr lang="en-US" dirty="0"/>
              <a:t>employee 6000</a:t>
            </a:r>
          </a:p>
          <a:p>
            <a:pPr marL="0" indent="0">
              <a:buNone/>
            </a:pPr>
            <a:r>
              <a:rPr lang="en-US" dirty="0"/>
              <a:t>director 9000</a:t>
            </a:r>
            <a:endParaRPr lang="en-IN" dirty="0"/>
          </a:p>
        </p:txBody>
      </p:sp>
    </p:spTree>
    <p:extLst>
      <p:ext uri="{BB962C8B-B14F-4D97-AF65-F5344CB8AC3E}">
        <p14:creationId xmlns:p14="http://schemas.microsoft.com/office/powerpoint/2010/main" val="267526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additive="base">
                                        <p:cTn id="3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D0EE-C374-ABAF-6AC7-43B9D9244D2D}"/>
              </a:ext>
            </a:extLst>
          </p:cNvPr>
          <p:cNvSpPr>
            <a:spLocks noGrp="1"/>
          </p:cNvSpPr>
          <p:nvPr>
            <p:ph type="title"/>
          </p:nvPr>
        </p:nvSpPr>
        <p:spPr>
          <a:xfrm>
            <a:off x="914400" y="274638"/>
            <a:ext cx="7772400" cy="715962"/>
          </a:xfrm>
        </p:spPr>
        <p:txBody>
          <a:bodyPr>
            <a:normAutofit fontScale="90000"/>
          </a:bodyPr>
          <a:lstStyle/>
          <a:p>
            <a:r>
              <a:rPr lang="en-US" b="1" dirty="0"/>
              <a:t>cut command</a:t>
            </a:r>
            <a:endParaRPr lang="en-IN" dirty="0"/>
          </a:p>
        </p:txBody>
      </p:sp>
      <p:sp>
        <p:nvSpPr>
          <p:cNvPr id="3" name="Content Placeholder 2">
            <a:extLst>
              <a:ext uri="{FF2B5EF4-FFF2-40B4-BE49-F238E27FC236}">
                <a16:creationId xmlns:a16="http://schemas.microsoft.com/office/drawing/2014/main" id="{83A0D81C-CD46-587A-1C7F-213D8576C8BB}"/>
              </a:ext>
            </a:extLst>
          </p:cNvPr>
          <p:cNvSpPr>
            <a:spLocks noGrp="1"/>
          </p:cNvSpPr>
          <p:nvPr>
            <p:ph sz="quarter" idx="1"/>
          </p:nvPr>
        </p:nvSpPr>
        <p:spPr>
          <a:xfrm>
            <a:off x="889518" y="990600"/>
            <a:ext cx="7772400" cy="5334000"/>
          </a:xfrm>
        </p:spPr>
        <p:txBody>
          <a:bodyPr>
            <a:normAutofit lnSpcReduction="10000"/>
          </a:bodyPr>
          <a:lstStyle/>
          <a:p>
            <a:pPr algn="just"/>
            <a:r>
              <a:rPr lang="en-US" dirty="0"/>
              <a:t>cut command slices a line and extracts the text. It is necessary to specify option with command otherwise it gives error. </a:t>
            </a:r>
          </a:p>
          <a:p>
            <a:r>
              <a:rPr lang="en-IN" b="1" dirty="0">
                <a:solidFill>
                  <a:srgbClr val="002060"/>
                </a:solidFill>
              </a:rPr>
              <a:t>cat state.txt</a:t>
            </a:r>
          </a:p>
          <a:p>
            <a:pPr marL="320040" lvl="1" indent="0">
              <a:buNone/>
            </a:pPr>
            <a:r>
              <a:rPr lang="en-IN" dirty="0"/>
              <a:t>Andhra Pradesh</a:t>
            </a:r>
          </a:p>
          <a:p>
            <a:pPr marL="320040" lvl="1" indent="0">
              <a:buNone/>
            </a:pPr>
            <a:r>
              <a:rPr lang="en-IN" dirty="0"/>
              <a:t>Arunachal Pradesh</a:t>
            </a:r>
          </a:p>
          <a:p>
            <a:pPr marL="320040" lvl="1" indent="0">
              <a:buNone/>
            </a:pPr>
            <a:r>
              <a:rPr lang="en-IN" dirty="0"/>
              <a:t>Assam</a:t>
            </a:r>
          </a:p>
          <a:p>
            <a:pPr marL="320040" lvl="1" indent="0">
              <a:buNone/>
            </a:pPr>
            <a:r>
              <a:rPr lang="en-IN" dirty="0"/>
              <a:t>Bihar</a:t>
            </a:r>
          </a:p>
          <a:p>
            <a:pPr marL="320040" lvl="1" indent="0">
              <a:buNone/>
            </a:pPr>
            <a:r>
              <a:rPr lang="en-IN" dirty="0"/>
              <a:t>Chhattisgarh</a:t>
            </a:r>
          </a:p>
          <a:p>
            <a:pPr marL="274320" lvl="1" indent="-274320" algn="just">
              <a:spcBef>
                <a:spcPts val="580"/>
              </a:spcBef>
              <a:buClr>
                <a:schemeClr val="accent1"/>
              </a:buClr>
            </a:pPr>
            <a:r>
              <a:rPr lang="en-US" sz="2600" dirty="0"/>
              <a:t>Without any option specified it displays error.</a:t>
            </a:r>
          </a:p>
          <a:p>
            <a:pPr lvl="1"/>
            <a:r>
              <a:rPr lang="en-US" b="1" dirty="0">
                <a:solidFill>
                  <a:srgbClr val="002060"/>
                </a:solidFill>
              </a:rPr>
              <a:t>$ cut state.txt</a:t>
            </a:r>
          </a:p>
          <a:p>
            <a:pPr lvl="1"/>
            <a:r>
              <a:rPr lang="en-US" dirty="0"/>
              <a:t>cut: you must specify a list of bytes, characters, or fields</a:t>
            </a:r>
          </a:p>
          <a:p>
            <a:pPr lvl="1"/>
            <a:r>
              <a:rPr lang="en-US" dirty="0"/>
              <a:t>Try 'cut --help' for more information.</a:t>
            </a:r>
            <a:endParaRPr lang="en-IN" dirty="0"/>
          </a:p>
        </p:txBody>
      </p:sp>
    </p:spTree>
    <p:extLst>
      <p:ext uri="{BB962C8B-B14F-4D97-AF65-F5344CB8AC3E}">
        <p14:creationId xmlns:p14="http://schemas.microsoft.com/office/powerpoint/2010/main" val="6062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E4BA-4C1F-A257-4AEB-D46A6055A6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6B8DA3-0DBE-5CED-BC73-45A61F41EEB4}"/>
              </a:ext>
            </a:extLst>
          </p:cNvPr>
          <p:cNvSpPr>
            <a:spLocks noGrp="1"/>
          </p:cNvSpPr>
          <p:nvPr>
            <p:ph sz="quarter" idx="1"/>
          </p:nvPr>
        </p:nvSpPr>
        <p:spPr>
          <a:xfrm>
            <a:off x="685800" y="152400"/>
            <a:ext cx="7772400" cy="6553200"/>
          </a:xfrm>
        </p:spPr>
        <p:txBody>
          <a:bodyPr>
            <a:noAutofit/>
          </a:bodyPr>
          <a:lstStyle/>
          <a:p>
            <a:pPr algn="just"/>
            <a:r>
              <a:rPr lang="en-US" sz="2000" dirty="0"/>
              <a:t>1. -b(byte): To extract the specific bytes, you need to follow -b option with the list of byte numbers separated by comma. Range of bytes can also be specified using the hyphen(-). Tabs and backspaces are treated like as a character of 1 byte.</a:t>
            </a:r>
          </a:p>
          <a:p>
            <a:pPr algn="just"/>
            <a:r>
              <a:rPr lang="en-US" sz="2000" dirty="0"/>
              <a:t>List without ranges</a:t>
            </a:r>
          </a:p>
          <a:p>
            <a:pPr marL="0" indent="0" algn="just">
              <a:buNone/>
            </a:pPr>
            <a:r>
              <a:rPr lang="en-US" sz="2000" b="1" dirty="0"/>
              <a:t>$ cut -b 1,2,3 state.txt</a:t>
            </a:r>
          </a:p>
          <a:p>
            <a:pPr marL="0" indent="0" algn="just">
              <a:buNone/>
            </a:pPr>
            <a:r>
              <a:rPr lang="en-US" sz="2000" dirty="0"/>
              <a:t>And</a:t>
            </a:r>
          </a:p>
          <a:p>
            <a:pPr marL="0" indent="0" algn="just">
              <a:buNone/>
            </a:pPr>
            <a:r>
              <a:rPr lang="en-US" sz="2000" dirty="0"/>
              <a:t>Aru</a:t>
            </a:r>
          </a:p>
          <a:p>
            <a:pPr marL="0" indent="0" algn="just">
              <a:buNone/>
            </a:pPr>
            <a:r>
              <a:rPr lang="en-US" sz="2000" dirty="0"/>
              <a:t>Ass</a:t>
            </a:r>
          </a:p>
          <a:p>
            <a:pPr marL="0" indent="0" algn="just">
              <a:buNone/>
            </a:pPr>
            <a:r>
              <a:rPr lang="en-US" sz="2000" dirty="0" err="1"/>
              <a:t>Bih</a:t>
            </a:r>
            <a:endParaRPr lang="en-US" sz="2000" dirty="0"/>
          </a:p>
          <a:p>
            <a:pPr marL="0" indent="0" algn="just">
              <a:buNone/>
            </a:pPr>
            <a:r>
              <a:rPr lang="en-US" sz="2000" dirty="0" err="1"/>
              <a:t>Chh</a:t>
            </a:r>
            <a:endParaRPr lang="en-US" sz="2000" dirty="0"/>
          </a:p>
          <a:p>
            <a:pPr algn="just"/>
            <a:r>
              <a:rPr lang="en-US" sz="2000" dirty="0"/>
              <a:t>List with ranges</a:t>
            </a:r>
          </a:p>
          <a:p>
            <a:pPr algn="just"/>
            <a:r>
              <a:rPr lang="en-US" sz="2000" b="1" dirty="0"/>
              <a:t>$ cut -b 1-3,5-7 state.txt</a:t>
            </a:r>
          </a:p>
          <a:p>
            <a:pPr marL="0" indent="0" algn="just">
              <a:buNone/>
            </a:pPr>
            <a:r>
              <a:rPr lang="en-US" sz="2000" dirty="0"/>
              <a:t>Andra</a:t>
            </a:r>
          </a:p>
          <a:p>
            <a:pPr marL="0" indent="0" algn="just">
              <a:buNone/>
            </a:pPr>
            <a:r>
              <a:rPr lang="en-US" sz="2000" dirty="0" err="1"/>
              <a:t>Aruach</a:t>
            </a:r>
            <a:endParaRPr lang="en-US" sz="2000" dirty="0"/>
          </a:p>
          <a:p>
            <a:pPr marL="0" indent="0" algn="just">
              <a:buNone/>
            </a:pPr>
            <a:r>
              <a:rPr lang="en-US" sz="2000" dirty="0" err="1"/>
              <a:t>Assm</a:t>
            </a:r>
            <a:endParaRPr lang="en-US" sz="2000" dirty="0"/>
          </a:p>
          <a:p>
            <a:pPr marL="0" indent="0" algn="just">
              <a:buNone/>
            </a:pPr>
            <a:r>
              <a:rPr lang="en-US" sz="2000" dirty="0" err="1"/>
              <a:t>Bihr</a:t>
            </a:r>
            <a:endParaRPr lang="en-US" sz="2000" dirty="0"/>
          </a:p>
          <a:p>
            <a:pPr marL="0" indent="0" algn="just">
              <a:buNone/>
            </a:pPr>
            <a:r>
              <a:rPr lang="en-US" sz="2000" dirty="0" err="1"/>
              <a:t>Chhtti</a:t>
            </a:r>
            <a:endParaRPr lang="en-US" sz="2000" dirty="0"/>
          </a:p>
          <a:p>
            <a:pPr algn="just"/>
            <a:endParaRPr lang="en-US" sz="2000" dirty="0"/>
          </a:p>
          <a:p>
            <a:pPr algn="just"/>
            <a:endParaRPr lang="en-IN" sz="2000" dirty="0"/>
          </a:p>
        </p:txBody>
      </p:sp>
    </p:spTree>
    <p:extLst>
      <p:ext uri="{BB962C8B-B14F-4D97-AF65-F5344CB8AC3E}">
        <p14:creationId xmlns:p14="http://schemas.microsoft.com/office/powerpoint/2010/main" val="263302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1E93-5A4F-BCE7-7A6D-2ADB7CBB83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05ADFD-75E1-BA7F-2F79-B2D98C4D2841}"/>
              </a:ext>
            </a:extLst>
          </p:cNvPr>
          <p:cNvSpPr>
            <a:spLocks noGrp="1"/>
          </p:cNvSpPr>
          <p:nvPr>
            <p:ph sz="quarter" idx="1"/>
          </p:nvPr>
        </p:nvSpPr>
        <p:spPr>
          <a:xfrm>
            <a:off x="533400" y="243211"/>
            <a:ext cx="7772400" cy="6324600"/>
          </a:xfrm>
        </p:spPr>
        <p:txBody>
          <a:bodyPr>
            <a:noAutofit/>
          </a:bodyPr>
          <a:lstStyle/>
          <a:p>
            <a:r>
              <a:rPr lang="en-US" sz="2000" dirty="0"/>
              <a:t>It uses a special form for selecting bytes from beginning </a:t>
            </a:r>
            <a:r>
              <a:rPr lang="en-US" sz="2000" dirty="0" err="1"/>
              <a:t>upto</a:t>
            </a:r>
            <a:r>
              <a:rPr lang="en-US" sz="2000" dirty="0"/>
              <a:t> the end of the line:</a:t>
            </a:r>
          </a:p>
          <a:p>
            <a:r>
              <a:rPr lang="en-US" sz="2000" dirty="0"/>
              <a:t>In this, 1- indicate from 1st byte to end byte of a line</a:t>
            </a:r>
          </a:p>
          <a:p>
            <a:r>
              <a:rPr lang="en-US" sz="2000" b="1" dirty="0"/>
              <a:t>$ cut -b 1- state.txt</a:t>
            </a:r>
          </a:p>
          <a:p>
            <a:pPr marL="0" indent="0">
              <a:buNone/>
            </a:pPr>
            <a:r>
              <a:rPr lang="en-US" sz="2000" dirty="0"/>
              <a:t>Andhra Pradesh</a:t>
            </a:r>
          </a:p>
          <a:p>
            <a:pPr marL="0" indent="0">
              <a:buNone/>
            </a:pPr>
            <a:r>
              <a:rPr lang="en-US" sz="2000" dirty="0"/>
              <a:t>Arunachal Pradesh</a:t>
            </a:r>
          </a:p>
          <a:p>
            <a:pPr marL="0" indent="0">
              <a:buNone/>
            </a:pPr>
            <a:r>
              <a:rPr lang="en-US" sz="2000" dirty="0"/>
              <a:t>Assam</a:t>
            </a:r>
          </a:p>
          <a:p>
            <a:pPr marL="0" indent="0">
              <a:buNone/>
            </a:pPr>
            <a:r>
              <a:rPr lang="en-US" sz="2000" dirty="0"/>
              <a:t>Bihar</a:t>
            </a:r>
          </a:p>
          <a:p>
            <a:pPr marL="0" indent="0">
              <a:buNone/>
            </a:pPr>
            <a:r>
              <a:rPr lang="en-US" sz="2000" dirty="0"/>
              <a:t>Chhattisgarh</a:t>
            </a:r>
          </a:p>
          <a:p>
            <a:r>
              <a:rPr lang="en-US" sz="2000" dirty="0"/>
              <a:t>In this, -3 indicate from 1st byte to 3rd byte of a line</a:t>
            </a:r>
          </a:p>
          <a:p>
            <a:r>
              <a:rPr lang="en-US" sz="2000" b="1" dirty="0"/>
              <a:t>$ cut -b -3 state.txt</a:t>
            </a:r>
          </a:p>
          <a:p>
            <a:pPr marL="0" indent="0">
              <a:buNone/>
            </a:pPr>
            <a:r>
              <a:rPr lang="en-US" sz="2000" dirty="0"/>
              <a:t>And</a:t>
            </a:r>
          </a:p>
          <a:p>
            <a:pPr marL="0" indent="0">
              <a:buNone/>
            </a:pPr>
            <a:r>
              <a:rPr lang="en-US" sz="2000" dirty="0"/>
              <a:t>Aru</a:t>
            </a:r>
          </a:p>
          <a:p>
            <a:pPr marL="0" indent="0">
              <a:buNone/>
            </a:pPr>
            <a:r>
              <a:rPr lang="en-US" sz="2000" dirty="0"/>
              <a:t>Ass</a:t>
            </a:r>
          </a:p>
          <a:p>
            <a:pPr marL="0" indent="0">
              <a:buNone/>
            </a:pPr>
            <a:r>
              <a:rPr lang="en-US" sz="2000" dirty="0" err="1"/>
              <a:t>Bih</a:t>
            </a:r>
            <a:endParaRPr lang="en-US" sz="2000" dirty="0"/>
          </a:p>
          <a:p>
            <a:pPr marL="0" indent="0">
              <a:buNone/>
            </a:pPr>
            <a:r>
              <a:rPr lang="en-US" sz="2000" dirty="0" err="1"/>
              <a:t>Chh</a:t>
            </a:r>
            <a:endParaRPr lang="en-US" sz="2000" dirty="0"/>
          </a:p>
          <a:p>
            <a:endParaRPr lang="en-IN" sz="2000" dirty="0"/>
          </a:p>
        </p:txBody>
      </p:sp>
    </p:spTree>
    <p:extLst>
      <p:ext uri="{BB962C8B-B14F-4D97-AF65-F5344CB8AC3E}">
        <p14:creationId xmlns:p14="http://schemas.microsoft.com/office/powerpoint/2010/main" val="16889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2542-F2B4-A36E-1274-C21C6304888C}"/>
              </a:ext>
            </a:extLst>
          </p:cNvPr>
          <p:cNvSpPr>
            <a:spLocks noGrp="1"/>
          </p:cNvSpPr>
          <p:nvPr>
            <p:ph type="title"/>
          </p:nvPr>
        </p:nvSpPr>
        <p:spPr/>
        <p:txBody>
          <a:bodyPr/>
          <a:lstStyle/>
          <a:p>
            <a:r>
              <a:rPr lang="en-IN" b="1" dirty="0"/>
              <a:t>-f (field):</a:t>
            </a:r>
            <a:endParaRPr lang="en-IN" dirty="0"/>
          </a:p>
        </p:txBody>
      </p:sp>
      <p:sp>
        <p:nvSpPr>
          <p:cNvPr id="3" name="Content Placeholder 2">
            <a:extLst>
              <a:ext uri="{FF2B5EF4-FFF2-40B4-BE49-F238E27FC236}">
                <a16:creationId xmlns:a16="http://schemas.microsoft.com/office/drawing/2014/main" id="{1867EDCD-0239-561A-1CCF-F56556925C75}"/>
              </a:ext>
            </a:extLst>
          </p:cNvPr>
          <p:cNvSpPr>
            <a:spLocks noGrp="1"/>
          </p:cNvSpPr>
          <p:nvPr>
            <p:ph sz="quarter" idx="1"/>
          </p:nvPr>
        </p:nvSpPr>
        <p:spPr/>
        <p:txBody>
          <a:bodyPr>
            <a:normAutofit fontScale="77500" lnSpcReduction="20000"/>
          </a:bodyPr>
          <a:lstStyle/>
          <a:p>
            <a:r>
              <a:rPr lang="en-US" dirty="0"/>
              <a:t>$cut -d "delimiter" -f (field number) file.txt</a:t>
            </a:r>
          </a:p>
          <a:p>
            <a:r>
              <a:rPr lang="en-IN" b="1" dirty="0"/>
              <a:t>$ cut -d " " -f 1 state.txt</a:t>
            </a:r>
          </a:p>
          <a:p>
            <a:pPr marL="0" indent="0">
              <a:buNone/>
            </a:pPr>
            <a:r>
              <a:rPr lang="en-IN" dirty="0"/>
              <a:t>Andhra</a:t>
            </a:r>
          </a:p>
          <a:p>
            <a:pPr marL="0" indent="0">
              <a:buNone/>
            </a:pPr>
            <a:r>
              <a:rPr lang="en-IN" dirty="0"/>
              <a:t>Arunachal</a:t>
            </a:r>
          </a:p>
          <a:p>
            <a:pPr marL="0" indent="0">
              <a:buNone/>
            </a:pPr>
            <a:r>
              <a:rPr lang="en-IN" dirty="0"/>
              <a:t>Assam</a:t>
            </a:r>
          </a:p>
          <a:p>
            <a:pPr marL="0" indent="0">
              <a:buNone/>
            </a:pPr>
            <a:r>
              <a:rPr lang="en-IN" dirty="0"/>
              <a:t>Bihar</a:t>
            </a:r>
          </a:p>
          <a:p>
            <a:pPr marL="0" indent="0">
              <a:buNone/>
            </a:pPr>
            <a:r>
              <a:rPr lang="en-IN" dirty="0"/>
              <a:t>Chhattisgarh</a:t>
            </a:r>
            <a:endParaRPr lang="en-US" dirty="0"/>
          </a:p>
          <a:p>
            <a:r>
              <a:rPr lang="en-IN" b="1" dirty="0"/>
              <a:t>$ cut -d " " -f 1-4 state.txt</a:t>
            </a:r>
          </a:p>
          <a:p>
            <a:pPr marL="0" indent="0">
              <a:buNone/>
            </a:pPr>
            <a:r>
              <a:rPr lang="en-IN" dirty="0"/>
              <a:t>Output:</a:t>
            </a:r>
          </a:p>
          <a:p>
            <a:pPr marL="0" indent="0">
              <a:buNone/>
            </a:pPr>
            <a:r>
              <a:rPr lang="en-IN" dirty="0"/>
              <a:t>Andhra Pradesh</a:t>
            </a:r>
          </a:p>
          <a:p>
            <a:pPr marL="0" indent="0">
              <a:buNone/>
            </a:pPr>
            <a:r>
              <a:rPr lang="en-IN" dirty="0"/>
              <a:t>Arunachal Pradesh</a:t>
            </a:r>
          </a:p>
          <a:p>
            <a:pPr marL="0" indent="0">
              <a:buNone/>
            </a:pPr>
            <a:r>
              <a:rPr lang="en-IN" dirty="0"/>
              <a:t>Assam</a:t>
            </a:r>
          </a:p>
          <a:p>
            <a:pPr marL="0" indent="0">
              <a:buNone/>
            </a:pPr>
            <a:r>
              <a:rPr lang="en-IN" dirty="0"/>
              <a:t>Bihar</a:t>
            </a:r>
          </a:p>
          <a:p>
            <a:pPr marL="0" indent="0">
              <a:buNone/>
            </a:pPr>
            <a:r>
              <a:rPr lang="en-IN" dirty="0"/>
              <a:t>Chhattisgarh</a:t>
            </a:r>
          </a:p>
        </p:txBody>
      </p:sp>
    </p:spTree>
    <p:extLst>
      <p:ext uri="{BB962C8B-B14F-4D97-AF65-F5344CB8AC3E}">
        <p14:creationId xmlns:p14="http://schemas.microsoft.com/office/powerpoint/2010/main" val="168088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7D7F-7FC6-6D7A-6379-F57419A5B9F7}"/>
              </a:ext>
            </a:extLst>
          </p:cNvPr>
          <p:cNvSpPr>
            <a:spLocks noGrp="1"/>
          </p:cNvSpPr>
          <p:nvPr>
            <p:ph type="title"/>
          </p:nvPr>
        </p:nvSpPr>
        <p:spPr/>
        <p:txBody>
          <a:bodyPr/>
          <a:lstStyle/>
          <a:p>
            <a:r>
              <a:rPr lang="en-IN" dirty="0"/>
              <a:t>2)date</a:t>
            </a:r>
          </a:p>
        </p:txBody>
      </p:sp>
      <p:sp>
        <p:nvSpPr>
          <p:cNvPr id="3" name="Content Placeholder 2">
            <a:extLst>
              <a:ext uri="{FF2B5EF4-FFF2-40B4-BE49-F238E27FC236}">
                <a16:creationId xmlns:a16="http://schemas.microsoft.com/office/drawing/2014/main" id="{F4274860-E7DF-AB6C-66D3-E2BF152A7592}"/>
              </a:ext>
            </a:extLst>
          </p:cNvPr>
          <p:cNvSpPr>
            <a:spLocks noGrp="1"/>
          </p:cNvSpPr>
          <p:nvPr>
            <p:ph sz="quarter" idx="1"/>
          </p:nvPr>
        </p:nvSpPr>
        <p:spPr/>
        <p:txBody>
          <a:bodyPr>
            <a:normAutofit/>
          </a:bodyPr>
          <a:lstStyle/>
          <a:p>
            <a:r>
              <a:rPr lang="en-US" b="1" dirty="0"/>
              <a:t>date </a:t>
            </a:r>
            <a:r>
              <a:rPr lang="en-US" dirty="0"/>
              <a:t>command is used to display the system date and time. </a:t>
            </a:r>
          </a:p>
          <a:p>
            <a:r>
              <a:rPr lang="en-IN" b="1" dirty="0"/>
              <a:t>$date</a:t>
            </a:r>
          </a:p>
          <a:p>
            <a:r>
              <a:rPr lang="en-IN" dirty="0"/>
              <a:t>$date +%[format-option]</a:t>
            </a:r>
          </a:p>
          <a:p>
            <a:r>
              <a:rPr lang="en-US" dirty="0"/>
              <a:t>$date "+%D"</a:t>
            </a:r>
          </a:p>
          <a:p>
            <a:r>
              <a:rPr lang="en-US" dirty="0"/>
              <a:t>$date "+%D %T"</a:t>
            </a:r>
          </a:p>
          <a:p>
            <a:r>
              <a:rPr lang="en-US" dirty="0"/>
              <a:t>$date "+%Y-%m-%d"</a:t>
            </a:r>
          </a:p>
          <a:p>
            <a:r>
              <a:rPr lang="en-US" dirty="0"/>
              <a:t>$date "+%Y/%m/%d"</a:t>
            </a:r>
          </a:p>
          <a:p>
            <a:endParaRPr lang="en-IN" dirty="0"/>
          </a:p>
        </p:txBody>
      </p:sp>
    </p:spTree>
    <p:extLst>
      <p:ext uri="{BB962C8B-B14F-4D97-AF65-F5344CB8AC3E}">
        <p14:creationId xmlns:p14="http://schemas.microsoft.com/office/powerpoint/2010/main" val="2724886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296-E02D-3130-DD71-A3FDC75FA4F3}"/>
              </a:ext>
            </a:extLst>
          </p:cNvPr>
          <p:cNvSpPr>
            <a:spLocks noGrp="1"/>
          </p:cNvSpPr>
          <p:nvPr>
            <p:ph type="title"/>
          </p:nvPr>
        </p:nvSpPr>
        <p:spPr/>
        <p:txBody>
          <a:bodyPr/>
          <a:lstStyle/>
          <a:p>
            <a:r>
              <a:rPr lang="en-IN" b="1" dirty="0"/>
              <a:t>Applications of cut Command</a:t>
            </a:r>
            <a:endParaRPr lang="en-IN" dirty="0"/>
          </a:p>
        </p:txBody>
      </p:sp>
      <p:sp>
        <p:nvSpPr>
          <p:cNvPr id="3" name="Content Placeholder 2">
            <a:extLst>
              <a:ext uri="{FF2B5EF4-FFF2-40B4-BE49-F238E27FC236}">
                <a16:creationId xmlns:a16="http://schemas.microsoft.com/office/drawing/2014/main" id="{AC4C5009-572F-1DD1-54A0-E14A69DAC5E5}"/>
              </a:ext>
            </a:extLst>
          </p:cNvPr>
          <p:cNvSpPr>
            <a:spLocks noGrp="1"/>
          </p:cNvSpPr>
          <p:nvPr>
            <p:ph sz="quarter" idx="1"/>
          </p:nvPr>
        </p:nvSpPr>
        <p:spPr/>
        <p:txBody>
          <a:bodyPr/>
          <a:lstStyle/>
          <a:p>
            <a:r>
              <a:rPr lang="en-IN" b="1" dirty="0"/>
              <a:t>$ cat state.txt | cut -d ' ' -f 1 | sort -r</a:t>
            </a:r>
          </a:p>
          <a:p>
            <a:pPr marL="0" indent="0">
              <a:buNone/>
            </a:pPr>
            <a:r>
              <a:rPr lang="en-IN" dirty="0"/>
              <a:t>Chhattisgarh</a:t>
            </a:r>
          </a:p>
          <a:p>
            <a:pPr marL="0" indent="0">
              <a:buNone/>
            </a:pPr>
            <a:r>
              <a:rPr lang="en-IN" dirty="0"/>
              <a:t>Bihar</a:t>
            </a:r>
          </a:p>
          <a:p>
            <a:pPr marL="0" indent="0">
              <a:buNone/>
            </a:pPr>
            <a:r>
              <a:rPr lang="en-IN" dirty="0"/>
              <a:t>Assam</a:t>
            </a:r>
          </a:p>
          <a:p>
            <a:pPr marL="0" indent="0">
              <a:buNone/>
            </a:pPr>
            <a:r>
              <a:rPr lang="en-IN" dirty="0"/>
              <a:t>Arunachal</a:t>
            </a:r>
          </a:p>
          <a:p>
            <a:pPr marL="0" indent="0">
              <a:buNone/>
            </a:pPr>
            <a:r>
              <a:rPr lang="en-IN" dirty="0"/>
              <a:t>Andhra</a:t>
            </a:r>
          </a:p>
        </p:txBody>
      </p:sp>
    </p:spTree>
    <p:extLst>
      <p:ext uri="{BB962C8B-B14F-4D97-AF65-F5344CB8AC3E}">
        <p14:creationId xmlns:p14="http://schemas.microsoft.com/office/powerpoint/2010/main" val="289062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4445-B991-A6D2-085F-B9CD0C210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2E70F7-7D8F-DC55-8F4C-A05BA0284DBF}"/>
              </a:ext>
            </a:extLst>
          </p:cNvPr>
          <p:cNvSpPr>
            <a:spLocks noGrp="1"/>
          </p:cNvSpPr>
          <p:nvPr>
            <p:ph sz="quarter" idx="1"/>
          </p:nvPr>
        </p:nvSpPr>
        <p:spPr/>
        <p:txBody>
          <a:bodyPr/>
          <a:lstStyle/>
          <a:p>
            <a:r>
              <a:rPr lang="en-IN" b="1" dirty="0"/>
              <a:t>$ cat state.txt | head -n 3 | cut -d ' ' -f 1 &gt; list.txt</a:t>
            </a:r>
          </a:p>
          <a:p>
            <a:endParaRPr lang="en-IN" dirty="0"/>
          </a:p>
          <a:p>
            <a:r>
              <a:rPr lang="en-IN" dirty="0"/>
              <a:t>$ cat list.txt</a:t>
            </a:r>
          </a:p>
          <a:p>
            <a:pPr marL="0" indent="0">
              <a:buNone/>
            </a:pPr>
            <a:r>
              <a:rPr lang="en-IN" dirty="0"/>
              <a:t>Andhra</a:t>
            </a:r>
          </a:p>
          <a:p>
            <a:pPr marL="0" indent="0">
              <a:buNone/>
            </a:pPr>
            <a:r>
              <a:rPr lang="en-IN" dirty="0"/>
              <a:t>Arunachal</a:t>
            </a:r>
          </a:p>
          <a:p>
            <a:pPr marL="0" indent="0">
              <a:buNone/>
            </a:pPr>
            <a:r>
              <a:rPr lang="en-IN" dirty="0"/>
              <a:t>Assam</a:t>
            </a:r>
          </a:p>
        </p:txBody>
      </p:sp>
    </p:spTree>
    <p:extLst>
      <p:ext uri="{BB962C8B-B14F-4D97-AF65-F5344CB8AC3E}">
        <p14:creationId xmlns:p14="http://schemas.microsoft.com/office/powerpoint/2010/main" val="3600006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7E95-20FA-DCE9-76FF-1DFB3562F5A6}"/>
              </a:ext>
            </a:extLst>
          </p:cNvPr>
          <p:cNvSpPr>
            <a:spLocks noGrp="1"/>
          </p:cNvSpPr>
          <p:nvPr>
            <p:ph type="title"/>
          </p:nvPr>
        </p:nvSpPr>
        <p:spPr/>
        <p:txBody>
          <a:bodyPr/>
          <a:lstStyle/>
          <a:p>
            <a:r>
              <a:rPr lang="en-US" dirty="0"/>
              <a:t>SED</a:t>
            </a:r>
            <a:endParaRPr lang="en-IN" dirty="0"/>
          </a:p>
        </p:txBody>
      </p:sp>
      <p:sp>
        <p:nvSpPr>
          <p:cNvPr id="3" name="Content Placeholder 2">
            <a:extLst>
              <a:ext uri="{FF2B5EF4-FFF2-40B4-BE49-F238E27FC236}">
                <a16:creationId xmlns:a16="http://schemas.microsoft.com/office/drawing/2014/main" id="{56090E9D-6A50-E239-0DA2-952C96065A10}"/>
              </a:ext>
            </a:extLst>
          </p:cNvPr>
          <p:cNvSpPr>
            <a:spLocks noGrp="1"/>
          </p:cNvSpPr>
          <p:nvPr>
            <p:ph sz="quarter" idx="1"/>
          </p:nvPr>
        </p:nvSpPr>
        <p:spPr/>
        <p:txBody>
          <a:bodyPr>
            <a:normAutofit/>
          </a:bodyPr>
          <a:lstStyle/>
          <a:p>
            <a:pPr algn="just"/>
            <a:r>
              <a:rPr lang="en-US" dirty="0"/>
              <a:t>Stands for stream editor and it can perform lots of functions on file like searching, find and replace, insertion or deletion. Though most common use of SED command in UNIX is for substitution or for find and replace. </a:t>
            </a:r>
          </a:p>
          <a:p>
            <a:pPr algn="just"/>
            <a:r>
              <a:rPr lang="en-US" dirty="0"/>
              <a:t>SED is a powerful text stream editor. Can do insertion, deletion, search and replace(substitution).</a:t>
            </a:r>
          </a:p>
          <a:p>
            <a:pPr algn="just"/>
            <a:r>
              <a:rPr lang="en-US" dirty="0"/>
              <a:t>SED command in </a:t>
            </a:r>
            <a:r>
              <a:rPr lang="en-US" dirty="0" err="1"/>
              <a:t>unix</a:t>
            </a:r>
            <a:r>
              <a:rPr lang="en-US" dirty="0"/>
              <a:t> supports regular expression which allows it perform complex pattern matching.</a:t>
            </a:r>
            <a:endParaRPr lang="en-IN" dirty="0"/>
          </a:p>
        </p:txBody>
      </p:sp>
    </p:spTree>
    <p:extLst>
      <p:ext uri="{BB962C8B-B14F-4D97-AF65-F5344CB8AC3E}">
        <p14:creationId xmlns:p14="http://schemas.microsoft.com/office/powerpoint/2010/main" val="221762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FEA2-BDD9-1906-7D07-B176077E35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661CA2-FC05-F81C-A86D-DF85C603F40A}"/>
              </a:ext>
            </a:extLst>
          </p:cNvPr>
          <p:cNvSpPr>
            <a:spLocks noGrp="1"/>
          </p:cNvSpPr>
          <p:nvPr>
            <p:ph sz="quarter" idx="1"/>
          </p:nvPr>
        </p:nvSpPr>
        <p:spPr/>
        <p:txBody>
          <a:bodyPr/>
          <a:lstStyle/>
          <a:p>
            <a:r>
              <a:rPr lang="en-IN" b="1" dirty="0">
                <a:solidFill>
                  <a:srgbClr val="002060"/>
                </a:solidFill>
              </a:rPr>
              <a:t>$cat &gt; osfile.txt</a:t>
            </a:r>
          </a:p>
          <a:p>
            <a:endParaRPr lang="en-IN" dirty="0"/>
          </a:p>
          <a:p>
            <a:pPr marL="0" indent="0">
              <a:buNone/>
            </a:pPr>
            <a:r>
              <a:rPr lang="en-IN" dirty="0"/>
              <a:t>unix is great </a:t>
            </a:r>
            <a:r>
              <a:rPr lang="en-IN" dirty="0" err="1"/>
              <a:t>os</a:t>
            </a:r>
            <a:r>
              <a:rPr lang="en-IN" dirty="0"/>
              <a:t>. unix is opensource. unix is free </a:t>
            </a:r>
            <a:r>
              <a:rPr lang="en-IN" dirty="0" err="1"/>
              <a:t>os</a:t>
            </a:r>
            <a:r>
              <a:rPr lang="en-IN" dirty="0"/>
              <a:t>.</a:t>
            </a:r>
          </a:p>
          <a:p>
            <a:pPr marL="0" indent="0">
              <a:buNone/>
            </a:pPr>
            <a:r>
              <a:rPr lang="en-IN" dirty="0"/>
              <a:t>learn operating system.</a:t>
            </a:r>
          </a:p>
          <a:p>
            <a:pPr marL="0" indent="0">
              <a:buNone/>
            </a:pPr>
            <a:r>
              <a:rPr lang="en-IN" dirty="0"/>
              <a:t>unix </a:t>
            </a:r>
            <a:r>
              <a:rPr lang="en-IN" dirty="0" err="1"/>
              <a:t>linux</a:t>
            </a:r>
            <a:r>
              <a:rPr lang="en-IN" dirty="0"/>
              <a:t> which one you choose.</a:t>
            </a:r>
          </a:p>
          <a:p>
            <a:pPr marL="0" indent="0">
              <a:buNone/>
            </a:pPr>
            <a:r>
              <a:rPr lang="en-IN" dirty="0"/>
              <a:t>unix is easy to </a:t>
            </a:r>
            <a:r>
              <a:rPr lang="en-IN" dirty="0" err="1"/>
              <a:t>learn.unix</a:t>
            </a:r>
            <a:r>
              <a:rPr lang="en-IN" dirty="0"/>
              <a:t> is a multiuser </a:t>
            </a:r>
            <a:r>
              <a:rPr lang="en-IN" dirty="0" err="1"/>
              <a:t>os.Learn</a:t>
            </a:r>
            <a:r>
              <a:rPr lang="en-IN" dirty="0"/>
              <a:t> unix .unix is a powerful.</a:t>
            </a:r>
          </a:p>
          <a:p>
            <a:endParaRPr lang="en-IN" dirty="0"/>
          </a:p>
        </p:txBody>
      </p:sp>
    </p:spTree>
    <p:extLst>
      <p:ext uri="{BB962C8B-B14F-4D97-AF65-F5344CB8AC3E}">
        <p14:creationId xmlns:p14="http://schemas.microsoft.com/office/powerpoint/2010/main" val="2235631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FDF9-FF64-EDE9-6826-E39EB3E1FC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288A06-07BB-21E8-4C07-684A765ED442}"/>
              </a:ext>
            </a:extLst>
          </p:cNvPr>
          <p:cNvSpPr>
            <a:spLocks noGrp="1"/>
          </p:cNvSpPr>
          <p:nvPr>
            <p:ph sz="quarter" idx="1"/>
          </p:nvPr>
        </p:nvSpPr>
        <p:spPr/>
        <p:txBody>
          <a:bodyPr/>
          <a:lstStyle/>
          <a:p>
            <a:r>
              <a:rPr lang="en-US" dirty="0"/>
              <a:t>Replacing or substituting string : Sed command is mostly used to replace the text in a file. The below simple sed command replaces the word “</a:t>
            </a:r>
            <a:r>
              <a:rPr lang="en-US" dirty="0" err="1"/>
              <a:t>unix</a:t>
            </a:r>
            <a:r>
              <a:rPr lang="en-US" dirty="0"/>
              <a:t>” with “</a:t>
            </a:r>
            <a:r>
              <a:rPr lang="en-US" dirty="0" err="1"/>
              <a:t>linux</a:t>
            </a:r>
            <a:r>
              <a:rPr lang="en-US" dirty="0"/>
              <a:t>” in the file.</a:t>
            </a:r>
          </a:p>
          <a:p>
            <a:endParaRPr lang="en-US" dirty="0"/>
          </a:p>
          <a:p>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 osfile.txt</a:t>
            </a:r>
          </a:p>
          <a:p>
            <a:endParaRPr lang="en-IN" dirty="0"/>
          </a:p>
        </p:txBody>
      </p:sp>
    </p:spTree>
    <p:extLst>
      <p:ext uri="{BB962C8B-B14F-4D97-AF65-F5344CB8AC3E}">
        <p14:creationId xmlns:p14="http://schemas.microsoft.com/office/powerpoint/2010/main" val="3681335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E562-4B2D-0AFF-BE58-45195914F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8A96F1-E5D7-BBD5-EE03-9C72BA5236F1}"/>
              </a:ext>
            </a:extLst>
          </p:cNvPr>
          <p:cNvSpPr>
            <a:spLocks noGrp="1"/>
          </p:cNvSpPr>
          <p:nvPr>
            <p:ph sz="quarter" idx="1"/>
          </p:nvPr>
        </p:nvSpPr>
        <p:spPr/>
        <p:txBody>
          <a:bodyPr/>
          <a:lstStyle/>
          <a:p>
            <a:pPr algn="just"/>
            <a:r>
              <a:rPr lang="en-US" dirty="0"/>
              <a:t>Replacing the nth occurrence of a pattern in a line : Use the /1, /2 </a:t>
            </a:r>
            <a:r>
              <a:rPr lang="en-US" dirty="0" err="1"/>
              <a:t>etc</a:t>
            </a:r>
            <a:r>
              <a:rPr lang="en-US" dirty="0"/>
              <a:t> flags to replace the first, second occurrence of a pattern in a line. The below command replaces the second occurrence of the word “</a:t>
            </a:r>
            <a:r>
              <a:rPr lang="en-US" dirty="0" err="1"/>
              <a:t>unix</a:t>
            </a:r>
            <a:r>
              <a:rPr lang="en-US" dirty="0"/>
              <a:t>” with “</a:t>
            </a:r>
            <a:r>
              <a:rPr lang="en-US" dirty="0" err="1"/>
              <a:t>linux</a:t>
            </a:r>
            <a:r>
              <a:rPr lang="en-US" dirty="0"/>
              <a:t>” in a line.</a:t>
            </a:r>
          </a:p>
          <a:p>
            <a:pPr algn="just"/>
            <a:endParaRPr lang="en-US" dirty="0"/>
          </a:p>
          <a:p>
            <a:pPr algn="just"/>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/2’ osfile.txt</a:t>
            </a:r>
          </a:p>
          <a:p>
            <a:pPr algn="just"/>
            <a:endParaRPr lang="en-IN" dirty="0"/>
          </a:p>
        </p:txBody>
      </p:sp>
    </p:spTree>
    <p:extLst>
      <p:ext uri="{BB962C8B-B14F-4D97-AF65-F5344CB8AC3E}">
        <p14:creationId xmlns:p14="http://schemas.microsoft.com/office/powerpoint/2010/main" val="157227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6D92-59B9-0477-1D17-C50F7FD91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923EA-C718-6DBB-581E-A6936668F667}"/>
              </a:ext>
            </a:extLst>
          </p:cNvPr>
          <p:cNvSpPr>
            <a:spLocks noGrp="1"/>
          </p:cNvSpPr>
          <p:nvPr>
            <p:ph sz="quarter" idx="1"/>
          </p:nvPr>
        </p:nvSpPr>
        <p:spPr/>
        <p:txBody>
          <a:bodyPr/>
          <a:lstStyle/>
          <a:p>
            <a:pPr algn="just"/>
            <a:r>
              <a:rPr lang="en-US" dirty="0"/>
              <a:t>Replacing all the occurrence of the pattern in a line : The substitute flag /g (global replacement) specifies the sed command to replace all the occurrences of the string in the line.</a:t>
            </a:r>
          </a:p>
          <a:p>
            <a:pPr algn="just"/>
            <a:endParaRPr lang="en-US" dirty="0"/>
          </a:p>
          <a:p>
            <a:pPr algn="just"/>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/g’ osfile.txt</a:t>
            </a:r>
          </a:p>
          <a:p>
            <a:pPr algn="just"/>
            <a:endParaRPr lang="en-IN" dirty="0"/>
          </a:p>
        </p:txBody>
      </p:sp>
    </p:spTree>
    <p:extLst>
      <p:ext uri="{BB962C8B-B14F-4D97-AF65-F5344CB8AC3E}">
        <p14:creationId xmlns:p14="http://schemas.microsoft.com/office/powerpoint/2010/main" val="229659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8904-EAB4-7A44-EC4C-E3E3F408BC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982AF3-2D5F-7A18-AE17-52E910935F89}"/>
              </a:ext>
            </a:extLst>
          </p:cNvPr>
          <p:cNvSpPr>
            <a:spLocks noGrp="1"/>
          </p:cNvSpPr>
          <p:nvPr>
            <p:ph sz="quarter" idx="1"/>
          </p:nvPr>
        </p:nvSpPr>
        <p:spPr/>
        <p:txBody>
          <a:bodyPr>
            <a:normAutofit/>
          </a:bodyPr>
          <a:lstStyle/>
          <a:p>
            <a:pPr algn="just"/>
            <a:r>
              <a:rPr lang="en-US" dirty="0"/>
              <a:t>Deleting lines from a particular file : SED command can also be used for deleting lines from a particular file. SED command is used for performing deletion operation without even opening the file</a:t>
            </a:r>
          </a:p>
          <a:p>
            <a:pPr algn="just"/>
            <a:r>
              <a:rPr lang="en-US" b="1" dirty="0"/>
              <a:t>Examples:</a:t>
            </a:r>
          </a:p>
          <a:p>
            <a:pPr algn="just"/>
            <a:r>
              <a:rPr lang="en-US" dirty="0"/>
              <a:t> To Delete a particular line say n in this example</a:t>
            </a:r>
          </a:p>
          <a:p>
            <a:pPr algn="just"/>
            <a:endParaRPr lang="en-US" dirty="0"/>
          </a:p>
          <a:p>
            <a:pPr algn="just"/>
            <a:r>
              <a:rPr lang="en-US" b="1" dirty="0">
                <a:solidFill>
                  <a:srgbClr val="002060"/>
                </a:solidFill>
              </a:rPr>
              <a:t>$ sed '5d' filename.txt</a:t>
            </a:r>
          </a:p>
          <a:p>
            <a:pPr algn="just"/>
            <a:endParaRPr lang="en-IN" dirty="0"/>
          </a:p>
        </p:txBody>
      </p:sp>
    </p:spTree>
    <p:extLst>
      <p:ext uri="{BB962C8B-B14F-4D97-AF65-F5344CB8AC3E}">
        <p14:creationId xmlns:p14="http://schemas.microsoft.com/office/powerpoint/2010/main" val="427916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B96A-0AF0-8397-393C-3A21225DF7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B07086-6A43-24B7-E2F1-865A51802BBC}"/>
              </a:ext>
            </a:extLst>
          </p:cNvPr>
          <p:cNvSpPr>
            <a:spLocks noGrp="1"/>
          </p:cNvSpPr>
          <p:nvPr>
            <p:ph sz="quarter" idx="1"/>
          </p:nvPr>
        </p:nvSpPr>
        <p:spPr/>
        <p:txBody>
          <a:bodyPr/>
          <a:lstStyle/>
          <a:p>
            <a:r>
              <a:rPr lang="en-US" dirty="0"/>
              <a:t>Replacing string on a range of lines : You can specify a range of line numbers to the sed command for replacing a string.</a:t>
            </a:r>
          </a:p>
          <a:p>
            <a:endParaRPr lang="en-US" dirty="0"/>
          </a:p>
          <a:p>
            <a:r>
              <a:rPr lang="en-US" b="1" dirty="0">
                <a:solidFill>
                  <a:srgbClr val="002060"/>
                </a:solidFill>
              </a:rPr>
              <a:t>$sed '1,3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 osfile.txt</a:t>
            </a:r>
          </a:p>
          <a:p>
            <a:endParaRPr lang="en-IN" dirty="0"/>
          </a:p>
        </p:txBody>
      </p:sp>
    </p:spTree>
    <p:extLst>
      <p:ext uri="{BB962C8B-B14F-4D97-AF65-F5344CB8AC3E}">
        <p14:creationId xmlns:p14="http://schemas.microsoft.com/office/powerpoint/2010/main" val="409887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133A-1C88-F2B6-9D32-13C57B60C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D14129-D60D-E9BE-C45C-337BDE8BED86}"/>
              </a:ext>
            </a:extLst>
          </p:cNvPr>
          <p:cNvSpPr>
            <a:spLocks noGrp="1"/>
          </p:cNvSpPr>
          <p:nvPr>
            <p:ph sz="quarter" idx="1"/>
          </p:nvPr>
        </p:nvSpPr>
        <p:spPr/>
        <p:txBody>
          <a:bodyPr/>
          <a:lstStyle/>
          <a:p>
            <a:r>
              <a:rPr lang="en-US" dirty="0"/>
              <a:t>Viewing a file from x to y range – </a:t>
            </a:r>
          </a:p>
          <a:p>
            <a:r>
              <a:rPr lang="en-US" b="1" dirty="0">
                <a:solidFill>
                  <a:srgbClr val="002060"/>
                </a:solidFill>
              </a:rPr>
              <a:t>sed -n '2,5p' a.txt</a:t>
            </a:r>
            <a:endParaRPr lang="en-IN" b="1" dirty="0">
              <a:solidFill>
                <a:srgbClr val="002060"/>
              </a:solidFill>
            </a:endParaRPr>
          </a:p>
        </p:txBody>
      </p:sp>
    </p:spTree>
    <p:extLst>
      <p:ext uri="{BB962C8B-B14F-4D97-AF65-F5344CB8AC3E}">
        <p14:creationId xmlns:p14="http://schemas.microsoft.com/office/powerpoint/2010/main" val="187429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0F67-79B5-D866-03D3-CE47EE2DFB37}"/>
              </a:ext>
            </a:extLst>
          </p:cNvPr>
          <p:cNvSpPr>
            <a:spLocks noGrp="1"/>
          </p:cNvSpPr>
          <p:nvPr>
            <p:ph type="title"/>
          </p:nvPr>
        </p:nvSpPr>
        <p:spPr/>
        <p:txBody>
          <a:bodyPr/>
          <a:lstStyle/>
          <a:p>
            <a:r>
              <a:rPr lang="en-US" dirty="0"/>
              <a:t>Directory</a:t>
            </a:r>
            <a:endParaRPr lang="en-IN" dirty="0"/>
          </a:p>
        </p:txBody>
      </p:sp>
      <p:sp>
        <p:nvSpPr>
          <p:cNvPr id="3" name="Content Placeholder 2">
            <a:extLst>
              <a:ext uri="{FF2B5EF4-FFF2-40B4-BE49-F238E27FC236}">
                <a16:creationId xmlns:a16="http://schemas.microsoft.com/office/drawing/2014/main" id="{DA1F8163-0F7F-C17C-C48E-B788777BB644}"/>
              </a:ext>
            </a:extLst>
          </p:cNvPr>
          <p:cNvSpPr>
            <a:spLocks noGrp="1"/>
          </p:cNvSpPr>
          <p:nvPr>
            <p:ph sz="quarter" idx="1"/>
          </p:nvPr>
        </p:nvSpPr>
        <p:spPr/>
        <p:txBody>
          <a:bodyPr>
            <a:normAutofit fontScale="92500" lnSpcReduction="20000"/>
          </a:bodyPr>
          <a:lstStyle/>
          <a:p>
            <a:r>
              <a:rPr lang="en-US" dirty="0"/>
              <a:t>Unix uses a hierarchical structure for organizing files and directories. This structure is often referred to as a directory tree. The tree has a single root node, the slash character (</a:t>
            </a:r>
            <a:r>
              <a:rPr lang="en-US" b="1" dirty="0"/>
              <a:t>/</a:t>
            </a:r>
            <a:r>
              <a:rPr lang="en-US" dirty="0"/>
              <a:t>), and all other directories are contained below it.</a:t>
            </a:r>
          </a:p>
          <a:p>
            <a:r>
              <a:rPr lang="en-US" dirty="0"/>
              <a:t>$</a:t>
            </a:r>
            <a:r>
              <a:rPr lang="en-US" dirty="0" err="1"/>
              <a:t>mkdir</a:t>
            </a:r>
            <a:r>
              <a:rPr lang="en-US" dirty="0"/>
              <a:t> </a:t>
            </a:r>
            <a:r>
              <a:rPr lang="en-US" dirty="0" err="1"/>
              <a:t>dirname</a:t>
            </a:r>
            <a:endParaRPr lang="en-US" dirty="0"/>
          </a:p>
          <a:p>
            <a:r>
              <a:rPr lang="en-US" dirty="0"/>
              <a:t>$</a:t>
            </a:r>
            <a:r>
              <a:rPr lang="en-US" dirty="0" err="1"/>
              <a:t>mkdir</a:t>
            </a:r>
            <a:r>
              <a:rPr lang="en-US" dirty="0"/>
              <a:t> docs pub</a:t>
            </a:r>
          </a:p>
          <a:p>
            <a:r>
              <a:rPr lang="en-US" dirty="0"/>
              <a:t>$</a:t>
            </a:r>
            <a:r>
              <a:rPr lang="en-US" dirty="0" err="1"/>
              <a:t>rmdir</a:t>
            </a:r>
            <a:r>
              <a:rPr lang="en-US" dirty="0"/>
              <a:t> </a:t>
            </a:r>
            <a:r>
              <a:rPr lang="en-US" dirty="0" err="1"/>
              <a:t>dirname</a:t>
            </a:r>
            <a:endParaRPr lang="en-US" dirty="0"/>
          </a:p>
          <a:p>
            <a:r>
              <a:rPr lang="en-US" dirty="0"/>
              <a:t>$cd </a:t>
            </a:r>
            <a:r>
              <a:rPr lang="en-US" dirty="0" err="1"/>
              <a:t>dirname</a:t>
            </a:r>
            <a:endParaRPr lang="en-US" dirty="0"/>
          </a:p>
          <a:p>
            <a:r>
              <a:rPr lang="en-US" dirty="0"/>
              <a:t>$cd /</a:t>
            </a:r>
            <a:r>
              <a:rPr lang="en-US" dirty="0" err="1"/>
              <a:t>usr</a:t>
            </a:r>
            <a:r>
              <a:rPr lang="en-US" dirty="0"/>
              <a:t>/local/bin</a:t>
            </a:r>
          </a:p>
          <a:p>
            <a:r>
              <a:rPr lang="en-US" dirty="0"/>
              <a:t>To quickly return to your home directory, use the ~ (tilde) character as the directory name.</a:t>
            </a:r>
            <a:endParaRPr lang="en-IN" dirty="0"/>
          </a:p>
          <a:p>
            <a:r>
              <a:rPr lang="en-IN" dirty="0"/>
              <a:t>cd ~</a:t>
            </a:r>
          </a:p>
          <a:p>
            <a:r>
              <a:rPr lang="en-IN" dirty="0"/>
              <a:t>cd ..     change to parent directory</a:t>
            </a:r>
          </a:p>
        </p:txBody>
      </p:sp>
    </p:spTree>
    <p:extLst>
      <p:ext uri="{BB962C8B-B14F-4D97-AF65-F5344CB8AC3E}">
        <p14:creationId xmlns:p14="http://schemas.microsoft.com/office/powerpoint/2010/main" val="3270993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C2C1-EB01-784A-F5FD-1BDB850EB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EAC830-8035-6AC6-9989-3F519AE8F4AB}"/>
              </a:ext>
            </a:extLst>
          </p:cNvPr>
          <p:cNvSpPr>
            <a:spLocks noGrp="1"/>
          </p:cNvSpPr>
          <p:nvPr>
            <p:ph sz="quarter" idx="1"/>
          </p:nvPr>
        </p:nvSpPr>
        <p:spPr/>
        <p:txBody>
          <a:bodyPr/>
          <a:lstStyle/>
          <a:p>
            <a:r>
              <a:rPr lang="en-US" b="1" dirty="0" err="1"/>
              <a:t>df</a:t>
            </a:r>
            <a:r>
              <a:rPr lang="en-US" b="1" dirty="0"/>
              <a:t> command</a:t>
            </a:r>
          </a:p>
          <a:p>
            <a:r>
              <a:rPr lang="en-US" dirty="0"/>
              <a:t>Use </a:t>
            </a:r>
            <a:r>
              <a:rPr lang="en-US" b="1" dirty="0" err="1"/>
              <a:t>df</a:t>
            </a:r>
            <a:r>
              <a:rPr lang="en-US" dirty="0"/>
              <a:t> command to get a report on the system’s disk space usage, shown in percentage and KBs. </a:t>
            </a:r>
          </a:p>
          <a:p>
            <a:r>
              <a:rPr lang="en-US" b="1" dirty="0" err="1">
                <a:solidFill>
                  <a:srgbClr val="002060"/>
                </a:solidFill>
              </a:rPr>
              <a:t>df</a:t>
            </a:r>
            <a:endParaRPr lang="en-US" b="1" dirty="0">
              <a:solidFill>
                <a:srgbClr val="002060"/>
              </a:solidFill>
            </a:endParaRPr>
          </a:p>
          <a:p>
            <a:r>
              <a:rPr lang="en-US" dirty="0"/>
              <a:t>If you want to see the report in megabytes, type </a:t>
            </a:r>
          </a:p>
          <a:p>
            <a:r>
              <a:rPr lang="en-US" b="1" dirty="0" err="1">
                <a:solidFill>
                  <a:srgbClr val="002060"/>
                </a:solidFill>
              </a:rPr>
              <a:t>df</a:t>
            </a:r>
            <a:r>
              <a:rPr lang="en-US" b="1" dirty="0">
                <a:solidFill>
                  <a:srgbClr val="002060"/>
                </a:solidFill>
              </a:rPr>
              <a:t> -m</a:t>
            </a:r>
          </a:p>
          <a:p>
            <a:endParaRPr lang="en-IN" dirty="0"/>
          </a:p>
        </p:txBody>
      </p:sp>
    </p:spTree>
    <p:extLst>
      <p:ext uri="{BB962C8B-B14F-4D97-AF65-F5344CB8AC3E}">
        <p14:creationId xmlns:p14="http://schemas.microsoft.com/office/powerpoint/2010/main" val="1746334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5FFF-024C-5072-BFBF-B0A9926E12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72FB6F-5FB1-863F-87F1-F4BF3EC5D604}"/>
              </a:ext>
            </a:extLst>
          </p:cNvPr>
          <p:cNvSpPr>
            <a:spLocks noGrp="1"/>
          </p:cNvSpPr>
          <p:nvPr>
            <p:ph sz="quarter" idx="1"/>
          </p:nvPr>
        </p:nvSpPr>
        <p:spPr/>
        <p:txBody>
          <a:bodyPr/>
          <a:lstStyle/>
          <a:p>
            <a:r>
              <a:rPr lang="en-US" b="1" dirty="0"/>
              <a:t>du command</a:t>
            </a:r>
          </a:p>
          <a:p>
            <a:pPr algn="just"/>
            <a:r>
              <a:rPr lang="en-US" dirty="0"/>
              <a:t>If you want to check how much space a file or a directory takes, the </a:t>
            </a:r>
            <a:r>
              <a:rPr lang="en-US" b="1" dirty="0"/>
              <a:t>du</a:t>
            </a:r>
            <a:r>
              <a:rPr lang="en-US" dirty="0"/>
              <a:t> (Disk Usage) command is the answer. However, the disk usage summary will show disk block numbers instead of the usual size format. </a:t>
            </a:r>
          </a:p>
          <a:p>
            <a:pPr algn="just"/>
            <a:r>
              <a:rPr lang="en-US" b="1" dirty="0">
                <a:solidFill>
                  <a:srgbClr val="002060"/>
                </a:solidFill>
              </a:rPr>
              <a:t>du</a:t>
            </a:r>
          </a:p>
          <a:p>
            <a:pPr algn="just"/>
            <a:r>
              <a:rPr lang="en-US" dirty="0"/>
              <a:t>If you want to see it in bytes, kilobytes, and megabytes, add the </a:t>
            </a:r>
            <a:r>
              <a:rPr lang="en-US" b="1" dirty="0"/>
              <a:t>-h</a:t>
            </a:r>
            <a:r>
              <a:rPr lang="en-US" dirty="0"/>
              <a:t> argument to the command line.</a:t>
            </a:r>
          </a:p>
          <a:p>
            <a:pPr algn="just"/>
            <a:endParaRPr lang="en-US" dirty="0"/>
          </a:p>
          <a:p>
            <a:pPr algn="just"/>
            <a:r>
              <a:rPr lang="en-US" b="1" dirty="0">
                <a:solidFill>
                  <a:srgbClr val="002060"/>
                </a:solidFill>
              </a:rPr>
              <a:t>du -h</a:t>
            </a:r>
          </a:p>
          <a:p>
            <a:endParaRPr lang="en-IN" dirty="0"/>
          </a:p>
        </p:txBody>
      </p:sp>
    </p:spTree>
    <p:extLst>
      <p:ext uri="{BB962C8B-B14F-4D97-AF65-F5344CB8AC3E}">
        <p14:creationId xmlns:p14="http://schemas.microsoft.com/office/powerpoint/2010/main" val="51838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F413-7431-F364-D2F9-28251FEFAFD2}"/>
              </a:ext>
            </a:extLst>
          </p:cNvPr>
          <p:cNvSpPr>
            <a:spLocks noGrp="1"/>
          </p:cNvSpPr>
          <p:nvPr>
            <p:ph type="title"/>
          </p:nvPr>
        </p:nvSpPr>
        <p:spPr/>
        <p:txBody>
          <a:bodyPr/>
          <a:lstStyle/>
          <a:p>
            <a:r>
              <a:rPr lang="en-US" dirty="0"/>
              <a:t>Shell Scripting</a:t>
            </a:r>
            <a:endParaRPr lang="en-IN" dirty="0"/>
          </a:p>
        </p:txBody>
      </p:sp>
      <p:sp>
        <p:nvSpPr>
          <p:cNvPr id="3" name="Content Placeholder 2">
            <a:extLst>
              <a:ext uri="{FF2B5EF4-FFF2-40B4-BE49-F238E27FC236}">
                <a16:creationId xmlns:a16="http://schemas.microsoft.com/office/drawing/2014/main" id="{545338E6-34FF-01A3-48A0-BCDC010C5A36}"/>
              </a:ext>
            </a:extLst>
          </p:cNvPr>
          <p:cNvSpPr>
            <a:spLocks noGrp="1"/>
          </p:cNvSpPr>
          <p:nvPr>
            <p:ph sz="quarter" idx="1"/>
          </p:nvPr>
        </p:nvSpPr>
        <p:spPr/>
        <p:txBody>
          <a:bodyPr>
            <a:normAutofit fontScale="92500" lnSpcReduction="10000"/>
          </a:bodyPr>
          <a:lstStyle/>
          <a:p>
            <a:pPr algn="just"/>
            <a:r>
              <a:rPr lang="en-US" dirty="0"/>
              <a:t>A shell script is a list of commands in a computer program that is run by the Unix shell which is a command line interpreter. </a:t>
            </a:r>
          </a:p>
          <a:p>
            <a:pPr algn="just"/>
            <a:r>
              <a:rPr lang="en-US" dirty="0"/>
              <a:t>A shell script usually has comments that describe the steps.</a:t>
            </a:r>
          </a:p>
          <a:p>
            <a:pPr>
              <a:buFont typeface="Arial" panose="020B0604020202020204" pitchFamily="34" charset="0"/>
              <a:buChar char="•"/>
            </a:pPr>
            <a:r>
              <a:rPr lang="en-US" dirty="0"/>
              <a:t> The different operations performed by shell scripts are</a:t>
            </a:r>
          </a:p>
          <a:p>
            <a:pPr>
              <a:buFont typeface="Arial" panose="020B0604020202020204" pitchFamily="34" charset="0"/>
              <a:buChar char="•"/>
            </a:pPr>
            <a:r>
              <a:rPr lang="en-US" dirty="0"/>
              <a:t> Automating the code compiling process.</a:t>
            </a:r>
          </a:p>
          <a:p>
            <a:pPr>
              <a:buFont typeface="Arial" panose="020B0604020202020204" pitchFamily="34" charset="0"/>
              <a:buChar char="•"/>
            </a:pPr>
            <a:r>
              <a:rPr lang="en-US" dirty="0"/>
              <a:t>Running a program or creating a program environment.</a:t>
            </a:r>
          </a:p>
          <a:p>
            <a:pPr>
              <a:buFont typeface="Arial" panose="020B0604020202020204" pitchFamily="34" charset="0"/>
              <a:buChar char="•"/>
            </a:pPr>
            <a:r>
              <a:rPr lang="en-US" dirty="0"/>
              <a:t>Completing batch</a:t>
            </a:r>
          </a:p>
          <a:p>
            <a:pPr>
              <a:buFont typeface="Arial" panose="020B0604020202020204" pitchFamily="34" charset="0"/>
              <a:buChar char="•"/>
            </a:pPr>
            <a:r>
              <a:rPr lang="en-US" dirty="0"/>
              <a:t>Manipulating files.</a:t>
            </a:r>
          </a:p>
          <a:p>
            <a:pPr>
              <a:buFont typeface="Arial" panose="020B0604020202020204" pitchFamily="34" charset="0"/>
              <a:buChar char="•"/>
            </a:pPr>
            <a:r>
              <a:rPr lang="en-US" dirty="0"/>
              <a:t>Linking existing programs together.</a:t>
            </a:r>
          </a:p>
          <a:p>
            <a:pPr>
              <a:buFont typeface="Arial" panose="020B0604020202020204" pitchFamily="34" charset="0"/>
              <a:buChar char="•"/>
            </a:pPr>
            <a:r>
              <a:rPr lang="en-US" dirty="0"/>
              <a:t>Executing routine backups.</a:t>
            </a:r>
          </a:p>
          <a:p>
            <a:pPr>
              <a:buFont typeface="Arial" panose="020B0604020202020204" pitchFamily="34" charset="0"/>
              <a:buChar char="•"/>
            </a:pPr>
            <a:r>
              <a:rPr lang="en-US" dirty="0"/>
              <a:t>Monitoring a system.</a:t>
            </a:r>
          </a:p>
          <a:p>
            <a:pPr algn="just"/>
            <a:endParaRPr lang="en-US" dirty="0"/>
          </a:p>
        </p:txBody>
      </p:sp>
    </p:spTree>
    <p:extLst>
      <p:ext uri="{BB962C8B-B14F-4D97-AF65-F5344CB8AC3E}">
        <p14:creationId xmlns:p14="http://schemas.microsoft.com/office/powerpoint/2010/main" val="1840332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0C88-1EBE-3A80-7544-68274CED09D8}"/>
              </a:ext>
            </a:extLst>
          </p:cNvPr>
          <p:cNvSpPr>
            <a:spLocks noGrp="1"/>
          </p:cNvSpPr>
          <p:nvPr>
            <p:ph type="title"/>
          </p:nvPr>
        </p:nvSpPr>
        <p:spPr/>
        <p:txBody>
          <a:bodyPr/>
          <a:lstStyle/>
          <a:p>
            <a:r>
              <a:rPr lang="en-US" dirty="0"/>
              <a:t>CLA</a:t>
            </a:r>
            <a:endParaRPr lang="en-IN" dirty="0"/>
          </a:p>
        </p:txBody>
      </p:sp>
      <p:sp>
        <p:nvSpPr>
          <p:cNvPr id="3" name="Content Placeholder 2">
            <a:extLst>
              <a:ext uri="{FF2B5EF4-FFF2-40B4-BE49-F238E27FC236}">
                <a16:creationId xmlns:a16="http://schemas.microsoft.com/office/drawing/2014/main" id="{1674B121-1527-B285-AF94-1ABBB88B4125}"/>
              </a:ext>
            </a:extLst>
          </p:cNvPr>
          <p:cNvSpPr>
            <a:spLocks noGrp="1"/>
          </p:cNvSpPr>
          <p:nvPr>
            <p:ph sz="quarter" idx="1"/>
          </p:nvPr>
        </p:nvSpPr>
        <p:spPr/>
        <p:txBody>
          <a:bodyPr/>
          <a:lstStyle/>
          <a:p>
            <a:r>
              <a:rPr lang="en-US" dirty="0"/>
              <a:t>Arguments can be passed to a bash script during the time of its execution, as a list, separated by space following the script filename. </a:t>
            </a:r>
          </a:p>
          <a:p>
            <a:r>
              <a:rPr lang="en-US" dirty="0"/>
              <a:t>For instance, let’s pass a couple of parameters to our script start.sh:</a:t>
            </a:r>
          </a:p>
          <a:p>
            <a:endParaRPr lang="en-US" dirty="0"/>
          </a:p>
          <a:p>
            <a:r>
              <a:rPr lang="en-US" dirty="0"/>
              <a:t>$start.sh development 100</a:t>
            </a:r>
            <a:endParaRPr lang="en-IN" dirty="0"/>
          </a:p>
        </p:txBody>
      </p:sp>
    </p:spTree>
    <p:extLst>
      <p:ext uri="{BB962C8B-B14F-4D97-AF65-F5344CB8AC3E}">
        <p14:creationId xmlns:p14="http://schemas.microsoft.com/office/powerpoint/2010/main" val="835033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F60E-EACC-3C6C-9D4C-01F5F371936A}"/>
              </a:ext>
            </a:extLst>
          </p:cNvPr>
          <p:cNvSpPr>
            <a:spLocks noGrp="1"/>
          </p:cNvSpPr>
          <p:nvPr>
            <p:ph type="title"/>
          </p:nvPr>
        </p:nvSpPr>
        <p:spPr/>
        <p:txBody>
          <a:bodyPr>
            <a:normAutofit/>
          </a:bodyPr>
          <a:lstStyle/>
          <a:p>
            <a:r>
              <a:rPr lang="en-IN" b="1" dirty="0"/>
              <a:t>Using Single Quote</a:t>
            </a:r>
            <a:endParaRPr lang="en-IN" dirty="0"/>
          </a:p>
        </p:txBody>
      </p:sp>
      <p:sp>
        <p:nvSpPr>
          <p:cNvPr id="3" name="Content Placeholder 2">
            <a:extLst>
              <a:ext uri="{FF2B5EF4-FFF2-40B4-BE49-F238E27FC236}">
                <a16:creationId xmlns:a16="http://schemas.microsoft.com/office/drawing/2014/main" id="{76CA9157-DA15-73B0-A616-916EE39829EA}"/>
              </a:ext>
            </a:extLst>
          </p:cNvPr>
          <p:cNvSpPr>
            <a:spLocks noGrp="1"/>
          </p:cNvSpPr>
          <p:nvPr>
            <p:ph sz="quarter" idx="1"/>
          </p:nvPr>
        </p:nvSpPr>
        <p:spPr/>
        <p:txBody>
          <a:bodyPr/>
          <a:lstStyle/>
          <a:p>
            <a:pPr algn="just"/>
            <a:r>
              <a:rPr lang="en-US" dirty="0"/>
              <a:t>If the input list has arguments that comprise multiple words separated by spaces, they need to be enclosed in single quotes.</a:t>
            </a:r>
          </a:p>
          <a:p>
            <a:pPr algn="just"/>
            <a:endParaRPr lang="en-US" dirty="0"/>
          </a:p>
          <a:p>
            <a:pPr algn="just"/>
            <a:r>
              <a:rPr lang="en-US" dirty="0"/>
              <a:t>$start.sh 'development mode' 100</a:t>
            </a:r>
          </a:p>
          <a:p>
            <a:pPr algn="just"/>
            <a:endParaRPr lang="en-US" dirty="0"/>
          </a:p>
          <a:p>
            <a:pPr algn="just"/>
            <a:endParaRPr lang="en-IN" dirty="0"/>
          </a:p>
        </p:txBody>
      </p:sp>
    </p:spTree>
    <p:extLst>
      <p:ext uri="{BB962C8B-B14F-4D97-AF65-F5344CB8AC3E}">
        <p14:creationId xmlns:p14="http://schemas.microsoft.com/office/powerpoint/2010/main" val="1025322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Variables</a:t>
            </a:r>
          </a:p>
        </p:txBody>
      </p:sp>
      <p:sp>
        <p:nvSpPr>
          <p:cNvPr id="3" name="Content Placeholder 2"/>
          <p:cNvSpPr>
            <a:spLocks noGrp="1"/>
          </p:cNvSpPr>
          <p:nvPr>
            <p:ph sz="quarter" idx="1"/>
          </p:nvPr>
        </p:nvSpPr>
        <p:spPr/>
        <p:txBody>
          <a:bodyPr/>
          <a:lstStyle/>
          <a:p>
            <a:r>
              <a:rPr lang="en-US" dirty="0"/>
              <a:t>$$</a:t>
            </a:r>
          </a:p>
          <a:p>
            <a:r>
              <a:rPr lang="en-US" b="1" dirty="0"/>
              <a:t>$0</a:t>
            </a:r>
          </a:p>
          <a:p>
            <a:r>
              <a:rPr lang="en-US" b="1" dirty="0"/>
              <a:t>$n</a:t>
            </a:r>
          </a:p>
          <a:p>
            <a:r>
              <a:rPr lang="en-US" b="1" dirty="0"/>
              <a:t>$#</a:t>
            </a:r>
          </a:p>
          <a:p>
            <a:r>
              <a:rPr lang="en-US" b="1" dirty="0"/>
              <a:t>$*</a:t>
            </a:r>
          </a:p>
          <a:p>
            <a:r>
              <a:rPr lang="en-US" b="1" dirty="0"/>
              <a:t>$@</a:t>
            </a:r>
          </a:p>
          <a:p>
            <a:r>
              <a:rPr lang="en-US" b="1" dirty="0"/>
              <a:t>$?</a:t>
            </a:r>
          </a:p>
          <a:p>
            <a:r>
              <a:rPr lang="en-US" b="1" dirty="0"/>
              <a:t>$!</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848600" y="76200"/>
            <a:ext cx="1097280" cy="1143427"/>
          </a:xfrm>
          <a:prstGeom prst="rect">
            <a:avLst/>
          </a:prstGeom>
          <a:noFill/>
          <a:ln w="9525">
            <a:noFill/>
            <a:miter lim="800000"/>
            <a:headEnd/>
            <a:tailEnd/>
          </a:ln>
        </p:spPr>
      </p:pic>
    </p:spTree>
    <p:extLst>
      <p:ext uri="{BB962C8B-B14F-4D97-AF65-F5344CB8AC3E}">
        <p14:creationId xmlns:p14="http://schemas.microsoft.com/office/powerpoint/2010/main" val="804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563B-D737-912E-93DD-A51C2295E561}"/>
              </a:ext>
            </a:extLst>
          </p:cNvPr>
          <p:cNvSpPr>
            <a:spLocks noGrp="1"/>
          </p:cNvSpPr>
          <p:nvPr>
            <p:ph type="title"/>
          </p:nvPr>
        </p:nvSpPr>
        <p:spPr/>
        <p:txBody>
          <a:bodyPr>
            <a:normAutofit/>
          </a:bodyPr>
          <a:lstStyle/>
          <a:p>
            <a:r>
              <a:rPr lang="en-IN" b="1" dirty="0"/>
              <a:t>Positional Parameters</a:t>
            </a:r>
            <a:endParaRPr lang="en-IN" dirty="0"/>
          </a:p>
        </p:txBody>
      </p:sp>
      <p:sp>
        <p:nvSpPr>
          <p:cNvPr id="3" name="Content Placeholder 2">
            <a:extLst>
              <a:ext uri="{FF2B5EF4-FFF2-40B4-BE49-F238E27FC236}">
                <a16:creationId xmlns:a16="http://schemas.microsoft.com/office/drawing/2014/main" id="{4EEA12B1-38C2-77FC-FDAE-6EDF2C81F776}"/>
              </a:ext>
            </a:extLst>
          </p:cNvPr>
          <p:cNvSpPr>
            <a:spLocks noGrp="1"/>
          </p:cNvSpPr>
          <p:nvPr>
            <p:ph sz="quarter" idx="1"/>
          </p:nvPr>
        </p:nvSpPr>
        <p:spPr/>
        <p:txBody>
          <a:bodyPr/>
          <a:lstStyle/>
          <a:p>
            <a:r>
              <a:rPr lang="en-IN" dirty="0"/>
              <a:t>echo "Username: $1";</a:t>
            </a:r>
          </a:p>
          <a:p>
            <a:r>
              <a:rPr lang="en-IN" dirty="0"/>
              <a:t>echo "Age: $2";</a:t>
            </a:r>
          </a:p>
          <a:p>
            <a:r>
              <a:rPr lang="en-IN" dirty="0"/>
              <a:t>echo "Full Name: $3";</a:t>
            </a:r>
          </a:p>
        </p:txBody>
      </p:sp>
    </p:spTree>
    <p:extLst>
      <p:ext uri="{BB962C8B-B14F-4D97-AF65-F5344CB8AC3E}">
        <p14:creationId xmlns:p14="http://schemas.microsoft.com/office/powerpoint/2010/main" val="1619379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94C1-36D6-A952-5AC8-051ACCA994C0}"/>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516EDFCE-E228-9D98-E998-4F09AE7377C7}"/>
              </a:ext>
            </a:extLst>
          </p:cNvPr>
          <p:cNvGraphicFramePr>
            <a:graphicFrameLocks noGrp="1"/>
          </p:cNvGraphicFramePr>
          <p:nvPr>
            <p:ph sz="quarter" idx="1"/>
            <p:extLst>
              <p:ext uri="{D42A27DB-BD31-4B8C-83A1-F6EECF244321}">
                <p14:modId xmlns:p14="http://schemas.microsoft.com/office/powerpoint/2010/main" val="4163861351"/>
              </p:ext>
            </p:extLst>
          </p:nvPr>
        </p:nvGraphicFramePr>
        <p:xfrm>
          <a:off x="381000" y="58095"/>
          <a:ext cx="8305800" cy="6647504"/>
        </p:xfrm>
        <a:graphic>
          <a:graphicData uri="http://schemas.openxmlformats.org/drawingml/2006/table">
            <a:tbl>
              <a:tblPr/>
              <a:tblGrid>
                <a:gridCol w="3681953">
                  <a:extLst>
                    <a:ext uri="{9D8B030D-6E8A-4147-A177-3AD203B41FA5}">
                      <a16:colId xmlns:a16="http://schemas.microsoft.com/office/drawing/2014/main" val="1367003638"/>
                    </a:ext>
                  </a:extLst>
                </a:gridCol>
                <a:gridCol w="4623847">
                  <a:extLst>
                    <a:ext uri="{9D8B030D-6E8A-4147-A177-3AD203B41FA5}">
                      <a16:colId xmlns:a16="http://schemas.microsoft.com/office/drawing/2014/main" val="43533966"/>
                    </a:ext>
                  </a:extLst>
                </a:gridCol>
              </a:tblGrid>
              <a:tr h="325123">
                <a:tc>
                  <a:txBody>
                    <a:bodyPr/>
                    <a:lstStyle/>
                    <a:p>
                      <a:pPr algn="ctr"/>
                      <a:r>
                        <a:rPr lang="en-IN" sz="1800" dirty="0" err="1">
                          <a:effectLst/>
                        </a:rPr>
                        <a:t>Sr.No</a:t>
                      </a:r>
                      <a:r>
                        <a:rPr lang="en-IN" sz="1800" dirty="0">
                          <a:effectLst/>
                        </a:rPr>
                        <a:t>.</a:t>
                      </a:r>
                    </a:p>
                  </a:txBody>
                  <a:tcPr marL="44824" marR="44824" marT="22412" marB="22412" anchor="ctr">
                    <a:lnL>
                      <a:noFill/>
                    </a:lnL>
                    <a:lnR>
                      <a:noFill/>
                    </a:lnR>
                    <a:lnT>
                      <a:noFill/>
                    </a:lnT>
                    <a:lnB>
                      <a:noFill/>
                    </a:lnB>
                  </a:tcPr>
                </a:tc>
                <a:tc>
                  <a:txBody>
                    <a:bodyPr/>
                    <a:lstStyle/>
                    <a:p>
                      <a:pPr algn="ctr"/>
                      <a:r>
                        <a:rPr lang="en-IN" sz="1800" dirty="0">
                          <a:effectLst/>
                        </a:rPr>
                        <a:t>Variable &amp; Description</a:t>
                      </a:r>
                    </a:p>
                  </a:txBody>
                  <a:tcPr marL="44824" marR="44824" marT="22412" marB="22412" anchor="ctr">
                    <a:lnL>
                      <a:noFill/>
                    </a:lnL>
                    <a:lnR>
                      <a:noFill/>
                    </a:lnR>
                    <a:lnT>
                      <a:noFill/>
                    </a:lnT>
                    <a:lnB>
                      <a:noFill/>
                    </a:lnB>
                  </a:tcPr>
                </a:tc>
                <a:extLst>
                  <a:ext uri="{0D108BD9-81ED-4DB2-BD59-A6C34878D82A}">
                    <a16:rowId xmlns:a16="http://schemas.microsoft.com/office/drawing/2014/main" val="1919893601"/>
                  </a:ext>
                </a:extLst>
              </a:tr>
              <a:tr h="604581">
                <a:tc>
                  <a:txBody>
                    <a:bodyPr/>
                    <a:lstStyle/>
                    <a:p>
                      <a:r>
                        <a:rPr lang="en-IN" sz="1800"/>
                        <a:t>1</a:t>
                      </a:r>
                    </a:p>
                  </a:txBody>
                  <a:tcPr marL="44824" marR="44824" marT="22412" marB="22412" anchor="ctr">
                    <a:lnL>
                      <a:noFill/>
                    </a:lnL>
                    <a:lnR>
                      <a:noFill/>
                    </a:lnR>
                    <a:lnT>
                      <a:noFill/>
                    </a:lnT>
                    <a:lnB>
                      <a:noFill/>
                    </a:lnB>
                  </a:tcPr>
                </a:tc>
                <a:tc>
                  <a:txBody>
                    <a:bodyPr/>
                    <a:lstStyle/>
                    <a:p>
                      <a:r>
                        <a:rPr lang="en-US" sz="1800" b="1" dirty="0"/>
                        <a:t>$0</a:t>
                      </a:r>
                      <a:endParaRPr lang="en-US" sz="1800" dirty="0"/>
                    </a:p>
                    <a:p>
                      <a:r>
                        <a:rPr lang="en-US" sz="1800" dirty="0"/>
                        <a:t>The filename of the current script.</a:t>
                      </a:r>
                    </a:p>
                  </a:txBody>
                  <a:tcPr marL="44824" marR="44824" marT="22412" marB="22412" anchor="ctr">
                    <a:lnL>
                      <a:noFill/>
                    </a:lnL>
                    <a:lnR>
                      <a:noFill/>
                    </a:lnR>
                    <a:lnT>
                      <a:noFill/>
                    </a:lnT>
                    <a:lnB>
                      <a:noFill/>
                    </a:lnB>
                  </a:tcPr>
                </a:tc>
                <a:extLst>
                  <a:ext uri="{0D108BD9-81ED-4DB2-BD59-A6C34878D82A}">
                    <a16:rowId xmlns:a16="http://schemas.microsoft.com/office/drawing/2014/main" val="551999884"/>
                  </a:ext>
                </a:extLst>
              </a:tr>
              <a:tr h="1125674">
                <a:tc>
                  <a:txBody>
                    <a:bodyPr/>
                    <a:lstStyle/>
                    <a:p>
                      <a:r>
                        <a:rPr lang="en-IN" sz="1800" dirty="0"/>
                        <a:t>2</a:t>
                      </a:r>
                    </a:p>
                  </a:txBody>
                  <a:tcPr marL="44824" marR="44824" marT="22412" marB="22412" anchor="ctr">
                    <a:lnL>
                      <a:noFill/>
                    </a:lnL>
                    <a:lnR>
                      <a:noFill/>
                    </a:lnR>
                    <a:lnT>
                      <a:noFill/>
                    </a:lnT>
                    <a:lnB>
                      <a:noFill/>
                    </a:lnB>
                  </a:tcPr>
                </a:tc>
                <a:tc>
                  <a:txBody>
                    <a:bodyPr/>
                    <a:lstStyle/>
                    <a:p>
                      <a:r>
                        <a:rPr lang="en-US" sz="1800" b="1" dirty="0"/>
                        <a:t>$n</a:t>
                      </a:r>
                      <a:endParaRPr lang="en-US" sz="1800" dirty="0"/>
                    </a:p>
                    <a:p>
                      <a:r>
                        <a:rPr lang="en-US" sz="1800" dirty="0"/>
                        <a:t>These variables correspond to the arguments with which a script was invoked. </a:t>
                      </a:r>
                    </a:p>
                  </a:txBody>
                  <a:tcPr marL="44824" marR="44824" marT="22412" marB="22412" anchor="ctr">
                    <a:lnL>
                      <a:noFill/>
                    </a:lnL>
                    <a:lnR>
                      <a:noFill/>
                    </a:lnR>
                    <a:lnT>
                      <a:noFill/>
                    </a:lnT>
                    <a:lnB>
                      <a:noFill/>
                    </a:lnB>
                  </a:tcPr>
                </a:tc>
                <a:extLst>
                  <a:ext uri="{0D108BD9-81ED-4DB2-BD59-A6C34878D82A}">
                    <a16:rowId xmlns:a16="http://schemas.microsoft.com/office/drawing/2014/main" val="56047545"/>
                  </a:ext>
                </a:extLst>
              </a:tr>
              <a:tr h="604581">
                <a:tc>
                  <a:txBody>
                    <a:bodyPr/>
                    <a:lstStyle/>
                    <a:p>
                      <a:r>
                        <a:rPr lang="en-IN" sz="1800"/>
                        <a:t>3</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number of arguments supplied to a script.</a:t>
                      </a:r>
                    </a:p>
                  </a:txBody>
                  <a:tcPr marL="44824" marR="44824" marT="22412" marB="22412" anchor="ctr">
                    <a:lnL>
                      <a:noFill/>
                    </a:lnL>
                    <a:lnR>
                      <a:noFill/>
                    </a:lnR>
                    <a:lnT>
                      <a:noFill/>
                    </a:lnT>
                    <a:lnB>
                      <a:noFill/>
                    </a:lnB>
                  </a:tcPr>
                </a:tc>
                <a:extLst>
                  <a:ext uri="{0D108BD9-81ED-4DB2-BD59-A6C34878D82A}">
                    <a16:rowId xmlns:a16="http://schemas.microsoft.com/office/drawing/2014/main" val="385976240"/>
                  </a:ext>
                </a:extLst>
              </a:tr>
              <a:tr h="884040">
                <a:tc>
                  <a:txBody>
                    <a:bodyPr/>
                    <a:lstStyle/>
                    <a:p>
                      <a:r>
                        <a:rPr lang="en-IN" sz="1800"/>
                        <a:t>4</a:t>
                      </a:r>
                    </a:p>
                  </a:txBody>
                  <a:tcPr marL="44824" marR="44824" marT="22412" marB="22412" anchor="ctr">
                    <a:lnL>
                      <a:noFill/>
                    </a:lnL>
                    <a:lnR>
                      <a:noFill/>
                    </a:lnR>
                    <a:lnT>
                      <a:noFill/>
                    </a:lnT>
                    <a:lnB>
                      <a:noFill/>
                    </a:lnB>
                  </a:tcPr>
                </a:tc>
                <a:tc>
                  <a:txBody>
                    <a:bodyPr/>
                    <a:lstStyle/>
                    <a:p>
                      <a:r>
                        <a:rPr lang="en-US" sz="1800" b="1"/>
                        <a:t>$*</a:t>
                      </a:r>
                      <a:endParaRPr lang="en-US" sz="1800"/>
                    </a:p>
                    <a:p>
                      <a:r>
                        <a:rPr lang="en-US" sz="1800"/>
                        <a:t>All the arguments are double quoted. If a script receives two arguments, $* is equivalent to $1 $2.</a:t>
                      </a:r>
                    </a:p>
                  </a:txBody>
                  <a:tcPr marL="44824" marR="44824" marT="22412" marB="22412" anchor="ctr">
                    <a:lnL>
                      <a:noFill/>
                    </a:lnL>
                    <a:lnR>
                      <a:noFill/>
                    </a:lnR>
                    <a:lnT>
                      <a:noFill/>
                    </a:lnT>
                    <a:lnB>
                      <a:noFill/>
                    </a:lnB>
                  </a:tcPr>
                </a:tc>
                <a:extLst>
                  <a:ext uri="{0D108BD9-81ED-4DB2-BD59-A6C34878D82A}">
                    <a16:rowId xmlns:a16="http://schemas.microsoft.com/office/drawing/2014/main" val="2012336906"/>
                  </a:ext>
                </a:extLst>
              </a:tr>
              <a:tr h="1163499">
                <a:tc>
                  <a:txBody>
                    <a:bodyPr/>
                    <a:lstStyle/>
                    <a:p>
                      <a:r>
                        <a:rPr lang="en-IN" sz="1800"/>
                        <a:t>5</a:t>
                      </a:r>
                    </a:p>
                  </a:txBody>
                  <a:tcPr marL="44824" marR="44824" marT="22412" marB="22412" anchor="ctr">
                    <a:lnL>
                      <a:noFill/>
                    </a:lnL>
                    <a:lnR>
                      <a:noFill/>
                    </a:lnR>
                    <a:lnT>
                      <a:noFill/>
                    </a:lnT>
                    <a:lnB>
                      <a:noFill/>
                    </a:lnB>
                  </a:tcPr>
                </a:tc>
                <a:tc>
                  <a:txBody>
                    <a:bodyPr/>
                    <a:lstStyle/>
                    <a:p>
                      <a:r>
                        <a:rPr lang="en-US" sz="1800" b="1"/>
                        <a:t>$@</a:t>
                      </a:r>
                      <a:endParaRPr lang="en-US" sz="1800"/>
                    </a:p>
                    <a:p>
                      <a:r>
                        <a:rPr lang="en-US" sz="1800"/>
                        <a:t>All the arguments are individually double quoted. If a script receives two arguments, $@ is equivalent to $1 $2.</a:t>
                      </a:r>
                    </a:p>
                  </a:txBody>
                  <a:tcPr marL="44824" marR="44824" marT="22412" marB="22412" anchor="ctr">
                    <a:lnL>
                      <a:noFill/>
                    </a:lnL>
                    <a:lnR>
                      <a:noFill/>
                    </a:lnR>
                    <a:lnT>
                      <a:noFill/>
                    </a:lnT>
                    <a:lnB>
                      <a:noFill/>
                    </a:lnB>
                  </a:tcPr>
                </a:tc>
                <a:extLst>
                  <a:ext uri="{0D108BD9-81ED-4DB2-BD59-A6C34878D82A}">
                    <a16:rowId xmlns:a16="http://schemas.microsoft.com/office/drawing/2014/main" val="3950553499"/>
                  </a:ext>
                </a:extLst>
              </a:tr>
              <a:tr h="604581">
                <a:tc>
                  <a:txBody>
                    <a:bodyPr/>
                    <a:lstStyle/>
                    <a:p>
                      <a:r>
                        <a:rPr lang="en-IN" sz="1800"/>
                        <a:t>6</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exit status of the last command executed.</a:t>
                      </a:r>
                    </a:p>
                  </a:txBody>
                  <a:tcPr marL="44824" marR="44824" marT="22412" marB="22412" anchor="ctr">
                    <a:lnL>
                      <a:noFill/>
                    </a:lnL>
                    <a:lnR>
                      <a:noFill/>
                    </a:lnR>
                    <a:lnT>
                      <a:noFill/>
                    </a:lnT>
                    <a:lnB>
                      <a:noFill/>
                    </a:lnB>
                  </a:tcPr>
                </a:tc>
                <a:extLst>
                  <a:ext uri="{0D108BD9-81ED-4DB2-BD59-A6C34878D82A}">
                    <a16:rowId xmlns:a16="http://schemas.microsoft.com/office/drawing/2014/main" val="4037923520"/>
                  </a:ext>
                </a:extLst>
              </a:tr>
              <a:tr h="730844">
                <a:tc>
                  <a:txBody>
                    <a:bodyPr/>
                    <a:lstStyle/>
                    <a:p>
                      <a:r>
                        <a:rPr lang="en-IN" sz="1800"/>
                        <a:t>7</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process number of the current shell. </a:t>
                      </a:r>
                    </a:p>
                  </a:txBody>
                  <a:tcPr marL="44824" marR="44824" marT="22412" marB="22412" anchor="ctr">
                    <a:lnL>
                      <a:noFill/>
                    </a:lnL>
                    <a:lnR>
                      <a:noFill/>
                    </a:lnR>
                    <a:lnT>
                      <a:noFill/>
                    </a:lnT>
                    <a:lnB>
                      <a:noFill/>
                    </a:lnB>
                  </a:tcPr>
                </a:tc>
                <a:extLst>
                  <a:ext uri="{0D108BD9-81ED-4DB2-BD59-A6C34878D82A}">
                    <a16:rowId xmlns:a16="http://schemas.microsoft.com/office/drawing/2014/main" val="2538532081"/>
                  </a:ext>
                </a:extLst>
              </a:tr>
              <a:tr h="604581">
                <a:tc>
                  <a:txBody>
                    <a:bodyPr/>
                    <a:lstStyle/>
                    <a:p>
                      <a:r>
                        <a:rPr lang="en-IN" sz="1800"/>
                        <a:t>8</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process number of the last background command.</a:t>
                      </a:r>
                    </a:p>
                  </a:txBody>
                  <a:tcPr marL="44824" marR="44824" marT="22412" marB="22412" anchor="ctr">
                    <a:lnL>
                      <a:noFill/>
                    </a:lnL>
                    <a:lnR>
                      <a:noFill/>
                    </a:lnR>
                    <a:lnT>
                      <a:noFill/>
                    </a:lnT>
                    <a:lnB>
                      <a:noFill/>
                    </a:lnB>
                  </a:tcPr>
                </a:tc>
                <a:extLst>
                  <a:ext uri="{0D108BD9-81ED-4DB2-BD59-A6C34878D82A}">
                    <a16:rowId xmlns:a16="http://schemas.microsoft.com/office/drawing/2014/main" val="2737263494"/>
                  </a:ext>
                </a:extLst>
              </a:tr>
            </a:tbl>
          </a:graphicData>
        </a:graphic>
      </p:graphicFrame>
    </p:spTree>
    <p:extLst>
      <p:ext uri="{BB962C8B-B14F-4D97-AF65-F5344CB8AC3E}">
        <p14:creationId xmlns:p14="http://schemas.microsoft.com/office/powerpoint/2010/main" val="2234491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30EF-8308-8F63-F93B-8A294F4A2F72}"/>
              </a:ext>
            </a:extLst>
          </p:cNvPr>
          <p:cNvSpPr>
            <a:spLocks noGrp="1"/>
          </p:cNvSpPr>
          <p:nvPr>
            <p:ph type="title"/>
          </p:nvPr>
        </p:nvSpPr>
        <p:spPr/>
        <p:txBody>
          <a:bodyPr/>
          <a:lstStyle/>
          <a:p>
            <a:r>
              <a:rPr lang="en-US" dirty="0"/>
              <a:t>CLA programs</a:t>
            </a:r>
            <a:endParaRPr lang="en-IN" dirty="0"/>
          </a:p>
        </p:txBody>
      </p:sp>
      <p:sp>
        <p:nvSpPr>
          <p:cNvPr id="3" name="Content Placeholder 2">
            <a:extLst>
              <a:ext uri="{FF2B5EF4-FFF2-40B4-BE49-F238E27FC236}">
                <a16:creationId xmlns:a16="http://schemas.microsoft.com/office/drawing/2014/main" id="{CA3AD00D-70DA-D3F3-06F3-E77D7C495BFF}"/>
              </a:ext>
            </a:extLst>
          </p:cNvPr>
          <p:cNvSpPr>
            <a:spLocks noGrp="1"/>
          </p:cNvSpPr>
          <p:nvPr>
            <p:ph sz="quarter" idx="1"/>
          </p:nvPr>
        </p:nvSpPr>
        <p:spPr/>
        <p:txBody>
          <a:bodyPr/>
          <a:lstStyle/>
          <a:p>
            <a:r>
              <a:rPr lang="en-US" dirty="0"/>
              <a:t>echo "Number of argument passed: $#"</a:t>
            </a:r>
          </a:p>
          <a:p>
            <a:r>
              <a:rPr lang="en-US" dirty="0"/>
              <a:t>echo "Script name is $0"</a:t>
            </a:r>
          </a:p>
          <a:p>
            <a:r>
              <a:rPr lang="en-US" dirty="0"/>
              <a:t>echo "The 2nd argument passed is: $2"</a:t>
            </a:r>
          </a:p>
          <a:p>
            <a:r>
              <a:rPr lang="en-US" dirty="0"/>
              <a:t>echo "Arguments passed to script are: $*”</a:t>
            </a:r>
          </a:p>
          <a:p>
            <a:r>
              <a:rPr lang="en-US" dirty="0"/>
              <a:t>echo "Arguments passed to script are: $@”</a:t>
            </a:r>
          </a:p>
          <a:p>
            <a:r>
              <a:rPr lang="en-US" dirty="0"/>
              <a:t>echo "Exit status of last command that executed:$?"</a:t>
            </a:r>
          </a:p>
          <a:p>
            <a:r>
              <a:rPr lang="en-US" dirty="0"/>
              <a:t>echo "PID of current shell is: $$"</a:t>
            </a:r>
            <a:endParaRPr lang="en-IN" dirty="0"/>
          </a:p>
        </p:txBody>
      </p:sp>
    </p:spTree>
    <p:extLst>
      <p:ext uri="{BB962C8B-B14F-4D97-AF65-F5344CB8AC3E}">
        <p14:creationId xmlns:p14="http://schemas.microsoft.com/office/powerpoint/2010/main" val="27929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CD8F-D4CF-6B00-46EF-57A017665629}"/>
              </a:ext>
            </a:extLst>
          </p:cNvPr>
          <p:cNvSpPr>
            <a:spLocks noGrp="1"/>
          </p:cNvSpPr>
          <p:nvPr>
            <p:ph type="title"/>
          </p:nvPr>
        </p:nvSpPr>
        <p:spPr/>
        <p:txBody>
          <a:bodyPr/>
          <a:lstStyle/>
          <a:p>
            <a:r>
              <a:rPr lang="en-IN" dirty="0"/>
              <a:t>Difference between $* and $@</a:t>
            </a:r>
          </a:p>
        </p:txBody>
      </p:sp>
      <p:sp>
        <p:nvSpPr>
          <p:cNvPr id="3" name="Content Placeholder 2">
            <a:extLst>
              <a:ext uri="{FF2B5EF4-FFF2-40B4-BE49-F238E27FC236}">
                <a16:creationId xmlns:a16="http://schemas.microsoft.com/office/drawing/2014/main" id="{3E6AFCA8-93EA-8DAC-E721-2D38B2346236}"/>
              </a:ext>
            </a:extLst>
          </p:cNvPr>
          <p:cNvSpPr>
            <a:spLocks noGrp="1"/>
          </p:cNvSpPr>
          <p:nvPr>
            <p:ph sz="quarter" idx="1"/>
          </p:nvPr>
        </p:nvSpPr>
        <p:spPr/>
        <p:txBody>
          <a:bodyPr/>
          <a:lstStyle/>
          <a:p>
            <a:pPr algn="just"/>
            <a:r>
              <a:rPr lang="en-US" dirty="0"/>
              <a:t>There is no difference if you do not put $* or $@ in quotes. But if you put them inside quotes, then $@ will pass your parameters as separate parameters, whereas $* will just pass all params as a single parameter.</a:t>
            </a:r>
          </a:p>
          <a:p>
            <a:pPr algn="just"/>
            <a:endParaRPr lang="en-IN" dirty="0"/>
          </a:p>
        </p:txBody>
      </p:sp>
    </p:spTree>
    <p:extLst>
      <p:ext uri="{BB962C8B-B14F-4D97-AF65-F5344CB8AC3E}">
        <p14:creationId xmlns:p14="http://schemas.microsoft.com/office/powerpoint/2010/main" val="220517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0FF2-CE20-1EF0-125C-E43E6E1462E6}"/>
              </a:ext>
            </a:extLst>
          </p:cNvPr>
          <p:cNvSpPr>
            <a:spLocks noGrp="1"/>
          </p:cNvSpPr>
          <p:nvPr>
            <p:ph type="title"/>
          </p:nvPr>
        </p:nvSpPr>
        <p:spPr/>
        <p:txBody>
          <a:bodyPr>
            <a:normAutofit fontScale="90000"/>
          </a:bodyPr>
          <a:lstStyle/>
          <a:p>
            <a:r>
              <a:rPr lang="en-US" dirty="0" err="1"/>
              <a:t>pwd</a:t>
            </a:r>
            <a:r>
              <a:rPr lang="en-US" dirty="0"/>
              <a:t/>
            </a:r>
            <a:br>
              <a:rPr lang="en-US" dirty="0"/>
            </a:br>
            <a:endParaRPr lang="en-IN" dirty="0"/>
          </a:p>
        </p:txBody>
      </p:sp>
      <p:sp>
        <p:nvSpPr>
          <p:cNvPr id="3" name="Content Placeholder 2">
            <a:extLst>
              <a:ext uri="{FF2B5EF4-FFF2-40B4-BE49-F238E27FC236}">
                <a16:creationId xmlns:a16="http://schemas.microsoft.com/office/drawing/2014/main" id="{81D48757-2288-C92B-6F54-AFCB5AC1287E}"/>
              </a:ext>
            </a:extLst>
          </p:cNvPr>
          <p:cNvSpPr>
            <a:spLocks noGrp="1"/>
          </p:cNvSpPr>
          <p:nvPr>
            <p:ph sz="quarter" idx="1"/>
          </p:nvPr>
        </p:nvSpPr>
        <p:spPr/>
        <p:txBody>
          <a:bodyPr/>
          <a:lstStyle/>
          <a:p>
            <a:endParaRPr lang="en-US" dirty="0"/>
          </a:p>
          <a:p>
            <a:r>
              <a:rPr lang="en-US" dirty="0"/>
              <a:t>Nice and simple, the </a:t>
            </a:r>
            <a:r>
              <a:rPr lang="en-US" dirty="0" err="1"/>
              <a:t>pwd</a:t>
            </a:r>
            <a:r>
              <a:rPr lang="en-US" dirty="0"/>
              <a:t> command prints the working directory (the current directory) from the root / directory.</a:t>
            </a:r>
            <a:endParaRPr lang="en-IN" dirty="0"/>
          </a:p>
        </p:txBody>
      </p:sp>
    </p:spTree>
    <p:extLst>
      <p:ext uri="{BB962C8B-B14F-4D97-AF65-F5344CB8AC3E}">
        <p14:creationId xmlns:p14="http://schemas.microsoft.com/office/powerpoint/2010/main" val="523453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for TOKEN in $*</a:t>
            </a:r>
          </a:p>
          <a:p>
            <a:r>
              <a:rPr lang="en-US" dirty="0"/>
              <a:t>do</a:t>
            </a:r>
          </a:p>
          <a:p>
            <a:r>
              <a:rPr lang="en-US" dirty="0"/>
              <a:t>echo $TOKEN</a:t>
            </a:r>
          </a:p>
          <a:p>
            <a:r>
              <a:rPr lang="en-US" dirty="0"/>
              <a:t>done</a:t>
            </a:r>
          </a:p>
          <a:p>
            <a:pPr algn="just"/>
            <a:r>
              <a:rPr lang="en-US" b="1" dirty="0">
                <a:solidFill>
                  <a:srgbClr val="002060"/>
                </a:solidFill>
              </a:rPr>
              <a:t>Try this program with $@, “$*”, “$@” and see the difference</a:t>
            </a:r>
          </a:p>
          <a:p>
            <a:endParaRPr lang="en-US" dirty="0"/>
          </a:p>
          <a:p>
            <a:r>
              <a:rPr lang="en-US" dirty="0"/>
              <a:t>./test.sh subhash "man </a:t>
            </a:r>
            <a:r>
              <a:rPr lang="en-US" dirty="0" err="1"/>
              <a:t>shyam</a:t>
            </a:r>
            <a:r>
              <a:rPr lang="en-US" dirty="0"/>
              <a:t>" </a:t>
            </a:r>
            <a:r>
              <a:rPr lang="en-US" dirty="0" err="1"/>
              <a:t>sunil</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extLst>
      <p:ext uri="{BB962C8B-B14F-4D97-AF65-F5344CB8AC3E}">
        <p14:creationId xmlns:p14="http://schemas.microsoft.com/office/powerpoint/2010/main" val="121846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D43E-D8DB-117E-83DB-8ED282243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37F8B-D415-52FA-7114-66BAD4A21321}"/>
              </a:ext>
            </a:extLst>
          </p:cNvPr>
          <p:cNvSpPr>
            <a:spLocks noGrp="1"/>
          </p:cNvSpPr>
          <p:nvPr>
            <p:ph sz="quarter" idx="1"/>
          </p:nvPr>
        </p:nvSpPr>
        <p:spPr/>
        <p:txBody>
          <a:bodyPr/>
          <a:lstStyle/>
          <a:p>
            <a:endParaRPr lang="en-US" dirty="0"/>
          </a:p>
          <a:p>
            <a:endParaRPr lang="en-US" dirty="0"/>
          </a:p>
          <a:p>
            <a:endParaRPr lang="en-US" dirty="0"/>
          </a:p>
          <a:p>
            <a:r>
              <a:rPr lang="en-US" dirty="0"/>
              <a:t>Another Example</a:t>
            </a:r>
            <a:endParaRPr lang="en-IN" dirty="0"/>
          </a:p>
        </p:txBody>
      </p:sp>
    </p:spTree>
    <p:extLst>
      <p:ext uri="{BB962C8B-B14F-4D97-AF65-F5344CB8AC3E}">
        <p14:creationId xmlns:p14="http://schemas.microsoft.com/office/powerpoint/2010/main" val="830143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5FDF4-E594-83C7-A48B-C701E2225F94}"/>
              </a:ext>
            </a:extLst>
          </p:cNvPr>
          <p:cNvSpPr>
            <a:spLocks noGrp="1"/>
          </p:cNvSpPr>
          <p:nvPr>
            <p:ph sz="quarter" idx="4294967295"/>
          </p:nvPr>
        </p:nvSpPr>
        <p:spPr>
          <a:xfrm>
            <a:off x="457200" y="228600"/>
            <a:ext cx="8686800" cy="6172200"/>
          </a:xfrm>
        </p:spPr>
        <p:txBody>
          <a:bodyPr>
            <a:noAutofit/>
          </a:bodyPr>
          <a:lstStyle/>
          <a:p>
            <a:r>
              <a:rPr lang="en-US" sz="2200" dirty="0"/>
              <a:t>Take these scripts (foo.sh and bar.sh) for testing:</a:t>
            </a:r>
          </a:p>
          <a:p>
            <a:r>
              <a:rPr lang="en-US" sz="2200" b="1" dirty="0">
                <a:solidFill>
                  <a:srgbClr val="002060"/>
                </a:solidFill>
              </a:rPr>
              <a:t>&gt;&gt; cat bar.sh</a:t>
            </a:r>
          </a:p>
          <a:p>
            <a:r>
              <a:rPr lang="en-US" sz="2200" dirty="0"/>
              <a:t>echo "Arg 1: $1"</a:t>
            </a:r>
          </a:p>
          <a:p>
            <a:r>
              <a:rPr lang="en-US" sz="2200" dirty="0"/>
              <a:t>echo "Arg 2: $2"</a:t>
            </a:r>
          </a:p>
          <a:p>
            <a:r>
              <a:rPr lang="en-US" sz="2200" dirty="0"/>
              <a:t>echo "Arg 3: $3"</a:t>
            </a:r>
          </a:p>
          <a:p>
            <a:r>
              <a:rPr lang="en-US" sz="2200" dirty="0"/>
              <a:t>echo</a:t>
            </a:r>
          </a:p>
          <a:p>
            <a:r>
              <a:rPr lang="en-US" sz="2200" b="1" dirty="0">
                <a:solidFill>
                  <a:srgbClr val="002060"/>
                </a:solidFill>
              </a:rPr>
              <a:t>&gt;&gt; cat foo.sh</a:t>
            </a:r>
          </a:p>
          <a:p>
            <a:r>
              <a:rPr lang="en-US" sz="2200" dirty="0"/>
              <a:t>echo '$* without quotes:'</a:t>
            </a:r>
          </a:p>
          <a:p>
            <a:r>
              <a:rPr lang="en-US" sz="2200" dirty="0"/>
              <a:t>./bar.sh $*</a:t>
            </a:r>
          </a:p>
          <a:p>
            <a:r>
              <a:rPr lang="en-US" sz="2200" dirty="0"/>
              <a:t>echo '$@ without quotes:'</a:t>
            </a:r>
          </a:p>
          <a:p>
            <a:r>
              <a:rPr lang="en-US" sz="2200" dirty="0"/>
              <a:t>./bar.sh $@</a:t>
            </a:r>
          </a:p>
          <a:p>
            <a:r>
              <a:rPr lang="en-US" sz="2200" dirty="0"/>
              <a:t>echo '$* with quotes:'</a:t>
            </a:r>
          </a:p>
          <a:p>
            <a:r>
              <a:rPr lang="en-US" sz="2200" dirty="0"/>
              <a:t>./bar.sh "$*"</a:t>
            </a:r>
          </a:p>
          <a:p>
            <a:r>
              <a:rPr lang="en-US" sz="2200" dirty="0"/>
              <a:t>echo '$@ with quotes:'</a:t>
            </a:r>
          </a:p>
          <a:p>
            <a:r>
              <a:rPr lang="en-US" sz="2200" dirty="0"/>
              <a:t>./bar.sh "$@"</a:t>
            </a:r>
          </a:p>
          <a:p>
            <a:endParaRPr lang="en-IN" sz="2200" dirty="0"/>
          </a:p>
        </p:txBody>
      </p:sp>
    </p:spTree>
    <p:extLst>
      <p:ext uri="{BB962C8B-B14F-4D97-AF65-F5344CB8AC3E}">
        <p14:creationId xmlns:p14="http://schemas.microsoft.com/office/powerpoint/2010/main" val="3093567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70197-8A90-AEB2-975A-797D858CCDA4}"/>
              </a:ext>
            </a:extLst>
          </p:cNvPr>
          <p:cNvSpPr txBox="1"/>
          <p:nvPr/>
        </p:nvSpPr>
        <p:spPr>
          <a:xfrm>
            <a:off x="609600" y="197346"/>
            <a:ext cx="7772400" cy="6524863"/>
          </a:xfrm>
          <a:prstGeom prst="rect">
            <a:avLst/>
          </a:prstGeom>
          <a:noFill/>
        </p:spPr>
        <p:txBody>
          <a:bodyPr wrap="square">
            <a:spAutoFit/>
          </a:bodyPr>
          <a:lstStyle/>
          <a:p>
            <a:r>
              <a:rPr lang="en-IN" sz="2200" dirty="0"/>
              <a:t>&gt;&gt; ./foo.sh arg1 "arg21 arg22" arg3</a:t>
            </a:r>
          </a:p>
          <a:p>
            <a:r>
              <a:rPr lang="en-IN" sz="2200" dirty="0"/>
              <a:t>$* without quotes:</a:t>
            </a:r>
          </a:p>
          <a:p>
            <a:r>
              <a:rPr lang="en-IN" sz="2200" dirty="0"/>
              <a:t>Arg 1: arg1</a:t>
            </a:r>
          </a:p>
          <a:p>
            <a:r>
              <a:rPr lang="en-IN" sz="2200" dirty="0"/>
              <a:t>Arg 2: arg21</a:t>
            </a:r>
          </a:p>
          <a:p>
            <a:r>
              <a:rPr lang="en-IN" sz="2200" dirty="0"/>
              <a:t>Arg 3: arg22</a:t>
            </a:r>
          </a:p>
          <a:p>
            <a:r>
              <a:rPr lang="en-IN" sz="2200" dirty="0"/>
              <a:t>$@ without quotes:</a:t>
            </a:r>
          </a:p>
          <a:p>
            <a:r>
              <a:rPr lang="en-IN" sz="2200" dirty="0"/>
              <a:t>Arg 1: arg1</a:t>
            </a:r>
          </a:p>
          <a:p>
            <a:r>
              <a:rPr lang="en-IN" sz="2200" dirty="0"/>
              <a:t>Arg 2: arg21</a:t>
            </a:r>
          </a:p>
          <a:p>
            <a:r>
              <a:rPr lang="en-IN" sz="2200" dirty="0"/>
              <a:t>Arg 3: arg22</a:t>
            </a:r>
          </a:p>
          <a:p>
            <a:r>
              <a:rPr lang="en-IN" sz="2200" dirty="0"/>
              <a:t>$* with quotes:</a:t>
            </a:r>
          </a:p>
          <a:p>
            <a:r>
              <a:rPr lang="en-IN" sz="2200" dirty="0"/>
              <a:t>Arg 1: arg1 arg21 arg22 arg3</a:t>
            </a:r>
          </a:p>
          <a:p>
            <a:r>
              <a:rPr lang="en-IN" sz="2200" dirty="0"/>
              <a:t>Arg 2:</a:t>
            </a:r>
          </a:p>
          <a:p>
            <a:r>
              <a:rPr lang="en-IN" sz="2200" dirty="0"/>
              <a:t>Arg 3:</a:t>
            </a:r>
          </a:p>
          <a:p>
            <a:r>
              <a:rPr lang="en-IN" sz="2200" dirty="0"/>
              <a:t>$@ with quotes:</a:t>
            </a:r>
          </a:p>
          <a:p>
            <a:r>
              <a:rPr lang="en-IN" sz="2200" dirty="0"/>
              <a:t>Arg 1: arg1</a:t>
            </a:r>
          </a:p>
          <a:p>
            <a:r>
              <a:rPr lang="en-IN" sz="2200" dirty="0"/>
              <a:t>Arg 2: arg21 arg22</a:t>
            </a:r>
          </a:p>
          <a:p>
            <a:r>
              <a:rPr lang="en-IN" sz="2200" dirty="0"/>
              <a:t>Arg 3: arg3</a:t>
            </a:r>
          </a:p>
          <a:p>
            <a:endParaRPr lang="en-IN" sz="2200" dirty="0"/>
          </a:p>
          <a:p>
            <a:r>
              <a:rPr lang="en-IN" sz="2200" b="1" dirty="0">
                <a:solidFill>
                  <a:srgbClr val="002060"/>
                </a:solidFill>
              </a:rPr>
              <a:t>Clearly, "$@" gives the behaviour that we generally want.</a:t>
            </a:r>
          </a:p>
        </p:txBody>
      </p:sp>
    </p:spTree>
    <p:extLst>
      <p:ext uri="{BB962C8B-B14F-4D97-AF65-F5344CB8AC3E}">
        <p14:creationId xmlns:p14="http://schemas.microsoft.com/office/powerpoint/2010/main" val="1037905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sz="quarter" idx="1"/>
          </p:nvPr>
        </p:nvSpPr>
        <p:spPr/>
        <p:txBody>
          <a:bodyPr/>
          <a:lstStyle/>
          <a:p>
            <a:r>
              <a:rPr lang="en-US" dirty="0"/>
              <a:t>NAME=“Linux"</a:t>
            </a:r>
          </a:p>
          <a:p>
            <a:r>
              <a:rPr lang="en-US" dirty="0"/>
              <a:t>Age=20</a:t>
            </a:r>
          </a:p>
          <a:p>
            <a:r>
              <a:rPr lang="en-US" dirty="0" err="1"/>
              <a:t>readonly</a:t>
            </a:r>
            <a:r>
              <a:rPr lang="en-US" dirty="0"/>
              <a:t> Age</a:t>
            </a:r>
          </a:p>
          <a:p>
            <a:r>
              <a:rPr lang="en-US" dirty="0"/>
              <a:t>unset NAME</a:t>
            </a:r>
          </a:p>
          <a:p>
            <a:r>
              <a:rPr lang="en-US" dirty="0"/>
              <a:t>Age=30</a:t>
            </a:r>
          </a:p>
          <a:p>
            <a:r>
              <a:rPr lang="en-US" dirty="0"/>
              <a:t>echo $NAME</a:t>
            </a:r>
          </a:p>
          <a:p>
            <a:r>
              <a:rPr lang="en-US" dirty="0"/>
              <a:t>echo $Age</a:t>
            </a:r>
          </a:p>
        </p:txBody>
      </p:sp>
      <p:pic>
        <p:nvPicPr>
          <p:cNvPr id="4" name="Picture 2"/>
          <p:cNvPicPr>
            <a:picLocks noChangeAspect="1" noChangeArrowheads="1"/>
          </p:cNvPicPr>
          <p:nvPr/>
        </p:nvPicPr>
        <p:blipFill>
          <a:blip r:embed="rId2" cstate="print"/>
          <a:srcRect/>
          <a:stretch>
            <a:fillRect/>
          </a:stretch>
        </p:blipFill>
        <p:spPr bwMode="auto">
          <a:xfrm>
            <a:off x="7162800" y="304373"/>
            <a:ext cx="1676400" cy="13720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printing a variable</a:t>
            </a:r>
          </a:p>
        </p:txBody>
      </p:sp>
      <p:sp>
        <p:nvSpPr>
          <p:cNvPr id="3" name="Content Placeholder 2"/>
          <p:cNvSpPr>
            <a:spLocks noGrp="1"/>
          </p:cNvSpPr>
          <p:nvPr>
            <p:ph sz="quarter" idx="1"/>
          </p:nvPr>
        </p:nvSpPr>
        <p:spPr/>
        <p:txBody>
          <a:bodyPr/>
          <a:lstStyle/>
          <a:p>
            <a:r>
              <a:rPr lang="en-US" dirty="0"/>
              <a:t>echo "What is your name?"</a:t>
            </a:r>
          </a:p>
          <a:p>
            <a:r>
              <a:rPr lang="en-US" dirty="0"/>
              <a:t>read  name</a:t>
            </a:r>
          </a:p>
          <a:p>
            <a:r>
              <a:rPr lang="en-US" dirty="0"/>
              <a:t>echo "Hello, $name"</a:t>
            </a:r>
          </a:p>
          <a:p>
            <a:endParaRPr lang="en-US" dirty="0"/>
          </a:p>
          <a:p>
            <a:r>
              <a:rPr lang="en-US" dirty="0"/>
              <a:t>echo  -n "What is your name?"</a:t>
            </a:r>
          </a:p>
          <a:p>
            <a:r>
              <a:rPr lang="en-US" dirty="0"/>
              <a:t>read  name</a:t>
            </a:r>
          </a:p>
          <a:p>
            <a:r>
              <a:rPr lang="en-US" dirty="0"/>
              <a:t>echo "Hello, $name"</a:t>
            </a:r>
          </a:p>
        </p:txBody>
      </p:sp>
      <p:pic>
        <p:nvPicPr>
          <p:cNvPr id="4" name="Picture 2"/>
          <p:cNvPicPr>
            <a:picLocks noChangeAspect="1" noChangeArrowheads="1"/>
          </p:cNvPicPr>
          <p:nvPr/>
        </p:nvPicPr>
        <p:blipFill>
          <a:blip r:embed="rId2" cstate="print"/>
          <a:srcRect/>
          <a:stretch>
            <a:fillRect/>
          </a:stretch>
        </p:blipFill>
        <p:spPr bwMode="auto">
          <a:xfrm>
            <a:off x="7772400" y="0"/>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638F-7F43-A943-19BC-7568BAC61F44}"/>
              </a:ext>
            </a:extLst>
          </p:cNvPr>
          <p:cNvSpPr>
            <a:spLocks noGrp="1"/>
          </p:cNvSpPr>
          <p:nvPr>
            <p:ph type="title"/>
          </p:nvPr>
        </p:nvSpPr>
        <p:spPr/>
        <p:txBody>
          <a:bodyPr/>
          <a:lstStyle/>
          <a:p>
            <a:r>
              <a:rPr lang="en-US" dirty="0"/>
              <a:t>Append something to the variable</a:t>
            </a:r>
            <a:endParaRPr lang="en-IN" dirty="0"/>
          </a:p>
        </p:txBody>
      </p:sp>
      <p:sp>
        <p:nvSpPr>
          <p:cNvPr id="3" name="Content Placeholder 2">
            <a:extLst>
              <a:ext uri="{FF2B5EF4-FFF2-40B4-BE49-F238E27FC236}">
                <a16:creationId xmlns:a16="http://schemas.microsoft.com/office/drawing/2014/main" id="{EA36CE05-1B02-E93A-6903-E81AC033D580}"/>
              </a:ext>
            </a:extLst>
          </p:cNvPr>
          <p:cNvSpPr>
            <a:spLocks noGrp="1"/>
          </p:cNvSpPr>
          <p:nvPr>
            <p:ph sz="quarter" idx="1"/>
          </p:nvPr>
        </p:nvSpPr>
        <p:spPr/>
        <p:txBody>
          <a:bodyPr/>
          <a:lstStyle/>
          <a:p>
            <a:pPr algn="just"/>
            <a:r>
              <a:rPr lang="en-US" dirty="0"/>
              <a:t>And if you want to append something to the variable value while printing it, use curly brackets around the variable name as shown in the following example:</a:t>
            </a:r>
          </a:p>
          <a:p>
            <a:pPr algn="just"/>
            <a:endParaRPr lang="en-US" dirty="0"/>
          </a:p>
          <a:p>
            <a:pPr algn="just"/>
            <a:r>
              <a:rPr lang="en-US" dirty="0"/>
              <a:t>echo "What are you doing?"</a:t>
            </a:r>
          </a:p>
          <a:p>
            <a:pPr algn="just"/>
            <a:r>
              <a:rPr lang="en-US" dirty="0"/>
              <a:t>read action</a:t>
            </a:r>
          </a:p>
          <a:p>
            <a:pPr algn="just"/>
            <a:r>
              <a:rPr lang="en-US" dirty="0"/>
              <a:t>echo "You are ${action}</a:t>
            </a:r>
            <a:r>
              <a:rPr lang="en-US" dirty="0" err="1"/>
              <a:t>ing</a:t>
            </a:r>
            <a:r>
              <a:rPr lang="en-US" dirty="0"/>
              <a:t>."</a:t>
            </a:r>
            <a:endParaRPr lang="en-IN" dirty="0"/>
          </a:p>
        </p:txBody>
      </p:sp>
    </p:spTree>
    <p:extLst>
      <p:ext uri="{BB962C8B-B14F-4D97-AF65-F5344CB8AC3E}">
        <p14:creationId xmlns:p14="http://schemas.microsoft.com/office/powerpoint/2010/main" val="1231277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1407-264A-6805-407F-5446EBBC19EF}"/>
              </a:ext>
            </a:extLst>
          </p:cNvPr>
          <p:cNvSpPr>
            <a:spLocks noGrp="1"/>
          </p:cNvSpPr>
          <p:nvPr>
            <p:ph type="title"/>
          </p:nvPr>
        </p:nvSpPr>
        <p:spPr/>
        <p:txBody>
          <a:bodyPr/>
          <a:lstStyle/>
          <a:p>
            <a:r>
              <a:rPr lang="en-US" dirty="0"/>
              <a:t>Weak Quoting</a:t>
            </a:r>
            <a:endParaRPr lang="en-IN" dirty="0"/>
          </a:p>
        </p:txBody>
      </p:sp>
      <p:sp>
        <p:nvSpPr>
          <p:cNvPr id="3" name="Content Placeholder 2">
            <a:extLst>
              <a:ext uri="{FF2B5EF4-FFF2-40B4-BE49-F238E27FC236}">
                <a16:creationId xmlns:a16="http://schemas.microsoft.com/office/drawing/2014/main" id="{D32DB2F4-84A7-69CB-3088-8ABC62EB9659}"/>
              </a:ext>
            </a:extLst>
          </p:cNvPr>
          <p:cNvSpPr>
            <a:spLocks noGrp="1"/>
          </p:cNvSpPr>
          <p:nvPr>
            <p:ph sz="quarter" idx="1"/>
          </p:nvPr>
        </p:nvSpPr>
        <p:spPr/>
        <p:txBody>
          <a:bodyPr/>
          <a:lstStyle/>
          <a:p>
            <a:r>
              <a:rPr lang="en-US" dirty="0"/>
              <a:t>If you want to bash to expand your argument, you can use Weak Quoting:</a:t>
            </a:r>
          </a:p>
          <a:p>
            <a:endParaRPr lang="en-US" dirty="0"/>
          </a:p>
          <a:p>
            <a:r>
              <a:rPr lang="en-US" dirty="0"/>
              <a:t>world="World"</a:t>
            </a:r>
          </a:p>
          <a:p>
            <a:r>
              <a:rPr lang="en-US" dirty="0"/>
              <a:t>echo "Hello $world"</a:t>
            </a:r>
          </a:p>
        </p:txBody>
      </p:sp>
    </p:spTree>
    <p:extLst>
      <p:ext uri="{BB962C8B-B14F-4D97-AF65-F5344CB8AC3E}">
        <p14:creationId xmlns:p14="http://schemas.microsoft.com/office/powerpoint/2010/main" val="4122805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03BE-BA80-D130-9D03-5BE8E1370F88}"/>
              </a:ext>
            </a:extLst>
          </p:cNvPr>
          <p:cNvSpPr>
            <a:spLocks noGrp="1"/>
          </p:cNvSpPr>
          <p:nvPr>
            <p:ph type="title"/>
          </p:nvPr>
        </p:nvSpPr>
        <p:spPr/>
        <p:txBody>
          <a:bodyPr/>
          <a:lstStyle/>
          <a:p>
            <a:r>
              <a:rPr lang="en-US" dirty="0"/>
              <a:t>Strong Quoting</a:t>
            </a:r>
            <a:endParaRPr lang="en-IN" dirty="0"/>
          </a:p>
        </p:txBody>
      </p:sp>
      <p:sp>
        <p:nvSpPr>
          <p:cNvPr id="3" name="Content Placeholder 2">
            <a:extLst>
              <a:ext uri="{FF2B5EF4-FFF2-40B4-BE49-F238E27FC236}">
                <a16:creationId xmlns:a16="http://schemas.microsoft.com/office/drawing/2014/main" id="{C78A155D-01EE-407F-59F1-7FD50AB1AFBA}"/>
              </a:ext>
            </a:extLst>
          </p:cNvPr>
          <p:cNvSpPr>
            <a:spLocks noGrp="1"/>
          </p:cNvSpPr>
          <p:nvPr>
            <p:ph sz="quarter" idx="1"/>
          </p:nvPr>
        </p:nvSpPr>
        <p:spPr/>
        <p:txBody>
          <a:bodyPr/>
          <a:lstStyle/>
          <a:p>
            <a:r>
              <a:rPr lang="en-US" dirty="0"/>
              <a:t>If you don't want to bash to expand your argument, you can use Strong Quoting:</a:t>
            </a:r>
          </a:p>
          <a:p>
            <a:endParaRPr lang="en-US" dirty="0"/>
          </a:p>
          <a:p>
            <a:r>
              <a:rPr lang="en-US" dirty="0"/>
              <a:t>world="World"</a:t>
            </a:r>
          </a:p>
          <a:p>
            <a:r>
              <a:rPr lang="en-US" dirty="0"/>
              <a:t>echo 'Hello $world'</a:t>
            </a:r>
            <a:endParaRPr lang="en-IN" dirty="0"/>
          </a:p>
        </p:txBody>
      </p:sp>
    </p:spTree>
    <p:extLst>
      <p:ext uri="{BB962C8B-B14F-4D97-AF65-F5344CB8AC3E}">
        <p14:creationId xmlns:p14="http://schemas.microsoft.com/office/powerpoint/2010/main" val="1036411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3519-23D7-6EAD-1F94-9CF14D473C8F}"/>
              </a:ext>
            </a:extLst>
          </p:cNvPr>
          <p:cNvSpPr>
            <a:spLocks noGrp="1"/>
          </p:cNvSpPr>
          <p:nvPr>
            <p:ph type="title"/>
          </p:nvPr>
        </p:nvSpPr>
        <p:spPr/>
        <p:txBody>
          <a:bodyPr/>
          <a:lstStyle/>
          <a:p>
            <a:r>
              <a:rPr lang="en-US" dirty="0"/>
              <a:t>Comment</a:t>
            </a:r>
            <a:endParaRPr lang="en-IN" dirty="0"/>
          </a:p>
        </p:txBody>
      </p:sp>
      <p:sp>
        <p:nvSpPr>
          <p:cNvPr id="3" name="Content Placeholder 2">
            <a:extLst>
              <a:ext uri="{FF2B5EF4-FFF2-40B4-BE49-F238E27FC236}">
                <a16:creationId xmlns:a16="http://schemas.microsoft.com/office/drawing/2014/main" id="{1FD87E9A-052B-11E8-4470-E13E2164A3E5}"/>
              </a:ext>
            </a:extLst>
          </p:cNvPr>
          <p:cNvSpPr>
            <a:spLocks noGrp="1"/>
          </p:cNvSpPr>
          <p:nvPr>
            <p:ph sz="quarter" idx="1"/>
          </p:nvPr>
        </p:nvSpPr>
        <p:spPr/>
        <p:txBody>
          <a:bodyPr/>
          <a:lstStyle/>
          <a:p>
            <a:r>
              <a:rPr lang="en-IN" b="1" dirty="0"/>
              <a:t>Single-line comments: </a:t>
            </a:r>
          </a:p>
          <a:p>
            <a:r>
              <a:rPr lang="en-IN" dirty="0"/>
              <a:t>#This is a comment</a:t>
            </a:r>
          </a:p>
          <a:p>
            <a:endParaRPr lang="en-IN" dirty="0"/>
          </a:p>
          <a:p>
            <a:r>
              <a:rPr lang="en-IN" b="1" dirty="0"/>
              <a:t>Multi-line comments:</a:t>
            </a:r>
          </a:p>
          <a:p>
            <a:r>
              <a:rPr lang="en-US" dirty="0"/>
              <a:t>:  '</a:t>
            </a:r>
          </a:p>
          <a:p>
            <a:r>
              <a:rPr lang="en-US" dirty="0"/>
              <a:t>This is a</a:t>
            </a:r>
          </a:p>
          <a:p>
            <a:r>
              <a:rPr lang="en-US" dirty="0"/>
              <a:t>Multi-line comments'</a:t>
            </a:r>
            <a:endParaRPr lang="en-IN" dirty="0"/>
          </a:p>
        </p:txBody>
      </p:sp>
      <p:sp>
        <p:nvSpPr>
          <p:cNvPr id="8" name="TextBox 7">
            <a:extLst>
              <a:ext uri="{FF2B5EF4-FFF2-40B4-BE49-F238E27FC236}">
                <a16:creationId xmlns:a16="http://schemas.microsoft.com/office/drawing/2014/main" id="{73BE0255-73EB-42F4-D4F1-324ADD4E57D8}"/>
              </a:ext>
            </a:extLst>
          </p:cNvPr>
          <p:cNvSpPr txBox="1"/>
          <p:nvPr/>
        </p:nvSpPr>
        <p:spPr>
          <a:xfrm>
            <a:off x="3505200" y="4953000"/>
            <a:ext cx="3581400" cy="646331"/>
          </a:xfrm>
          <a:prstGeom prst="rect">
            <a:avLst/>
          </a:prstGeom>
          <a:noFill/>
        </p:spPr>
        <p:txBody>
          <a:bodyPr wrap="square">
            <a:spAutoFit/>
          </a:bodyPr>
          <a:lstStyle/>
          <a:p>
            <a:pPr algn="just"/>
            <a:r>
              <a:rPr lang="en-US" dirty="0"/>
              <a:t>There should be no white space between delimiter (‘ ‘)</a:t>
            </a:r>
            <a:endParaRPr lang="en-IN" dirty="0"/>
          </a:p>
        </p:txBody>
      </p:sp>
    </p:spTree>
    <p:extLst>
      <p:ext uri="{BB962C8B-B14F-4D97-AF65-F5344CB8AC3E}">
        <p14:creationId xmlns:p14="http://schemas.microsoft.com/office/powerpoint/2010/main" val="267936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6C13-808B-E348-9E2C-16FF0424ADC6}"/>
              </a:ext>
            </a:extLst>
          </p:cNvPr>
          <p:cNvSpPr>
            <a:spLocks noGrp="1"/>
          </p:cNvSpPr>
          <p:nvPr>
            <p:ph type="title"/>
          </p:nvPr>
        </p:nvSpPr>
        <p:spPr/>
        <p:txBody>
          <a:bodyPr/>
          <a:lstStyle/>
          <a:p>
            <a:r>
              <a:rPr lang="en-IN" dirty="0"/>
              <a:t>4)</a:t>
            </a:r>
            <a:r>
              <a:rPr lang="en-IN" b="1" dirty="0"/>
              <a:t> touch</a:t>
            </a:r>
            <a:endParaRPr lang="en-IN" dirty="0"/>
          </a:p>
        </p:txBody>
      </p:sp>
      <p:sp>
        <p:nvSpPr>
          <p:cNvPr id="3" name="Content Placeholder 2">
            <a:extLst>
              <a:ext uri="{FF2B5EF4-FFF2-40B4-BE49-F238E27FC236}">
                <a16:creationId xmlns:a16="http://schemas.microsoft.com/office/drawing/2014/main" id="{8E2F6D89-85E5-5E3A-C717-F42CB7161D7C}"/>
              </a:ext>
            </a:extLst>
          </p:cNvPr>
          <p:cNvSpPr>
            <a:spLocks noGrp="1"/>
          </p:cNvSpPr>
          <p:nvPr>
            <p:ph sz="quarter" idx="1"/>
          </p:nvPr>
        </p:nvSpPr>
        <p:spPr/>
        <p:txBody>
          <a:bodyPr/>
          <a:lstStyle/>
          <a:p>
            <a:r>
              <a:rPr lang="en-US" dirty="0"/>
              <a:t>It is used to create a file without any content. The file created using touch command is empty. This command can be used when the user doesn’t have data to store at the time of file creation.</a:t>
            </a:r>
          </a:p>
          <a:p>
            <a:endParaRPr lang="en-US" dirty="0"/>
          </a:p>
          <a:p>
            <a:r>
              <a:rPr lang="en-IN" dirty="0"/>
              <a:t>touch </a:t>
            </a:r>
            <a:r>
              <a:rPr lang="en-IN" dirty="0" err="1"/>
              <a:t>file_name</a:t>
            </a:r>
            <a:endParaRPr lang="en-IN" dirty="0"/>
          </a:p>
        </p:txBody>
      </p:sp>
    </p:spTree>
    <p:extLst>
      <p:ext uri="{BB962C8B-B14F-4D97-AF65-F5344CB8AC3E}">
        <p14:creationId xmlns:p14="http://schemas.microsoft.com/office/powerpoint/2010/main" val="3571743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Backspace characters</a:t>
            </a:r>
          </a:p>
        </p:txBody>
      </p:sp>
      <p:sp>
        <p:nvSpPr>
          <p:cNvPr id="3" name="Content Placeholder 2"/>
          <p:cNvSpPr>
            <a:spLocks noGrp="1"/>
          </p:cNvSpPr>
          <p:nvPr>
            <p:ph sz="quarter" idx="1"/>
          </p:nvPr>
        </p:nvSpPr>
        <p:spPr/>
        <p:txBody>
          <a:bodyPr>
            <a:normAutofit/>
          </a:bodyPr>
          <a:lstStyle/>
          <a:p>
            <a:pPr marL="0" indent="0">
              <a:buNone/>
            </a:pPr>
            <a:r>
              <a:rPr lang="en-US" b="1" dirty="0">
                <a:solidFill>
                  <a:srgbClr val="002060"/>
                </a:solidFill>
              </a:rPr>
              <a:t>a=10</a:t>
            </a:r>
          </a:p>
          <a:p>
            <a:pPr marL="0" indent="0">
              <a:buNone/>
            </a:pPr>
            <a:r>
              <a:rPr lang="en-US" b="1" dirty="0">
                <a:solidFill>
                  <a:srgbClr val="002060"/>
                </a:solidFill>
              </a:rPr>
              <a:t>echo   “Value of a is $a \n”</a:t>
            </a:r>
          </a:p>
          <a:p>
            <a:pPr marL="0" indent="0">
              <a:buNone/>
            </a:pPr>
            <a:endParaRPr lang="en-US" dirty="0"/>
          </a:p>
          <a:p>
            <a:pPr marL="0" indent="0">
              <a:buNone/>
            </a:pPr>
            <a:r>
              <a:rPr lang="en-US" dirty="0"/>
              <a:t>Value of a is 10 \n</a:t>
            </a:r>
          </a:p>
          <a:p>
            <a:pPr marL="0" indent="0">
              <a:buNone/>
            </a:pPr>
            <a:endParaRPr lang="en-US" dirty="0"/>
          </a:p>
          <a:p>
            <a:pPr marL="0" indent="0">
              <a:buNone/>
            </a:pPr>
            <a:r>
              <a:rPr lang="en-US" b="1" dirty="0">
                <a:solidFill>
                  <a:srgbClr val="00B0F0"/>
                </a:solidFill>
              </a:rPr>
              <a:t>a=10</a:t>
            </a:r>
          </a:p>
          <a:p>
            <a:pPr marL="0" indent="0">
              <a:buNone/>
            </a:pPr>
            <a:r>
              <a:rPr lang="en-US" b="1" dirty="0">
                <a:solidFill>
                  <a:srgbClr val="00B0F0"/>
                </a:solidFill>
              </a:rPr>
              <a:t>echo  -e "Value of a is $a \n”</a:t>
            </a:r>
          </a:p>
          <a:p>
            <a:pPr marL="0" indent="0">
              <a:buNone/>
            </a:pPr>
            <a:endParaRPr lang="en-US" dirty="0">
              <a:solidFill>
                <a:srgbClr val="00B0F0"/>
              </a:solidFill>
            </a:endParaRPr>
          </a:p>
          <a:p>
            <a:pPr marL="0" indent="0">
              <a:buNone/>
            </a:pPr>
            <a:r>
              <a:rPr lang="en-US" dirty="0"/>
              <a:t>Value of a is 10 </a:t>
            </a:r>
          </a:p>
          <a:p>
            <a:endParaRPr lang="en-US" dirty="0"/>
          </a:p>
          <a:p>
            <a:endParaRPr lang="en-US" dirty="0"/>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578859" y="274638"/>
            <a:ext cx="2095500" cy="12192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6866-1FF7-32E5-73AB-3275995027E2}"/>
              </a:ext>
            </a:extLst>
          </p:cNvPr>
          <p:cNvSpPr>
            <a:spLocks noGrp="1"/>
          </p:cNvSpPr>
          <p:nvPr>
            <p:ph type="title"/>
          </p:nvPr>
        </p:nvSpPr>
        <p:spPr/>
        <p:txBody>
          <a:bodyPr/>
          <a:lstStyle/>
          <a:p>
            <a:r>
              <a:rPr lang="en-US" dirty="0"/>
              <a:t>Practice</a:t>
            </a:r>
            <a:endParaRPr lang="en-IN" dirty="0"/>
          </a:p>
        </p:txBody>
      </p:sp>
      <p:sp>
        <p:nvSpPr>
          <p:cNvPr id="3" name="Content Placeholder 2">
            <a:extLst>
              <a:ext uri="{FF2B5EF4-FFF2-40B4-BE49-F238E27FC236}">
                <a16:creationId xmlns:a16="http://schemas.microsoft.com/office/drawing/2014/main" id="{8F50B1FA-37C8-525C-611E-D5CD79E9A832}"/>
              </a:ext>
            </a:extLst>
          </p:cNvPr>
          <p:cNvSpPr>
            <a:spLocks noGrp="1"/>
          </p:cNvSpPr>
          <p:nvPr>
            <p:ph sz="quarter" idx="1"/>
          </p:nvPr>
        </p:nvSpPr>
        <p:spPr/>
        <p:txBody>
          <a:bodyPr/>
          <a:lstStyle/>
          <a:p>
            <a:r>
              <a:rPr lang="en-US" dirty="0"/>
              <a:t>Write a shell script to print the current working directory and listing of file with appropriate message</a:t>
            </a:r>
            <a:endParaRPr lang="en-IN" dirty="0"/>
          </a:p>
        </p:txBody>
      </p:sp>
    </p:spTree>
    <p:extLst>
      <p:ext uri="{BB962C8B-B14F-4D97-AF65-F5344CB8AC3E}">
        <p14:creationId xmlns:p14="http://schemas.microsoft.com/office/powerpoint/2010/main" val="3355611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11B4-E15C-CE13-25BD-5EB1EADB019E}"/>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32F38040-2E13-0A81-63CF-C661FDACB42F}"/>
              </a:ext>
            </a:extLst>
          </p:cNvPr>
          <p:cNvSpPr>
            <a:spLocks noGrp="1"/>
          </p:cNvSpPr>
          <p:nvPr>
            <p:ph sz="quarter" idx="1"/>
          </p:nvPr>
        </p:nvSpPr>
        <p:spPr/>
        <p:txBody>
          <a:bodyPr/>
          <a:lstStyle/>
          <a:p>
            <a:r>
              <a:rPr lang="en-US" dirty="0"/>
              <a:t>echo "Your current working directory is:"</a:t>
            </a:r>
          </a:p>
          <a:p>
            <a:r>
              <a:rPr lang="en-US" dirty="0" err="1"/>
              <a:t>pwd</a:t>
            </a:r>
            <a:endParaRPr lang="en-US" dirty="0"/>
          </a:p>
          <a:p>
            <a:endParaRPr lang="en-US" dirty="0"/>
          </a:p>
          <a:p>
            <a:r>
              <a:rPr lang="en-US" dirty="0"/>
              <a:t>echo "These are the contents of this directory:"</a:t>
            </a:r>
          </a:p>
          <a:p>
            <a:r>
              <a:rPr lang="en-US" dirty="0"/>
              <a:t>ls -l</a:t>
            </a:r>
            <a:endParaRPr lang="en-IN" dirty="0"/>
          </a:p>
        </p:txBody>
      </p:sp>
    </p:spTree>
    <p:extLst>
      <p:ext uri="{BB962C8B-B14F-4D97-AF65-F5344CB8AC3E}">
        <p14:creationId xmlns:p14="http://schemas.microsoft.com/office/powerpoint/2010/main" val="628710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Shell Basic Operators</a:t>
            </a:r>
            <a:endParaRPr lang="en-US" dirty="0"/>
          </a:p>
        </p:txBody>
      </p:sp>
      <p:sp>
        <p:nvSpPr>
          <p:cNvPr id="3" name="Content Placeholder 2"/>
          <p:cNvSpPr>
            <a:spLocks noGrp="1"/>
          </p:cNvSpPr>
          <p:nvPr>
            <p:ph sz="quarter" idx="1"/>
          </p:nvPr>
        </p:nvSpPr>
        <p:spPr/>
        <p:txBody>
          <a:bodyPr/>
          <a:lstStyle/>
          <a:p>
            <a:r>
              <a:rPr lang="en-US" dirty="0"/>
              <a:t>Arithmetic Operators</a:t>
            </a:r>
          </a:p>
          <a:p>
            <a:r>
              <a:rPr lang="en-US" dirty="0"/>
              <a:t>Relational Operators</a:t>
            </a:r>
          </a:p>
          <a:p>
            <a:r>
              <a:rPr lang="en-US" dirty="0"/>
              <a:t>Boolean Operators</a:t>
            </a:r>
          </a:p>
          <a:p>
            <a:r>
              <a:rPr lang="en-US" dirty="0"/>
              <a:t>String Operators</a:t>
            </a:r>
          </a:p>
          <a:p>
            <a:r>
              <a:rPr lang="en-US" dirty="0"/>
              <a:t>File Test Operators</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76200"/>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Bourne shell has no any mechanism to perform simple arithmetic it uses external programs like </a:t>
            </a:r>
            <a:r>
              <a:rPr lang="en-US" dirty="0" err="1"/>
              <a:t>expr</a:t>
            </a:r>
            <a:endParaRPr lang="en-US" dirty="0"/>
          </a:p>
          <a:p>
            <a:pPr algn="just"/>
            <a:endParaRPr lang="en-US" dirty="0"/>
          </a:p>
          <a:p>
            <a:pPr algn="just"/>
            <a:r>
              <a:rPr lang="es-ES" dirty="0"/>
              <a:t>val=`</a:t>
            </a:r>
            <a:r>
              <a:rPr lang="es-ES" dirty="0" err="1"/>
              <a:t>expr</a:t>
            </a:r>
            <a:r>
              <a:rPr lang="es-ES" dirty="0"/>
              <a:t> 2 + 2 `</a:t>
            </a:r>
          </a:p>
          <a:p>
            <a:pPr algn="just"/>
            <a:r>
              <a:rPr lang="es-ES" dirty="0"/>
              <a:t>echo "Total </a:t>
            </a:r>
            <a:r>
              <a:rPr lang="es-ES" dirty="0" err="1"/>
              <a:t>value</a:t>
            </a:r>
            <a:r>
              <a:rPr lang="es-ES" dirty="0"/>
              <a:t> : $val“</a:t>
            </a:r>
          </a:p>
          <a:p>
            <a:pPr algn="just"/>
            <a:endParaRPr lang="es-ES" dirty="0"/>
          </a:p>
          <a:p>
            <a:pPr algn="just"/>
            <a:r>
              <a:rPr lang="en-US" dirty="0"/>
              <a:t>There must be spaces between operators and expressions</a:t>
            </a:r>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Arithmetic Operators</a:t>
            </a:r>
            <a:br>
              <a:rPr lang="en-US" b="1" dirty="0"/>
            </a:br>
            <a:r>
              <a:rPr lang="en-US" b="1" dirty="0"/>
              <a:t>a=10, b=3</a:t>
            </a:r>
            <a:endParaRPr lang="en-US" dirty="0"/>
          </a:p>
        </p:txBody>
      </p:sp>
      <p:sp>
        <p:nvSpPr>
          <p:cNvPr id="3" name="Content Placeholder 2"/>
          <p:cNvSpPr>
            <a:spLocks noGrp="1"/>
          </p:cNvSpPr>
          <p:nvPr>
            <p:ph sz="quarter" idx="1"/>
          </p:nvPr>
        </p:nvSpPr>
        <p:spPr/>
        <p:txBody>
          <a:bodyPr>
            <a:normAutofit/>
          </a:bodyPr>
          <a:lstStyle/>
          <a:p>
            <a:r>
              <a:rPr lang="en-US" dirty="0"/>
              <a:t>What will be the output</a:t>
            </a:r>
          </a:p>
          <a:p>
            <a:r>
              <a:rPr lang="en-US" dirty="0"/>
              <a:t>echo $a + $b </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What will the output? echo `</a:t>
            </a:r>
            <a:r>
              <a:rPr lang="en-US" dirty="0" err="1"/>
              <a:t>expr</a:t>
            </a:r>
            <a:r>
              <a:rPr lang="en-US" dirty="0"/>
              <a:t> $a * $b`</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a = $b</a:t>
            </a:r>
          </a:p>
        </p:txBody>
      </p:sp>
      <p:pic>
        <p:nvPicPr>
          <p:cNvPr id="4" name="Picture 2"/>
          <p:cNvPicPr>
            <a:picLocks noChangeAspect="1" noChangeArrowheads="1"/>
          </p:cNvPicPr>
          <p:nvPr/>
        </p:nvPicPr>
        <p:blipFill>
          <a:blip r:embed="rId2" cstate="print"/>
          <a:srcRect/>
          <a:stretch>
            <a:fillRect/>
          </a:stretch>
        </p:blipFill>
        <p:spPr bwMode="auto">
          <a:xfrm>
            <a:off x="6934200" y="225815"/>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Content Placeholder 2"/>
          <p:cNvSpPr>
            <a:spLocks noGrp="1"/>
          </p:cNvSpPr>
          <p:nvPr>
            <p:ph sz="quarter" idx="1"/>
          </p:nvPr>
        </p:nvSpPr>
        <p:spPr/>
        <p:txBody>
          <a:bodyPr/>
          <a:lstStyle/>
          <a:p>
            <a:r>
              <a:rPr lang="en-US" dirty="0"/>
              <a:t>All the conditional expressions should be inside square braces with spaces around them,</a:t>
            </a:r>
          </a:p>
        </p:txBody>
      </p:sp>
      <p:pic>
        <p:nvPicPr>
          <p:cNvPr id="4" name="Picture 2"/>
          <p:cNvPicPr>
            <a:picLocks noChangeAspect="1" noChangeArrowheads="1"/>
          </p:cNvPicPr>
          <p:nvPr/>
        </p:nvPicPr>
        <p:blipFill>
          <a:blip r:embed="rId2" cstate="print"/>
          <a:srcRect/>
          <a:stretch>
            <a:fillRect/>
          </a:stretch>
        </p:blipFill>
        <p:spPr bwMode="auto">
          <a:xfrm>
            <a:off x="7239000" y="152400"/>
            <a:ext cx="1097280" cy="1143427"/>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if [ $a == $b ]</a:t>
            </a:r>
          </a:p>
          <a:p>
            <a:r>
              <a:rPr lang="en-US" dirty="0"/>
              <a:t>then</a:t>
            </a:r>
          </a:p>
          <a:p>
            <a:r>
              <a:rPr lang="en-US" dirty="0"/>
              <a:t>echo "</a:t>
            </a:r>
            <a:r>
              <a:rPr lang="en-US" dirty="0" err="1"/>
              <a:t>subhash</a:t>
            </a:r>
            <a:r>
              <a:rPr lang="en-US" dirty="0"/>
              <a:t>"</a:t>
            </a:r>
          </a:p>
          <a:p>
            <a:r>
              <a:rPr lang="en-US" dirty="0"/>
              <a:t>else</a:t>
            </a:r>
          </a:p>
          <a:p>
            <a:r>
              <a:rPr lang="en-US" dirty="0"/>
              <a:t>echo "</a:t>
            </a:r>
            <a:r>
              <a:rPr lang="en-US" dirty="0" err="1"/>
              <a:t>Ramesh</a:t>
            </a:r>
            <a:r>
              <a:rPr lang="en-US" dirty="0"/>
              <a:t>"</a:t>
            </a:r>
          </a:p>
          <a:p>
            <a:r>
              <a:rPr lang="en-US" dirty="0" err="1"/>
              <a:t>fi</a:t>
            </a:r>
            <a:endParaRPr lang="en-US" dirty="0"/>
          </a:p>
          <a:p>
            <a:endParaRPr lang="en-US" dirty="0"/>
          </a:p>
          <a:p>
            <a:r>
              <a:rPr lang="en-US" dirty="0"/>
              <a:t>if [ $a != $b ]</a:t>
            </a:r>
          </a:p>
          <a:p>
            <a:r>
              <a:rPr lang="en-US" dirty="0"/>
              <a:t>then</a:t>
            </a:r>
          </a:p>
          <a:p>
            <a:r>
              <a:rPr lang="en-US" dirty="0"/>
              <a:t>echo "</a:t>
            </a:r>
            <a:r>
              <a:rPr lang="en-US" dirty="0" err="1"/>
              <a:t>subhash</a:t>
            </a:r>
            <a:r>
              <a:rPr lang="en-US" dirty="0"/>
              <a:t>"</a:t>
            </a:r>
          </a:p>
          <a:p>
            <a:r>
              <a:rPr lang="en-US" dirty="0"/>
              <a:t>else</a:t>
            </a:r>
          </a:p>
          <a:p>
            <a:r>
              <a:rPr lang="en-US" dirty="0"/>
              <a:t>echo "</a:t>
            </a:r>
            <a:r>
              <a:rPr lang="en-US" dirty="0" err="1"/>
              <a:t>Ramesh</a:t>
            </a:r>
            <a:r>
              <a:rPr lang="en-US" dirty="0"/>
              <a:t>"</a:t>
            </a:r>
          </a:p>
          <a:p>
            <a:r>
              <a:rPr lang="en-US" dirty="0" err="1"/>
              <a:t>fi</a:t>
            </a:r>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132320" y="76200"/>
            <a:ext cx="1097280" cy="1143427"/>
          </a:xfrm>
          <a:prstGeom prst="rect">
            <a:avLst/>
          </a:prstGeom>
          <a:noFill/>
          <a:ln w="9525">
            <a:noFill/>
            <a:miter lim="800000"/>
            <a:headEnd/>
            <a:tailEnd/>
          </a:ln>
        </p:spPr>
      </p:pic>
      <p:sp>
        <p:nvSpPr>
          <p:cNvPr id="6" name="TextBox 5">
            <a:extLst>
              <a:ext uri="{FF2B5EF4-FFF2-40B4-BE49-F238E27FC236}">
                <a16:creationId xmlns:a16="http://schemas.microsoft.com/office/drawing/2014/main" id="{FEDC7ECE-0BB7-08F5-133D-4D53D89B225E}"/>
              </a:ext>
            </a:extLst>
          </p:cNvPr>
          <p:cNvSpPr txBox="1"/>
          <p:nvPr/>
        </p:nvSpPr>
        <p:spPr>
          <a:xfrm>
            <a:off x="3886200" y="1828800"/>
            <a:ext cx="4572000" cy="646331"/>
          </a:xfrm>
          <a:prstGeom prst="rect">
            <a:avLst/>
          </a:prstGeom>
          <a:noFill/>
        </p:spPr>
        <p:txBody>
          <a:bodyPr wrap="square">
            <a:spAutoFit/>
          </a:bodyPr>
          <a:lstStyle/>
          <a:p>
            <a:r>
              <a:rPr lang="en-US" dirty="0"/>
              <a:t>All the conditional expressions should be inside square braces with spaces around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E667-9682-FB2A-DAC0-4444D252F35E}"/>
              </a:ext>
            </a:extLst>
          </p:cNvPr>
          <p:cNvSpPr>
            <a:spLocks noGrp="1"/>
          </p:cNvSpPr>
          <p:nvPr>
            <p:ph type="title"/>
          </p:nvPr>
        </p:nvSpPr>
        <p:spPr/>
        <p:txBody>
          <a:bodyPr/>
          <a:lstStyle/>
          <a:p>
            <a:r>
              <a:rPr lang="en-US" dirty="0"/>
              <a:t>Programs</a:t>
            </a:r>
            <a:endParaRPr lang="en-IN" dirty="0"/>
          </a:p>
        </p:txBody>
      </p:sp>
      <p:sp>
        <p:nvSpPr>
          <p:cNvPr id="3" name="Content Placeholder 2">
            <a:extLst>
              <a:ext uri="{FF2B5EF4-FFF2-40B4-BE49-F238E27FC236}">
                <a16:creationId xmlns:a16="http://schemas.microsoft.com/office/drawing/2014/main" id="{5714996C-5829-CE1A-FC0A-30E906B99F07}"/>
              </a:ext>
            </a:extLst>
          </p:cNvPr>
          <p:cNvSpPr>
            <a:spLocks noGrp="1"/>
          </p:cNvSpPr>
          <p:nvPr>
            <p:ph sz="quarter" idx="1"/>
          </p:nvPr>
        </p:nvSpPr>
        <p:spPr/>
        <p:txBody>
          <a:bodyPr/>
          <a:lstStyle/>
          <a:p>
            <a:pPr algn="just"/>
            <a:endParaRPr lang="en-US" dirty="0"/>
          </a:p>
          <a:p>
            <a:pPr algn="just"/>
            <a:r>
              <a:rPr lang="en-US" dirty="0"/>
              <a:t>Write a shell script that will add three integer numbers, which are supplied by the user and then find their average.</a:t>
            </a:r>
          </a:p>
          <a:p>
            <a:pPr algn="just"/>
            <a:endParaRPr lang="en-IN" dirty="0"/>
          </a:p>
        </p:txBody>
      </p:sp>
    </p:spTree>
    <p:extLst>
      <p:ext uri="{BB962C8B-B14F-4D97-AF65-F5344CB8AC3E}">
        <p14:creationId xmlns:p14="http://schemas.microsoft.com/office/powerpoint/2010/main" val="24017051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B7CF-A4F0-D5F9-484E-675F154875FF}"/>
              </a:ext>
            </a:extLst>
          </p:cNvPr>
          <p:cNvSpPr>
            <a:spLocks noGrp="1"/>
          </p:cNvSpPr>
          <p:nvPr>
            <p:ph type="title"/>
          </p:nvPr>
        </p:nvSpPr>
        <p:spPr/>
        <p:txBody>
          <a:bodyPr/>
          <a:lstStyle/>
          <a:p>
            <a:r>
              <a:rPr lang="en-US" dirty="0"/>
              <a:t>Floating point</a:t>
            </a:r>
            <a:endParaRPr lang="en-IN" dirty="0"/>
          </a:p>
        </p:txBody>
      </p:sp>
      <p:sp>
        <p:nvSpPr>
          <p:cNvPr id="3" name="Content Placeholder 2">
            <a:extLst>
              <a:ext uri="{FF2B5EF4-FFF2-40B4-BE49-F238E27FC236}">
                <a16:creationId xmlns:a16="http://schemas.microsoft.com/office/drawing/2014/main" id="{BD0DC3A4-AC2D-ADA6-A8BF-91EA0BD3D963}"/>
              </a:ext>
            </a:extLst>
          </p:cNvPr>
          <p:cNvSpPr>
            <a:spLocks noGrp="1"/>
          </p:cNvSpPr>
          <p:nvPr>
            <p:ph sz="quarter" idx="1"/>
          </p:nvPr>
        </p:nvSpPr>
        <p:spPr/>
        <p:txBody>
          <a:bodyPr/>
          <a:lstStyle/>
          <a:p>
            <a:r>
              <a:rPr lang="it-IT" dirty="0"/>
              <a:t>add=`echo "scale=1; $a / $b " | bc`</a:t>
            </a:r>
            <a:endParaRPr lang="en-IN" dirty="0"/>
          </a:p>
        </p:txBody>
      </p:sp>
    </p:spTree>
    <p:extLst>
      <p:ext uri="{BB962C8B-B14F-4D97-AF65-F5344CB8AC3E}">
        <p14:creationId xmlns:p14="http://schemas.microsoft.com/office/powerpoint/2010/main" val="193443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28B6-4430-8972-9BB8-EF166C6F9BA2}"/>
              </a:ext>
            </a:extLst>
          </p:cNvPr>
          <p:cNvSpPr>
            <a:spLocks noGrp="1"/>
          </p:cNvSpPr>
          <p:nvPr>
            <p:ph type="title"/>
          </p:nvPr>
        </p:nvSpPr>
        <p:spPr/>
        <p:txBody>
          <a:bodyPr/>
          <a:lstStyle/>
          <a:p>
            <a:r>
              <a:rPr lang="en-IN" dirty="0"/>
              <a:t>3)cat</a:t>
            </a:r>
          </a:p>
        </p:txBody>
      </p:sp>
      <p:sp>
        <p:nvSpPr>
          <p:cNvPr id="3" name="Content Placeholder 2">
            <a:extLst>
              <a:ext uri="{FF2B5EF4-FFF2-40B4-BE49-F238E27FC236}">
                <a16:creationId xmlns:a16="http://schemas.microsoft.com/office/drawing/2014/main" id="{E1EEEE7A-6EF1-19F4-9118-720F4E281173}"/>
              </a:ext>
            </a:extLst>
          </p:cNvPr>
          <p:cNvSpPr>
            <a:spLocks noGrp="1"/>
          </p:cNvSpPr>
          <p:nvPr>
            <p:ph sz="quarter" idx="1"/>
          </p:nvPr>
        </p:nvSpPr>
        <p:spPr/>
        <p:txBody>
          <a:bodyPr>
            <a:normAutofit fontScale="92500" lnSpcReduction="10000"/>
          </a:bodyPr>
          <a:lstStyle/>
          <a:p>
            <a:r>
              <a:rPr lang="en-US" dirty="0"/>
              <a:t>Cat(concatenate) command is very frequently used in Linux. It reads data from the file and gives their content as output. It helps us to create, view, concatenate files. </a:t>
            </a:r>
          </a:p>
          <a:p>
            <a:r>
              <a:rPr lang="en-IN" b="1" dirty="0"/>
              <a:t>$cat filename</a:t>
            </a:r>
          </a:p>
          <a:p>
            <a:r>
              <a:rPr lang="en-IN" b="1" dirty="0"/>
              <a:t>$cat file1 file2</a:t>
            </a:r>
          </a:p>
          <a:p>
            <a:r>
              <a:rPr lang="en-IN" b="1" dirty="0"/>
              <a:t>$cat -n filename</a:t>
            </a:r>
          </a:p>
          <a:p>
            <a:r>
              <a:rPr lang="en-IN" b="1" dirty="0"/>
              <a:t>$ cat &gt; </a:t>
            </a:r>
            <a:r>
              <a:rPr lang="en-IN" b="1" dirty="0" err="1"/>
              <a:t>newfile</a:t>
            </a:r>
            <a:endParaRPr lang="en-IN" b="1" dirty="0"/>
          </a:p>
          <a:p>
            <a:r>
              <a:rPr lang="en-IN" b="1" dirty="0"/>
              <a:t>………</a:t>
            </a:r>
          </a:p>
          <a:p>
            <a:r>
              <a:rPr lang="en-IN" b="1" dirty="0" err="1"/>
              <a:t>Ctrl+D</a:t>
            </a:r>
            <a:r>
              <a:rPr lang="en-IN" b="1" dirty="0"/>
              <a:t> to save the file</a:t>
            </a:r>
          </a:p>
          <a:p>
            <a:r>
              <a:rPr lang="en-IN" b="1" dirty="0"/>
              <a:t>$cat [filename-whose-contents-is-to-be-copied] &gt; [destination-filename]</a:t>
            </a:r>
          </a:p>
        </p:txBody>
      </p:sp>
    </p:spTree>
    <p:extLst>
      <p:ext uri="{BB962C8B-B14F-4D97-AF65-F5344CB8AC3E}">
        <p14:creationId xmlns:p14="http://schemas.microsoft.com/office/powerpoint/2010/main" val="41105600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Relational Operators</a:t>
            </a:r>
            <a:endParaRPr lang="en-US" dirty="0"/>
          </a:p>
        </p:txBody>
      </p:sp>
      <p:sp>
        <p:nvSpPr>
          <p:cNvPr id="3" name="Content Placeholder 2"/>
          <p:cNvSpPr>
            <a:spLocks noGrp="1"/>
          </p:cNvSpPr>
          <p:nvPr>
            <p:ph sz="quarter" idx="1"/>
          </p:nvPr>
        </p:nvSpPr>
        <p:spPr/>
        <p:txBody>
          <a:bodyPr/>
          <a:lstStyle/>
          <a:p>
            <a:r>
              <a:rPr lang="en-US" dirty="0"/>
              <a:t>[ $a -</a:t>
            </a:r>
            <a:r>
              <a:rPr lang="en-US" dirty="0" err="1"/>
              <a:t>eq</a:t>
            </a:r>
            <a:r>
              <a:rPr lang="en-US" dirty="0"/>
              <a:t> $b ]</a:t>
            </a:r>
          </a:p>
          <a:p>
            <a:r>
              <a:rPr lang="en-US" dirty="0"/>
              <a:t>[ $a -ne $b ]</a:t>
            </a:r>
          </a:p>
          <a:p>
            <a:r>
              <a:rPr lang="en-US" dirty="0"/>
              <a:t>[ $a -</a:t>
            </a:r>
            <a:r>
              <a:rPr lang="en-US" dirty="0" err="1"/>
              <a:t>gt</a:t>
            </a:r>
            <a:r>
              <a:rPr lang="en-US" dirty="0"/>
              <a:t> $b ]</a:t>
            </a:r>
          </a:p>
          <a:p>
            <a:r>
              <a:rPr lang="en-US" dirty="0"/>
              <a:t>[ $a -</a:t>
            </a:r>
            <a:r>
              <a:rPr lang="en-US" dirty="0" err="1"/>
              <a:t>lt</a:t>
            </a:r>
            <a:r>
              <a:rPr lang="en-US" dirty="0"/>
              <a:t> $b ]</a:t>
            </a:r>
          </a:p>
          <a:p>
            <a:r>
              <a:rPr lang="en-US" dirty="0"/>
              <a:t>[ $a -</a:t>
            </a:r>
            <a:r>
              <a:rPr lang="en-US" dirty="0" err="1"/>
              <a:t>ge</a:t>
            </a:r>
            <a:r>
              <a:rPr lang="en-US" dirty="0"/>
              <a:t> $b ]</a:t>
            </a:r>
          </a:p>
          <a:p>
            <a:r>
              <a:rPr lang="en-US" dirty="0"/>
              <a:t>[ $a -le $b ]</a:t>
            </a:r>
          </a:p>
        </p:txBody>
      </p:sp>
      <p:pic>
        <p:nvPicPr>
          <p:cNvPr id="4" name="Picture 2"/>
          <p:cNvPicPr>
            <a:picLocks noChangeAspect="1" noChangeArrowheads="1"/>
          </p:cNvPicPr>
          <p:nvPr/>
        </p:nvPicPr>
        <p:blipFill>
          <a:blip r:embed="rId2" cstate="print"/>
          <a:srcRect/>
          <a:stretch>
            <a:fillRect/>
          </a:stretch>
        </p:blipFill>
        <p:spPr bwMode="auto">
          <a:xfrm>
            <a:off x="6934200" y="266486"/>
            <a:ext cx="1097280" cy="114342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Boolean Operators</a:t>
            </a:r>
            <a:endParaRPr lang="en-US" dirty="0"/>
          </a:p>
        </p:txBody>
      </p:sp>
      <p:sp>
        <p:nvSpPr>
          <p:cNvPr id="3" name="Content Placeholder 2"/>
          <p:cNvSpPr>
            <a:spLocks noGrp="1"/>
          </p:cNvSpPr>
          <p:nvPr>
            <p:ph sz="quarter" idx="1"/>
          </p:nvPr>
        </p:nvSpPr>
        <p:spPr/>
        <p:txBody>
          <a:bodyPr/>
          <a:lstStyle/>
          <a:p>
            <a:r>
              <a:rPr lang="en-US" dirty="0"/>
              <a:t>[  ! $a -</a:t>
            </a:r>
            <a:r>
              <a:rPr lang="en-US" dirty="0" err="1"/>
              <a:t>gt</a:t>
            </a:r>
            <a:r>
              <a:rPr lang="en-US" dirty="0"/>
              <a:t> $b ]</a:t>
            </a:r>
          </a:p>
          <a:p>
            <a:r>
              <a:rPr lang="pt-BR" dirty="0"/>
              <a:t>[ $a -lt 20 -o $b -gt 100 ]</a:t>
            </a:r>
          </a:p>
          <a:p>
            <a:r>
              <a:rPr lang="pt-BR" dirty="0"/>
              <a:t>[ $a -lt 20 -a $b -gt 100 ]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467600" y="76200"/>
            <a:ext cx="1097280" cy="114342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String Operators</a:t>
            </a:r>
            <a:endParaRPr lang="en-US" dirty="0"/>
          </a:p>
        </p:txBody>
      </p:sp>
      <p:sp>
        <p:nvSpPr>
          <p:cNvPr id="3" name="Content Placeholder 2"/>
          <p:cNvSpPr>
            <a:spLocks noGrp="1"/>
          </p:cNvSpPr>
          <p:nvPr>
            <p:ph sz="quarter" idx="1"/>
          </p:nvPr>
        </p:nvSpPr>
        <p:spPr/>
        <p:txBody>
          <a:bodyPr/>
          <a:lstStyle/>
          <a:p>
            <a:r>
              <a:rPr lang="en-US" dirty="0"/>
              <a:t>[ $a = $b ]</a:t>
            </a:r>
          </a:p>
          <a:p>
            <a:r>
              <a:rPr lang="en-US" dirty="0"/>
              <a:t>[ $a != $b ]</a:t>
            </a:r>
          </a:p>
          <a:p>
            <a:r>
              <a:rPr lang="en-US" dirty="0"/>
              <a:t>[ -z $a ]</a:t>
            </a:r>
          </a:p>
          <a:p>
            <a:r>
              <a:rPr lang="en-US" dirty="0"/>
              <a:t>[ -n $a ]</a:t>
            </a:r>
          </a:p>
          <a:p>
            <a:r>
              <a:rPr lang="en-US" dirty="0"/>
              <a:t>[ $a ]</a:t>
            </a:r>
          </a:p>
        </p:txBody>
      </p:sp>
      <p:pic>
        <p:nvPicPr>
          <p:cNvPr id="4" name="Picture 2"/>
          <p:cNvPicPr>
            <a:picLocks noChangeAspect="1" noChangeArrowheads="1"/>
          </p:cNvPicPr>
          <p:nvPr/>
        </p:nvPicPr>
        <p:blipFill>
          <a:blip r:embed="rId2" cstate="print"/>
          <a:srcRect/>
          <a:stretch>
            <a:fillRect/>
          </a:stretch>
        </p:blipFill>
        <p:spPr bwMode="auto">
          <a:xfrm>
            <a:off x="7132320" y="13996"/>
            <a:ext cx="1097280" cy="114342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if...else statements</a:t>
            </a:r>
            <a:endParaRPr lang="en-US" dirty="0"/>
          </a:p>
        </p:txBody>
      </p:sp>
      <p:sp>
        <p:nvSpPr>
          <p:cNvPr id="3" name="Content Placeholder 2"/>
          <p:cNvSpPr>
            <a:spLocks noGrp="1"/>
          </p:cNvSpPr>
          <p:nvPr>
            <p:ph sz="quarter" idx="1"/>
          </p:nvPr>
        </p:nvSpPr>
        <p:spPr/>
        <p:txBody>
          <a:bodyPr/>
          <a:lstStyle/>
          <a:p>
            <a:r>
              <a:rPr lang="en-US" dirty="0"/>
              <a:t>Unix Shell supports following forms of </a:t>
            </a:r>
            <a:r>
              <a:rPr lang="en-US" b="1" dirty="0"/>
              <a:t>if…else</a:t>
            </a:r>
            <a:r>
              <a:rPr lang="en-US" dirty="0"/>
              <a:t> statement −</a:t>
            </a:r>
          </a:p>
          <a:p>
            <a:r>
              <a:rPr lang="en-US" dirty="0"/>
              <a:t>if statement</a:t>
            </a:r>
          </a:p>
          <a:p>
            <a:r>
              <a:rPr lang="en-US" dirty="0"/>
              <a:t>if-else statement</a:t>
            </a:r>
          </a:p>
          <a:p>
            <a:r>
              <a:rPr lang="en-US" dirty="0"/>
              <a:t>if..</a:t>
            </a:r>
            <a:r>
              <a:rPr lang="en-US" dirty="0" err="1"/>
              <a:t>elif</a:t>
            </a:r>
            <a:r>
              <a:rPr lang="en-US" dirty="0"/>
              <a:t>..</a:t>
            </a:r>
            <a:r>
              <a:rPr lang="en-US" dirty="0" err="1"/>
              <a:t>else..fi</a:t>
            </a:r>
            <a:r>
              <a:rPr lang="en-US" dirty="0"/>
              <a:t> statement (Else If ladder)</a:t>
            </a:r>
          </a:p>
          <a:p>
            <a:r>
              <a:rPr lang="en-US" dirty="0" err="1"/>
              <a:t>if..then..else..if..then..fi..fi</a:t>
            </a:r>
            <a:r>
              <a:rPr lang="en-US" dirty="0"/>
              <a:t>..(Nested if)</a:t>
            </a:r>
          </a:p>
        </p:txBody>
      </p:sp>
      <p:pic>
        <p:nvPicPr>
          <p:cNvPr id="4" name="Picture 2"/>
          <p:cNvPicPr>
            <a:picLocks noChangeAspect="1" noChangeArrowheads="1"/>
          </p:cNvPicPr>
          <p:nvPr/>
        </p:nvPicPr>
        <p:blipFill>
          <a:blip r:embed="rId2" cstate="print"/>
          <a:srcRect/>
          <a:stretch>
            <a:fillRect/>
          </a:stretch>
        </p:blipFill>
        <p:spPr bwMode="auto">
          <a:xfrm>
            <a:off x="7315200" y="228600"/>
            <a:ext cx="1097280" cy="1143427"/>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71BD54-39F2-8745-0BC2-4188D1F788D0}"/>
              </a:ext>
            </a:extLst>
          </p:cNvPr>
          <p:cNvSpPr txBox="1"/>
          <p:nvPr/>
        </p:nvSpPr>
        <p:spPr>
          <a:xfrm>
            <a:off x="876298" y="228600"/>
            <a:ext cx="1752600" cy="1446550"/>
          </a:xfrm>
          <a:prstGeom prst="rect">
            <a:avLst/>
          </a:prstGeom>
          <a:noFill/>
        </p:spPr>
        <p:txBody>
          <a:bodyPr wrap="square">
            <a:spAutoFit/>
          </a:bodyPr>
          <a:lstStyle/>
          <a:p>
            <a:r>
              <a:rPr lang="en-IN" sz="2200" dirty="0"/>
              <a:t>if [ expression ]</a:t>
            </a:r>
          </a:p>
          <a:p>
            <a:r>
              <a:rPr lang="en-IN" sz="2200" dirty="0"/>
              <a:t>then</a:t>
            </a:r>
          </a:p>
          <a:p>
            <a:r>
              <a:rPr lang="en-IN" sz="2200" dirty="0"/>
              <a:t>   statement</a:t>
            </a:r>
          </a:p>
          <a:p>
            <a:r>
              <a:rPr lang="en-IN" sz="2200" dirty="0"/>
              <a:t>fi</a:t>
            </a:r>
          </a:p>
        </p:txBody>
      </p:sp>
      <p:sp>
        <p:nvSpPr>
          <p:cNvPr id="9" name="TextBox 8">
            <a:extLst>
              <a:ext uri="{FF2B5EF4-FFF2-40B4-BE49-F238E27FC236}">
                <a16:creationId xmlns:a16="http://schemas.microsoft.com/office/drawing/2014/main" id="{4BEA4C57-3A39-5799-8BEC-08536E63FC99}"/>
              </a:ext>
            </a:extLst>
          </p:cNvPr>
          <p:cNvSpPr txBox="1"/>
          <p:nvPr/>
        </p:nvSpPr>
        <p:spPr>
          <a:xfrm>
            <a:off x="5486402" y="304800"/>
            <a:ext cx="1905000" cy="2123658"/>
          </a:xfrm>
          <a:prstGeom prst="rect">
            <a:avLst/>
          </a:prstGeom>
          <a:noFill/>
        </p:spPr>
        <p:txBody>
          <a:bodyPr wrap="square">
            <a:spAutoFit/>
          </a:bodyPr>
          <a:lstStyle/>
          <a:p>
            <a:r>
              <a:rPr lang="en-IN" sz="2200" dirty="0"/>
              <a:t>if [ expression ]</a:t>
            </a:r>
          </a:p>
          <a:p>
            <a:r>
              <a:rPr lang="en-IN" sz="2200" dirty="0"/>
              <a:t>then</a:t>
            </a:r>
          </a:p>
          <a:p>
            <a:r>
              <a:rPr lang="en-IN" sz="2200" dirty="0"/>
              <a:t>   statement1</a:t>
            </a:r>
          </a:p>
          <a:p>
            <a:r>
              <a:rPr lang="en-IN" sz="2200" dirty="0"/>
              <a:t>else</a:t>
            </a:r>
          </a:p>
          <a:p>
            <a:r>
              <a:rPr lang="en-IN" sz="2200" dirty="0"/>
              <a:t>   statement2</a:t>
            </a:r>
          </a:p>
          <a:p>
            <a:r>
              <a:rPr lang="en-IN" sz="2200" dirty="0"/>
              <a:t>fi</a:t>
            </a:r>
          </a:p>
        </p:txBody>
      </p:sp>
      <p:sp>
        <p:nvSpPr>
          <p:cNvPr id="11" name="TextBox 10">
            <a:extLst>
              <a:ext uri="{FF2B5EF4-FFF2-40B4-BE49-F238E27FC236}">
                <a16:creationId xmlns:a16="http://schemas.microsoft.com/office/drawing/2014/main" id="{00424FDC-A649-14C7-BC58-AFAEEC19FB06}"/>
              </a:ext>
            </a:extLst>
          </p:cNvPr>
          <p:cNvSpPr txBox="1"/>
          <p:nvPr/>
        </p:nvSpPr>
        <p:spPr>
          <a:xfrm>
            <a:off x="762000" y="1642798"/>
            <a:ext cx="2666999" cy="5170646"/>
          </a:xfrm>
          <a:prstGeom prst="rect">
            <a:avLst/>
          </a:prstGeom>
          <a:noFill/>
        </p:spPr>
        <p:txBody>
          <a:bodyPr wrap="square">
            <a:spAutoFit/>
          </a:bodyPr>
          <a:lstStyle/>
          <a:p>
            <a:r>
              <a:rPr lang="en-IN" sz="2200" dirty="0"/>
              <a:t>if [ expression1 ]</a:t>
            </a:r>
          </a:p>
          <a:p>
            <a:r>
              <a:rPr lang="en-IN" sz="2200" dirty="0"/>
              <a:t>then</a:t>
            </a:r>
          </a:p>
          <a:p>
            <a:r>
              <a:rPr lang="en-IN" sz="2200" dirty="0"/>
              <a:t>   statement1</a:t>
            </a:r>
          </a:p>
          <a:p>
            <a:r>
              <a:rPr lang="en-IN" sz="2200" dirty="0"/>
              <a:t>   statement2</a:t>
            </a:r>
          </a:p>
          <a:p>
            <a:r>
              <a:rPr lang="en-IN" sz="2200" dirty="0"/>
              <a:t>   .</a:t>
            </a:r>
          </a:p>
          <a:p>
            <a:r>
              <a:rPr lang="en-IN" sz="2200" dirty="0"/>
              <a:t>   .</a:t>
            </a:r>
          </a:p>
          <a:p>
            <a:r>
              <a:rPr lang="en-IN" sz="2200" dirty="0" err="1"/>
              <a:t>elif</a:t>
            </a:r>
            <a:r>
              <a:rPr lang="en-IN" sz="2200" dirty="0"/>
              <a:t> [ expression2 ]</a:t>
            </a:r>
          </a:p>
          <a:p>
            <a:r>
              <a:rPr lang="en-IN" sz="2200" dirty="0"/>
              <a:t>then</a:t>
            </a:r>
          </a:p>
          <a:p>
            <a:r>
              <a:rPr lang="en-IN" sz="2200" dirty="0"/>
              <a:t>   statement3</a:t>
            </a:r>
          </a:p>
          <a:p>
            <a:r>
              <a:rPr lang="en-IN" sz="2200" dirty="0"/>
              <a:t>   statement4</a:t>
            </a:r>
          </a:p>
          <a:p>
            <a:r>
              <a:rPr lang="en-IN" sz="2200" dirty="0"/>
              <a:t>   .</a:t>
            </a:r>
          </a:p>
          <a:p>
            <a:r>
              <a:rPr lang="en-IN" sz="2200" dirty="0"/>
              <a:t>   .</a:t>
            </a:r>
          </a:p>
          <a:p>
            <a:r>
              <a:rPr lang="en-IN" sz="2200" dirty="0"/>
              <a:t>else</a:t>
            </a:r>
          </a:p>
          <a:p>
            <a:r>
              <a:rPr lang="en-IN" sz="2200" dirty="0"/>
              <a:t>   statement5</a:t>
            </a:r>
          </a:p>
          <a:p>
            <a:r>
              <a:rPr lang="en-IN" sz="2200" dirty="0"/>
              <a:t>fi</a:t>
            </a:r>
          </a:p>
        </p:txBody>
      </p:sp>
      <p:sp>
        <p:nvSpPr>
          <p:cNvPr id="13" name="TextBox 12">
            <a:extLst>
              <a:ext uri="{FF2B5EF4-FFF2-40B4-BE49-F238E27FC236}">
                <a16:creationId xmlns:a16="http://schemas.microsoft.com/office/drawing/2014/main" id="{A6257FB1-0303-4A9B-59FD-CD5CD0FA9A26}"/>
              </a:ext>
            </a:extLst>
          </p:cNvPr>
          <p:cNvSpPr txBox="1"/>
          <p:nvPr/>
        </p:nvSpPr>
        <p:spPr>
          <a:xfrm>
            <a:off x="5486402" y="2588262"/>
            <a:ext cx="2438400" cy="4154984"/>
          </a:xfrm>
          <a:prstGeom prst="rect">
            <a:avLst/>
          </a:prstGeom>
          <a:noFill/>
        </p:spPr>
        <p:txBody>
          <a:bodyPr wrap="square">
            <a:spAutoFit/>
          </a:bodyPr>
          <a:lstStyle/>
          <a:p>
            <a:r>
              <a:rPr lang="en-IN" sz="2200" dirty="0"/>
              <a:t>if [ expression1 ]</a:t>
            </a:r>
          </a:p>
          <a:p>
            <a:r>
              <a:rPr lang="en-IN" sz="2200" dirty="0"/>
              <a:t>then</a:t>
            </a:r>
          </a:p>
          <a:p>
            <a:r>
              <a:rPr lang="en-IN" sz="2200" dirty="0"/>
              <a:t>   statement1</a:t>
            </a:r>
          </a:p>
          <a:p>
            <a:r>
              <a:rPr lang="en-IN" sz="2200" dirty="0"/>
              <a:t>   statement2</a:t>
            </a:r>
          </a:p>
          <a:p>
            <a:r>
              <a:rPr lang="en-IN" sz="2200" dirty="0"/>
              <a:t>   .</a:t>
            </a:r>
          </a:p>
          <a:p>
            <a:r>
              <a:rPr lang="en-IN" sz="2200" dirty="0"/>
              <a:t>else</a:t>
            </a:r>
          </a:p>
          <a:p>
            <a:r>
              <a:rPr lang="en-IN" sz="2200" dirty="0"/>
              <a:t>   if [ expression2 ]</a:t>
            </a:r>
          </a:p>
          <a:p>
            <a:r>
              <a:rPr lang="en-IN" sz="2200" dirty="0"/>
              <a:t>   then</a:t>
            </a:r>
          </a:p>
          <a:p>
            <a:r>
              <a:rPr lang="en-IN" sz="2200" dirty="0"/>
              <a:t>      statement3</a:t>
            </a:r>
          </a:p>
          <a:p>
            <a:r>
              <a:rPr lang="en-IN" sz="2200" dirty="0"/>
              <a:t>      .</a:t>
            </a:r>
          </a:p>
          <a:p>
            <a:r>
              <a:rPr lang="en-IN" sz="2200" dirty="0"/>
              <a:t>   fi</a:t>
            </a:r>
          </a:p>
          <a:p>
            <a:r>
              <a:rPr lang="en-IN" sz="2200" dirty="0"/>
              <a:t>fi</a:t>
            </a:r>
          </a:p>
        </p:txBody>
      </p:sp>
    </p:spTree>
    <p:extLst>
      <p:ext uri="{BB962C8B-B14F-4D97-AF65-F5344CB8AC3E}">
        <p14:creationId xmlns:p14="http://schemas.microsoft.com/office/powerpoint/2010/main" val="121800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CAB1-BBFD-62B3-994B-638AD884D137}"/>
              </a:ext>
            </a:extLst>
          </p:cNvPr>
          <p:cNvSpPr>
            <a:spLocks noGrp="1"/>
          </p:cNvSpPr>
          <p:nvPr>
            <p:ph type="title"/>
          </p:nvPr>
        </p:nvSpPr>
        <p:spPr>
          <a:xfrm>
            <a:off x="914400" y="274638"/>
            <a:ext cx="7772400" cy="563562"/>
          </a:xfrm>
        </p:spPr>
        <p:txBody>
          <a:bodyPr>
            <a:normAutofit fontScale="90000"/>
          </a:bodyPr>
          <a:lstStyle/>
          <a:p>
            <a:r>
              <a:rPr lang="en-US" dirty="0"/>
              <a:t>Programs</a:t>
            </a:r>
            <a:endParaRPr lang="en-IN" dirty="0"/>
          </a:p>
        </p:txBody>
      </p:sp>
      <p:sp>
        <p:nvSpPr>
          <p:cNvPr id="3" name="Content Placeholder 2">
            <a:extLst>
              <a:ext uri="{FF2B5EF4-FFF2-40B4-BE49-F238E27FC236}">
                <a16:creationId xmlns:a16="http://schemas.microsoft.com/office/drawing/2014/main" id="{40ABE4C0-10C6-C4AA-7422-3DD2C8F5EF0A}"/>
              </a:ext>
            </a:extLst>
          </p:cNvPr>
          <p:cNvSpPr>
            <a:spLocks noGrp="1"/>
          </p:cNvSpPr>
          <p:nvPr>
            <p:ph sz="quarter" idx="1"/>
          </p:nvPr>
        </p:nvSpPr>
        <p:spPr>
          <a:xfrm>
            <a:off x="914400" y="762000"/>
            <a:ext cx="7772400" cy="5821362"/>
          </a:xfrm>
        </p:spPr>
        <p:txBody>
          <a:bodyPr>
            <a:noAutofit/>
          </a:bodyPr>
          <a:lstStyle/>
          <a:p>
            <a:r>
              <a:rPr lang="en-US" sz="2200" i="0" u="none" strike="noStrike" baseline="0" dirty="0">
                <a:solidFill>
                  <a:srgbClr val="000000"/>
                </a:solidFill>
                <a:latin typeface="Times New Roman" panose="02020603050405020304" pitchFamily="18" charset="0"/>
              </a:rPr>
              <a:t>Write a shell script that will add two integers from command line </a:t>
            </a:r>
          </a:p>
          <a:p>
            <a:r>
              <a:rPr lang="en-US" sz="2200" i="0" u="none" strike="noStrike" baseline="0" dirty="0">
                <a:solidFill>
                  <a:srgbClr val="000000"/>
                </a:solidFill>
                <a:latin typeface="Times New Roman" panose="02020603050405020304" pitchFamily="18" charset="0"/>
              </a:rPr>
              <a:t>Write a shell script to check whether a given number is positive or negative or zero. </a:t>
            </a:r>
          </a:p>
          <a:p>
            <a:r>
              <a:rPr lang="en-US" sz="2200" i="0" u="none" strike="noStrike" baseline="0" dirty="0">
                <a:solidFill>
                  <a:srgbClr val="000000"/>
                </a:solidFill>
                <a:latin typeface="Times New Roman" panose="02020603050405020304" pitchFamily="18" charset="0"/>
              </a:rPr>
              <a:t>Write a shell script to check whether a given number is even or odd. </a:t>
            </a:r>
          </a:p>
          <a:p>
            <a:r>
              <a:rPr lang="en-US" sz="2200" i="0" u="none" strike="noStrike" baseline="0" dirty="0">
                <a:solidFill>
                  <a:srgbClr val="000000"/>
                </a:solidFill>
                <a:latin typeface="Times New Roman" panose="02020603050405020304" pitchFamily="18" charset="0"/>
              </a:rPr>
              <a:t>The marks obtained by a student in 3 different subjects are input through the keyboard. The student gets a division as per the following rules: </a:t>
            </a:r>
          </a:p>
          <a:p>
            <a:pPr marL="0" indent="0">
              <a:buNone/>
            </a:pPr>
            <a:r>
              <a:rPr lang="en-US" sz="2200" i="0" u="none" strike="noStrike" baseline="0" dirty="0">
                <a:solidFill>
                  <a:srgbClr val="000000"/>
                </a:solidFill>
                <a:latin typeface="Times New Roman" panose="02020603050405020304" pitchFamily="18" charset="0"/>
              </a:rPr>
              <a:t>Average above or equal to 60 - First division </a:t>
            </a:r>
          </a:p>
          <a:p>
            <a:pPr marL="0" indent="0">
              <a:buNone/>
            </a:pPr>
            <a:r>
              <a:rPr lang="en-US" sz="2200" i="0" u="none" strike="noStrike" baseline="0" dirty="0">
                <a:solidFill>
                  <a:srgbClr val="000000"/>
                </a:solidFill>
                <a:latin typeface="Times New Roman" panose="02020603050405020304" pitchFamily="18" charset="0"/>
              </a:rPr>
              <a:t>Average between 50 and 59 - Second division </a:t>
            </a:r>
          </a:p>
          <a:p>
            <a:pPr marL="0" indent="0">
              <a:buNone/>
            </a:pPr>
            <a:r>
              <a:rPr lang="en-US" sz="2200" i="0" u="none" strike="noStrike" baseline="0" dirty="0">
                <a:solidFill>
                  <a:srgbClr val="000000"/>
                </a:solidFill>
                <a:latin typeface="Times New Roman" panose="02020603050405020304" pitchFamily="18" charset="0"/>
              </a:rPr>
              <a:t>Average between 40 and 49 - Third division </a:t>
            </a:r>
          </a:p>
          <a:p>
            <a:pPr marL="0" indent="0">
              <a:buNone/>
            </a:pPr>
            <a:r>
              <a:rPr lang="en-US" sz="2200" i="0" u="none" strike="noStrike" baseline="0" dirty="0">
                <a:solidFill>
                  <a:srgbClr val="000000"/>
                </a:solidFill>
                <a:latin typeface="Times New Roman" panose="02020603050405020304" pitchFamily="18" charset="0"/>
              </a:rPr>
              <a:t>Average less than 40 - Fail </a:t>
            </a:r>
          </a:p>
          <a:p>
            <a:pPr marL="0" indent="0">
              <a:buNone/>
            </a:pPr>
            <a:r>
              <a:rPr lang="en-US" sz="2200" i="0" u="none" strike="noStrike" baseline="0" dirty="0">
                <a:solidFill>
                  <a:srgbClr val="000000"/>
                </a:solidFill>
                <a:latin typeface="Times New Roman" panose="02020603050405020304" pitchFamily="18" charset="0"/>
              </a:rPr>
              <a:t>Write a shell script to calculate the division obtained by the student. </a:t>
            </a:r>
            <a:endParaRPr lang="en-IN" sz="2200" dirty="0"/>
          </a:p>
        </p:txBody>
      </p:sp>
    </p:spTree>
    <p:extLst>
      <p:ext uri="{BB962C8B-B14F-4D97-AF65-F5344CB8AC3E}">
        <p14:creationId xmlns:p14="http://schemas.microsoft.com/office/powerpoint/2010/main" val="3343848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statement</a:t>
            </a:r>
          </a:p>
        </p:txBody>
      </p:sp>
      <p:sp>
        <p:nvSpPr>
          <p:cNvPr id="3" name="Content Placeholder 2"/>
          <p:cNvSpPr>
            <a:spLocks noGrp="1"/>
          </p:cNvSpPr>
          <p:nvPr>
            <p:ph sz="quarter" idx="1"/>
          </p:nvPr>
        </p:nvSpPr>
        <p:spPr/>
        <p:txBody>
          <a:bodyPr>
            <a:normAutofit fontScale="92500" lnSpcReduction="20000"/>
          </a:bodyPr>
          <a:lstStyle/>
          <a:p>
            <a:r>
              <a:rPr lang="en-US" dirty="0"/>
              <a:t>case $variable-name in</a:t>
            </a:r>
          </a:p>
          <a:p>
            <a:r>
              <a:rPr lang="en-US" dirty="0"/>
              <a:t> pattern1) </a:t>
            </a:r>
          </a:p>
          <a:p>
            <a:r>
              <a:rPr lang="en-US" dirty="0"/>
              <a:t>command1 ... .... </a:t>
            </a:r>
            <a:r>
              <a:rPr lang="en-US" dirty="0" err="1"/>
              <a:t>commandN</a:t>
            </a:r>
            <a:endParaRPr lang="en-US" dirty="0"/>
          </a:p>
          <a:p>
            <a:r>
              <a:rPr lang="en-US" dirty="0"/>
              <a:t> ;;</a:t>
            </a:r>
          </a:p>
          <a:p>
            <a:r>
              <a:rPr lang="en-US" dirty="0"/>
              <a:t> pattern2) </a:t>
            </a:r>
          </a:p>
          <a:p>
            <a:r>
              <a:rPr lang="en-US" dirty="0"/>
              <a:t>command1 ... .... </a:t>
            </a:r>
            <a:r>
              <a:rPr lang="en-US" dirty="0" err="1"/>
              <a:t>commandN</a:t>
            </a:r>
            <a:r>
              <a:rPr lang="en-US" dirty="0"/>
              <a:t> </a:t>
            </a:r>
          </a:p>
          <a:p>
            <a:r>
              <a:rPr lang="en-US" dirty="0"/>
              <a:t>;;</a:t>
            </a:r>
          </a:p>
          <a:p>
            <a:r>
              <a:rPr lang="en-US" dirty="0"/>
              <a:t> </a:t>
            </a:r>
            <a:r>
              <a:rPr lang="en-US" dirty="0" err="1"/>
              <a:t>patternN</a:t>
            </a:r>
            <a:r>
              <a:rPr lang="en-US" dirty="0"/>
              <a:t>) </a:t>
            </a:r>
          </a:p>
          <a:p>
            <a:r>
              <a:rPr lang="en-US" dirty="0"/>
              <a:t>command1 ... .... </a:t>
            </a:r>
            <a:r>
              <a:rPr lang="en-US" dirty="0" err="1"/>
              <a:t>commandN</a:t>
            </a:r>
            <a:r>
              <a:rPr lang="en-US" dirty="0"/>
              <a:t> </a:t>
            </a:r>
          </a:p>
          <a:p>
            <a:r>
              <a:rPr lang="en-US" dirty="0"/>
              <a:t>;; </a:t>
            </a:r>
          </a:p>
          <a:p>
            <a:r>
              <a:rPr lang="en-US" dirty="0"/>
              <a:t>*) </a:t>
            </a:r>
          </a:p>
          <a:p>
            <a:r>
              <a:rPr lang="en-US" dirty="0" err="1"/>
              <a:t>esac</a:t>
            </a:r>
            <a:r>
              <a:rPr lang="en-US" dirty="0"/>
              <a:t> </a:t>
            </a:r>
          </a:p>
        </p:txBody>
      </p:sp>
      <p:pic>
        <p:nvPicPr>
          <p:cNvPr id="4" name="Picture 2"/>
          <p:cNvPicPr>
            <a:picLocks noChangeAspect="1" noChangeArrowheads="1"/>
          </p:cNvPicPr>
          <p:nvPr/>
        </p:nvPicPr>
        <p:blipFill>
          <a:blip r:embed="rId2" cstate="print"/>
          <a:srcRect/>
          <a:stretch>
            <a:fillRect/>
          </a:stretch>
        </p:blipFill>
        <p:spPr bwMode="auto">
          <a:xfrm>
            <a:off x="7086600" y="0"/>
            <a:ext cx="1097280" cy="1143427"/>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424-EC37-72E9-EC79-1E336E11715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41F5FF5-18AD-1788-3435-246A5A80BA5C}"/>
              </a:ext>
            </a:extLst>
          </p:cNvPr>
          <p:cNvSpPr>
            <a:spLocks noGrp="1"/>
          </p:cNvSpPr>
          <p:nvPr>
            <p:ph sz="quarter" idx="1"/>
          </p:nvPr>
        </p:nvSpPr>
        <p:spPr/>
        <p:txBody>
          <a:bodyPr>
            <a:normAutofit/>
          </a:bodyPr>
          <a:lstStyle/>
          <a:p>
            <a:r>
              <a:rPr lang="en-IN" dirty="0"/>
              <a:t>CARS="</a:t>
            </a:r>
            <a:r>
              <a:rPr lang="en-IN" dirty="0" err="1"/>
              <a:t>bmw</a:t>
            </a:r>
            <a:r>
              <a:rPr lang="en-IN" dirty="0"/>
              <a:t>"</a:t>
            </a:r>
          </a:p>
          <a:p>
            <a:r>
              <a:rPr lang="en-IN" dirty="0"/>
              <a:t>case "$CARS" in</a:t>
            </a:r>
          </a:p>
          <a:p>
            <a:r>
              <a:rPr lang="en-IN" dirty="0"/>
              <a:t>"</a:t>
            </a:r>
            <a:r>
              <a:rPr lang="en-IN" dirty="0" err="1"/>
              <a:t>mercedes</a:t>
            </a:r>
            <a:r>
              <a:rPr lang="en-IN" dirty="0"/>
              <a:t>") echo "Headquarters - </a:t>
            </a:r>
            <a:r>
              <a:rPr lang="en-IN" dirty="0" err="1"/>
              <a:t>Affalterbach</a:t>
            </a:r>
            <a:r>
              <a:rPr lang="en-IN" dirty="0"/>
              <a:t>, Germany" ;; </a:t>
            </a:r>
          </a:p>
          <a:p>
            <a:r>
              <a:rPr lang="en-IN" dirty="0"/>
              <a:t>"</a:t>
            </a:r>
            <a:r>
              <a:rPr lang="en-IN" dirty="0" err="1"/>
              <a:t>audi</a:t>
            </a:r>
            <a:r>
              <a:rPr lang="en-IN" dirty="0"/>
              <a:t>") echo "Headquarters - Ingolstadt, Germany" ;;</a:t>
            </a:r>
          </a:p>
          <a:p>
            <a:r>
              <a:rPr lang="en-IN" dirty="0"/>
              <a:t>"</a:t>
            </a:r>
            <a:r>
              <a:rPr lang="en-IN" dirty="0" err="1"/>
              <a:t>bmw</a:t>
            </a:r>
            <a:r>
              <a:rPr lang="en-IN" dirty="0"/>
              <a:t>") echo "Headquarters - Chennai, Tamil Nadu, India" ;;</a:t>
            </a:r>
          </a:p>
          <a:p>
            <a:r>
              <a:rPr lang="en-IN" dirty="0" err="1"/>
              <a:t>esac</a:t>
            </a:r>
            <a:endParaRPr lang="en-IN" dirty="0"/>
          </a:p>
        </p:txBody>
      </p:sp>
    </p:spTree>
    <p:extLst>
      <p:ext uri="{BB962C8B-B14F-4D97-AF65-F5344CB8AC3E}">
        <p14:creationId xmlns:p14="http://schemas.microsoft.com/office/powerpoint/2010/main" val="2327866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Example</a:t>
            </a:r>
          </a:p>
        </p:txBody>
      </p:sp>
      <p:sp>
        <p:nvSpPr>
          <p:cNvPr id="3" name="Content Placeholder 2"/>
          <p:cNvSpPr>
            <a:spLocks noGrp="1"/>
          </p:cNvSpPr>
          <p:nvPr>
            <p:ph sz="quarter" idx="1"/>
          </p:nvPr>
        </p:nvSpPr>
        <p:spPr>
          <a:xfrm>
            <a:off x="762000" y="905821"/>
            <a:ext cx="7772400" cy="5695261"/>
          </a:xfrm>
        </p:spPr>
        <p:txBody>
          <a:bodyPr>
            <a:noAutofit/>
          </a:bodyPr>
          <a:lstStyle/>
          <a:p>
            <a:r>
              <a:rPr lang="en-US" sz="2000" dirty="0"/>
              <a:t>echo "Enter a number"</a:t>
            </a:r>
          </a:p>
          <a:p>
            <a:r>
              <a:rPr lang="en-US" sz="2000" dirty="0"/>
              <a:t>read num</a:t>
            </a:r>
          </a:p>
          <a:p>
            <a:r>
              <a:rPr lang="en-US" sz="2000" dirty="0"/>
              <a:t>case $num in</a:t>
            </a:r>
          </a:p>
          <a:p>
            <a:r>
              <a:rPr lang="en-US" sz="2000" dirty="0"/>
              <a:t>[0-9])</a:t>
            </a:r>
          </a:p>
          <a:p>
            <a:r>
              <a:rPr lang="en-US" sz="2000" dirty="0"/>
              <a:t>echo "you have entered a single digit number"</a:t>
            </a:r>
          </a:p>
          <a:p>
            <a:r>
              <a:rPr lang="en-US" sz="2000" dirty="0"/>
              <a:t>;;</a:t>
            </a:r>
          </a:p>
          <a:p>
            <a:r>
              <a:rPr lang="en-US" sz="2000" dirty="0"/>
              <a:t>[1-9][1-9])</a:t>
            </a:r>
          </a:p>
          <a:p>
            <a:r>
              <a:rPr lang="en-US" sz="2000" dirty="0"/>
              <a:t>echo "you have entered a two-digit number"</a:t>
            </a:r>
          </a:p>
          <a:p>
            <a:r>
              <a:rPr lang="en-US" sz="2000" dirty="0"/>
              <a:t>;;</a:t>
            </a:r>
          </a:p>
          <a:p>
            <a:r>
              <a:rPr lang="en-US" sz="2000" dirty="0"/>
              <a:t>[1-9][1-9][1-9])</a:t>
            </a:r>
          </a:p>
          <a:p>
            <a:r>
              <a:rPr lang="en-US" sz="2000" dirty="0"/>
              <a:t>echo "you have entered a three-digit number"</a:t>
            </a:r>
          </a:p>
          <a:p>
            <a:r>
              <a:rPr lang="en-US" sz="2000" dirty="0"/>
              <a:t>;;</a:t>
            </a:r>
          </a:p>
          <a:p>
            <a:r>
              <a:rPr lang="en-US" sz="2000" dirty="0"/>
              <a:t>*)</a:t>
            </a:r>
          </a:p>
          <a:p>
            <a:r>
              <a:rPr lang="en-US" sz="2000" dirty="0"/>
              <a:t>echo "you have entered a wrong number"</a:t>
            </a:r>
          </a:p>
          <a:p>
            <a:r>
              <a:rPr lang="en-US" sz="2000" dirty="0" err="1"/>
              <a:t>esac</a:t>
            </a:r>
            <a:endParaRPr lang="en-US" sz="2000" dirty="0"/>
          </a:p>
        </p:txBody>
      </p:sp>
      <p:pic>
        <p:nvPicPr>
          <p:cNvPr id="4" name="Picture 2"/>
          <p:cNvPicPr>
            <a:picLocks noChangeAspect="1" noChangeArrowheads="1"/>
          </p:cNvPicPr>
          <p:nvPr/>
        </p:nvPicPr>
        <p:blipFill>
          <a:blip r:embed="rId2" cstate="print"/>
          <a:srcRect/>
          <a:stretch>
            <a:fillRect/>
          </a:stretch>
        </p:blipFill>
        <p:spPr bwMode="auto">
          <a:xfrm>
            <a:off x="7132320" y="256917"/>
            <a:ext cx="1097280" cy="1143427"/>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NOW=$(date +"%a")</a:t>
            </a:r>
          </a:p>
          <a:p>
            <a:r>
              <a:rPr lang="en-US" dirty="0"/>
              <a:t> echo $NOW</a:t>
            </a:r>
          </a:p>
          <a:p>
            <a:r>
              <a:rPr lang="en-US" dirty="0"/>
              <a:t>case $NOW in</a:t>
            </a:r>
          </a:p>
          <a:p>
            <a:r>
              <a:rPr lang="en-US" dirty="0"/>
              <a:t>Mon)</a:t>
            </a:r>
          </a:p>
          <a:p>
            <a:r>
              <a:rPr lang="en-US" dirty="0"/>
              <a:t>echo "Full backup";;</a:t>
            </a:r>
          </a:p>
          <a:p>
            <a:r>
              <a:rPr lang="en-US" dirty="0" err="1"/>
              <a:t>Tue|Wed|Thu|Fri</a:t>
            </a:r>
            <a:r>
              <a:rPr lang="en-US" dirty="0"/>
              <a:t>)</a:t>
            </a:r>
          </a:p>
          <a:p>
            <a:r>
              <a:rPr lang="en-US" dirty="0"/>
              <a:t>echo "Partial backup";;</a:t>
            </a:r>
          </a:p>
          <a:p>
            <a:r>
              <a:rPr lang="en-US" dirty="0" err="1"/>
              <a:t>Sat|Sun</a:t>
            </a:r>
            <a:r>
              <a:rPr lang="en-US" dirty="0"/>
              <a:t>)</a:t>
            </a:r>
          </a:p>
          <a:p>
            <a:r>
              <a:rPr lang="en-US" dirty="0"/>
              <a:t>echo "No backup";;</a:t>
            </a:r>
          </a:p>
          <a:p>
            <a:r>
              <a:rPr lang="en-US" dirty="0"/>
              <a:t>*) ;;</a:t>
            </a:r>
          </a:p>
          <a:p>
            <a:r>
              <a:rPr lang="en-US" dirty="0" err="1"/>
              <a:t>esac</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FF29-92A4-9872-1807-CAB2457DFB33}"/>
              </a:ext>
            </a:extLst>
          </p:cNvPr>
          <p:cNvSpPr>
            <a:spLocks noGrp="1"/>
          </p:cNvSpPr>
          <p:nvPr>
            <p:ph type="title"/>
          </p:nvPr>
        </p:nvSpPr>
        <p:spPr/>
        <p:txBody>
          <a:bodyPr/>
          <a:lstStyle/>
          <a:p>
            <a:pPr algn="r"/>
            <a:r>
              <a:rPr lang="en-IN" dirty="0"/>
              <a:t>Cont..</a:t>
            </a:r>
          </a:p>
        </p:txBody>
      </p:sp>
      <p:sp>
        <p:nvSpPr>
          <p:cNvPr id="3" name="Content Placeholder 2">
            <a:extLst>
              <a:ext uri="{FF2B5EF4-FFF2-40B4-BE49-F238E27FC236}">
                <a16:creationId xmlns:a16="http://schemas.microsoft.com/office/drawing/2014/main" id="{593F772C-CE84-B4E8-087E-9CB2F955724C}"/>
              </a:ext>
            </a:extLst>
          </p:cNvPr>
          <p:cNvSpPr>
            <a:spLocks noGrp="1"/>
          </p:cNvSpPr>
          <p:nvPr>
            <p:ph sz="quarter" idx="1"/>
          </p:nvPr>
        </p:nvSpPr>
        <p:spPr/>
        <p:txBody>
          <a:bodyPr/>
          <a:lstStyle/>
          <a:p>
            <a:r>
              <a:rPr lang="en-US" dirty="0"/>
              <a:t>Cat command can append the contents of one file to the end of another file. </a:t>
            </a:r>
            <a:endParaRPr lang="en-IN" dirty="0"/>
          </a:p>
          <a:p>
            <a:r>
              <a:rPr lang="en-IN" dirty="0"/>
              <a:t>$cat file1 &gt;&gt; file2</a:t>
            </a:r>
          </a:p>
          <a:p>
            <a:endParaRPr lang="en-IN" dirty="0"/>
          </a:p>
          <a:p>
            <a:r>
              <a:rPr lang="en-US" dirty="0"/>
              <a:t>Cat command to write in an already existing file. </a:t>
            </a:r>
          </a:p>
          <a:p>
            <a:endParaRPr lang="en-US" dirty="0"/>
          </a:p>
          <a:p>
            <a:r>
              <a:rPr lang="en-IN" dirty="0"/>
              <a:t>$cat &gt;&gt; hello.txt</a:t>
            </a:r>
          </a:p>
          <a:p>
            <a:r>
              <a:rPr lang="en-IN" dirty="0"/>
              <a:t>….</a:t>
            </a:r>
          </a:p>
          <a:p>
            <a:r>
              <a:rPr lang="en-IN" dirty="0" err="1"/>
              <a:t>Ctrl+D</a:t>
            </a:r>
            <a:endParaRPr lang="en-IN" dirty="0"/>
          </a:p>
          <a:p>
            <a:endParaRPr lang="en-IN" dirty="0"/>
          </a:p>
        </p:txBody>
      </p:sp>
    </p:spTree>
    <p:extLst>
      <p:ext uri="{BB962C8B-B14F-4D97-AF65-F5344CB8AC3E}">
        <p14:creationId xmlns:p14="http://schemas.microsoft.com/office/powerpoint/2010/main" val="1708844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Problem1</a:t>
            </a:r>
          </a:p>
        </p:txBody>
      </p:sp>
      <p:sp>
        <p:nvSpPr>
          <p:cNvPr id="3" name="Content Placeholder 2"/>
          <p:cNvSpPr>
            <a:spLocks noGrp="1"/>
          </p:cNvSpPr>
          <p:nvPr>
            <p:ph sz="quarter" idx="1"/>
          </p:nvPr>
        </p:nvSpPr>
        <p:spPr/>
        <p:txBody>
          <a:bodyPr/>
          <a:lstStyle/>
          <a:p>
            <a:r>
              <a:rPr lang="en-US" dirty="0"/>
              <a:t>Car </a:t>
            </a:r>
            <a:r>
              <a:rPr lang="en-US" dirty="0" err="1"/>
              <a:t>zeep</a:t>
            </a:r>
            <a:r>
              <a:rPr lang="en-US" dirty="0"/>
              <a:t> and Bus </a:t>
            </a:r>
          </a:p>
          <a:p>
            <a:r>
              <a:rPr lang="en-US" dirty="0"/>
              <a:t>Input distance and vehicle type accordingly calculate the rental</a:t>
            </a:r>
          </a:p>
          <a:p>
            <a:r>
              <a:rPr lang="en-US" dirty="0"/>
              <a:t>Do the same for command Line Argument</a:t>
            </a:r>
          </a:p>
          <a:p>
            <a:r>
              <a:rPr lang="en-US" dirty="0"/>
              <a:t>Car </a:t>
            </a:r>
            <a:r>
              <a:rPr lang="en-US" dirty="0" err="1"/>
              <a:t>zeep</a:t>
            </a:r>
            <a:r>
              <a:rPr lang="en-US" dirty="0"/>
              <a:t> and Bus </a:t>
            </a:r>
          </a:p>
          <a:p>
            <a:r>
              <a:rPr lang="en-US" dirty="0"/>
              <a:t>Input distance and vehicle type accordingly calculate the rental</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934200" y="151973"/>
            <a:ext cx="1097280" cy="114342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Program-1</a:t>
            </a:r>
          </a:p>
        </p:txBody>
      </p:sp>
      <p:sp>
        <p:nvSpPr>
          <p:cNvPr id="3" name="Content Placeholder 2"/>
          <p:cNvSpPr>
            <a:spLocks noGrp="1"/>
          </p:cNvSpPr>
          <p:nvPr>
            <p:ph sz="quarter" idx="1"/>
          </p:nvPr>
        </p:nvSpPr>
        <p:spPr/>
        <p:txBody>
          <a:bodyPr/>
          <a:lstStyle/>
          <a:p>
            <a:r>
              <a:rPr lang="en-US" dirty="0"/>
              <a:t>Write a menu driven </a:t>
            </a:r>
            <a:r>
              <a:rPr lang="en-US" dirty="0" err="1"/>
              <a:t>driven</a:t>
            </a:r>
            <a:r>
              <a:rPr lang="en-US" dirty="0"/>
              <a:t> program to perform following operations using case statement</a:t>
            </a:r>
          </a:p>
          <a:p>
            <a:r>
              <a:rPr lang="en-US" dirty="0"/>
              <a:t>1) List of files</a:t>
            </a:r>
          </a:p>
          <a:p>
            <a:r>
              <a:rPr lang="en-US" dirty="0"/>
              <a:t>2) Today’s date</a:t>
            </a:r>
          </a:p>
          <a:p>
            <a:r>
              <a:rPr lang="en-US" dirty="0"/>
              <a:t>3) count number of lines and words in a file names </a:t>
            </a:r>
            <a:r>
              <a:rPr lang="en-US" dirty="0" err="1"/>
              <a:t>abc</a:t>
            </a:r>
            <a:endParaRPr lang="en-US" dirty="0"/>
          </a:p>
          <a:p>
            <a:r>
              <a:rPr lang="en-US" dirty="0"/>
              <a:t>4) Display number of command line arguments.</a:t>
            </a:r>
          </a:p>
          <a:p>
            <a:r>
              <a:rPr lang="en-US" dirty="0"/>
              <a:t>5) Exit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92500" lnSpcReduction="20000"/>
          </a:bodyPr>
          <a:lstStyle/>
          <a:p>
            <a:r>
              <a:rPr lang="en-US" dirty="0"/>
              <a:t>read choice</a:t>
            </a:r>
          </a:p>
          <a:p>
            <a:r>
              <a:rPr lang="en-US" dirty="0"/>
              <a:t>case "$choice" in</a:t>
            </a:r>
          </a:p>
          <a:p>
            <a:r>
              <a:rPr lang="en-US" dirty="0"/>
              <a:t>1) </a:t>
            </a:r>
            <a:r>
              <a:rPr lang="en-US" dirty="0" err="1"/>
              <a:t>ls</a:t>
            </a:r>
            <a:r>
              <a:rPr lang="en-US" dirty="0"/>
              <a:t> -l;;</a:t>
            </a:r>
          </a:p>
          <a:p>
            <a:r>
              <a:rPr lang="en-US" dirty="0"/>
              <a:t>2) date;;</a:t>
            </a:r>
          </a:p>
          <a:p>
            <a:r>
              <a:rPr lang="en-US" dirty="0"/>
              <a:t>3) echo "Number of lines"</a:t>
            </a:r>
          </a:p>
          <a:p>
            <a:r>
              <a:rPr lang="en-US" dirty="0" err="1"/>
              <a:t>wc</a:t>
            </a:r>
            <a:r>
              <a:rPr lang="en-US" dirty="0"/>
              <a:t> -l </a:t>
            </a:r>
            <a:r>
              <a:rPr lang="en-US" dirty="0" err="1"/>
              <a:t>abc</a:t>
            </a:r>
            <a:endParaRPr lang="en-US" dirty="0"/>
          </a:p>
          <a:p>
            <a:r>
              <a:rPr lang="en-US" dirty="0"/>
              <a:t>echo "number of characters"</a:t>
            </a:r>
          </a:p>
          <a:p>
            <a:r>
              <a:rPr lang="en-US" dirty="0" err="1"/>
              <a:t>wc</a:t>
            </a:r>
            <a:r>
              <a:rPr lang="en-US" dirty="0"/>
              <a:t> -c </a:t>
            </a:r>
            <a:r>
              <a:rPr lang="en-US" dirty="0" err="1"/>
              <a:t>abc</a:t>
            </a:r>
            <a:endParaRPr lang="en-US" dirty="0"/>
          </a:p>
          <a:p>
            <a:r>
              <a:rPr lang="en-US" dirty="0"/>
              <a:t>;;</a:t>
            </a:r>
          </a:p>
          <a:p>
            <a:r>
              <a:rPr lang="en-US" dirty="0"/>
              <a:t>4)echo "$#";;</a:t>
            </a:r>
          </a:p>
          <a:p>
            <a:r>
              <a:rPr lang="en-US" dirty="0"/>
              <a:t>5) clear;;</a:t>
            </a:r>
          </a:p>
          <a:p>
            <a:r>
              <a:rPr lang="en-US" dirty="0"/>
              <a:t>*)echo "Wrong choice"</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dirty="0"/>
              <a:t>Program-2</a:t>
            </a:r>
          </a:p>
        </p:txBody>
      </p:sp>
      <p:sp>
        <p:nvSpPr>
          <p:cNvPr id="3" name="Content Placeholder 2"/>
          <p:cNvSpPr>
            <a:spLocks noGrp="1"/>
          </p:cNvSpPr>
          <p:nvPr>
            <p:ph sz="quarter" idx="1"/>
          </p:nvPr>
        </p:nvSpPr>
        <p:spPr/>
        <p:txBody>
          <a:bodyPr/>
          <a:lstStyle/>
          <a:p>
            <a:r>
              <a:rPr lang="en-US" dirty="0"/>
              <a:t>Write a program to check a given character is vowel, digit or other character using case statement.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read choice</a:t>
            </a:r>
          </a:p>
          <a:p>
            <a:r>
              <a:rPr lang="en-US" dirty="0"/>
              <a:t>case "$choice" in</a:t>
            </a:r>
          </a:p>
          <a:p>
            <a:r>
              <a:rPr lang="en-US" dirty="0" err="1"/>
              <a:t>a|e|i|o|u</a:t>
            </a:r>
            <a:r>
              <a:rPr lang="en-US" dirty="0"/>
              <a:t>)echo "Vowel";;</a:t>
            </a:r>
          </a:p>
          <a:p>
            <a:r>
              <a:rPr lang="en-US" dirty="0"/>
              <a:t>[0-9])echo "Digits";;</a:t>
            </a:r>
          </a:p>
          <a:p>
            <a:r>
              <a:rPr lang="en-US" dirty="0"/>
              <a:t>*)echo "other"</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dirty="0"/>
              <a:t>Program 3</a:t>
            </a:r>
          </a:p>
        </p:txBody>
      </p:sp>
      <p:sp>
        <p:nvSpPr>
          <p:cNvPr id="3" name="Content Placeholder 2"/>
          <p:cNvSpPr>
            <a:spLocks noGrp="1"/>
          </p:cNvSpPr>
          <p:nvPr>
            <p:ph sz="quarter" idx="1"/>
          </p:nvPr>
        </p:nvSpPr>
        <p:spPr/>
        <p:txBody>
          <a:bodyPr>
            <a:normAutofit/>
          </a:bodyPr>
          <a:lstStyle/>
          <a:p>
            <a:r>
              <a:rPr lang="en-US" dirty="0"/>
              <a:t>Write a program to check a given n umber is Even or Odd using case statement.</a:t>
            </a:r>
          </a:p>
          <a:p>
            <a:r>
              <a:rPr lang="en-US" dirty="0"/>
              <a:t>read number</a:t>
            </a:r>
          </a:p>
          <a:p>
            <a:r>
              <a:rPr lang="en-US" dirty="0"/>
              <a:t>case `</a:t>
            </a:r>
            <a:r>
              <a:rPr lang="en-US" dirty="0" err="1"/>
              <a:t>expr</a:t>
            </a:r>
            <a:r>
              <a:rPr lang="en-US" dirty="0"/>
              <a:t> $number % 2` in</a:t>
            </a:r>
          </a:p>
          <a:p>
            <a:r>
              <a:rPr lang="en-US" dirty="0"/>
              <a:t>0) echo "Even";;</a:t>
            </a:r>
          </a:p>
          <a:p>
            <a:r>
              <a:rPr lang="en-US" dirty="0"/>
              <a:t>1) echo "Odd"</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6248400" cy="1143000"/>
          </a:xfrm>
        </p:spPr>
        <p:txBody>
          <a:bodyPr/>
          <a:lstStyle/>
          <a:p>
            <a:r>
              <a:rPr lang="en-US" dirty="0"/>
              <a:t>While: Looping</a:t>
            </a:r>
          </a:p>
        </p:txBody>
      </p:sp>
      <p:sp>
        <p:nvSpPr>
          <p:cNvPr id="3" name="Content Placeholder 2"/>
          <p:cNvSpPr>
            <a:spLocks noGrp="1"/>
          </p:cNvSpPr>
          <p:nvPr>
            <p:ph sz="quarter" idx="1"/>
          </p:nvPr>
        </p:nvSpPr>
        <p:spPr/>
        <p:txBody>
          <a:bodyPr/>
          <a:lstStyle/>
          <a:p>
            <a:r>
              <a:rPr lang="en-US" b="1" dirty="0"/>
              <a:t>Syntax:</a:t>
            </a:r>
          </a:p>
          <a:p>
            <a:endParaRPr lang="en-US" dirty="0"/>
          </a:p>
          <a:p>
            <a:r>
              <a:rPr lang="en-US" dirty="0"/>
              <a:t>While condition is true</a:t>
            </a:r>
          </a:p>
          <a:p>
            <a:r>
              <a:rPr lang="en-US" dirty="0"/>
              <a:t>do</a:t>
            </a:r>
          </a:p>
          <a:p>
            <a:r>
              <a:rPr lang="en-US" dirty="0"/>
              <a:t>Commands</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Example</a:t>
            </a:r>
          </a:p>
        </p:txBody>
      </p:sp>
      <p:sp>
        <p:nvSpPr>
          <p:cNvPr id="3" name="Content Placeholder 2"/>
          <p:cNvSpPr>
            <a:spLocks noGrp="1"/>
          </p:cNvSpPr>
          <p:nvPr>
            <p:ph sz="quarter" idx="1"/>
          </p:nvPr>
        </p:nvSpPr>
        <p:spPr/>
        <p:txBody>
          <a:bodyPr/>
          <a:lstStyle/>
          <a:p>
            <a:r>
              <a:rPr lang="en-US" dirty="0"/>
              <a:t>Print numbers from 1 to 10</a:t>
            </a:r>
          </a:p>
          <a:p>
            <a:endParaRPr lang="en-US" dirty="0"/>
          </a:p>
          <a:p>
            <a:r>
              <a:rPr lang="pt-BR" dirty="0"/>
              <a:t>a=1</a:t>
            </a:r>
          </a:p>
          <a:p>
            <a:r>
              <a:rPr lang="pt-BR" dirty="0"/>
              <a:t>while [ $a -le 10 ]</a:t>
            </a:r>
          </a:p>
          <a:p>
            <a:r>
              <a:rPr lang="pt-BR" dirty="0"/>
              <a:t>do</a:t>
            </a:r>
          </a:p>
          <a:p>
            <a:r>
              <a:rPr lang="pt-BR" dirty="0"/>
              <a:t>   echo $a</a:t>
            </a:r>
          </a:p>
          <a:p>
            <a:r>
              <a:rPr lang="pt-BR" dirty="0"/>
              <a:t>   a=`expr $a + 1`</a:t>
            </a:r>
          </a:p>
          <a:p>
            <a:r>
              <a:rPr lang="pt-BR" dirty="0"/>
              <a:t>done</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dirty="0"/>
              <a:t>Program</a:t>
            </a:r>
          </a:p>
        </p:txBody>
      </p:sp>
      <p:sp>
        <p:nvSpPr>
          <p:cNvPr id="3" name="Content Placeholder 2"/>
          <p:cNvSpPr>
            <a:spLocks noGrp="1"/>
          </p:cNvSpPr>
          <p:nvPr>
            <p:ph sz="quarter" idx="1"/>
          </p:nvPr>
        </p:nvSpPr>
        <p:spPr/>
        <p:txBody>
          <a:bodyPr/>
          <a:lstStyle/>
          <a:p>
            <a:r>
              <a:rPr lang="en-US" dirty="0"/>
              <a:t>Print Multiplication table of a given number</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772400" cy="563562"/>
          </a:xfrm>
        </p:spPr>
        <p:txBody>
          <a:bodyPr>
            <a:normAutofit fontScale="90000"/>
          </a:bodyPr>
          <a:lstStyle/>
          <a:p>
            <a:r>
              <a:rPr lang="en-US" b="1" dirty="0"/>
              <a:t>Program to do</a:t>
            </a:r>
          </a:p>
        </p:txBody>
      </p:sp>
      <p:sp>
        <p:nvSpPr>
          <p:cNvPr id="3" name="Content Placeholder 2"/>
          <p:cNvSpPr>
            <a:spLocks noGrp="1"/>
          </p:cNvSpPr>
          <p:nvPr>
            <p:ph sz="quarter" idx="1"/>
          </p:nvPr>
        </p:nvSpPr>
        <p:spPr>
          <a:xfrm>
            <a:off x="914400" y="762000"/>
            <a:ext cx="7772400" cy="5867400"/>
          </a:xfrm>
        </p:spPr>
        <p:txBody>
          <a:bodyPr>
            <a:normAutofit fontScale="85000" lnSpcReduction="20000"/>
          </a:bodyPr>
          <a:lstStyle/>
          <a:p>
            <a:r>
              <a:rPr lang="en-US" sz="2800" dirty="0"/>
              <a:t>Write a program to read student name </a:t>
            </a:r>
            <a:r>
              <a:rPr lang="en-US" sz="2800" dirty="0" err="1"/>
              <a:t>rollno</a:t>
            </a:r>
            <a:r>
              <a:rPr lang="en-US" sz="2800" dirty="0"/>
              <a:t> and marks in the same line, and then writes the line to a file student. It then prompts you for more entries</a:t>
            </a:r>
          </a:p>
          <a:p>
            <a:r>
              <a:rPr lang="en-US" sz="2700" b="1" dirty="0"/>
              <a:t>answer=y;</a:t>
            </a:r>
          </a:p>
          <a:p>
            <a:r>
              <a:rPr lang="en-US" sz="2700" b="1" dirty="0"/>
              <a:t>while [ $answer = y ]</a:t>
            </a:r>
          </a:p>
          <a:p>
            <a:r>
              <a:rPr lang="en-US" sz="2700" b="1" dirty="0"/>
              <a:t>do</a:t>
            </a:r>
          </a:p>
          <a:p>
            <a:r>
              <a:rPr lang="en-US" sz="2700" b="1" dirty="0"/>
              <a:t>read name </a:t>
            </a:r>
            <a:r>
              <a:rPr lang="en-US" sz="2700" b="1" dirty="0" err="1"/>
              <a:t>rollno</a:t>
            </a:r>
            <a:r>
              <a:rPr lang="en-US" sz="2700" b="1" dirty="0"/>
              <a:t> marks</a:t>
            </a:r>
          </a:p>
          <a:p>
            <a:r>
              <a:rPr lang="en-US" sz="2700" b="1" dirty="0"/>
              <a:t>echo "$name|$</a:t>
            </a:r>
            <a:r>
              <a:rPr lang="en-US" sz="2700" b="1" dirty="0" err="1"/>
              <a:t>rollno</a:t>
            </a:r>
            <a:r>
              <a:rPr lang="en-US" sz="2700" b="1" dirty="0"/>
              <a:t>|$marks" &gt;&gt;student</a:t>
            </a:r>
          </a:p>
          <a:p>
            <a:r>
              <a:rPr lang="en-US" sz="2700" b="1" dirty="0"/>
              <a:t>echo "Enter any more"</a:t>
            </a:r>
          </a:p>
          <a:p>
            <a:r>
              <a:rPr lang="en-US" sz="2700" b="1" dirty="0"/>
              <a:t>read an</a:t>
            </a:r>
          </a:p>
          <a:p>
            <a:r>
              <a:rPr lang="en-US" sz="2700" b="1" dirty="0"/>
              <a:t>case $an in</a:t>
            </a:r>
          </a:p>
          <a:p>
            <a:r>
              <a:rPr lang="en-US" sz="2700" b="1" dirty="0"/>
              <a:t>y*|Y*) answer=y;;</a:t>
            </a:r>
          </a:p>
          <a:p>
            <a:r>
              <a:rPr lang="en-US" sz="2700" b="1" dirty="0"/>
              <a:t>n*|N*) answer=n;;</a:t>
            </a:r>
          </a:p>
          <a:p>
            <a:r>
              <a:rPr lang="en-US" sz="2700" b="1" dirty="0"/>
              <a:t>*) answer=y;;</a:t>
            </a:r>
          </a:p>
          <a:p>
            <a:r>
              <a:rPr lang="en-US" sz="2700" b="1" dirty="0" err="1"/>
              <a:t>esac</a:t>
            </a:r>
            <a:endParaRPr lang="en-US" sz="2700" b="1" dirty="0"/>
          </a:p>
          <a:p>
            <a:r>
              <a:rPr lang="en-US" sz="2700" b="1"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304800" y="228600"/>
            <a:ext cx="990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46AA-DE6B-C803-B53C-5DC83E2345D5}"/>
              </a:ext>
            </a:extLst>
          </p:cNvPr>
          <p:cNvSpPr>
            <a:spLocks noGrp="1"/>
          </p:cNvSpPr>
          <p:nvPr>
            <p:ph type="title"/>
          </p:nvPr>
        </p:nvSpPr>
        <p:spPr/>
        <p:txBody>
          <a:bodyPr/>
          <a:lstStyle/>
          <a:p>
            <a:r>
              <a:rPr lang="en-IN" dirty="0"/>
              <a:t>5) ls</a:t>
            </a:r>
          </a:p>
        </p:txBody>
      </p:sp>
      <p:sp>
        <p:nvSpPr>
          <p:cNvPr id="3" name="Content Placeholder 2">
            <a:extLst>
              <a:ext uri="{FF2B5EF4-FFF2-40B4-BE49-F238E27FC236}">
                <a16:creationId xmlns:a16="http://schemas.microsoft.com/office/drawing/2014/main" id="{7244702A-D6A7-18FA-937D-90CF86ED22CA}"/>
              </a:ext>
            </a:extLst>
          </p:cNvPr>
          <p:cNvSpPr>
            <a:spLocks noGrp="1"/>
          </p:cNvSpPr>
          <p:nvPr>
            <p:ph sz="quarter" idx="1"/>
          </p:nvPr>
        </p:nvSpPr>
        <p:spPr/>
        <p:txBody>
          <a:bodyPr/>
          <a:lstStyle/>
          <a:p>
            <a:pPr algn="just"/>
            <a:r>
              <a:rPr lang="en-IN" dirty="0"/>
              <a:t>Listing Directories and Files: </a:t>
            </a:r>
            <a:r>
              <a:rPr lang="en-US" dirty="0"/>
              <a:t>All data in Unix is organized into files. All files are organized into directories. These directories are organized into a tree-like structure called the filesystem.</a:t>
            </a:r>
            <a:endParaRPr lang="en-IN" dirty="0"/>
          </a:p>
          <a:p>
            <a:r>
              <a:rPr lang="en-IN" dirty="0"/>
              <a:t>ls</a:t>
            </a:r>
          </a:p>
          <a:p>
            <a:r>
              <a:rPr lang="en-IN" dirty="0"/>
              <a:t>ls -l</a:t>
            </a:r>
          </a:p>
          <a:p>
            <a:r>
              <a:rPr lang="en-IN" dirty="0"/>
              <a:t>ls ch*.doc</a:t>
            </a:r>
          </a:p>
          <a:p>
            <a:r>
              <a:rPr lang="en-IN" dirty="0"/>
              <a:t>ls -a</a:t>
            </a:r>
          </a:p>
          <a:p>
            <a:endParaRPr lang="en-IN" dirty="0"/>
          </a:p>
        </p:txBody>
      </p:sp>
    </p:spTree>
    <p:extLst>
      <p:ext uri="{BB962C8B-B14F-4D97-AF65-F5344CB8AC3E}">
        <p14:creationId xmlns:p14="http://schemas.microsoft.com/office/powerpoint/2010/main" val="7616003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6400800" cy="1143000"/>
          </a:xfrm>
        </p:spPr>
        <p:txBody>
          <a:bodyPr/>
          <a:lstStyle/>
          <a:p>
            <a:r>
              <a:rPr lang="en-US" b="1" dirty="0"/>
              <a:t>for : looping</a:t>
            </a:r>
          </a:p>
        </p:txBody>
      </p:sp>
      <p:sp>
        <p:nvSpPr>
          <p:cNvPr id="3" name="Content Placeholder 2"/>
          <p:cNvSpPr>
            <a:spLocks noGrp="1"/>
          </p:cNvSpPr>
          <p:nvPr>
            <p:ph sz="quarter" idx="1"/>
          </p:nvPr>
        </p:nvSpPr>
        <p:spPr/>
        <p:txBody>
          <a:bodyPr/>
          <a:lstStyle/>
          <a:p>
            <a:r>
              <a:rPr lang="en-US" dirty="0"/>
              <a:t>Syntax: Looping with a list</a:t>
            </a:r>
          </a:p>
          <a:p>
            <a:r>
              <a:rPr lang="en-US" dirty="0"/>
              <a:t> for variable in list</a:t>
            </a:r>
          </a:p>
          <a:p>
            <a:r>
              <a:rPr lang="en-US" dirty="0"/>
              <a:t>do</a:t>
            </a:r>
          </a:p>
          <a:p>
            <a:r>
              <a:rPr lang="en-US" dirty="0"/>
              <a:t>Commands</a:t>
            </a:r>
          </a:p>
          <a:p>
            <a:r>
              <a:rPr lang="en-US" dirty="0"/>
              <a:t>done</a:t>
            </a:r>
          </a:p>
          <a:p>
            <a:endParaRPr lang="en-US" dirty="0"/>
          </a:p>
          <a:p>
            <a:endParaRPr lang="en-US" dirty="0"/>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a:t>Example</a:t>
            </a:r>
          </a:p>
        </p:txBody>
      </p:sp>
      <p:sp>
        <p:nvSpPr>
          <p:cNvPr id="3" name="Content Placeholder 2"/>
          <p:cNvSpPr>
            <a:spLocks noGrp="1"/>
          </p:cNvSpPr>
          <p:nvPr>
            <p:ph sz="quarter" idx="1"/>
          </p:nvPr>
        </p:nvSpPr>
        <p:spPr/>
        <p:txBody>
          <a:bodyPr/>
          <a:lstStyle/>
          <a:p>
            <a:r>
              <a:rPr lang="en-US" dirty="0"/>
              <a:t>for file in student subhash.sh third</a:t>
            </a:r>
          </a:p>
          <a:p>
            <a:r>
              <a:rPr lang="en-US" dirty="0"/>
              <a:t>do</a:t>
            </a:r>
          </a:p>
          <a:p>
            <a:r>
              <a:rPr lang="en-US" dirty="0"/>
              <a:t>cp  $file $file.bak</a:t>
            </a:r>
          </a:p>
          <a:p>
            <a:r>
              <a:rPr lang="en-US" dirty="0"/>
              <a:t>echo $file copied to $file.bak</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Program to do</a:t>
            </a:r>
          </a:p>
        </p:txBody>
      </p:sp>
      <p:sp>
        <p:nvSpPr>
          <p:cNvPr id="3" name="Content Placeholder 2"/>
          <p:cNvSpPr>
            <a:spLocks noGrp="1"/>
          </p:cNvSpPr>
          <p:nvPr>
            <p:ph sz="quarter" idx="1"/>
          </p:nvPr>
        </p:nvSpPr>
        <p:spPr/>
        <p:txBody>
          <a:bodyPr/>
          <a:lstStyle/>
          <a:p>
            <a:r>
              <a:rPr lang="en-US" dirty="0"/>
              <a:t>Search the patterns provided through command line Arguments in a file .</a:t>
            </a:r>
          </a:p>
          <a:p>
            <a:r>
              <a:rPr lang="en-US" b="1" dirty="0"/>
              <a:t>Input:</a:t>
            </a:r>
          </a:p>
          <a:p>
            <a:r>
              <a:rPr lang="en-US" dirty="0"/>
              <a:t>./subhash.sh  if  for while </a:t>
            </a:r>
            <a:r>
              <a:rPr lang="en-US" dirty="0" err="1"/>
              <a:t>grep</a:t>
            </a:r>
            <a:endParaRPr lang="en-US" dirty="0"/>
          </a:p>
          <a:p>
            <a:pPr>
              <a:buNone/>
            </a:pPr>
            <a:endParaRPr lang="en-US" dirty="0"/>
          </a:p>
          <a:p>
            <a:r>
              <a:rPr lang="en-US" dirty="0"/>
              <a:t>for pattern in "$@"</a:t>
            </a:r>
          </a:p>
          <a:p>
            <a:r>
              <a:rPr lang="en-US" dirty="0"/>
              <a:t>do</a:t>
            </a:r>
          </a:p>
          <a:p>
            <a:r>
              <a:rPr lang="en-US" dirty="0" err="1"/>
              <a:t>grep</a:t>
            </a:r>
            <a:r>
              <a:rPr lang="en-US" dirty="0"/>
              <a:t> "$pattern" subhash.sh || echo "Not found"</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fontScale="90000"/>
          </a:bodyPr>
          <a:lstStyle/>
          <a:p>
            <a:r>
              <a:rPr lang="en-US" dirty="0"/>
              <a:t>How to define range in for loop</a:t>
            </a:r>
          </a:p>
        </p:txBody>
      </p:sp>
      <p:sp>
        <p:nvSpPr>
          <p:cNvPr id="3" name="Content Placeholder 2"/>
          <p:cNvSpPr>
            <a:spLocks noGrp="1"/>
          </p:cNvSpPr>
          <p:nvPr>
            <p:ph sz="quarter" idx="1"/>
          </p:nvPr>
        </p:nvSpPr>
        <p:spPr/>
        <p:txBody>
          <a:bodyPr/>
          <a:lstStyle/>
          <a:p>
            <a:r>
              <a:rPr lang="en-US" dirty="0"/>
              <a:t>for pattern in {1..10}</a:t>
            </a:r>
          </a:p>
          <a:p>
            <a:r>
              <a:rPr lang="en-US" dirty="0"/>
              <a:t>do</a:t>
            </a:r>
          </a:p>
          <a:p>
            <a:r>
              <a:rPr lang="en-US" dirty="0"/>
              <a:t>echo $pattern</a:t>
            </a:r>
          </a:p>
          <a:p>
            <a:r>
              <a:rPr lang="en-US" dirty="0"/>
              <a:t>done</a:t>
            </a:r>
          </a:p>
          <a:p>
            <a:r>
              <a:rPr lang="en-US" dirty="0"/>
              <a:t>What will be the output?</a:t>
            </a:r>
          </a:p>
          <a:p>
            <a:r>
              <a:rPr lang="en-US" dirty="0"/>
              <a:t>for pattern in {1..10..4}</a:t>
            </a:r>
          </a:p>
          <a:p>
            <a:r>
              <a:rPr lang="en-US" dirty="0"/>
              <a:t>do</a:t>
            </a:r>
          </a:p>
          <a:p>
            <a:r>
              <a:rPr lang="en-US" dirty="0"/>
              <a:t>echo $pattern</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dirty="0"/>
              <a:t>C Style for loop</a:t>
            </a:r>
          </a:p>
        </p:txBody>
      </p:sp>
      <p:sp>
        <p:nvSpPr>
          <p:cNvPr id="3" name="Content Placeholder 2"/>
          <p:cNvSpPr>
            <a:spLocks noGrp="1"/>
          </p:cNvSpPr>
          <p:nvPr>
            <p:ph sz="quarter" idx="1"/>
          </p:nvPr>
        </p:nvSpPr>
        <p:spPr/>
        <p:txBody>
          <a:bodyPr/>
          <a:lstStyle/>
          <a:p>
            <a:r>
              <a:rPr lang="en-US" dirty="0"/>
              <a:t>fact=1;</a:t>
            </a:r>
          </a:p>
          <a:p>
            <a:r>
              <a:rPr lang="en-US" dirty="0"/>
              <a:t>n=3</a:t>
            </a:r>
          </a:p>
          <a:p>
            <a:r>
              <a:rPr lang="en-US" dirty="0"/>
              <a:t>for((</a:t>
            </a:r>
            <a:r>
              <a:rPr lang="en-US" dirty="0" err="1"/>
              <a:t>i</a:t>
            </a:r>
            <a:r>
              <a:rPr lang="en-US" dirty="0"/>
              <a:t>=1;i&lt;=$</a:t>
            </a:r>
            <a:r>
              <a:rPr lang="en-US" dirty="0" err="1"/>
              <a:t>n;i</a:t>
            </a:r>
            <a:r>
              <a:rPr lang="en-US" dirty="0"/>
              <a:t>++))</a:t>
            </a:r>
          </a:p>
          <a:p>
            <a:r>
              <a:rPr lang="en-US" dirty="0"/>
              <a:t>do</a:t>
            </a:r>
          </a:p>
          <a:p>
            <a:r>
              <a:rPr lang="en-US" dirty="0"/>
              <a:t>fact=`</a:t>
            </a:r>
            <a:r>
              <a:rPr lang="en-US" dirty="0" err="1"/>
              <a:t>expr</a:t>
            </a:r>
            <a:r>
              <a:rPr lang="en-US" dirty="0"/>
              <a:t> $fact \* $</a:t>
            </a:r>
            <a:r>
              <a:rPr lang="en-US" dirty="0" err="1"/>
              <a:t>i</a:t>
            </a:r>
            <a:r>
              <a:rPr lang="en-US" dirty="0"/>
              <a:t>`</a:t>
            </a:r>
          </a:p>
          <a:p>
            <a:r>
              <a:rPr lang="en-US" dirty="0"/>
              <a:t>done</a:t>
            </a:r>
          </a:p>
          <a:p>
            <a:r>
              <a:rPr lang="en-US" dirty="0"/>
              <a:t>echo $fact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b="1" dirty="0"/>
              <a:t>Until loop</a:t>
            </a:r>
          </a:p>
        </p:txBody>
      </p:sp>
      <p:sp>
        <p:nvSpPr>
          <p:cNvPr id="3" name="Content Placeholder 2"/>
          <p:cNvSpPr>
            <a:spLocks noGrp="1"/>
          </p:cNvSpPr>
          <p:nvPr>
            <p:ph sz="quarter" idx="1"/>
          </p:nvPr>
        </p:nvSpPr>
        <p:spPr/>
        <p:txBody>
          <a:bodyPr>
            <a:normAutofit/>
          </a:bodyPr>
          <a:lstStyle/>
          <a:p>
            <a:r>
              <a:rPr lang="pt-BR" sz="3000" dirty="0"/>
              <a:t>a=10</a:t>
            </a:r>
          </a:p>
          <a:p>
            <a:r>
              <a:rPr lang="pt-BR" sz="3000" dirty="0"/>
              <a:t>until [ $a -gt 14 ]</a:t>
            </a:r>
          </a:p>
          <a:p>
            <a:r>
              <a:rPr lang="pt-BR" sz="3000" dirty="0"/>
              <a:t>do</a:t>
            </a:r>
          </a:p>
          <a:p>
            <a:r>
              <a:rPr lang="pt-BR" sz="3000" dirty="0"/>
              <a:t>   echo $a</a:t>
            </a:r>
          </a:p>
          <a:p>
            <a:r>
              <a:rPr lang="pt-BR" sz="3000" dirty="0"/>
              <a:t>   a=`expr $a + 1`</a:t>
            </a:r>
          </a:p>
          <a:p>
            <a:r>
              <a:rPr lang="pt-BR" sz="3000"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
        <p:nvSpPr>
          <p:cNvPr id="6" name="Rectangle 5"/>
          <p:cNvSpPr/>
          <p:nvPr/>
        </p:nvSpPr>
        <p:spPr>
          <a:xfrm>
            <a:off x="4114800" y="1524000"/>
            <a:ext cx="4495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a:solidFill>
                  <a:schemeClr val="tx1"/>
                </a:solidFill>
              </a:rPr>
              <a:t>a=10</a:t>
            </a:r>
          </a:p>
          <a:p>
            <a:r>
              <a:rPr lang="pt-BR" sz="2800" dirty="0">
                <a:solidFill>
                  <a:schemeClr val="tx1"/>
                </a:solidFill>
              </a:rPr>
              <a:t>while [ $a -gt 14 ]</a:t>
            </a:r>
          </a:p>
          <a:p>
            <a:r>
              <a:rPr lang="pt-BR" sz="2800" dirty="0">
                <a:solidFill>
                  <a:schemeClr val="tx1"/>
                </a:solidFill>
              </a:rPr>
              <a:t>do</a:t>
            </a:r>
          </a:p>
          <a:p>
            <a:r>
              <a:rPr lang="pt-BR" sz="2800" dirty="0">
                <a:solidFill>
                  <a:schemeClr val="tx1"/>
                </a:solidFill>
              </a:rPr>
              <a:t>   echo $a</a:t>
            </a:r>
          </a:p>
          <a:p>
            <a:r>
              <a:rPr lang="pt-BR" sz="2800" dirty="0">
                <a:solidFill>
                  <a:schemeClr val="tx1"/>
                </a:solidFill>
              </a:rPr>
              <a:t>   a=`expr $a + 1`</a:t>
            </a:r>
          </a:p>
          <a:p>
            <a:r>
              <a:rPr lang="pt-BR" sz="2800" dirty="0">
                <a:solidFill>
                  <a:schemeClr val="tx1"/>
                </a:solidFill>
              </a:rPr>
              <a:t>done</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5257800"/>
          </a:xfrm>
        </p:spPr>
        <p:txBody>
          <a:bodyPr>
            <a:noAutofit/>
          </a:bodyPr>
          <a:lstStyle/>
          <a:p>
            <a:r>
              <a:rPr lang="en-US" sz="3000" dirty="0"/>
              <a:t>a=0</a:t>
            </a:r>
          </a:p>
          <a:p>
            <a:r>
              <a:rPr lang="en-US" sz="3000" dirty="0"/>
              <a:t>while [ $a -</a:t>
            </a:r>
            <a:r>
              <a:rPr lang="en-US" sz="3000" dirty="0" err="1"/>
              <a:t>lt</a:t>
            </a:r>
            <a:r>
              <a:rPr lang="en-US" sz="3000" dirty="0"/>
              <a:t> 10 ]</a:t>
            </a:r>
          </a:p>
          <a:p>
            <a:r>
              <a:rPr lang="en-US" sz="3000" dirty="0"/>
              <a:t>do</a:t>
            </a:r>
          </a:p>
          <a:p>
            <a:r>
              <a:rPr lang="en-US" sz="3000" dirty="0"/>
              <a:t>   echo $a</a:t>
            </a:r>
          </a:p>
          <a:p>
            <a:r>
              <a:rPr lang="en-US" sz="3000" dirty="0"/>
              <a:t>   if [ $a -</a:t>
            </a:r>
            <a:r>
              <a:rPr lang="en-US" sz="3000" dirty="0" err="1"/>
              <a:t>eq</a:t>
            </a:r>
            <a:r>
              <a:rPr lang="en-US" sz="3000" dirty="0"/>
              <a:t> 5 ]</a:t>
            </a:r>
          </a:p>
          <a:p>
            <a:r>
              <a:rPr lang="en-US" sz="3000" dirty="0"/>
              <a:t>   then</a:t>
            </a:r>
          </a:p>
          <a:p>
            <a:r>
              <a:rPr lang="en-US" sz="3000" dirty="0"/>
              <a:t>      break</a:t>
            </a:r>
          </a:p>
          <a:p>
            <a:r>
              <a:rPr lang="en-US" sz="3000" dirty="0"/>
              <a:t>   </a:t>
            </a:r>
            <a:r>
              <a:rPr lang="en-US" sz="3000" dirty="0" err="1"/>
              <a:t>fi</a:t>
            </a:r>
            <a:endParaRPr lang="en-US" sz="3000" dirty="0"/>
          </a:p>
          <a:p>
            <a:r>
              <a:rPr lang="en-US" sz="3000" dirty="0"/>
              <a:t>   a=`</a:t>
            </a:r>
            <a:r>
              <a:rPr lang="en-US" sz="3000" dirty="0" err="1"/>
              <a:t>expr</a:t>
            </a:r>
            <a:r>
              <a:rPr lang="en-US" sz="3000" dirty="0"/>
              <a:t> $a + 1`</a:t>
            </a:r>
          </a:p>
          <a:p>
            <a:r>
              <a:rPr lang="en-US" sz="3000"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1752600" cy="838200"/>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0</a:t>
            </a:r>
          </a:p>
          <a:p>
            <a:r>
              <a:rPr lang="en-US" dirty="0"/>
              <a:t>1</a:t>
            </a:r>
          </a:p>
          <a:p>
            <a:r>
              <a:rPr lang="en-US" dirty="0"/>
              <a:t>2</a:t>
            </a:r>
          </a:p>
          <a:p>
            <a:r>
              <a:rPr lang="en-US" dirty="0"/>
              <a:t>3</a:t>
            </a:r>
          </a:p>
          <a:p>
            <a:r>
              <a:rPr lang="en-US" dirty="0"/>
              <a:t>4</a:t>
            </a:r>
          </a:p>
          <a:p>
            <a:r>
              <a:rPr lang="en-US" dirty="0"/>
              <a:t>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lnSpcReduction="10000"/>
          </a:bodyPr>
          <a:lstStyle/>
          <a:p>
            <a:r>
              <a:rPr lang="en-US" dirty="0"/>
              <a:t>for var1 in 1 2 3</a:t>
            </a:r>
          </a:p>
          <a:p>
            <a:r>
              <a:rPr lang="en-US" dirty="0"/>
              <a:t>do</a:t>
            </a:r>
          </a:p>
          <a:p>
            <a:r>
              <a:rPr lang="en-US" dirty="0"/>
              <a:t>   for var2 in 0 5</a:t>
            </a:r>
          </a:p>
          <a:p>
            <a:r>
              <a:rPr lang="en-US" dirty="0"/>
              <a:t>   do</a:t>
            </a:r>
          </a:p>
          <a:p>
            <a:r>
              <a:rPr lang="en-US" dirty="0"/>
              <a:t>      if [ $var1 -</a:t>
            </a:r>
            <a:r>
              <a:rPr lang="en-US" dirty="0" err="1"/>
              <a:t>eq</a:t>
            </a:r>
            <a:r>
              <a:rPr lang="en-US" dirty="0"/>
              <a:t> 2 -a $var2 -</a:t>
            </a:r>
            <a:r>
              <a:rPr lang="en-US" dirty="0" err="1"/>
              <a:t>eq</a:t>
            </a:r>
            <a:r>
              <a:rPr lang="en-US" dirty="0"/>
              <a:t> 0 ]</a:t>
            </a:r>
          </a:p>
          <a:p>
            <a:r>
              <a:rPr lang="en-US" dirty="0"/>
              <a:t>      then</a:t>
            </a:r>
          </a:p>
          <a:p>
            <a:r>
              <a:rPr lang="en-US" dirty="0"/>
              <a:t>         break 2</a:t>
            </a:r>
          </a:p>
          <a:p>
            <a:r>
              <a:rPr lang="en-US" dirty="0"/>
              <a:t>      else</a:t>
            </a:r>
          </a:p>
          <a:p>
            <a:r>
              <a:rPr lang="en-US" dirty="0"/>
              <a:t>         echo "$var1 $var2"</a:t>
            </a:r>
          </a:p>
          <a:p>
            <a:r>
              <a:rPr lang="en-US" dirty="0"/>
              <a:t>      </a:t>
            </a:r>
            <a:r>
              <a:rPr lang="en-US" dirty="0" err="1"/>
              <a:t>fi</a:t>
            </a:r>
            <a:endParaRPr lang="en-US" dirty="0"/>
          </a:p>
          <a:p>
            <a:r>
              <a:rPr lang="en-US" dirty="0"/>
              <a:t>   done</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553200" y="228600"/>
            <a:ext cx="2095500" cy="1219200"/>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1 0</a:t>
            </a:r>
          </a:p>
          <a:p>
            <a:r>
              <a:rPr lang="en-US" dirty="0"/>
              <a:t>1 5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2190</TotalTime>
  <Words>8189</Words>
  <Application>Microsoft Office PowerPoint</Application>
  <PresentationFormat>On-screen Show (4:3)</PresentationFormat>
  <Paragraphs>1494</Paragraphs>
  <Slides>173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173</vt:i4>
      </vt:variant>
    </vt:vector>
  </HeadingPairs>
  <TitlesOfParts>
    <vt:vector size="182" baseType="lpstr">
      <vt:lpstr>ＭＳ Ｐゴシック</vt:lpstr>
      <vt:lpstr>Arial</vt:lpstr>
      <vt:lpstr>Arial Unicode MS</vt:lpstr>
      <vt:lpstr>Berlin Sans FB Demi</vt:lpstr>
      <vt:lpstr>Franklin Gothic Book</vt:lpstr>
      <vt:lpstr>Perpetua</vt:lpstr>
      <vt:lpstr>Times New Roman</vt:lpstr>
      <vt:lpstr>Wingdings 2</vt:lpstr>
      <vt:lpstr>Equity</vt:lpstr>
      <vt:lpstr>Linux Commands, Shell Programming and System Calls</vt:lpstr>
      <vt:lpstr>Linux Commands</vt:lpstr>
      <vt:lpstr>2)date</vt:lpstr>
      <vt:lpstr>Directory</vt:lpstr>
      <vt:lpstr>pwd </vt:lpstr>
      <vt:lpstr>4) touch</vt:lpstr>
      <vt:lpstr>3)cat</vt:lpstr>
      <vt:lpstr>Cont..</vt:lpstr>
      <vt:lpstr>5) ls</vt:lpstr>
      <vt:lpstr>cp</vt:lpstr>
      <vt:lpstr>mv</vt:lpstr>
      <vt:lpstr>rm command</vt:lpstr>
      <vt:lpstr>echo</vt:lpstr>
      <vt:lpstr>6) wc</vt:lpstr>
      <vt:lpstr>grep</vt:lpstr>
      <vt:lpstr>head</vt:lpstr>
      <vt:lpstr> tail </vt:lpstr>
      <vt:lpstr>history</vt:lpstr>
      <vt:lpstr>less</vt:lpstr>
      <vt:lpstr>man</vt:lpstr>
      <vt:lpstr>top </vt:lpstr>
      <vt:lpstr>SORT</vt:lpstr>
      <vt:lpstr>PowerPoint Presentation</vt:lpstr>
      <vt:lpstr>PowerPoint Presentation</vt:lpstr>
      <vt:lpstr>PowerPoint Presentation</vt:lpstr>
      <vt:lpstr>cut command</vt:lpstr>
      <vt:lpstr>PowerPoint Presentation</vt:lpstr>
      <vt:lpstr>PowerPoint Presentation</vt:lpstr>
      <vt:lpstr>-f (field):</vt:lpstr>
      <vt:lpstr>Applications of cut Command</vt:lpstr>
      <vt:lpstr>PowerPoint Presentation</vt:lpstr>
      <vt:lpstr>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Shell Scripting</vt:lpstr>
      <vt:lpstr>CLA</vt:lpstr>
      <vt:lpstr>Using Single Quote</vt:lpstr>
      <vt:lpstr>Special Variables</vt:lpstr>
      <vt:lpstr>Positional Parameters</vt:lpstr>
      <vt:lpstr>PowerPoint Presentation</vt:lpstr>
      <vt:lpstr>CLA programs</vt:lpstr>
      <vt:lpstr>Difference between $* and $@</vt:lpstr>
      <vt:lpstr>PowerPoint Presentation</vt:lpstr>
      <vt:lpstr>PowerPoint Presentation</vt:lpstr>
      <vt:lpstr>PowerPoint Presentation</vt:lpstr>
      <vt:lpstr>PowerPoint Presentation</vt:lpstr>
      <vt:lpstr>Variables</vt:lpstr>
      <vt:lpstr>Reading and printing a variable</vt:lpstr>
      <vt:lpstr>Append something to the variable</vt:lpstr>
      <vt:lpstr>Weak Quoting</vt:lpstr>
      <vt:lpstr>Strong Quoting</vt:lpstr>
      <vt:lpstr>Comment</vt:lpstr>
      <vt:lpstr>Backspace characters</vt:lpstr>
      <vt:lpstr>Practice</vt:lpstr>
      <vt:lpstr>Solution</vt:lpstr>
      <vt:lpstr>Shell Basic Operators</vt:lpstr>
      <vt:lpstr>PowerPoint Presentation</vt:lpstr>
      <vt:lpstr>Arithmetic Operators a=10, b=3</vt:lpstr>
      <vt:lpstr>Important</vt:lpstr>
      <vt:lpstr>PowerPoint Presentation</vt:lpstr>
      <vt:lpstr>Programs</vt:lpstr>
      <vt:lpstr>Floating point</vt:lpstr>
      <vt:lpstr>Relational Operators</vt:lpstr>
      <vt:lpstr>Boolean Operators</vt:lpstr>
      <vt:lpstr>String Operators</vt:lpstr>
      <vt:lpstr>The if...else statements</vt:lpstr>
      <vt:lpstr>PowerPoint Presentation</vt:lpstr>
      <vt:lpstr>Programs</vt:lpstr>
      <vt:lpstr>Case statement</vt:lpstr>
      <vt:lpstr>Example</vt:lpstr>
      <vt:lpstr>Example</vt:lpstr>
      <vt:lpstr>PowerPoint Presentation</vt:lpstr>
      <vt:lpstr>Problem1</vt:lpstr>
      <vt:lpstr>Program-1</vt:lpstr>
      <vt:lpstr>PowerPoint Presentation</vt:lpstr>
      <vt:lpstr>Program-2</vt:lpstr>
      <vt:lpstr>PowerPoint Presentation</vt:lpstr>
      <vt:lpstr>Program 3</vt:lpstr>
      <vt:lpstr>While: Looping</vt:lpstr>
      <vt:lpstr>Example</vt:lpstr>
      <vt:lpstr>Program</vt:lpstr>
      <vt:lpstr>Program to do</vt:lpstr>
      <vt:lpstr>for : looping</vt:lpstr>
      <vt:lpstr>Example</vt:lpstr>
      <vt:lpstr>Program to do</vt:lpstr>
      <vt:lpstr>How to define range in for loop</vt:lpstr>
      <vt:lpstr>C Style for loop</vt:lpstr>
      <vt:lpstr>Until loop</vt:lpstr>
      <vt:lpstr>PowerPoint Presentation</vt:lpstr>
      <vt:lpstr>PowerPoint Presentation</vt:lpstr>
      <vt:lpstr>PowerPoint Presentation</vt:lpstr>
      <vt:lpstr>PowerPoint Presentation</vt:lpstr>
      <vt:lpstr>PowerPoint Presentation</vt:lpstr>
      <vt:lpstr>PowerPoint Presentation</vt:lpstr>
      <vt:lpstr>Average of given numbers</vt:lpstr>
      <vt:lpstr>Using for loop</vt:lpstr>
      <vt:lpstr>PowerPoint Presentation</vt:lpstr>
      <vt:lpstr>PowerPoint Presentation</vt:lpstr>
      <vt:lpstr>while</vt:lpstr>
      <vt:lpstr>PowerPoint Presentation</vt:lpstr>
      <vt:lpstr>Palindrome</vt:lpstr>
      <vt:lpstr>PowerPoint Presentation</vt:lpstr>
      <vt:lpstr>Program </vt:lpstr>
      <vt:lpstr>#Script to see whether given number is positive or negative</vt:lpstr>
      <vt:lpstr>#Check whether a given number is even or odd.</vt:lpstr>
      <vt:lpstr>PowerPoint Presentation</vt:lpstr>
      <vt:lpstr>PowerPoint Presentation</vt:lpstr>
      <vt:lpstr>Program-1</vt:lpstr>
      <vt:lpstr>PowerPoint Presentation</vt:lpstr>
      <vt:lpstr>Program-2(Power)</vt:lpstr>
      <vt:lpstr>Program-3 Largest among three numbers</vt:lpstr>
      <vt:lpstr>Sum, Average and product of 4 integer numbers</vt:lpstr>
      <vt:lpstr>Addition, Subtraction and Multiplication of command line Arguments</vt:lpstr>
      <vt:lpstr>   Write a shell script to take name as a input and display a greeting message to the user by checking system clock. (Ex :- Hello John Good Morning in morning time else Hello John Good Afternoon in afternoon time else Hello John Good Evening in Evening time) </vt:lpstr>
      <vt:lpstr>Array</vt:lpstr>
      <vt:lpstr>PowerPoint Presentation</vt:lpstr>
      <vt:lpstr>Array</vt:lpstr>
      <vt:lpstr>PowerPoint Presentation</vt:lpstr>
      <vt:lpstr>PowerPoint Presentation</vt:lpstr>
      <vt:lpstr>PowerPoint Presentation</vt:lpstr>
      <vt:lpstr>Sorting</vt:lpstr>
      <vt:lpstr>PowerPoint Presentation</vt:lpstr>
      <vt:lpstr>PowerPoint Presentation</vt:lpstr>
      <vt:lpstr>PowerPoint Presentation</vt:lpstr>
      <vt:lpstr>Program</vt:lpstr>
      <vt:lpstr>Equal operator (=)</vt:lpstr>
      <vt:lpstr>Another program</vt:lpstr>
      <vt:lpstr>Not Equal to operator (!=)</vt:lpstr>
      <vt:lpstr>Other Operators</vt:lpstr>
      <vt:lpstr>Program</vt:lpstr>
      <vt:lpstr>Solution</vt:lpstr>
      <vt:lpstr>String</vt:lpstr>
      <vt:lpstr>PowerPoint Presentation</vt:lpstr>
      <vt:lpstr>Finding Index</vt:lpstr>
      <vt:lpstr>Finding Index</vt:lpstr>
      <vt:lpstr>Find the occurrence of a substring into a string</vt:lpstr>
      <vt:lpstr>PowerPoint Presentation</vt:lpstr>
      <vt:lpstr>Example</vt:lpstr>
      <vt:lpstr>PowerPoint Presentation</vt:lpstr>
      <vt:lpstr>Find and Replace String Values inside Bash Shell Script</vt:lpstr>
      <vt:lpstr>Exercise</vt:lpstr>
      <vt:lpstr>PowerPoint Presentation</vt:lpstr>
      <vt:lpstr>PowerPoint Presentation</vt:lpstr>
      <vt:lpstr>PowerPoint Presentation</vt:lpstr>
      <vt:lpstr>System Call</vt:lpstr>
      <vt:lpstr>PowerPoint Presentation</vt:lpstr>
      <vt:lpstr>PowerPoint Presentation</vt:lpstr>
      <vt:lpstr>PowerPoint Presentation</vt:lpstr>
      <vt:lpstr>File Structure Related System Calls</vt:lpstr>
      <vt:lpstr>PowerPoint Presentation</vt:lpstr>
      <vt:lpstr>PowerPoint Presentation</vt:lpstr>
      <vt:lpstr>PowerPoint Presentation</vt:lpstr>
      <vt:lpstr>PowerPoint Presentation</vt:lpstr>
      <vt:lpstr>open: Used to Open the file for reading, writing or both.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Programming</dc:title>
  <dc:creator>subhash agrawal</dc:creator>
  <cp:lastModifiedBy>Lecture Room 211</cp:lastModifiedBy>
  <cp:revision>157</cp:revision>
  <dcterms:created xsi:type="dcterms:W3CDTF">2006-08-16T00:00:00Z</dcterms:created>
  <dcterms:modified xsi:type="dcterms:W3CDTF">2023-01-11T05:20:49Z</dcterms:modified>
</cp:coreProperties>
</file>