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6"/>
  </p:notesMasterIdLst>
  <p:sldIdLst>
    <p:sldId id="256" r:id="rId2"/>
    <p:sldId id="258" r:id="rId3"/>
    <p:sldId id="259" r:id="rId4"/>
    <p:sldId id="260" r:id="rId5"/>
    <p:sldId id="261" r:id="rId6"/>
    <p:sldId id="292" r:id="rId7"/>
    <p:sldId id="290" r:id="rId8"/>
    <p:sldId id="291" r:id="rId9"/>
    <p:sldId id="294" r:id="rId10"/>
    <p:sldId id="293" r:id="rId11"/>
    <p:sldId id="295" r:id="rId12"/>
    <p:sldId id="296" r:id="rId13"/>
    <p:sldId id="297" r:id="rId14"/>
    <p:sldId id="298" r:id="rId15"/>
  </p:sldIdLst>
  <p:sldSz cx="9144000" cy="5143500" type="screen16x9"/>
  <p:notesSz cx="6858000" cy="9144000"/>
  <p:embeddedFontLst>
    <p:embeddedFont>
      <p:font typeface="Bebas Neue" panose="020B0606020202050201" pitchFamily="34" charset="0"/>
      <p:regular r:id="rId17"/>
    </p:embeddedFont>
    <p:embeddedFont>
      <p:font typeface="Encode Sans Expanded" panose="020B0604020202020204" charset="0"/>
      <p:regular r:id="rId18"/>
      <p:bold r:id="rId19"/>
    </p:embeddedFont>
    <p:embeddedFont>
      <p:font typeface="Maven Pro"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3C25EA-79A2-4EF3-87B8-909AD44E700D}">
  <a:tblStyle styleId="{173C25EA-79A2-4EF3-87B8-909AD44E70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3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998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34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09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91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9d0bc9244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9d0bc9244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06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9d0bc9244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9d0bc9244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9d0bc9244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9d0bc9244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9d0bc92449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9d0bc92449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9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9d0bc9244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9d0bc9244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370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062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9d0bc9244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9d0bc9244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7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imple Silver Chrome - Business Plan Basic Template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730" y="1083709"/>
            <a:ext cx="5610300" cy="1983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4730" y="3358365"/>
            <a:ext cx="43590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1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6"/>
        <p:cNvGrpSpPr/>
        <p:nvPr/>
      </p:nvGrpSpPr>
      <p:grpSpPr>
        <a:xfrm>
          <a:off x="0" y="0"/>
          <a:ext cx="0" cy="0"/>
          <a:chOff x="0" y="0"/>
          <a:chExt cx="0" cy="0"/>
        </a:xfrm>
      </p:grpSpPr>
      <p:grpSp>
        <p:nvGrpSpPr>
          <p:cNvPr id="167" name="Google Shape;167;p18"/>
          <p:cNvGrpSpPr/>
          <p:nvPr/>
        </p:nvGrpSpPr>
        <p:grpSpPr>
          <a:xfrm>
            <a:off x="6300178" y="-2131675"/>
            <a:ext cx="5739422" cy="12984873"/>
            <a:chOff x="4928578" y="-2131675"/>
            <a:chExt cx="5739422" cy="12984873"/>
          </a:xfrm>
        </p:grpSpPr>
        <p:sp>
          <p:nvSpPr>
            <p:cNvPr id="168" name="Google Shape;168;p18"/>
            <p:cNvSpPr/>
            <p:nvPr/>
          </p:nvSpPr>
          <p:spPr>
            <a:xfrm rot="-5400000">
              <a:off x="1324842" y="1494574"/>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rot="-5400000">
              <a:off x="1446131" y="1615692"/>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5400000">
              <a:off x="1355798" y="1525362"/>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rot="-5400000">
              <a:off x="1385334" y="1554896"/>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rot="-5400000">
              <a:off x="1979685" y="2149231"/>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rot="-5400000">
              <a:off x="2064612" y="2249815"/>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rot="-5400000">
              <a:off x="2256367" y="2429305"/>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5" name="Google Shape;175;p18"/>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6"/>
        <p:cNvGrpSpPr/>
        <p:nvPr/>
      </p:nvGrpSpPr>
      <p:grpSpPr>
        <a:xfrm>
          <a:off x="0" y="0"/>
          <a:ext cx="0" cy="0"/>
          <a:chOff x="0" y="0"/>
          <a:chExt cx="0" cy="0"/>
        </a:xfrm>
      </p:grpSpPr>
      <p:grpSp>
        <p:nvGrpSpPr>
          <p:cNvPr id="177" name="Google Shape;177;p19"/>
          <p:cNvGrpSpPr/>
          <p:nvPr/>
        </p:nvGrpSpPr>
        <p:grpSpPr>
          <a:xfrm flipH="1">
            <a:off x="-2824559" y="-705300"/>
            <a:ext cx="5739422" cy="12984873"/>
            <a:chOff x="4928578" y="-2131675"/>
            <a:chExt cx="5739422" cy="12984873"/>
          </a:xfrm>
        </p:grpSpPr>
        <p:sp>
          <p:nvSpPr>
            <p:cNvPr id="178" name="Google Shape;178;p19"/>
            <p:cNvSpPr/>
            <p:nvPr/>
          </p:nvSpPr>
          <p:spPr>
            <a:xfrm rot="-5400000">
              <a:off x="1324842" y="1494574"/>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rot="-5400000">
              <a:off x="1446131" y="1615692"/>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rot="-5400000">
              <a:off x="1355798" y="1525362"/>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rot="-5400000">
              <a:off x="1385334" y="1554896"/>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rot="-5400000">
              <a:off x="1979685" y="2149231"/>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rot="-5400000">
              <a:off x="2064612" y="2249815"/>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rot="-5400000">
              <a:off x="2256367" y="2429305"/>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5" name="Google Shape;185;p19"/>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063750" y="2162849"/>
            <a:ext cx="4360200" cy="14619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969000" y="955107"/>
            <a:ext cx="1455000" cy="985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063800" y="3928974"/>
            <a:ext cx="4360200" cy="54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6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15" name="Google Shape;15;p3"/>
          <p:cNvGrpSpPr/>
          <p:nvPr/>
        </p:nvGrpSpPr>
        <p:grpSpPr>
          <a:xfrm flipH="1">
            <a:off x="-1797347" y="-2336600"/>
            <a:ext cx="5739422" cy="12984873"/>
            <a:chOff x="4928578" y="-2131675"/>
            <a:chExt cx="5739422" cy="12984873"/>
          </a:xfrm>
        </p:grpSpPr>
        <p:sp>
          <p:nvSpPr>
            <p:cNvPr id="16" name="Google Shape;16;p3"/>
            <p:cNvSpPr/>
            <p:nvPr/>
          </p:nvSpPr>
          <p:spPr>
            <a:xfrm rot="-5400000">
              <a:off x="1324842" y="1494574"/>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5400000">
              <a:off x="1446131" y="1615692"/>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5400000">
              <a:off x="1355798" y="1525362"/>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1385334" y="1554896"/>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1979685" y="2149231"/>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2064612" y="2249815"/>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2256367" y="2429305"/>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63" name="Google Shape;63;p7"/>
          <p:cNvSpPr txBox="1">
            <a:spLocks noGrp="1"/>
          </p:cNvSpPr>
          <p:nvPr>
            <p:ph type="body" idx="1"/>
          </p:nvPr>
        </p:nvSpPr>
        <p:spPr>
          <a:xfrm>
            <a:off x="720000" y="1330125"/>
            <a:ext cx="3952200" cy="307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298450" rtl="0">
              <a:lnSpc>
                <a:spcPct val="115000"/>
              </a:lnSpc>
              <a:spcBef>
                <a:spcPts val="0"/>
              </a:spcBef>
              <a:spcAft>
                <a:spcPts val="0"/>
              </a:spcAft>
              <a:buSzPts val="1100"/>
              <a:buChar char="○"/>
              <a:defRPr/>
            </a:lvl2pPr>
            <a:lvl3pPr marL="1371600" lvl="2" indent="-298450" rtl="0">
              <a:lnSpc>
                <a:spcPct val="115000"/>
              </a:lnSpc>
              <a:spcBef>
                <a:spcPts val="0"/>
              </a:spcBef>
              <a:spcAft>
                <a:spcPts val="0"/>
              </a:spcAft>
              <a:buSzPts val="1100"/>
              <a:buChar char="■"/>
              <a:defRPr/>
            </a:lvl3pPr>
            <a:lvl4pPr marL="1828800" lvl="3" indent="-298450" rtl="0">
              <a:lnSpc>
                <a:spcPct val="115000"/>
              </a:lnSpc>
              <a:spcBef>
                <a:spcPts val="0"/>
              </a:spcBef>
              <a:spcAft>
                <a:spcPts val="0"/>
              </a:spcAft>
              <a:buSzPts val="1100"/>
              <a:buChar char="●"/>
              <a:defRPr/>
            </a:lvl4pPr>
            <a:lvl5pPr marL="2286000" lvl="4" indent="-298450" rtl="0">
              <a:lnSpc>
                <a:spcPct val="115000"/>
              </a:lnSpc>
              <a:spcBef>
                <a:spcPts val="0"/>
              </a:spcBef>
              <a:spcAft>
                <a:spcPts val="0"/>
              </a:spcAft>
              <a:buSzPts val="1100"/>
              <a:buChar char="○"/>
              <a:defRPr/>
            </a:lvl5pPr>
            <a:lvl6pPr marL="2743200" lvl="5" indent="-298450" rtl="0">
              <a:lnSpc>
                <a:spcPct val="115000"/>
              </a:lnSpc>
              <a:spcBef>
                <a:spcPts val="0"/>
              </a:spcBef>
              <a:spcAft>
                <a:spcPts val="0"/>
              </a:spcAft>
              <a:buSzPts val="1100"/>
              <a:buChar char="■"/>
              <a:defRPr/>
            </a:lvl6pPr>
            <a:lvl7pPr marL="3200400" lvl="6" indent="-298450" rtl="0">
              <a:lnSpc>
                <a:spcPct val="115000"/>
              </a:lnSpc>
              <a:spcBef>
                <a:spcPts val="0"/>
              </a:spcBef>
              <a:spcAft>
                <a:spcPts val="0"/>
              </a:spcAft>
              <a:buSzPts val="1100"/>
              <a:buChar char="●"/>
              <a:defRPr/>
            </a:lvl7pPr>
            <a:lvl8pPr marL="3657600" lvl="7" indent="-298450" rtl="0">
              <a:lnSpc>
                <a:spcPct val="115000"/>
              </a:lnSpc>
              <a:spcBef>
                <a:spcPts val="0"/>
              </a:spcBef>
              <a:spcAft>
                <a:spcPts val="0"/>
              </a:spcAft>
              <a:buSzPts val="1100"/>
              <a:buChar char="○"/>
              <a:defRPr/>
            </a:lvl8pPr>
            <a:lvl9pPr marL="4114800" lvl="8" indent="-298450" rtl="0">
              <a:lnSpc>
                <a:spcPct val="115000"/>
              </a:lnSpc>
              <a:spcBef>
                <a:spcPts val="0"/>
              </a:spcBef>
              <a:spcAft>
                <a:spcPts val="0"/>
              </a:spcAft>
              <a:buSzPts val="1100"/>
              <a:buChar char="■"/>
              <a:defRPr/>
            </a:lvl9pPr>
          </a:lstStyle>
          <a:p>
            <a:endParaRPr/>
          </a:p>
        </p:txBody>
      </p:sp>
      <p:sp>
        <p:nvSpPr>
          <p:cNvPr id="64" name="Google Shape;64;p7"/>
          <p:cNvSpPr>
            <a:spLocks noGrp="1"/>
          </p:cNvSpPr>
          <p:nvPr>
            <p:ph type="pic" idx="2"/>
          </p:nvPr>
        </p:nvSpPr>
        <p:spPr>
          <a:xfrm>
            <a:off x="5251200" y="1279575"/>
            <a:ext cx="3172800" cy="3172800"/>
          </a:xfrm>
          <a:prstGeom prst="ellipse">
            <a:avLst/>
          </a:prstGeom>
          <a:noFill/>
          <a:ln w="9525" cap="flat" cmpd="sng">
            <a:solidFill>
              <a:schemeClr val="lt1"/>
            </a:solidFill>
            <a:prstDash val="solid"/>
            <a:round/>
            <a:headEnd type="none" w="sm" len="sm"/>
            <a:tailEnd type="none" w="sm" len="sm"/>
          </a:ln>
        </p:spPr>
      </p:sp>
      <p:cxnSp>
        <p:nvCxnSpPr>
          <p:cNvPr id="65" name="Google Shape;65;p7"/>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grpSp>
        <p:nvGrpSpPr>
          <p:cNvPr id="66" name="Google Shape;66;p7"/>
          <p:cNvGrpSpPr/>
          <p:nvPr/>
        </p:nvGrpSpPr>
        <p:grpSpPr>
          <a:xfrm rot="10800000" flipH="1">
            <a:off x="6789428" y="-2412012"/>
            <a:ext cx="5739422" cy="12984873"/>
            <a:chOff x="6789428" y="-6374412"/>
            <a:chExt cx="5739422" cy="12984873"/>
          </a:xfrm>
        </p:grpSpPr>
        <p:sp>
          <p:nvSpPr>
            <p:cNvPr id="67" name="Google Shape;67;p7"/>
            <p:cNvSpPr/>
            <p:nvPr/>
          </p:nvSpPr>
          <p:spPr>
            <a:xfrm rot="-5400000" flipH="1">
              <a:off x="3185692" y="-2755185"/>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rot="-5400000" flipH="1">
              <a:off x="3306981" y="-2633900"/>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rot="-5400000" flipH="1">
              <a:off x="3216648" y="-2724230"/>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flipH="1">
              <a:off x="3246184" y="-2672183"/>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5400000" flipH="1">
              <a:off x="3840535" y="-2085148"/>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5400000" flipH="1">
              <a:off x="3925462" y="-2015436"/>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5400000" flipH="1">
              <a:off x="4117217" y="-1823686"/>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cxnSp>
        <p:nvCxnSpPr>
          <p:cNvPr id="76" name="Google Shape;76;p8"/>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9" name="Google Shape;7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600"/>
            </a:lvl1pPr>
            <a:lvl2pPr lvl="1" algn="ctr" rtl="0">
              <a:lnSpc>
                <a:spcPct val="100000"/>
              </a:lnSpc>
              <a:spcBef>
                <a:spcPts val="160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cxnSp>
        <p:nvCxnSpPr>
          <p:cNvPr id="80" name="Google Shape;80;p9"/>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 name="Google Shape;94;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95" name="Google Shape;95;p11"/>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7"/>
        <p:cNvGrpSpPr/>
        <p:nvPr/>
      </p:nvGrpSpPr>
      <p:grpSpPr>
        <a:xfrm>
          <a:off x="0" y="0"/>
          <a:ext cx="0" cy="0"/>
          <a:chOff x="0" y="0"/>
          <a:chExt cx="0" cy="0"/>
        </a:xfrm>
      </p:grpSpPr>
      <p:grpSp>
        <p:nvGrpSpPr>
          <p:cNvPr id="98" name="Google Shape;98;p13"/>
          <p:cNvGrpSpPr/>
          <p:nvPr/>
        </p:nvGrpSpPr>
        <p:grpSpPr>
          <a:xfrm>
            <a:off x="6789428" y="-6374412"/>
            <a:ext cx="5739422" cy="12984873"/>
            <a:chOff x="6789428" y="-6374412"/>
            <a:chExt cx="5739422" cy="12984873"/>
          </a:xfrm>
        </p:grpSpPr>
        <p:sp>
          <p:nvSpPr>
            <p:cNvPr id="99" name="Google Shape;99;p13"/>
            <p:cNvSpPr/>
            <p:nvPr/>
          </p:nvSpPr>
          <p:spPr>
            <a:xfrm rot="-5400000" flipH="1">
              <a:off x="3185692" y="-2755185"/>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5400000" flipH="1">
              <a:off x="3306981" y="-2633900"/>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rot="-5400000" flipH="1">
              <a:off x="3216648" y="-2724230"/>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5400000" flipH="1">
              <a:off x="3246184" y="-2672183"/>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5400000" flipH="1">
              <a:off x="3840535" y="-2085148"/>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5400000" flipH="1">
              <a:off x="3925462" y="-2015436"/>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5400000" flipH="1">
              <a:off x="4117217" y="-1823686"/>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txBox="1">
            <a:spLocks noGrp="1"/>
          </p:cNvSpPr>
          <p:nvPr>
            <p:ph type="title" hasCustomPrompt="1"/>
          </p:nvPr>
        </p:nvSpPr>
        <p:spPr>
          <a:xfrm>
            <a:off x="789750" y="171975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
          </p:nvPr>
        </p:nvSpPr>
        <p:spPr>
          <a:xfrm>
            <a:off x="789450" y="3384200"/>
            <a:ext cx="2192400" cy="122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108" name="Google Shape;108;p13"/>
          <p:cNvSpPr txBox="1">
            <a:spLocks noGrp="1"/>
          </p:cNvSpPr>
          <p:nvPr>
            <p:ph type="title" idx="2" hasCustomPrompt="1"/>
          </p:nvPr>
        </p:nvSpPr>
        <p:spPr>
          <a:xfrm>
            <a:off x="3473550" y="171975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subTitle" idx="3"/>
          </p:nvPr>
        </p:nvSpPr>
        <p:spPr>
          <a:xfrm>
            <a:off x="3473551" y="3384200"/>
            <a:ext cx="2196900" cy="122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110" name="Google Shape;110;p13"/>
          <p:cNvSpPr txBox="1">
            <a:spLocks noGrp="1"/>
          </p:cNvSpPr>
          <p:nvPr>
            <p:ph type="title" idx="4" hasCustomPrompt="1"/>
          </p:nvPr>
        </p:nvSpPr>
        <p:spPr>
          <a:xfrm>
            <a:off x="6157350" y="171975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5"/>
          </p:nvPr>
        </p:nvSpPr>
        <p:spPr>
          <a:xfrm>
            <a:off x="6157351" y="3384200"/>
            <a:ext cx="2196900" cy="122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112" name="Google Shape;112;p13"/>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13" name="Google Shape;113;p13"/>
          <p:cNvSpPr txBox="1">
            <a:spLocks noGrp="1"/>
          </p:cNvSpPr>
          <p:nvPr>
            <p:ph type="subTitle" idx="7"/>
          </p:nvPr>
        </p:nvSpPr>
        <p:spPr>
          <a:xfrm>
            <a:off x="784850" y="2844700"/>
            <a:ext cx="21924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Encode Sans Expanded"/>
                <a:ea typeface="Encode Sans Expanded"/>
                <a:cs typeface="Encode Sans Expanded"/>
                <a:sym typeface="Encode Sans Expa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4" name="Google Shape;114;p13"/>
          <p:cNvSpPr txBox="1">
            <a:spLocks noGrp="1"/>
          </p:cNvSpPr>
          <p:nvPr>
            <p:ph type="subTitle" idx="8"/>
          </p:nvPr>
        </p:nvSpPr>
        <p:spPr>
          <a:xfrm>
            <a:off x="3473550" y="2844700"/>
            <a:ext cx="21969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Encode Sans Expanded"/>
                <a:ea typeface="Encode Sans Expanded"/>
                <a:cs typeface="Encode Sans Expanded"/>
                <a:sym typeface="Encode Sans Expa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5" name="Google Shape;115;p13"/>
          <p:cNvSpPr txBox="1">
            <a:spLocks noGrp="1"/>
          </p:cNvSpPr>
          <p:nvPr>
            <p:ph type="subTitle" idx="9"/>
          </p:nvPr>
        </p:nvSpPr>
        <p:spPr>
          <a:xfrm>
            <a:off x="6161957" y="2844700"/>
            <a:ext cx="21969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Encode Sans Expanded"/>
                <a:ea typeface="Encode Sans Expanded"/>
                <a:cs typeface="Encode Sans Expanded"/>
                <a:sym typeface="Encode Sans Expa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116" name="Google Shape;116;p13"/>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3865000" y="3458338"/>
            <a:ext cx="45639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9" name="Google Shape;119;p14"/>
          <p:cNvSpPr txBox="1">
            <a:spLocks noGrp="1"/>
          </p:cNvSpPr>
          <p:nvPr>
            <p:ph type="subTitle" idx="1"/>
          </p:nvPr>
        </p:nvSpPr>
        <p:spPr>
          <a:xfrm>
            <a:off x="1395700" y="1253738"/>
            <a:ext cx="7033200" cy="174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20" name="Google Shape;120;p14"/>
          <p:cNvGrpSpPr/>
          <p:nvPr/>
        </p:nvGrpSpPr>
        <p:grpSpPr>
          <a:xfrm flipH="1">
            <a:off x="-2611209" y="-1148075"/>
            <a:ext cx="5739422" cy="12984873"/>
            <a:chOff x="4928578" y="-2131675"/>
            <a:chExt cx="5739422" cy="12984873"/>
          </a:xfrm>
        </p:grpSpPr>
        <p:sp>
          <p:nvSpPr>
            <p:cNvPr id="121" name="Google Shape;121;p14"/>
            <p:cNvSpPr/>
            <p:nvPr/>
          </p:nvSpPr>
          <p:spPr>
            <a:xfrm rot="-5400000">
              <a:off x="1324842" y="1494574"/>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rot="-5400000">
              <a:off x="1446131" y="1615692"/>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rot="-5400000">
              <a:off x="1355798" y="1525362"/>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rot="-5400000">
              <a:off x="1385334" y="1554896"/>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5400000">
              <a:off x="1979685" y="2149231"/>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rot="-5400000">
              <a:off x="2064612" y="2249815"/>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rot="-5400000">
              <a:off x="2256367" y="2429305"/>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Encode Sans Expanded"/>
              <a:buNone/>
              <a:defRPr sz="3000">
                <a:solidFill>
                  <a:schemeClr val="lt1"/>
                </a:solidFill>
                <a:latin typeface="Encode Sans Expanded"/>
                <a:ea typeface="Encode Sans Expanded"/>
                <a:cs typeface="Encode Sans Expanded"/>
                <a:sym typeface="Encode Sans Expanded"/>
              </a:defRPr>
            </a:lvl1pPr>
            <a:lvl2pPr lvl="1"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2pPr>
            <a:lvl3pPr lvl="2"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3pPr>
            <a:lvl4pPr lvl="3"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4pPr>
            <a:lvl5pPr lvl="4"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5pPr>
            <a:lvl6pPr lvl="5"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6pPr>
            <a:lvl7pPr lvl="6"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7pPr>
            <a:lvl8pPr lvl="7"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8pPr>
            <a:lvl9pPr lvl="8"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00000"/>
              </a:lnSpc>
              <a:spcBef>
                <a:spcPts val="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1pPr>
            <a:lvl2pPr marL="914400" lvl="1"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2pPr>
            <a:lvl3pPr marL="1371600" lvl="2"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3pPr>
            <a:lvl4pPr marL="1828800" lvl="3"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4pPr>
            <a:lvl5pPr marL="2286000" lvl="4"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5pPr>
            <a:lvl6pPr marL="2743200" lvl="5"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6pPr>
            <a:lvl7pPr marL="3200400" lvl="6"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7pPr>
            <a:lvl8pPr marL="3657600" lvl="7"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8pPr>
            <a:lvl9pPr marL="4114800" lvl="8" indent="-298450">
              <a:lnSpc>
                <a:spcPct val="100000"/>
              </a:lnSpc>
              <a:spcBef>
                <a:spcPts val="1600"/>
              </a:spcBef>
              <a:spcAft>
                <a:spcPts val="1600"/>
              </a:spcAft>
              <a:buClr>
                <a:schemeClr val="lt1"/>
              </a:buClr>
              <a:buSzPts val="1100"/>
              <a:buFont typeface="Maven Pro"/>
              <a:buChar char="■"/>
              <a:defRPr sz="1100">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59" r:id="rId8"/>
    <p:sldLayoutId id="2147483660" r:id="rId9"/>
    <p:sldLayoutId id="2147483664" r:id="rId10"/>
    <p:sldLayoutId id="214748366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5"/>
        <p:cNvGrpSpPr/>
        <p:nvPr/>
      </p:nvGrpSpPr>
      <p:grpSpPr>
        <a:xfrm>
          <a:off x="0" y="0"/>
          <a:ext cx="0" cy="0"/>
          <a:chOff x="0" y="0"/>
          <a:chExt cx="0" cy="0"/>
        </a:xfrm>
      </p:grpSpPr>
      <p:grpSp>
        <p:nvGrpSpPr>
          <p:cNvPr id="196" name="Google Shape;196;p23"/>
          <p:cNvGrpSpPr/>
          <p:nvPr/>
        </p:nvGrpSpPr>
        <p:grpSpPr>
          <a:xfrm>
            <a:off x="4928578" y="-2131675"/>
            <a:ext cx="5739422" cy="12984873"/>
            <a:chOff x="4928578" y="-2131675"/>
            <a:chExt cx="5739422" cy="12984873"/>
          </a:xfrm>
        </p:grpSpPr>
        <p:sp>
          <p:nvSpPr>
            <p:cNvPr id="197" name="Google Shape;197;p23"/>
            <p:cNvSpPr/>
            <p:nvPr/>
          </p:nvSpPr>
          <p:spPr>
            <a:xfrm rot="-5400000">
              <a:off x="1324842" y="1494574"/>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rot="-5400000">
              <a:off x="1446131" y="1615692"/>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rot="-5400000">
              <a:off x="1355798" y="1525362"/>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rot="-5400000">
              <a:off x="1385334" y="1554896"/>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rot="-5400000">
              <a:off x="1979685" y="2149231"/>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rot="-5400000">
              <a:off x="2064612" y="2249815"/>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rot="-5400000">
              <a:off x="2256367" y="2429305"/>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23"/>
          <p:cNvSpPr txBox="1">
            <a:spLocks noGrp="1"/>
          </p:cNvSpPr>
          <p:nvPr>
            <p:ph type="ctrTitle"/>
          </p:nvPr>
        </p:nvSpPr>
        <p:spPr>
          <a:xfrm>
            <a:off x="714730" y="1083709"/>
            <a:ext cx="5610300" cy="198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chemeClr val="lt1"/>
                </a:solidFill>
              </a:rPr>
              <a:t>Creativity and Innovation in Mathematics</a:t>
            </a:r>
            <a:endParaRPr sz="4000" dirty="0">
              <a:solidFill>
                <a:schemeClr val="lt1"/>
              </a:solidFill>
            </a:endParaRPr>
          </a:p>
        </p:txBody>
      </p:sp>
      <p:sp>
        <p:nvSpPr>
          <p:cNvPr id="205" name="Google Shape;205;p23"/>
          <p:cNvSpPr txBox="1">
            <a:spLocks noGrp="1"/>
          </p:cNvSpPr>
          <p:nvPr>
            <p:ph type="subTitle" idx="1"/>
          </p:nvPr>
        </p:nvSpPr>
        <p:spPr>
          <a:xfrm>
            <a:off x="714730" y="3358365"/>
            <a:ext cx="4359000" cy="1021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Ayush Tiwari, Divyanshi Soni, Tejaswini Singh Chauhan, Shiva Shrivastava and Anik Roy</a:t>
            </a:r>
            <a:endParaRPr dirty="0"/>
          </a:p>
        </p:txBody>
      </p:sp>
      <p:cxnSp>
        <p:nvCxnSpPr>
          <p:cNvPr id="206" name="Google Shape;206;p23"/>
          <p:cNvCxnSpPr/>
          <p:nvPr/>
        </p:nvCxnSpPr>
        <p:spPr>
          <a:xfrm>
            <a:off x="714730" y="1040151"/>
            <a:ext cx="7725900" cy="0"/>
          </a:xfrm>
          <a:prstGeom prst="straightConnector1">
            <a:avLst/>
          </a:prstGeom>
          <a:noFill/>
          <a:ln w="9525" cap="flat" cmpd="sng">
            <a:solidFill>
              <a:schemeClr val="lt1"/>
            </a:solidFill>
            <a:prstDash val="solid"/>
            <a:round/>
            <a:headEnd type="none" w="med" len="med"/>
            <a:tailEnd type="none" w="med" len="med"/>
          </a:ln>
        </p:spPr>
      </p:cxnSp>
      <p:cxnSp>
        <p:nvCxnSpPr>
          <p:cNvPr id="207" name="Google Shape;207;p23"/>
          <p:cNvCxnSpPr/>
          <p:nvPr/>
        </p:nvCxnSpPr>
        <p:spPr>
          <a:xfrm>
            <a:off x="714730" y="3255752"/>
            <a:ext cx="3770700" cy="0"/>
          </a:xfrm>
          <a:prstGeom prst="straightConnector1">
            <a:avLst/>
          </a:prstGeom>
          <a:noFill/>
          <a:ln w="9525" cap="flat" cmpd="sng">
            <a:solidFill>
              <a:schemeClr val="lt1"/>
            </a:solidFill>
            <a:prstDash val="solid"/>
            <a:round/>
            <a:headEnd type="none" w="med" len="med"/>
            <a:tailEnd type="none" w="med" len="med"/>
          </a:ln>
        </p:spPr>
      </p:cxnSp>
      <p:sp>
        <p:nvSpPr>
          <p:cNvPr id="208" name="Google Shape;208;p23"/>
          <p:cNvSpPr txBox="1"/>
          <p:nvPr/>
        </p:nvSpPr>
        <p:spPr>
          <a:xfrm>
            <a:off x="714730" y="385775"/>
            <a:ext cx="1455000" cy="3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GLA UNIVERSITY</a:t>
            </a:r>
            <a:endParaRPr sz="1000" dirty="0">
              <a:solidFill>
                <a:schemeClr val="lt1"/>
              </a:solidFill>
              <a:latin typeface="Encode Sans Expanded"/>
              <a:ea typeface="Encode Sans Expanded"/>
              <a:cs typeface="Encode Sans Expanded"/>
              <a:sym typeface="Encode Sans Expanded"/>
            </a:endParaRPr>
          </a:p>
        </p:txBody>
      </p:sp>
      <p:cxnSp>
        <p:nvCxnSpPr>
          <p:cNvPr id="209" name="Google Shape;209;p23"/>
          <p:cNvCxnSpPr/>
          <p:nvPr/>
        </p:nvCxnSpPr>
        <p:spPr>
          <a:xfrm>
            <a:off x="714730" y="354238"/>
            <a:ext cx="1455000" cy="0"/>
          </a:xfrm>
          <a:prstGeom prst="straightConnector1">
            <a:avLst/>
          </a:prstGeom>
          <a:noFill/>
          <a:ln w="9525" cap="flat" cmpd="sng">
            <a:solidFill>
              <a:schemeClr val="lt1"/>
            </a:solidFill>
            <a:prstDash val="solid"/>
            <a:round/>
            <a:headEnd type="none" w="med" len="med"/>
            <a:tailEnd type="none" w="med" len="med"/>
          </a:ln>
        </p:spPr>
      </p:cxnSp>
      <p:sp>
        <p:nvSpPr>
          <p:cNvPr id="210" name="Google Shape;210;p23"/>
          <p:cNvSpPr txBox="1"/>
          <p:nvPr/>
        </p:nvSpPr>
        <p:spPr>
          <a:xfrm>
            <a:off x="4413775" y="391791"/>
            <a:ext cx="1455000" cy="3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23/01/2023</a:t>
            </a:r>
            <a:endParaRPr sz="1000" dirty="0">
              <a:solidFill>
                <a:schemeClr val="lt1"/>
              </a:solidFill>
              <a:latin typeface="Encode Sans Expanded"/>
              <a:ea typeface="Encode Sans Expanded"/>
              <a:cs typeface="Encode Sans Expanded"/>
              <a:sym typeface="Encode Sans Expanded"/>
            </a:endParaRPr>
          </a:p>
        </p:txBody>
      </p:sp>
      <p:cxnSp>
        <p:nvCxnSpPr>
          <p:cNvPr id="211" name="Google Shape;211;p23"/>
          <p:cNvCxnSpPr/>
          <p:nvPr/>
        </p:nvCxnSpPr>
        <p:spPr>
          <a:xfrm>
            <a:off x="4413825" y="354238"/>
            <a:ext cx="14550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Examples</a:t>
            </a:r>
            <a:endParaRPr dirty="0"/>
          </a:p>
        </p:txBody>
      </p:sp>
      <p:sp>
        <p:nvSpPr>
          <p:cNvPr id="256" name="Google Shape;256;p27"/>
          <p:cNvSpPr txBox="1">
            <a:spLocks noGrp="1"/>
          </p:cNvSpPr>
          <p:nvPr>
            <p:ph type="body" idx="1"/>
          </p:nvPr>
        </p:nvSpPr>
        <p:spPr>
          <a:xfrm>
            <a:off x="720000" y="1330125"/>
            <a:ext cx="4206932" cy="336835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AutoNum type="arabicPeriod"/>
            </a:pPr>
            <a:r>
              <a:rPr lang="en-US" sz="1300" dirty="0">
                <a:solidFill>
                  <a:schemeClr val="lt1"/>
                </a:solidFill>
              </a:rPr>
              <a:t>Finding multiple ways to solve a problem:</a:t>
            </a:r>
          </a:p>
          <a:p>
            <a:pPr marL="342900" lvl="0" indent="-342900" algn="just" rtl="0">
              <a:spcBef>
                <a:spcPts val="0"/>
              </a:spcBef>
              <a:spcAft>
                <a:spcPts val="0"/>
              </a:spcAft>
              <a:buAutoNum type="arabicPeriod"/>
            </a:pPr>
            <a:endParaRPr lang="en-US" sz="1300" dirty="0"/>
          </a:p>
          <a:p>
            <a:pPr marL="0" lvl="0" indent="0" algn="just" rtl="0">
              <a:spcBef>
                <a:spcPts val="0"/>
              </a:spcBef>
              <a:spcAft>
                <a:spcPts val="0"/>
              </a:spcAft>
              <a:buNone/>
            </a:pPr>
            <a:r>
              <a:rPr lang="en-US" sz="1300" u="sng" dirty="0">
                <a:solidFill>
                  <a:schemeClr val="lt1"/>
                </a:solidFill>
              </a:rPr>
              <a:t>Halving</a:t>
            </a:r>
          </a:p>
          <a:p>
            <a:pPr marL="0" lvl="0" indent="0" algn="just" rtl="0">
              <a:spcBef>
                <a:spcPts val="0"/>
              </a:spcBef>
              <a:spcAft>
                <a:spcPts val="0"/>
              </a:spcAft>
              <a:buNone/>
            </a:pPr>
            <a:endParaRPr lang="en-US" sz="1300" u="sng" dirty="0"/>
          </a:p>
          <a:p>
            <a:pPr marL="285750" indent="-285750" algn="just"/>
            <a:r>
              <a:rPr lang="en-US" sz="1300" dirty="0"/>
              <a:t>This activity supports the concept of equal areas.</a:t>
            </a:r>
          </a:p>
          <a:p>
            <a:pPr marL="285750" indent="-285750" algn="just"/>
            <a:endParaRPr lang="en-US" sz="1300" dirty="0"/>
          </a:p>
          <a:p>
            <a:pPr marL="285750" indent="-285750" algn="just"/>
            <a:r>
              <a:rPr lang="en-US" sz="1300" dirty="0">
                <a:solidFill>
                  <a:schemeClr val="lt1"/>
                </a:solidFill>
              </a:rPr>
              <a:t>The e</a:t>
            </a:r>
            <a:r>
              <a:rPr lang="en-US" sz="1300" dirty="0"/>
              <a:t>xamples shown, to divide the area of a square into 2 equal areas can be easily understood.</a:t>
            </a:r>
          </a:p>
          <a:p>
            <a:pPr marL="285750" indent="-285750" algn="just"/>
            <a:endParaRPr lang="en-US" sz="1300" dirty="0"/>
          </a:p>
          <a:p>
            <a:pPr marL="285750" indent="-285750" algn="just"/>
            <a:r>
              <a:rPr lang="en-US" sz="1300" dirty="0">
                <a:solidFill>
                  <a:schemeClr val="lt1"/>
                </a:solidFill>
              </a:rPr>
              <a:t>Our task is to figure out more ways in which the area of the given square can be divided in to areas </a:t>
            </a:r>
            <a:r>
              <a:rPr lang="en-US" sz="1300" dirty="0"/>
              <a:t>other than these.</a:t>
            </a:r>
            <a:endParaRPr lang="en-US" sz="1300" dirty="0">
              <a:solidFill>
                <a:schemeClr val="lt1"/>
              </a:solidFill>
            </a:endParaRPr>
          </a:p>
        </p:txBody>
      </p:sp>
      <p:pic>
        <p:nvPicPr>
          <p:cNvPr id="6" name="Picture 5">
            <a:extLst>
              <a:ext uri="{FF2B5EF4-FFF2-40B4-BE49-F238E27FC236}">
                <a16:creationId xmlns:a16="http://schemas.microsoft.com/office/drawing/2014/main" id="{E95EA686-BAB5-FC6F-E20C-9E6B6ED00B46}"/>
              </a:ext>
            </a:extLst>
          </p:cNvPr>
          <p:cNvPicPr>
            <a:picLocks noChangeAspect="1"/>
          </p:cNvPicPr>
          <p:nvPr/>
        </p:nvPicPr>
        <p:blipFill>
          <a:blip r:embed="rId3"/>
          <a:stretch>
            <a:fillRect/>
          </a:stretch>
        </p:blipFill>
        <p:spPr>
          <a:xfrm>
            <a:off x="5337633" y="1619719"/>
            <a:ext cx="3086367" cy="1394581"/>
          </a:xfrm>
          <a:prstGeom prst="rect">
            <a:avLst/>
          </a:prstGeom>
        </p:spPr>
      </p:pic>
    </p:spTree>
    <p:extLst>
      <p:ext uri="{BB962C8B-B14F-4D97-AF65-F5344CB8AC3E}">
        <p14:creationId xmlns:p14="http://schemas.microsoft.com/office/powerpoint/2010/main" val="426542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Examples</a:t>
            </a:r>
            <a:endParaRPr dirty="0"/>
          </a:p>
        </p:txBody>
      </p:sp>
      <p:sp>
        <p:nvSpPr>
          <p:cNvPr id="256" name="Google Shape;256;p27"/>
          <p:cNvSpPr txBox="1">
            <a:spLocks noGrp="1"/>
          </p:cNvSpPr>
          <p:nvPr>
            <p:ph type="body" idx="1"/>
          </p:nvPr>
        </p:nvSpPr>
        <p:spPr>
          <a:xfrm>
            <a:off x="719999" y="1330125"/>
            <a:ext cx="5813147" cy="33683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300" dirty="0"/>
              <a:t>2.    Ask their own questions:</a:t>
            </a:r>
            <a:endParaRPr lang="en-US" sz="1300" dirty="0">
              <a:solidFill>
                <a:schemeClr val="lt1"/>
              </a:solidFill>
            </a:endParaRPr>
          </a:p>
          <a:p>
            <a:pPr marL="342900" lvl="0" indent="-342900" algn="just" rtl="0">
              <a:spcBef>
                <a:spcPts val="0"/>
              </a:spcBef>
              <a:spcAft>
                <a:spcPts val="0"/>
              </a:spcAft>
              <a:buAutoNum type="arabicPeriod"/>
            </a:pPr>
            <a:endParaRPr lang="en-US" sz="1300" dirty="0"/>
          </a:p>
          <a:p>
            <a:pPr marL="0" lvl="0" indent="0" algn="just" rtl="0">
              <a:spcBef>
                <a:spcPts val="0"/>
              </a:spcBef>
              <a:spcAft>
                <a:spcPts val="0"/>
              </a:spcAft>
              <a:buNone/>
            </a:pPr>
            <a:r>
              <a:rPr lang="en-US" sz="1300" u="sng" dirty="0">
                <a:solidFill>
                  <a:schemeClr val="lt1"/>
                </a:solidFill>
              </a:rPr>
              <a:t>Got It</a:t>
            </a:r>
          </a:p>
          <a:p>
            <a:pPr marL="0" lvl="0" indent="0" algn="just" rtl="0">
              <a:spcBef>
                <a:spcPts val="0"/>
              </a:spcBef>
              <a:spcAft>
                <a:spcPts val="0"/>
              </a:spcAft>
              <a:buNone/>
            </a:pPr>
            <a:endParaRPr lang="en-US" sz="1300" u="sng" dirty="0"/>
          </a:p>
          <a:p>
            <a:pPr marL="285750" indent="-285750" algn="just"/>
            <a:r>
              <a:rPr lang="en-US" sz="1300" dirty="0"/>
              <a:t>This is a game for 2 players.</a:t>
            </a:r>
            <a:r>
              <a:rPr lang="en-US" sz="1300" dirty="0">
                <a:solidFill>
                  <a:schemeClr val="lt1"/>
                </a:solidFill>
              </a:rPr>
              <a:t> Start with the target number 23</a:t>
            </a:r>
            <a:r>
              <a:rPr lang="en-US" sz="1300" dirty="0"/>
              <a:t>.</a:t>
            </a:r>
          </a:p>
          <a:p>
            <a:pPr marL="0" indent="0" algn="just">
              <a:buNone/>
            </a:pPr>
            <a:endParaRPr lang="en-US" sz="1300" dirty="0"/>
          </a:p>
          <a:p>
            <a:pPr marL="285750" indent="-285750" algn="just"/>
            <a:r>
              <a:rPr lang="en-US" sz="1300" dirty="0">
                <a:solidFill>
                  <a:schemeClr val="lt1"/>
                </a:solidFill>
              </a:rPr>
              <a:t>The first player chooses a number from 1 to 4. Then the other player adds a number from 1 to 4 to the first player’s number.</a:t>
            </a:r>
          </a:p>
          <a:p>
            <a:pPr marL="285750" indent="-285750" algn="just"/>
            <a:endParaRPr lang="en-US" sz="1300" dirty="0"/>
          </a:p>
          <a:p>
            <a:pPr marL="285750" indent="-285750" algn="just"/>
            <a:r>
              <a:rPr lang="en-US" sz="1300" dirty="0">
                <a:solidFill>
                  <a:schemeClr val="lt1"/>
                </a:solidFill>
              </a:rPr>
              <a:t>Players take turns to add numbers from 1 to 4 to the running number.</a:t>
            </a:r>
          </a:p>
          <a:p>
            <a:pPr marL="285750" indent="-285750" algn="just"/>
            <a:endParaRPr lang="en-US" sz="1300" dirty="0"/>
          </a:p>
          <a:p>
            <a:pPr marL="285750" indent="-285750" algn="just"/>
            <a:r>
              <a:rPr lang="en-US" sz="1300" dirty="0">
                <a:solidFill>
                  <a:schemeClr val="lt1"/>
                </a:solidFill>
              </a:rPr>
              <a:t>First player to reach 23 wins the game!</a:t>
            </a:r>
          </a:p>
        </p:txBody>
      </p:sp>
    </p:spTree>
    <p:extLst>
      <p:ext uri="{BB962C8B-B14F-4D97-AF65-F5344CB8AC3E}">
        <p14:creationId xmlns:p14="http://schemas.microsoft.com/office/powerpoint/2010/main" val="3879850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Examples</a:t>
            </a:r>
            <a:endParaRPr dirty="0"/>
          </a:p>
        </p:txBody>
      </p:sp>
      <p:sp>
        <p:nvSpPr>
          <p:cNvPr id="256" name="Google Shape;256;p27"/>
          <p:cNvSpPr txBox="1">
            <a:spLocks noGrp="1"/>
          </p:cNvSpPr>
          <p:nvPr>
            <p:ph type="body" idx="1"/>
          </p:nvPr>
        </p:nvSpPr>
        <p:spPr>
          <a:xfrm>
            <a:off x="720000" y="1330125"/>
            <a:ext cx="4206932" cy="336835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AutoNum type="arabicPeriod" startAt="3"/>
            </a:pPr>
            <a:r>
              <a:rPr lang="en-US" sz="1300" dirty="0"/>
              <a:t>Discover relationships:</a:t>
            </a:r>
          </a:p>
          <a:p>
            <a:pPr marL="342900" lvl="0" indent="-342900" algn="just" rtl="0">
              <a:spcBef>
                <a:spcPts val="0"/>
              </a:spcBef>
              <a:spcAft>
                <a:spcPts val="0"/>
              </a:spcAft>
              <a:buAutoNum type="arabicPeriod" startAt="3"/>
            </a:pPr>
            <a:endParaRPr lang="en-US" sz="1300" dirty="0"/>
          </a:p>
          <a:p>
            <a:pPr marL="0" lvl="0" indent="0" algn="just" rtl="0">
              <a:spcBef>
                <a:spcPts val="0"/>
              </a:spcBef>
              <a:spcAft>
                <a:spcPts val="0"/>
              </a:spcAft>
              <a:buNone/>
            </a:pPr>
            <a:r>
              <a:rPr lang="en-US" sz="1300" u="sng" dirty="0">
                <a:solidFill>
                  <a:schemeClr val="lt1"/>
                </a:solidFill>
              </a:rPr>
              <a:t>Coordinates of Numbers</a:t>
            </a:r>
          </a:p>
          <a:p>
            <a:pPr marL="0" lvl="0" indent="0" algn="just" rtl="0">
              <a:spcBef>
                <a:spcPts val="0"/>
              </a:spcBef>
              <a:spcAft>
                <a:spcPts val="0"/>
              </a:spcAft>
              <a:buNone/>
            </a:pPr>
            <a:endParaRPr lang="en-US" sz="1300" u="sng" dirty="0"/>
          </a:p>
          <a:p>
            <a:pPr marL="285750" indent="-285750" algn="just"/>
            <a:r>
              <a:rPr lang="en-US" sz="1300" dirty="0"/>
              <a:t>This interactive task allows students to play around with the characteristics of squares, using visual clues initially.</a:t>
            </a:r>
          </a:p>
          <a:p>
            <a:pPr marL="285750" indent="-285750" algn="just"/>
            <a:endParaRPr lang="en-US" sz="1300" dirty="0"/>
          </a:p>
          <a:p>
            <a:pPr marL="285750" indent="-285750" algn="just"/>
            <a:r>
              <a:rPr lang="en-US" sz="1300" dirty="0">
                <a:solidFill>
                  <a:schemeClr val="lt1"/>
                </a:solidFill>
              </a:rPr>
              <a:t>The idea is that the coordinates of a square fit in a pattern and that there is a certain relationship between the coordinates of all 4 vertices.</a:t>
            </a:r>
            <a:endParaRPr lang="en-US" sz="1300" dirty="0"/>
          </a:p>
        </p:txBody>
      </p:sp>
      <p:sp>
        <p:nvSpPr>
          <p:cNvPr id="2" name="TextBox 1">
            <a:extLst>
              <a:ext uri="{FF2B5EF4-FFF2-40B4-BE49-F238E27FC236}">
                <a16:creationId xmlns:a16="http://schemas.microsoft.com/office/drawing/2014/main" id="{AFC377DE-E30D-974F-086C-19610B46C95C}"/>
              </a:ext>
            </a:extLst>
          </p:cNvPr>
          <p:cNvSpPr txBox="1"/>
          <p:nvPr/>
        </p:nvSpPr>
        <p:spPr>
          <a:xfrm>
            <a:off x="720000" y="4098758"/>
            <a:ext cx="2616758" cy="523220"/>
          </a:xfrm>
          <a:prstGeom prst="rect">
            <a:avLst/>
          </a:prstGeom>
          <a:noFill/>
        </p:spPr>
        <p:txBody>
          <a:bodyPr wrap="square" rtlCol="0">
            <a:spAutoFit/>
          </a:bodyPr>
          <a:lstStyle/>
          <a:p>
            <a:r>
              <a:rPr lang="en-US" dirty="0">
                <a:solidFill>
                  <a:srgbClr val="FF0000"/>
                </a:solidFill>
              </a:rPr>
              <a:t>Lets </a:t>
            </a:r>
            <a:r>
              <a:rPr lang="en-IN" dirty="0">
                <a:solidFill>
                  <a:srgbClr val="FF0000"/>
                </a:solidFill>
              </a:rPr>
              <a:t> play a game : https://nrich.maths.org/10733</a:t>
            </a:r>
            <a:endParaRPr lang="en-US" dirty="0">
              <a:solidFill>
                <a:srgbClr val="FF0000"/>
              </a:solidFill>
            </a:endParaRPr>
          </a:p>
        </p:txBody>
      </p:sp>
      <p:pic>
        <p:nvPicPr>
          <p:cNvPr id="8" name="Picture 7">
            <a:extLst>
              <a:ext uri="{FF2B5EF4-FFF2-40B4-BE49-F238E27FC236}">
                <a16:creationId xmlns:a16="http://schemas.microsoft.com/office/drawing/2014/main" id="{6C18B739-A91B-BB4D-6C42-D813BBC318A0}"/>
              </a:ext>
            </a:extLst>
          </p:cNvPr>
          <p:cNvPicPr>
            <a:picLocks noChangeAspect="1"/>
          </p:cNvPicPr>
          <p:nvPr/>
        </p:nvPicPr>
        <p:blipFill>
          <a:blip r:embed="rId3"/>
          <a:stretch>
            <a:fillRect/>
          </a:stretch>
        </p:blipFill>
        <p:spPr>
          <a:xfrm>
            <a:off x="5956178" y="944880"/>
            <a:ext cx="3345470" cy="3589021"/>
          </a:xfrm>
          <a:prstGeom prst="rect">
            <a:avLst/>
          </a:prstGeom>
        </p:spPr>
      </p:pic>
      <p:pic>
        <p:nvPicPr>
          <p:cNvPr id="1026" name="Picture 2" descr="Worksheet Complete Pattern Worksheet Preschool Kids Stock Vector ...">
            <a:extLst>
              <a:ext uri="{FF2B5EF4-FFF2-40B4-BE49-F238E27FC236}">
                <a16:creationId xmlns:a16="http://schemas.microsoft.com/office/drawing/2014/main" id="{AAB08E9E-2B41-BA2B-BF1F-D225E0C8BC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6178" y="944880"/>
            <a:ext cx="3345470" cy="35890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72DDA4-6A00-A614-D760-DDE88396407B}"/>
              </a:ext>
            </a:extLst>
          </p:cNvPr>
          <p:cNvPicPr>
            <a:picLocks noChangeAspect="1"/>
          </p:cNvPicPr>
          <p:nvPr/>
        </p:nvPicPr>
        <p:blipFill>
          <a:blip r:embed="rId5"/>
          <a:stretch>
            <a:fillRect/>
          </a:stretch>
        </p:blipFill>
        <p:spPr>
          <a:xfrm>
            <a:off x="5956178" y="944880"/>
            <a:ext cx="3598415" cy="3589020"/>
          </a:xfrm>
          <a:prstGeom prst="rect">
            <a:avLst/>
          </a:prstGeom>
        </p:spPr>
      </p:pic>
      <p:pic>
        <p:nvPicPr>
          <p:cNvPr id="7" name="Picture 6">
            <a:extLst>
              <a:ext uri="{FF2B5EF4-FFF2-40B4-BE49-F238E27FC236}">
                <a16:creationId xmlns:a16="http://schemas.microsoft.com/office/drawing/2014/main" id="{907F59E2-BA7B-2695-8417-1024FB50832F}"/>
              </a:ext>
            </a:extLst>
          </p:cNvPr>
          <p:cNvPicPr>
            <a:picLocks noChangeAspect="1"/>
          </p:cNvPicPr>
          <p:nvPr/>
        </p:nvPicPr>
        <p:blipFill>
          <a:blip r:embed="rId6"/>
          <a:stretch>
            <a:fillRect/>
          </a:stretch>
        </p:blipFill>
        <p:spPr>
          <a:xfrm>
            <a:off x="5956178" y="944879"/>
            <a:ext cx="3855928" cy="3760905"/>
          </a:xfrm>
          <a:prstGeom prst="rect">
            <a:avLst/>
          </a:prstGeom>
        </p:spPr>
      </p:pic>
    </p:spTree>
    <p:extLst>
      <p:ext uri="{BB962C8B-B14F-4D97-AF65-F5344CB8AC3E}">
        <p14:creationId xmlns:p14="http://schemas.microsoft.com/office/powerpoint/2010/main" val="255221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Examples</a:t>
            </a:r>
            <a:endParaRPr dirty="0"/>
          </a:p>
        </p:txBody>
      </p:sp>
      <p:sp>
        <p:nvSpPr>
          <p:cNvPr id="256" name="Google Shape;256;p27"/>
          <p:cNvSpPr txBox="1">
            <a:spLocks noGrp="1"/>
          </p:cNvSpPr>
          <p:nvPr>
            <p:ph type="body" idx="1"/>
          </p:nvPr>
        </p:nvSpPr>
        <p:spPr>
          <a:xfrm>
            <a:off x="720000" y="1330125"/>
            <a:ext cx="4206932" cy="33683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300" dirty="0"/>
              <a:t>4.     Conjecture about making changes:</a:t>
            </a:r>
          </a:p>
          <a:p>
            <a:pPr marL="0" lvl="0" indent="0" algn="just" rtl="0">
              <a:spcBef>
                <a:spcPts val="0"/>
              </a:spcBef>
              <a:spcAft>
                <a:spcPts val="0"/>
              </a:spcAft>
              <a:buNone/>
            </a:pPr>
            <a:endParaRPr lang="en-US" sz="1300" u="sng" dirty="0"/>
          </a:p>
          <a:p>
            <a:pPr marL="0" lvl="0" indent="0" algn="just" rtl="0">
              <a:spcBef>
                <a:spcPts val="0"/>
              </a:spcBef>
              <a:spcAft>
                <a:spcPts val="0"/>
              </a:spcAft>
              <a:buNone/>
            </a:pPr>
            <a:r>
              <a:rPr lang="en-US" sz="1300" u="sng" dirty="0">
                <a:solidFill>
                  <a:schemeClr val="lt1"/>
                </a:solidFill>
              </a:rPr>
              <a:t>White Box</a:t>
            </a:r>
          </a:p>
          <a:p>
            <a:pPr marL="0" lvl="0" indent="0" algn="just" rtl="0">
              <a:spcBef>
                <a:spcPts val="0"/>
              </a:spcBef>
              <a:spcAft>
                <a:spcPts val="0"/>
              </a:spcAft>
              <a:buNone/>
            </a:pPr>
            <a:endParaRPr lang="en-US" sz="1300" u="sng" dirty="0"/>
          </a:p>
          <a:p>
            <a:pPr marL="285750" indent="-285750" algn="just"/>
            <a:r>
              <a:rPr lang="en-US" sz="1300" dirty="0"/>
              <a:t>The White Box contains a number of filled triangles.</a:t>
            </a:r>
          </a:p>
          <a:p>
            <a:pPr marL="285750" indent="-285750" algn="just"/>
            <a:endParaRPr lang="en-US" sz="1300" dirty="0"/>
          </a:p>
          <a:p>
            <a:pPr marL="285750" indent="-285750" algn="just"/>
            <a:r>
              <a:rPr lang="en-US" sz="1300" dirty="0"/>
              <a:t>The task is to find the number of filled triangles in the grid.</a:t>
            </a:r>
          </a:p>
          <a:p>
            <a:pPr marL="285750" indent="-285750" algn="just"/>
            <a:endParaRPr lang="en-US" sz="1300" dirty="0"/>
          </a:p>
          <a:p>
            <a:pPr marL="285750" indent="-285750" algn="just"/>
            <a:r>
              <a:rPr lang="en-US" sz="1300" dirty="0"/>
              <a:t>Rays can be fired into the box, some will pass straight through the box and some will be deflected by the triangles</a:t>
            </a:r>
          </a:p>
        </p:txBody>
      </p:sp>
      <p:pic>
        <p:nvPicPr>
          <p:cNvPr id="3" name="Picture 2">
            <a:extLst>
              <a:ext uri="{FF2B5EF4-FFF2-40B4-BE49-F238E27FC236}">
                <a16:creationId xmlns:a16="http://schemas.microsoft.com/office/drawing/2014/main" id="{B5BA485D-26FE-9CD0-4AA2-180D94BCB514}"/>
              </a:ext>
            </a:extLst>
          </p:cNvPr>
          <p:cNvPicPr>
            <a:picLocks noChangeAspect="1"/>
          </p:cNvPicPr>
          <p:nvPr/>
        </p:nvPicPr>
        <p:blipFill>
          <a:blip r:embed="rId3"/>
          <a:stretch>
            <a:fillRect/>
          </a:stretch>
        </p:blipFill>
        <p:spPr>
          <a:xfrm>
            <a:off x="5323974" y="1343620"/>
            <a:ext cx="3326589" cy="2456260"/>
          </a:xfrm>
          <a:prstGeom prst="rect">
            <a:avLst/>
          </a:prstGeom>
        </p:spPr>
      </p:pic>
    </p:spTree>
    <p:extLst>
      <p:ext uri="{BB962C8B-B14F-4D97-AF65-F5344CB8AC3E}">
        <p14:creationId xmlns:p14="http://schemas.microsoft.com/office/powerpoint/2010/main" val="74992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4" name="Google Shape;244;p26"/>
          <p:cNvSpPr txBox="1">
            <a:spLocks noGrp="1"/>
          </p:cNvSpPr>
          <p:nvPr>
            <p:ph type="title"/>
          </p:nvPr>
        </p:nvSpPr>
        <p:spPr>
          <a:xfrm>
            <a:off x="4063750" y="2162849"/>
            <a:ext cx="4360200" cy="14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b="1" dirty="0"/>
              <a:t>Thank You</a:t>
            </a:r>
            <a:endParaRPr sz="5400" b="1" dirty="0"/>
          </a:p>
        </p:txBody>
      </p:sp>
      <p:sp>
        <p:nvSpPr>
          <p:cNvPr id="245" name="Google Shape;245;p26"/>
          <p:cNvSpPr txBox="1"/>
          <p:nvPr/>
        </p:nvSpPr>
        <p:spPr>
          <a:xfrm>
            <a:off x="3269855"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GLA UNIVERSITY</a:t>
            </a:r>
            <a:endParaRPr sz="1000" dirty="0">
              <a:solidFill>
                <a:schemeClr val="lt1"/>
              </a:solidFill>
              <a:latin typeface="Encode Sans Expanded"/>
              <a:ea typeface="Encode Sans Expanded"/>
              <a:cs typeface="Encode Sans Expanded"/>
              <a:sym typeface="Encode Sans Expanded"/>
            </a:endParaRPr>
          </a:p>
        </p:txBody>
      </p:sp>
      <p:cxnSp>
        <p:nvCxnSpPr>
          <p:cNvPr id="246" name="Google Shape;246;p26"/>
          <p:cNvCxnSpPr/>
          <p:nvPr/>
        </p:nvCxnSpPr>
        <p:spPr>
          <a:xfrm>
            <a:off x="3269855" y="354238"/>
            <a:ext cx="1455000" cy="0"/>
          </a:xfrm>
          <a:prstGeom prst="straightConnector1">
            <a:avLst/>
          </a:prstGeom>
          <a:noFill/>
          <a:ln w="9525" cap="flat" cmpd="sng">
            <a:solidFill>
              <a:srgbClr val="FFFFFF"/>
            </a:solidFill>
            <a:prstDash val="solid"/>
            <a:round/>
            <a:headEnd type="none" w="med" len="med"/>
            <a:tailEnd type="none" w="med" len="med"/>
          </a:ln>
        </p:spPr>
      </p:cxnSp>
      <p:sp>
        <p:nvSpPr>
          <p:cNvPr id="247" name="Google Shape;247;p26"/>
          <p:cNvSpPr txBox="1"/>
          <p:nvPr/>
        </p:nvSpPr>
        <p:spPr>
          <a:xfrm>
            <a:off x="6968900"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23/01/2023</a:t>
            </a:r>
            <a:endParaRPr sz="1000" dirty="0">
              <a:solidFill>
                <a:schemeClr val="lt1"/>
              </a:solidFill>
              <a:latin typeface="Encode Sans Expanded"/>
              <a:ea typeface="Encode Sans Expanded"/>
              <a:cs typeface="Encode Sans Expanded"/>
              <a:sym typeface="Encode Sans Expanded"/>
            </a:endParaRPr>
          </a:p>
        </p:txBody>
      </p:sp>
      <p:cxnSp>
        <p:nvCxnSpPr>
          <p:cNvPr id="248" name="Google Shape;248;p26"/>
          <p:cNvCxnSpPr/>
          <p:nvPr/>
        </p:nvCxnSpPr>
        <p:spPr>
          <a:xfrm>
            <a:off x="6968950" y="354238"/>
            <a:ext cx="1455000" cy="0"/>
          </a:xfrm>
          <a:prstGeom prst="straightConnector1">
            <a:avLst/>
          </a:prstGeom>
          <a:noFill/>
          <a:ln w="9525" cap="flat" cmpd="sng">
            <a:solidFill>
              <a:srgbClr val="FFFFFF"/>
            </a:solidFill>
            <a:prstDash val="solid"/>
            <a:round/>
            <a:headEnd type="none" w="med" len="med"/>
            <a:tailEnd type="none" w="med" len="med"/>
          </a:ln>
        </p:spPr>
      </p:cxnSp>
      <p:cxnSp>
        <p:nvCxnSpPr>
          <p:cNvPr id="249" name="Google Shape;249;p26"/>
          <p:cNvCxnSpPr/>
          <p:nvPr/>
        </p:nvCxnSpPr>
        <p:spPr>
          <a:xfrm>
            <a:off x="709055" y="2010462"/>
            <a:ext cx="7725900" cy="0"/>
          </a:xfrm>
          <a:prstGeom prst="straightConnector1">
            <a:avLst/>
          </a:prstGeom>
          <a:noFill/>
          <a:ln w="9525" cap="flat" cmpd="sng">
            <a:solidFill>
              <a:schemeClr val="lt1"/>
            </a:solidFill>
            <a:prstDash val="solid"/>
            <a:round/>
            <a:headEnd type="none" w="med" len="med"/>
            <a:tailEnd type="none" w="med" len="med"/>
          </a:ln>
        </p:spPr>
      </p:cxnSp>
      <p:cxnSp>
        <p:nvCxnSpPr>
          <p:cNvPr id="250" name="Google Shape;250;p26"/>
          <p:cNvCxnSpPr/>
          <p:nvPr/>
        </p:nvCxnSpPr>
        <p:spPr>
          <a:xfrm>
            <a:off x="4664255" y="3776588"/>
            <a:ext cx="3770700" cy="0"/>
          </a:xfrm>
          <a:prstGeom prst="straightConnector1">
            <a:avLst/>
          </a:prstGeom>
          <a:noFill/>
          <a:ln w="9525" cap="flat" cmpd="sng">
            <a:solidFill>
              <a:schemeClr val="lt1"/>
            </a:solidFill>
            <a:prstDash val="solid"/>
            <a:round/>
            <a:headEnd type="none" w="med" len="med"/>
            <a:tailEnd type="none" w="med" len="med"/>
          </a:ln>
        </p:spPr>
      </p:cxnSp>
      <p:sp>
        <p:nvSpPr>
          <p:cNvPr id="2" name="Google Shape;243;p26">
            <a:extLst>
              <a:ext uri="{FF2B5EF4-FFF2-40B4-BE49-F238E27FC236}">
                <a16:creationId xmlns:a16="http://schemas.microsoft.com/office/drawing/2014/main" id="{BA1AD54F-19FC-AA12-BD37-8E35834C8449}"/>
              </a:ext>
            </a:extLst>
          </p:cNvPr>
          <p:cNvSpPr txBox="1">
            <a:spLocks noGrp="1"/>
          </p:cNvSpPr>
          <p:nvPr/>
        </p:nvSpPr>
        <p:spPr>
          <a:xfrm>
            <a:off x="4074755" y="4013099"/>
            <a:ext cx="4360200" cy="594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Maven Pro"/>
              <a:buNone/>
              <a:defRPr sz="1600" b="0" i="0" u="none" strike="noStrike" cap="none">
                <a:solidFill>
                  <a:schemeClr val="lt1"/>
                </a:solidFill>
                <a:latin typeface="Maven Pro"/>
                <a:ea typeface="Maven Pro"/>
                <a:cs typeface="Maven Pro"/>
                <a:sym typeface="Maven Pro"/>
              </a:defRPr>
            </a:lvl1pPr>
            <a:lvl2pPr marL="914400" marR="0" lvl="1"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2pPr>
            <a:lvl3pPr marL="1371600" marR="0" lvl="2"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3pPr>
            <a:lvl4pPr marL="1828800" marR="0" lvl="3"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4pPr>
            <a:lvl5pPr marL="2286000" marR="0" lvl="4"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5pPr>
            <a:lvl6pPr marL="2743200" marR="0" lvl="5"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6pPr>
            <a:lvl7pPr marL="3200400" marR="0" lvl="6"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7pPr>
            <a:lvl8pPr marL="3657600" marR="0" lvl="7"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8pPr>
            <a:lvl9pPr marL="4114800" marR="0" lvl="8"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9pPr>
          </a:lstStyle>
          <a:p>
            <a:pPr marL="0" lvl="0" indent="0" algn="r" rtl="0">
              <a:spcBef>
                <a:spcPts val="0"/>
              </a:spcBef>
              <a:spcAft>
                <a:spcPts val="0"/>
              </a:spcAft>
              <a:buNone/>
            </a:pPr>
            <a:r>
              <a:rPr lang="en" dirty="0"/>
              <a:t>Sources: nrich.maths.org, wikipedia.org</a:t>
            </a:r>
            <a:endParaRPr dirty="0"/>
          </a:p>
        </p:txBody>
      </p:sp>
    </p:spTree>
    <p:extLst>
      <p:ext uri="{BB962C8B-B14F-4D97-AF65-F5344CB8AC3E}">
        <p14:creationId xmlns:p14="http://schemas.microsoft.com/office/powerpoint/2010/main" val="12251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subTitle" idx="7"/>
          </p:nvPr>
        </p:nvSpPr>
        <p:spPr>
          <a:xfrm>
            <a:off x="784850" y="2844700"/>
            <a:ext cx="21924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26" name="Google Shape;226;p25"/>
          <p:cNvSpPr txBox="1">
            <a:spLocks noGrp="1"/>
          </p:cNvSpPr>
          <p:nvPr>
            <p:ph type="title"/>
          </p:nvPr>
        </p:nvSpPr>
        <p:spPr>
          <a:xfrm>
            <a:off x="789750" y="171975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27" name="Google Shape;227;p25"/>
          <p:cNvSpPr txBox="1">
            <a:spLocks noGrp="1"/>
          </p:cNvSpPr>
          <p:nvPr>
            <p:ph type="subTitle" idx="1"/>
          </p:nvPr>
        </p:nvSpPr>
        <p:spPr>
          <a:xfrm>
            <a:off x="789450" y="3384200"/>
            <a:ext cx="2192400" cy="12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Understanding what the topic is and how creativity and innovation can be thought of in the field of mathematics.</a:t>
            </a:r>
            <a:endParaRPr dirty="0"/>
          </a:p>
        </p:txBody>
      </p:sp>
      <p:sp>
        <p:nvSpPr>
          <p:cNvPr id="228" name="Google Shape;228;p25"/>
          <p:cNvSpPr txBox="1">
            <a:spLocks noGrp="1"/>
          </p:cNvSpPr>
          <p:nvPr>
            <p:ph type="title" idx="2"/>
          </p:nvPr>
        </p:nvSpPr>
        <p:spPr>
          <a:xfrm>
            <a:off x="3473550" y="171975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29" name="Google Shape;229;p25"/>
          <p:cNvSpPr txBox="1">
            <a:spLocks noGrp="1"/>
          </p:cNvSpPr>
          <p:nvPr>
            <p:ph type="subTitle" idx="3"/>
          </p:nvPr>
        </p:nvSpPr>
        <p:spPr>
          <a:xfrm>
            <a:off x="3473551" y="3384200"/>
            <a:ext cx="2196900" cy="12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we will see how creativity can be applied in a mathematics classroom and how a teacher can make their class more interesting.</a:t>
            </a:r>
            <a:endParaRPr dirty="0"/>
          </a:p>
        </p:txBody>
      </p:sp>
      <p:sp>
        <p:nvSpPr>
          <p:cNvPr id="230" name="Google Shape;230;p25"/>
          <p:cNvSpPr txBox="1">
            <a:spLocks noGrp="1"/>
          </p:cNvSpPr>
          <p:nvPr>
            <p:ph type="title" idx="4"/>
          </p:nvPr>
        </p:nvSpPr>
        <p:spPr>
          <a:xfrm>
            <a:off x="6157350" y="171975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31" name="Google Shape;231;p25"/>
          <p:cNvSpPr txBox="1">
            <a:spLocks noGrp="1"/>
          </p:cNvSpPr>
          <p:nvPr>
            <p:ph type="subTitle" idx="5"/>
          </p:nvPr>
        </p:nvSpPr>
        <p:spPr>
          <a:xfrm>
            <a:off x="6157351" y="3384200"/>
            <a:ext cx="2196900" cy="12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set of interactive games that can be played in the class to deepen our understanding of basic mathmatics.</a:t>
            </a:r>
            <a:endParaRPr dirty="0"/>
          </a:p>
        </p:txBody>
      </p:sp>
      <p:sp>
        <p:nvSpPr>
          <p:cNvPr id="232" name="Google Shape;232;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rPr>
              <a:t>TABLE OF CONTENTS</a:t>
            </a:r>
            <a:endParaRPr sz="3000">
              <a:solidFill>
                <a:schemeClr val="lt1"/>
              </a:solidFill>
            </a:endParaRPr>
          </a:p>
        </p:txBody>
      </p:sp>
      <p:sp>
        <p:nvSpPr>
          <p:cNvPr id="233" name="Google Shape;233;p25"/>
          <p:cNvSpPr txBox="1">
            <a:spLocks noGrp="1"/>
          </p:cNvSpPr>
          <p:nvPr>
            <p:ph type="subTitle" idx="8"/>
          </p:nvPr>
        </p:nvSpPr>
        <p:spPr>
          <a:xfrm>
            <a:off x="3473549" y="2844700"/>
            <a:ext cx="2433955"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Implementation</a:t>
            </a:r>
            <a:endParaRPr dirty="0"/>
          </a:p>
        </p:txBody>
      </p:sp>
      <p:sp>
        <p:nvSpPr>
          <p:cNvPr id="234" name="Google Shape;234;p25"/>
          <p:cNvSpPr txBox="1">
            <a:spLocks noGrp="1"/>
          </p:cNvSpPr>
          <p:nvPr>
            <p:ph type="subTitle" idx="9"/>
          </p:nvPr>
        </p:nvSpPr>
        <p:spPr>
          <a:xfrm>
            <a:off x="6161957" y="2844700"/>
            <a:ext cx="21969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Examples</a:t>
            </a:r>
            <a:endParaRPr dirty="0"/>
          </a:p>
        </p:txBody>
      </p:sp>
      <p:cxnSp>
        <p:nvCxnSpPr>
          <p:cNvPr id="235" name="Google Shape;235;p25"/>
          <p:cNvCxnSpPr/>
          <p:nvPr/>
        </p:nvCxnSpPr>
        <p:spPr>
          <a:xfrm>
            <a:off x="784475" y="2384875"/>
            <a:ext cx="2195100" cy="0"/>
          </a:xfrm>
          <a:prstGeom prst="straightConnector1">
            <a:avLst/>
          </a:prstGeom>
          <a:noFill/>
          <a:ln w="9525" cap="flat" cmpd="sng">
            <a:solidFill>
              <a:schemeClr val="lt1"/>
            </a:solidFill>
            <a:prstDash val="solid"/>
            <a:round/>
            <a:headEnd type="none" w="med" len="med"/>
            <a:tailEnd type="none" w="med" len="med"/>
          </a:ln>
        </p:spPr>
      </p:cxnSp>
      <p:cxnSp>
        <p:nvCxnSpPr>
          <p:cNvPr id="236" name="Google Shape;236;p25"/>
          <p:cNvCxnSpPr/>
          <p:nvPr/>
        </p:nvCxnSpPr>
        <p:spPr>
          <a:xfrm>
            <a:off x="3474450" y="2384875"/>
            <a:ext cx="2195100" cy="0"/>
          </a:xfrm>
          <a:prstGeom prst="straightConnector1">
            <a:avLst/>
          </a:prstGeom>
          <a:noFill/>
          <a:ln w="9525" cap="flat" cmpd="sng">
            <a:solidFill>
              <a:schemeClr val="lt1"/>
            </a:solidFill>
            <a:prstDash val="solid"/>
            <a:round/>
            <a:headEnd type="none" w="med" len="med"/>
            <a:tailEnd type="none" w="med" len="med"/>
          </a:ln>
        </p:spPr>
      </p:cxnSp>
      <p:cxnSp>
        <p:nvCxnSpPr>
          <p:cNvPr id="237" name="Google Shape;237;p25"/>
          <p:cNvCxnSpPr/>
          <p:nvPr/>
        </p:nvCxnSpPr>
        <p:spPr>
          <a:xfrm>
            <a:off x="6164425" y="2384875"/>
            <a:ext cx="21951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idx="2"/>
          </p:nvPr>
        </p:nvSpPr>
        <p:spPr>
          <a:xfrm>
            <a:off x="6969000" y="955107"/>
            <a:ext cx="1455000" cy="98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44" name="Google Shape;244;p26"/>
          <p:cNvSpPr txBox="1">
            <a:spLocks noGrp="1"/>
          </p:cNvSpPr>
          <p:nvPr>
            <p:ph type="title"/>
          </p:nvPr>
        </p:nvSpPr>
        <p:spPr>
          <a:xfrm>
            <a:off x="4063750" y="2162849"/>
            <a:ext cx="4360200" cy="14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245" name="Google Shape;245;p26"/>
          <p:cNvSpPr txBox="1"/>
          <p:nvPr/>
        </p:nvSpPr>
        <p:spPr>
          <a:xfrm>
            <a:off x="3269855"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GLA UNIVERSITY</a:t>
            </a:r>
            <a:endParaRPr sz="1000" dirty="0">
              <a:solidFill>
                <a:schemeClr val="lt1"/>
              </a:solidFill>
              <a:latin typeface="Encode Sans Expanded"/>
              <a:ea typeface="Encode Sans Expanded"/>
              <a:cs typeface="Encode Sans Expanded"/>
              <a:sym typeface="Encode Sans Expanded"/>
            </a:endParaRPr>
          </a:p>
        </p:txBody>
      </p:sp>
      <p:cxnSp>
        <p:nvCxnSpPr>
          <p:cNvPr id="246" name="Google Shape;246;p26"/>
          <p:cNvCxnSpPr/>
          <p:nvPr/>
        </p:nvCxnSpPr>
        <p:spPr>
          <a:xfrm>
            <a:off x="3269855" y="354238"/>
            <a:ext cx="1455000" cy="0"/>
          </a:xfrm>
          <a:prstGeom prst="straightConnector1">
            <a:avLst/>
          </a:prstGeom>
          <a:noFill/>
          <a:ln w="9525" cap="flat" cmpd="sng">
            <a:solidFill>
              <a:srgbClr val="FFFFFF"/>
            </a:solidFill>
            <a:prstDash val="solid"/>
            <a:round/>
            <a:headEnd type="none" w="med" len="med"/>
            <a:tailEnd type="none" w="med" len="med"/>
          </a:ln>
        </p:spPr>
      </p:cxnSp>
      <p:sp>
        <p:nvSpPr>
          <p:cNvPr id="247" name="Google Shape;247;p26"/>
          <p:cNvSpPr txBox="1"/>
          <p:nvPr/>
        </p:nvSpPr>
        <p:spPr>
          <a:xfrm>
            <a:off x="6968900"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23/01/2023</a:t>
            </a:r>
            <a:endParaRPr sz="1000" dirty="0">
              <a:solidFill>
                <a:schemeClr val="lt1"/>
              </a:solidFill>
              <a:latin typeface="Encode Sans Expanded"/>
              <a:ea typeface="Encode Sans Expanded"/>
              <a:cs typeface="Encode Sans Expanded"/>
              <a:sym typeface="Encode Sans Expanded"/>
            </a:endParaRPr>
          </a:p>
        </p:txBody>
      </p:sp>
      <p:cxnSp>
        <p:nvCxnSpPr>
          <p:cNvPr id="248" name="Google Shape;248;p26"/>
          <p:cNvCxnSpPr/>
          <p:nvPr/>
        </p:nvCxnSpPr>
        <p:spPr>
          <a:xfrm>
            <a:off x="6968950" y="354238"/>
            <a:ext cx="1455000" cy="0"/>
          </a:xfrm>
          <a:prstGeom prst="straightConnector1">
            <a:avLst/>
          </a:prstGeom>
          <a:noFill/>
          <a:ln w="9525" cap="flat" cmpd="sng">
            <a:solidFill>
              <a:srgbClr val="FFFFFF"/>
            </a:solidFill>
            <a:prstDash val="solid"/>
            <a:round/>
            <a:headEnd type="none" w="med" len="med"/>
            <a:tailEnd type="none" w="med" len="med"/>
          </a:ln>
        </p:spPr>
      </p:cxnSp>
      <p:cxnSp>
        <p:nvCxnSpPr>
          <p:cNvPr id="249" name="Google Shape;249;p26"/>
          <p:cNvCxnSpPr/>
          <p:nvPr/>
        </p:nvCxnSpPr>
        <p:spPr>
          <a:xfrm>
            <a:off x="709055" y="2010462"/>
            <a:ext cx="7725900" cy="0"/>
          </a:xfrm>
          <a:prstGeom prst="straightConnector1">
            <a:avLst/>
          </a:prstGeom>
          <a:noFill/>
          <a:ln w="9525" cap="flat" cmpd="sng">
            <a:solidFill>
              <a:schemeClr val="lt1"/>
            </a:solidFill>
            <a:prstDash val="solid"/>
            <a:round/>
            <a:headEnd type="none" w="med" len="med"/>
            <a:tailEnd type="none" w="med" len="med"/>
          </a:ln>
        </p:spPr>
      </p:cxnSp>
      <p:cxnSp>
        <p:nvCxnSpPr>
          <p:cNvPr id="250" name="Google Shape;250;p26"/>
          <p:cNvCxnSpPr/>
          <p:nvPr/>
        </p:nvCxnSpPr>
        <p:spPr>
          <a:xfrm>
            <a:off x="4664255" y="3776588"/>
            <a:ext cx="37707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56" name="Google Shape;256;p27"/>
          <p:cNvSpPr txBox="1">
            <a:spLocks noGrp="1"/>
          </p:cNvSpPr>
          <p:nvPr>
            <p:ph type="body" idx="1"/>
          </p:nvPr>
        </p:nvSpPr>
        <p:spPr>
          <a:xfrm>
            <a:off x="720000" y="1330125"/>
            <a:ext cx="4206932" cy="3368350"/>
          </a:xfrm>
          <a:prstGeom prst="rect">
            <a:avLst/>
          </a:prstGeom>
        </p:spPr>
        <p:txBody>
          <a:bodyPr spcFirstLastPara="1" wrap="square" lIns="91425" tIns="91425" rIns="91425" bIns="91425" anchor="t" anchorCtr="0">
            <a:noAutofit/>
          </a:bodyPr>
          <a:lstStyle/>
          <a:p>
            <a:pPr marL="171450" indent="-171450" algn="just"/>
            <a:r>
              <a:rPr lang="en-US" sz="1300" dirty="0">
                <a:solidFill>
                  <a:schemeClr val="lt1"/>
                </a:solidFill>
              </a:rPr>
              <a:t>When we think of mathematics we often assume that it is a subject that is absolute and there is only one correct answer to a mathematical problem. </a:t>
            </a:r>
          </a:p>
          <a:p>
            <a:pPr marL="171450" indent="-171450" algn="just"/>
            <a:endParaRPr lang="en-US" sz="1300" dirty="0"/>
          </a:p>
          <a:p>
            <a:pPr marL="171450" indent="-171450" algn="just"/>
            <a:r>
              <a:rPr lang="en-US" sz="1300" dirty="0">
                <a:solidFill>
                  <a:schemeClr val="lt1"/>
                </a:solidFill>
              </a:rPr>
              <a:t>Students and teachers believe that calculation and solving problem statements given in textbooks is what mathematics is all about.</a:t>
            </a:r>
          </a:p>
          <a:p>
            <a:pPr marL="171450" indent="-171450" algn="just"/>
            <a:endParaRPr lang="en-US" sz="1300" dirty="0"/>
          </a:p>
          <a:p>
            <a:pPr marL="171450" indent="-171450" algn="just"/>
            <a:r>
              <a:rPr lang="en-US" sz="1300" dirty="0"/>
              <a:t>However, this is all but a very small part of mathematics. The subject is still very much young and new contributions are being made to it every day. Mathematicians who can creatively utilize their minds in mathematics and make major contributions to the field are also awarded the Fields medal.</a:t>
            </a:r>
          </a:p>
          <a:p>
            <a:pPr marL="0" lvl="0" indent="0" algn="just" rtl="0">
              <a:spcBef>
                <a:spcPts val="0"/>
              </a:spcBef>
              <a:spcAft>
                <a:spcPts val="0"/>
              </a:spcAft>
              <a:buNone/>
            </a:pPr>
            <a:endParaRPr sz="1300" dirty="0">
              <a:solidFill>
                <a:schemeClr val="lt1"/>
              </a:solidFill>
            </a:endParaRPr>
          </a:p>
        </p:txBody>
      </p:sp>
      <p:pic>
        <p:nvPicPr>
          <p:cNvPr id="5" name="Picture Placeholder 4">
            <a:extLst>
              <a:ext uri="{FF2B5EF4-FFF2-40B4-BE49-F238E27FC236}">
                <a16:creationId xmlns:a16="http://schemas.microsoft.com/office/drawing/2014/main" id="{D6044DA6-0225-034B-9382-3AE79523261F}"/>
              </a:ext>
            </a:extLst>
          </p:cNvPr>
          <p:cNvPicPr>
            <a:picLocks noGrp="1" noChangeAspect="1"/>
          </p:cNvPicPr>
          <p:nvPr>
            <p:ph type="pic" idx="2"/>
          </p:nvPr>
        </p:nvPicPr>
        <p:blipFill rotWithShape="1">
          <a:blip r:embed="rId3"/>
          <a:srcRect t="414" b="26882"/>
          <a:stretch/>
        </p:blipFill>
        <p:spPr>
          <a:xfrm>
            <a:off x="5251200" y="1279575"/>
            <a:ext cx="3172800" cy="31728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title"/>
          </p:nvPr>
        </p:nvSpPr>
        <p:spPr>
          <a:xfrm>
            <a:off x="3865000" y="3458337"/>
            <a:ext cx="4563900" cy="82490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dirty="0"/>
              <a:t>—  Sir Andrew Wiles</a:t>
            </a:r>
            <a:br>
              <a:rPr lang="en" dirty="0"/>
            </a:br>
            <a:r>
              <a:rPr lang="en" sz="1400" dirty="0"/>
              <a:t>(proved Fermat’s last theorem)</a:t>
            </a:r>
            <a:endParaRPr dirty="0"/>
          </a:p>
        </p:txBody>
      </p:sp>
      <p:sp>
        <p:nvSpPr>
          <p:cNvPr id="263" name="Google Shape;263;p28"/>
          <p:cNvSpPr txBox="1">
            <a:spLocks noGrp="1"/>
          </p:cNvSpPr>
          <p:nvPr>
            <p:ph type="subTitle" idx="1"/>
          </p:nvPr>
        </p:nvSpPr>
        <p:spPr>
          <a:xfrm>
            <a:off x="1395700" y="1253738"/>
            <a:ext cx="7033200" cy="1740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t>“Creativity is what maths is all about… We’re coming up with some completely unexpected patterns, either in the reasoning or the results… We’re thinking in terms of beauty and creativity, but the outside world thinks of us like a computer”</a:t>
            </a:r>
            <a:endParaRPr sz="2000" dirty="0"/>
          </a:p>
        </p:txBody>
      </p:sp>
      <p:cxnSp>
        <p:nvCxnSpPr>
          <p:cNvPr id="264" name="Google Shape;264;p28"/>
          <p:cNvCxnSpPr/>
          <p:nvPr/>
        </p:nvCxnSpPr>
        <p:spPr>
          <a:xfrm>
            <a:off x="3862750" y="3330907"/>
            <a:ext cx="4572300" cy="0"/>
          </a:xfrm>
          <a:prstGeom prst="straightConnector1">
            <a:avLst/>
          </a:prstGeom>
          <a:noFill/>
          <a:ln w="9525" cap="flat" cmpd="sng">
            <a:solidFill>
              <a:schemeClr val="lt1"/>
            </a:solidFill>
            <a:prstDash val="solid"/>
            <a:round/>
            <a:headEnd type="none" w="med" len="med"/>
            <a:tailEnd type="none" w="med" len="med"/>
          </a:ln>
        </p:spPr>
      </p:cxnSp>
      <p:cxnSp>
        <p:nvCxnSpPr>
          <p:cNvPr id="265" name="Google Shape;265;p28"/>
          <p:cNvCxnSpPr/>
          <p:nvPr/>
        </p:nvCxnSpPr>
        <p:spPr>
          <a:xfrm>
            <a:off x="727475" y="1153270"/>
            <a:ext cx="77076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Case of Manjul Bhargava</a:t>
            </a:r>
            <a:endParaRPr dirty="0"/>
          </a:p>
        </p:txBody>
      </p:sp>
      <p:sp>
        <p:nvSpPr>
          <p:cNvPr id="256" name="Google Shape;256;p27"/>
          <p:cNvSpPr txBox="1">
            <a:spLocks noGrp="1"/>
          </p:cNvSpPr>
          <p:nvPr>
            <p:ph type="body" idx="1"/>
          </p:nvPr>
        </p:nvSpPr>
        <p:spPr>
          <a:xfrm>
            <a:off x="720000" y="1330125"/>
            <a:ext cx="4206932" cy="3368350"/>
          </a:xfrm>
          <a:prstGeom prst="rect">
            <a:avLst/>
          </a:prstGeom>
        </p:spPr>
        <p:txBody>
          <a:bodyPr spcFirstLastPara="1" wrap="square" lIns="91425" tIns="91425" rIns="91425" bIns="91425" anchor="t" anchorCtr="0">
            <a:noAutofit/>
          </a:bodyPr>
          <a:lstStyle/>
          <a:p>
            <a:pPr marL="171450" indent="-171450" algn="just"/>
            <a:r>
              <a:rPr lang="en-US" sz="1300" dirty="0">
                <a:solidFill>
                  <a:schemeClr val="lt1"/>
                </a:solidFill>
              </a:rPr>
              <a:t>In 2014, a young successful mathematician by the name of </a:t>
            </a:r>
            <a:r>
              <a:rPr lang="en-US" sz="1300" dirty="0" err="1">
                <a:solidFill>
                  <a:schemeClr val="lt1"/>
                </a:solidFill>
              </a:rPr>
              <a:t>Manjul</a:t>
            </a:r>
            <a:r>
              <a:rPr lang="en-US" sz="1300" dirty="0">
                <a:solidFill>
                  <a:schemeClr val="lt1"/>
                </a:solidFill>
              </a:rPr>
              <a:t> Bhargava was awarded the Fields medal.</a:t>
            </a:r>
          </a:p>
          <a:p>
            <a:pPr marL="171450" indent="-171450" algn="just"/>
            <a:endParaRPr lang="en-US" sz="1300" dirty="0"/>
          </a:p>
          <a:p>
            <a:pPr marL="171450" indent="-171450" algn="just"/>
            <a:r>
              <a:rPr lang="en-US" sz="1300" dirty="0">
                <a:solidFill>
                  <a:schemeClr val="lt1"/>
                </a:solidFill>
              </a:rPr>
              <a:t>His achievement was to simplify a very complicated mathematical proof in the field of geometry of numbers from the 18</a:t>
            </a:r>
            <a:r>
              <a:rPr lang="en-US" sz="1300" baseline="30000" dirty="0">
                <a:solidFill>
                  <a:schemeClr val="lt1"/>
                </a:solidFill>
              </a:rPr>
              <a:t>th</a:t>
            </a:r>
            <a:r>
              <a:rPr lang="en-US" sz="1300" dirty="0">
                <a:solidFill>
                  <a:schemeClr val="lt1"/>
                </a:solidFill>
              </a:rPr>
              <a:t> century in a very few lines</a:t>
            </a:r>
          </a:p>
          <a:p>
            <a:pPr marL="171450" indent="-171450" algn="just"/>
            <a:endParaRPr lang="en-US" sz="1300" dirty="0"/>
          </a:p>
          <a:p>
            <a:pPr marL="171450" indent="-171450" algn="just"/>
            <a:r>
              <a:rPr lang="en-US" sz="1300" dirty="0"/>
              <a:t>He drew inspiration from a Rubik’s cube in creating the proof.</a:t>
            </a:r>
          </a:p>
          <a:p>
            <a:pPr marL="171450" indent="-171450" algn="just"/>
            <a:endParaRPr lang="en-US" sz="1300" dirty="0"/>
          </a:p>
          <a:p>
            <a:pPr marL="171450" indent="-171450" algn="just"/>
            <a:r>
              <a:rPr lang="en-US" sz="1300" dirty="0"/>
              <a:t>He said in an interview, ‘If you think about things the way someone else does, then you will never understand it as well as if you think about it your own way.’</a:t>
            </a:r>
          </a:p>
          <a:p>
            <a:pPr marL="0" lvl="0" indent="0" algn="just" rtl="0">
              <a:spcBef>
                <a:spcPts val="0"/>
              </a:spcBef>
              <a:spcAft>
                <a:spcPts val="0"/>
              </a:spcAft>
              <a:buNone/>
            </a:pPr>
            <a:endParaRPr sz="1300" dirty="0">
              <a:solidFill>
                <a:schemeClr val="lt1"/>
              </a:solidFill>
            </a:endParaRPr>
          </a:p>
        </p:txBody>
      </p:sp>
      <p:pic>
        <p:nvPicPr>
          <p:cNvPr id="6" name="Picture Placeholder 5">
            <a:extLst>
              <a:ext uri="{FF2B5EF4-FFF2-40B4-BE49-F238E27FC236}">
                <a16:creationId xmlns:a16="http://schemas.microsoft.com/office/drawing/2014/main" id="{DC566C0C-13D4-E920-7C1A-2F7D9EEFE5E4}"/>
              </a:ext>
            </a:extLst>
          </p:cNvPr>
          <p:cNvPicPr>
            <a:picLocks noGrp="1" noChangeAspect="1"/>
          </p:cNvPicPr>
          <p:nvPr>
            <p:ph type="pic" idx="2"/>
          </p:nvPr>
        </p:nvPicPr>
        <p:blipFill rotWithShape="1">
          <a:blip r:embed="rId3"/>
          <a:srcRect t="528" b="8988"/>
          <a:stretch/>
        </p:blipFill>
        <p:spPr>
          <a:xfrm>
            <a:off x="5251200" y="1279575"/>
            <a:ext cx="3172800" cy="3172800"/>
          </a:xfrm>
        </p:spPr>
      </p:pic>
    </p:spTree>
    <p:extLst>
      <p:ext uri="{BB962C8B-B14F-4D97-AF65-F5344CB8AC3E}">
        <p14:creationId xmlns:p14="http://schemas.microsoft.com/office/powerpoint/2010/main" val="428052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idx="2"/>
          </p:nvPr>
        </p:nvSpPr>
        <p:spPr>
          <a:xfrm>
            <a:off x="6969000" y="955107"/>
            <a:ext cx="1455000" cy="98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44" name="Google Shape;244;p26"/>
          <p:cNvSpPr txBox="1">
            <a:spLocks noGrp="1"/>
          </p:cNvSpPr>
          <p:nvPr>
            <p:ph type="title"/>
          </p:nvPr>
        </p:nvSpPr>
        <p:spPr>
          <a:xfrm>
            <a:off x="4063750" y="2162849"/>
            <a:ext cx="4360200" cy="14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Implementation</a:t>
            </a:r>
            <a:endParaRPr dirty="0"/>
          </a:p>
        </p:txBody>
      </p:sp>
      <p:sp>
        <p:nvSpPr>
          <p:cNvPr id="245" name="Google Shape;245;p26"/>
          <p:cNvSpPr txBox="1"/>
          <p:nvPr/>
        </p:nvSpPr>
        <p:spPr>
          <a:xfrm>
            <a:off x="3269855"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GLA UNIVERSITY</a:t>
            </a:r>
            <a:endParaRPr sz="1000" dirty="0">
              <a:solidFill>
                <a:schemeClr val="lt1"/>
              </a:solidFill>
              <a:latin typeface="Encode Sans Expanded"/>
              <a:ea typeface="Encode Sans Expanded"/>
              <a:cs typeface="Encode Sans Expanded"/>
              <a:sym typeface="Encode Sans Expanded"/>
            </a:endParaRPr>
          </a:p>
        </p:txBody>
      </p:sp>
      <p:cxnSp>
        <p:nvCxnSpPr>
          <p:cNvPr id="246" name="Google Shape;246;p26"/>
          <p:cNvCxnSpPr/>
          <p:nvPr/>
        </p:nvCxnSpPr>
        <p:spPr>
          <a:xfrm>
            <a:off x="3269855" y="354238"/>
            <a:ext cx="1455000" cy="0"/>
          </a:xfrm>
          <a:prstGeom prst="straightConnector1">
            <a:avLst/>
          </a:prstGeom>
          <a:noFill/>
          <a:ln w="9525" cap="flat" cmpd="sng">
            <a:solidFill>
              <a:srgbClr val="FFFFFF"/>
            </a:solidFill>
            <a:prstDash val="solid"/>
            <a:round/>
            <a:headEnd type="none" w="med" len="med"/>
            <a:tailEnd type="none" w="med" len="med"/>
          </a:ln>
        </p:spPr>
      </p:cxnSp>
      <p:sp>
        <p:nvSpPr>
          <p:cNvPr id="247" name="Google Shape;247;p26"/>
          <p:cNvSpPr txBox="1"/>
          <p:nvPr/>
        </p:nvSpPr>
        <p:spPr>
          <a:xfrm>
            <a:off x="6968900"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23/01/2023</a:t>
            </a:r>
            <a:endParaRPr sz="1000" dirty="0">
              <a:solidFill>
                <a:schemeClr val="lt1"/>
              </a:solidFill>
              <a:latin typeface="Encode Sans Expanded"/>
              <a:ea typeface="Encode Sans Expanded"/>
              <a:cs typeface="Encode Sans Expanded"/>
              <a:sym typeface="Encode Sans Expanded"/>
            </a:endParaRPr>
          </a:p>
        </p:txBody>
      </p:sp>
      <p:cxnSp>
        <p:nvCxnSpPr>
          <p:cNvPr id="248" name="Google Shape;248;p26"/>
          <p:cNvCxnSpPr/>
          <p:nvPr/>
        </p:nvCxnSpPr>
        <p:spPr>
          <a:xfrm>
            <a:off x="6968950" y="354238"/>
            <a:ext cx="1455000" cy="0"/>
          </a:xfrm>
          <a:prstGeom prst="straightConnector1">
            <a:avLst/>
          </a:prstGeom>
          <a:noFill/>
          <a:ln w="9525" cap="flat" cmpd="sng">
            <a:solidFill>
              <a:srgbClr val="FFFFFF"/>
            </a:solidFill>
            <a:prstDash val="solid"/>
            <a:round/>
            <a:headEnd type="none" w="med" len="med"/>
            <a:tailEnd type="none" w="med" len="med"/>
          </a:ln>
        </p:spPr>
      </p:cxnSp>
      <p:cxnSp>
        <p:nvCxnSpPr>
          <p:cNvPr id="249" name="Google Shape;249;p26"/>
          <p:cNvCxnSpPr/>
          <p:nvPr/>
        </p:nvCxnSpPr>
        <p:spPr>
          <a:xfrm>
            <a:off x="709055" y="2010462"/>
            <a:ext cx="7725900" cy="0"/>
          </a:xfrm>
          <a:prstGeom prst="straightConnector1">
            <a:avLst/>
          </a:prstGeom>
          <a:noFill/>
          <a:ln w="9525" cap="flat" cmpd="sng">
            <a:solidFill>
              <a:schemeClr val="lt1"/>
            </a:solidFill>
            <a:prstDash val="solid"/>
            <a:round/>
            <a:headEnd type="none" w="med" len="med"/>
            <a:tailEnd type="none" w="med" len="med"/>
          </a:ln>
        </p:spPr>
      </p:cxnSp>
      <p:cxnSp>
        <p:nvCxnSpPr>
          <p:cNvPr id="250" name="Google Shape;250;p26"/>
          <p:cNvCxnSpPr/>
          <p:nvPr/>
        </p:nvCxnSpPr>
        <p:spPr>
          <a:xfrm>
            <a:off x="4664255" y="3776588"/>
            <a:ext cx="3770700" cy="0"/>
          </a:xfrm>
          <a:prstGeom prst="straightConnector1">
            <a:avLst/>
          </a:prstGeom>
          <a:noFill/>
          <a:ln w="9525" cap="flat" cmpd="sng">
            <a:solidFill>
              <a:schemeClr val="lt1"/>
            </a:solidFill>
            <a:prstDash val="solid"/>
            <a:round/>
            <a:headEnd type="none" w="med" len="med"/>
            <a:tailEnd type="none" w="med" len="med"/>
          </a:ln>
        </p:spPr>
      </p:cxnSp>
      <p:sp>
        <p:nvSpPr>
          <p:cNvPr id="2" name="Google Shape;243;p26">
            <a:extLst>
              <a:ext uri="{FF2B5EF4-FFF2-40B4-BE49-F238E27FC236}">
                <a16:creationId xmlns:a16="http://schemas.microsoft.com/office/drawing/2014/main" id="{65E126FD-7C41-B8B5-DA3C-8F58895F9777}"/>
              </a:ext>
            </a:extLst>
          </p:cNvPr>
          <p:cNvSpPr txBox="1">
            <a:spLocks noGrp="1"/>
          </p:cNvSpPr>
          <p:nvPr/>
        </p:nvSpPr>
        <p:spPr>
          <a:xfrm>
            <a:off x="4074755" y="4013099"/>
            <a:ext cx="4360200" cy="594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Maven Pro"/>
              <a:buNone/>
              <a:defRPr sz="1600" b="0" i="0" u="none" strike="noStrike" cap="none">
                <a:solidFill>
                  <a:schemeClr val="lt1"/>
                </a:solidFill>
                <a:latin typeface="Maven Pro"/>
                <a:ea typeface="Maven Pro"/>
                <a:cs typeface="Maven Pro"/>
                <a:sym typeface="Maven Pro"/>
              </a:defRPr>
            </a:lvl1pPr>
            <a:lvl2pPr marL="914400" marR="0" lvl="1"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2pPr>
            <a:lvl3pPr marL="1371600" marR="0" lvl="2"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3pPr>
            <a:lvl4pPr marL="1828800" marR="0" lvl="3"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4pPr>
            <a:lvl5pPr marL="2286000" marR="0" lvl="4"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5pPr>
            <a:lvl6pPr marL="2743200" marR="0" lvl="5"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6pPr>
            <a:lvl7pPr marL="3200400" marR="0" lvl="6"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7pPr>
            <a:lvl8pPr marL="3657600" marR="0" lvl="7"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8pPr>
            <a:lvl9pPr marL="4114800" marR="0" lvl="8"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9pPr>
          </a:lstStyle>
          <a:p>
            <a:pPr marL="0" lvl="0" indent="0" algn="r" rtl="0">
              <a:spcBef>
                <a:spcPts val="0"/>
              </a:spcBef>
              <a:spcAft>
                <a:spcPts val="0"/>
              </a:spcAft>
              <a:buNone/>
            </a:pPr>
            <a:r>
              <a:rPr lang="en" dirty="0"/>
              <a:t>Encouraging creative thinking inside the classroom.</a:t>
            </a:r>
            <a:endParaRPr dirty="0"/>
          </a:p>
        </p:txBody>
      </p:sp>
    </p:spTree>
    <p:extLst>
      <p:ext uri="{BB962C8B-B14F-4D97-AF65-F5344CB8AC3E}">
        <p14:creationId xmlns:p14="http://schemas.microsoft.com/office/powerpoint/2010/main" val="200509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Implementation</a:t>
            </a:r>
            <a:endParaRPr dirty="0"/>
          </a:p>
        </p:txBody>
      </p:sp>
      <p:sp>
        <p:nvSpPr>
          <p:cNvPr id="256" name="Google Shape;256;p27"/>
          <p:cNvSpPr txBox="1">
            <a:spLocks noGrp="1"/>
          </p:cNvSpPr>
          <p:nvPr>
            <p:ph type="body" idx="1"/>
          </p:nvPr>
        </p:nvSpPr>
        <p:spPr>
          <a:xfrm>
            <a:off x="720000" y="1330125"/>
            <a:ext cx="5969558" cy="3368350"/>
          </a:xfrm>
          <a:prstGeom prst="rect">
            <a:avLst/>
          </a:prstGeom>
        </p:spPr>
        <p:txBody>
          <a:bodyPr spcFirstLastPara="1" wrap="square" lIns="91425" tIns="91425" rIns="91425" bIns="91425" anchor="t" anchorCtr="0">
            <a:noAutofit/>
          </a:bodyPr>
          <a:lstStyle/>
          <a:p>
            <a:pPr marL="0" indent="0" algn="just">
              <a:buNone/>
            </a:pPr>
            <a:r>
              <a:rPr lang="en-US" sz="1400" dirty="0">
                <a:solidFill>
                  <a:schemeClr val="lt1"/>
                </a:solidFill>
              </a:rPr>
              <a:t>In the classroom, creativity can only be applied to the subject if both the students and the teacher have and adequate mathematical toolbox.</a:t>
            </a:r>
          </a:p>
          <a:p>
            <a:pPr marL="171450" indent="-171450" algn="just"/>
            <a:endParaRPr lang="en-US" sz="1400" dirty="0"/>
          </a:p>
          <a:p>
            <a:pPr marL="171450" indent="-171450" algn="just"/>
            <a:endParaRPr lang="en-US" sz="1400" dirty="0"/>
          </a:p>
          <a:p>
            <a:pPr marL="0" indent="0" algn="just">
              <a:buNone/>
            </a:pPr>
            <a:r>
              <a:rPr lang="en-US" sz="1400" dirty="0">
                <a:solidFill>
                  <a:schemeClr val="lt1"/>
                </a:solidFill>
              </a:rPr>
              <a:t>To support students in being creative the following approaches can be taken:</a:t>
            </a:r>
          </a:p>
          <a:p>
            <a:pPr marL="171450" indent="-171450" algn="just"/>
            <a:endParaRPr lang="en-US" sz="1400" dirty="0"/>
          </a:p>
          <a:p>
            <a:pPr marL="171450" indent="-171450" algn="just"/>
            <a:r>
              <a:rPr lang="en-US" sz="1400" dirty="0"/>
              <a:t>Find multiple ways of solving a problem.</a:t>
            </a:r>
          </a:p>
          <a:p>
            <a:pPr marL="171450" indent="-171450" algn="just"/>
            <a:r>
              <a:rPr lang="en-US" sz="1400" dirty="0"/>
              <a:t>Students must ask their own questions and try to answer questions put forward by the teacher, i.e. be interactive in the classroom.</a:t>
            </a:r>
          </a:p>
          <a:p>
            <a:pPr marL="171450" indent="-171450" algn="just"/>
            <a:r>
              <a:rPr lang="en-US" sz="1400" dirty="0"/>
              <a:t>Discover relationships, patterns and make connections that are new to them.</a:t>
            </a:r>
          </a:p>
          <a:p>
            <a:pPr marL="171450" indent="-171450" algn="just"/>
            <a:r>
              <a:rPr lang="en-US" sz="1400" dirty="0"/>
              <a:t>Conjecture about the result of making changes</a:t>
            </a:r>
          </a:p>
          <a:p>
            <a:pPr marL="0" lvl="0" indent="0" algn="just" rtl="0">
              <a:spcBef>
                <a:spcPts val="0"/>
              </a:spcBef>
              <a:spcAft>
                <a:spcPts val="0"/>
              </a:spcAft>
              <a:buNone/>
            </a:pPr>
            <a:endParaRPr sz="1400" dirty="0">
              <a:solidFill>
                <a:schemeClr val="lt1"/>
              </a:solidFill>
            </a:endParaRPr>
          </a:p>
        </p:txBody>
      </p:sp>
    </p:spTree>
    <p:extLst>
      <p:ext uri="{BB962C8B-B14F-4D97-AF65-F5344CB8AC3E}">
        <p14:creationId xmlns:p14="http://schemas.microsoft.com/office/powerpoint/2010/main" val="362833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idx="2"/>
          </p:nvPr>
        </p:nvSpPr>
        <p:spPr>
          <a:xfrm>
            <a:off x="6969000" y="955107"/>
            <a:ext cx="1455000" cy="98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244" name="Google Shape;244;p26"/>
          <p:cNvSpPr txBox="1">
            <a:spLocks noGrp="1"/>
          </p:cNvSpPr>
          <p:nvPr>
            <p:ph type="title"/>
          </p:nvPr>
        </p:nvSpPr>
        <p:spPr>
          <a:xfrm>
            <a:off x="4063750" y="2162849"/>
            <a:ext cx="4360200" cy="14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Examples</a:t>
            </a:r>
            <a:endParaRPr dirty="0"/>
          </a:p>
        </p:txBody>
      </p:sp>
      <p:sp>
        <p:nvSpPr>
          <p:cNvPr id="245" name="Google Shape;245;p26"/>
          <p:cNvSpPr txBox="1"/>
          <p:nvPr/>
        </p:nvSpPr>
        <p:spPr>
          <a:xfrm>
            <a:off x="3269855"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GLA UNIVERSITY</a:t>
            </a:r>
            <a:endParaRPr sz="1000" dirty="0">
              <a:solidFill>
                <a:schemeClr val="lt1"/>
              </a:solidFill>
              <a:latin typeface="Encode Sans Expanded"/>
              <a:ea typeface="Encode Sans Expanded"/>
              <a:cs typeface="Encode Sans Expanded"/>
              <a:sym typeface="Encode Sans Expanded"/>
            </a:endParaRPr>
          </a:p>
        </p:txBody>
      </p:sp>
      <p:cxnSp>
        <p:nvCxnSpPr>
          <p:cNvPr id="246" name="Google Shape;246;p26"/>
          <p:cNvCxnSpPr/>
          <p:nvPr/>
        </p:nvCxnSpPr>
        <p:spPr>
          <a:xfrm>
            <a:off x="3269855" y="354238"/>
            <a:ext cx="1455000" cy="0"/>
          </a:xfrm>
          <a:prstGeom prst="straightConnector1">
            <a:avLst/>
          </a:prstGeom>
          <a:noFill/>
          <a:ln w="9525" cap="flat" cmpd="sng">
            <a:solidFill>
              <a:srgbClr val="FFFFFF"/>
            </a:solidFill>
            <a:prstDash val="solid"/>
            <a:round/>
            <a:headEnd type="none" w="med" len="med"/>
            <a:tailEnd type="none" w="med" len="med"/>
          </a:ln>
        </p:spPr>
      </p:cxnSp>
      <p:sp>
        <p:nvSpPr>
          <p:cNvPr id="247" name="Google Shape;247;p26"/>
          <p:cNvSpPr txBox="1"/>
          <p:nvPr/>
        </p:nvSpPr>
        <p:spPr>
          <a:xfrm>
            <a:off x="6968900"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23/01/2023</a:t>
            </a:r>
            <a:endParaRPr sz="1000" dirty="0">
              <a:solidFill>
                <a:schemeClr val="lt1"/>
              </a:solidFill>
              <a:latin typeface="Encode Sans Expanded"/>
              <a:ea typeface="Encode Sans Expanded"/>
              <a:cs typeface="Encode Sans Expanded"/>
              <a:sym typeface="Encode Sans Expanded"/>
            </a:endParaRPr>
          </a:p>
        </p:txBody>
      </p:sp>
      <p:cxnSp>
        <p:nvCxnSpPr>
          <p:cNvPr id="248" name="Google Shape;248;p26"/>
          <p:cNvCxnSpPr/>
          <p:nvPr/>
        </p:nvCxnSpPr>
        <p:spPr>
          <a:xfrm>
            <a:off x="6968950" y="354238"/>
            <a:ext cx="1455000" cy="0"/>
          </a:xfrm>
          <a:prstGeom prst="straightConnector1">
            <a:avLst/>
          </a:prstGeom>
          <a:noFill/>
          <a:ln w="9525" cap="flat" cmpd="sng">
            <a:solidFill>
              <a:srgbClr val="FFFFFF"/>
            </a:solidFill>
            <a:prstDash val="solid"/>
            <a:round/>
            <a:headEnd type="none" w="med" len="med"/>
            <a:tailEnd type="none" w="med" len="med"/>
          </a:ln>
        </p:spPr>
      </p:cxnSp>
      <p:cxnSp>
        <p:nvCxnSpPr>
          <p:cNvPr id="249" name="Google Shape;249;p26"/>
          <p:cNvCxnSpPr/>
          <p:nvPr/>
        </p:nvCxnSpPr>
        <p:spPr>
          <a:xfrm>
            <a:off x="709055" y="2010462"/>
            <a:ext cx="7725900" cy="0"/>
          </a:xfrm>
          <a:prstGeom prst="straightConnector1">
            <a:avLst/>
          </a:prstGeom>
          <a:noFill/>
          <a:ln w="9525" cap="flat" cmpd="sng">
            <a:solidFill>
              <a:schemeClr val="lt1"/>
            </a:solidFill>
            <a:prstDash val="solid"/>
            <a:round/>
            <a:headEnd type="none" w="med" len="med"/>
            <a:tailEnd type="none" w="med" len="med"/>
          </a:ln>
        </p:spPr>
      </p:cxnSp>
      <p:cxnSp>
        <p:nvCxnSpPr>
          <p:cNvPr id="250" name="Google Shape;250;p26"/>
          <p:cNvCxnSpPr/>
          <p:nvPr/>
        </p:nvCxnSpPr>
        <p:spPr>
          <a:xfrm>
            <a:off x="4664255" y="3776588"/>
            <a:ext cx="3770700" cy="0"/>
          </a:xfrm>
          <a:prstGeom prst="straightConnector1">
            <a:avLst/>
          </a:prstGeom>
          <a:noFill/>
          <a:ln w="9525" cap="flat" cmpd="sng">
            <a:solidFill>
              <a:schemeClr val="lt1"/>
            </a:solidFill>
            <a:prstDash val="solid"/>
            <a:round/>
            <a:headEnd type="none" w="med" len="med"/>
            <a:tailEnd type="none" w="med" len="med"/>
          </a:ln>
        </p:spPr>
      </p:cxnSp>
      <p:sp>
        <p:nvSpPr>
          <p:cNvPr id="2" name="Google Shape;243;p26">
            <a:extLst>
              <a:ext uri="{FF2B5EF4-FFF2-40B4-BE49-F238E27FC236}">
                <a16:creationId xmlns:a16="http://schemas.microsoft.com/office/drawing/2014/main" id="{BA1AD54F-19FC-AA12-BD37-8E35834C8449}"/>
              </a:ext>
            </a:extLst>
          </p:cNvPr>
          <p:cNvSpPr txBox="1">
            <a:spLocks noGrp="1"/>
          </p:cNvSpPr>
          <p:nvPr/>
        </p:nvSpPr>
        <p:spPr>
          <a:xfrm>
            <a:off x="4074755" y="4013099"/>
            <a:ext cx="4360200" cy="594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Maven Pro"/>
              <a:buNone/>
              <a:defRPr sz="1600" b="0" i="0" u="none" strike="noStrike" cap="none">
                <a:solidFill>
                  <a:schemeClr val="lt1"/>
                </a:solidFill>
                <a:latin typeface="Maven Pro"/>
                <a:ea typeface="Maven Pro"/>
                <a:cs typeface="Maven Pro"/>
                <a:sym typeface="Maven Pro"/>
              </a:defRPr>
            </a:lvl1pPr>
            <a:lvl2pPr marL="914400" marR="0" lvl="1"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2pPr>
            <a:lvl3pPr marL="1371600" marR="0" lvl="2"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3pPr>
            <a:lvl4pPr marL="1828800" marR="0" lvl="3"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4pPr>
            <a:lvl5pPr marL="2286000" marR="0" lvl="4"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5pPr>
            <a:lvl6pPr marL="2743200" marR="0" lvl="5"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6pPr>
            <a:lvl7pPr marL="3200400" marR="0" lvl="6"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7pPr>
            <a:lvl8pPr marL="3657600" marR="0" lvl="7"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8pPr>
            <a:lvl9pPr marL="4114800" marR="0" lvl="8"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9pPr>
          </a:lstStyle>
          <a:p>
            <a:pPr marL="0" lvl="0" indent="0" algn="r" rtl="0">
              <a:spcBef>
                <a:spcPts val="0"/>
              </a:spcBef>
              <a:spcAft>
                <a:spcPts val="0"/>
              </a:spcAft>
              <a:buNone/>
            </a:pPr>
            <a:r>
              <a:rPr lang="en" dirty="0"/>
              <a:t>An array of creative examples to encourage creativity in mathematics.</a:t>
            </a:r>
            <a:endParaRPr dirty="0"/>
          </a:p>
        </p:txBody>
      </p:sp>
    </p:spTree>
    <p:extLst>
      <p:ext uri="{BB962C8B-B14F-4D97-AF65-F5344CB8AC3E}">
        <p14:creationId xmlns:p14="http://schemas.microsoft.com/office/powerpoint/2010/main" val="60282657"/>
      </p:ext>
    </p:extLst>
  </p:cSld>
  <p:clrMapOvr>
    <a:masterClrMapping/>
  </p:clrMapOvr>
</p:sld>
</file>

<file path=ppt/theme/theme1.xml><?xml version="1.0" encoding="utf-8"?>
<a:theme xmlns:a="http://schemas.openxmlformats.org/drawingml/2006/main" name="Structures base template">
  <a:themeElements>
    <a:clrScheme name="Simple Light">
      <a:dk1>
        <a:srgbClr val="191919"/>
      </a:dk1>
      <a:lt1>
        <a:srgbClr val="FFFFFF"/>
      </a:lt1>
      <a:dk2>
        <a:srgbClr val="979797"/>
      </a:dk2>
      <a:lt2>
        <a:srgbClr val="DDDDDD"/>
      </a:lt2>
      <a:accent1>
        <a:srgbClr val="868686"/>
      </a:accent1>
      <a:accent2>
        <a:srgbClr val="D1D1D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9884</TotalTime>
  <Words>767</Words>
  <Application>Microsoft Office PowerPoint</Application>
  <PresentationFormat>On-screen Show (16:9)</PresentationFormat>
  <Paragraphs>99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Encode Sans Expanded</vt:lpstr>
      <vt:lpstr>Bebas Neue</vt:lpstr>
      <vt:lpstr>Arial</vt:lpstr>
      <vt:lpstr>Maven Pro</vt:lpstr>
      <vt:lpstr>Structures base template</vt:lpstr>
      <vt:lpstr>Creativity and Innovation in Mathematics</vt:lpstr>
      <vt:lpstr>01</vt:lpstr>
      <vt:lpstr>01</vt:lpstr>
      <vt:lpstr>Introduction</vt:lpstr>
      <vt:lpstr>—  Sir Andrew Wiles (proved Fermat’s last theorem)</vt:lpstr>
      <vt:lpstr>The Case of Manjul Bhargava</vt:lpstr>
      <vt:lpstr>02</vt:lpstr>
      <vt:lpstr>Implementation</vt:lpstr>
      <vt:lpstr>03</vt:lpstr>
      <vt:lpstr>Examples</vt:lpstr>
      <vt:lpstr>Examples</vt:lpstr>
      <vt:lpstr>Examples</vt:lpstr>
      <vt:lpstr>Examples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and Innovation in Mathematics</dc:title>
  <dc:creator>ASUS1</dc:creator>
  <cp:lastModifiedBy>shiva srivastava</cp:lastModifiedBy>
  <cp:revision>4</cp:revision>
  <dcterms:modified xsi:type="dcterms:W3CDTF">2023-02-03T05:38:02Z</dcterms:modified>
</cp:coreProperties>
</file>