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70" r:id="rId2"/>
    <p:sldId id="268" r:id="rId3"/>
    <p:sldId id="256" r:id="rId4"/>
    <p:sldId id="257" r:id="rId5"/>
    <p:sldId id="260" r:id="rId6"/>
    <p:sldId id="258" r:id="rId7"/>
    <p:sldId id="259" r:id="rId8"/>
    <p:sldId id="261" r:id="rId9"/>
    <p:sldId id="262" r:id="rId10"/>
    <p:sldId id="263" r:id="rId11"/>
    <p:sldId id="264" r:id="rId12"/>
    <p:sldId id="265" r:id="rId13"/>
    <p:sldId id="266" r:id="rId14"/>
    <p:sldId id="267" r:id="rId15"/>
    <p:sldId id="273" r:id="rId16"/>
    <p:sldId id="269"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F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57" autoAdjust="0"/>
    <p:restoredTop sz="94660"/>
  </p:normalViewPr>
  <p:slideViewPr>
    <p:cSldViewPr snapToGrid="0">
      <p:cViewPr varScale="1">
        <p:scale>
          <a:sx n="81" d="100"/>
          <a:sy n="81" d="100"/>
        </p:scale>
        <p:origin x="11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37420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375979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AEFA4199-E193-4E47-BD46-4EEAEF4D65F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2449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D5C27-5933-476B-8929-B20486646B58}"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4014111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D5C27-5933-476B-8929-B20486646B58}"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AEFA4199-E193-4E47-BD46-4EEAEF4D65F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3306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D5C27-5933-476B-8929-B20486646B58}"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190280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165377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249073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199381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D5C27-5933-476B-8929-B20486646B58}"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104848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D5C27-5933-476B-8929-B20486646B58}"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311066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D5C27-5933-476B-8929-B20486646B58}"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33046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D5C27-5933-476B-8929-B20486646B58}"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81184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D5C27-5933-476B-8929-B20486646B58}" type="datetimeFigureOut">
              <a:rPr lang="en-IN" smtClean="0"/>
              <a:t>01-06-2022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104197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D5C27-5933-476B-8929-B20486646B58}"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200513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D5C27-5933-476B-8929-B20486646B58}"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AEFA4199-E193-4E47-BD46-4EEAEF4D65FE}" type="slidenum">
              <a:rPr lang="en-IN" smtClean="0"/>
              <a:t>‹#›</a:t>
            </a:fld>
            <a:endParaRPr lang="en-IN"/>
          </a:p>
        </p:txBody>
      </p:sp>
    </p:spTree>
    <p:extLst>
      <p:ext uri="{BB962C8B-B14F-4D97-AF65-F5344CB8AC3E}">
        <p14:creationId xmlns:p14="http://schemas.microsoft.com/office/powerpoint/2010/main" val="230580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74749">
              <a:srgbClr val="FEF1CA"/>
            </a:gs>
            <a:gs pos="39300">
              <a:srgbClr val="FFF8E3"/>
            </a:gs>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5"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8D5C27-5933-476B-8929-B20486646B58}" type="datetimeFigureOut">
              <a:rPr lang="en-IN" smtClean="0"/>
              <a:t>01-06-2022</a:t>
            </a:fld>
            <a:endParaRPr lang="en-IN"/>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AEFA4199-E193-4E47-BD46-4EEAEF4D65FE}" type="slidenum">
              <a:rPr lang="en-IN" smtClean="0"/>
              <a:t>‹#›</a:t>
            </a:fld>
            <a:endParaRPr lang="en-IN"/>
          </a:p>
        </p:txBody>
      </p:sp>
    </p:spTree>
    <p:extLst>
      <p:ext uri="{BB962C8B-B14F-4D97-AF65-F5344CB8AC3E}">
        <p14:creationId xmlns:p14="http://schemas.microsoft.com/office/powerpoint/2010/main" val="110043784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ishherald.com/bitcoin-heads-towards-sharpest-weekly-drop-since-september/"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hyperlink" Target="https://hellinger.eu/cryptocurrencies-10-jahre-haltefrist-23-est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illustrations/lettering-thank-you-ornament-banner-2408553/"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7.xml"/><Relationship Id="rId4" Type="http://schemas.openxmlformats.org/officeDocument/2006/relationships/hyperlink" Target="https://github.com/hacker123shiva/Python_project.gi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askleo.com/how-does-bitcoin-mining-wo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1E6873-BCB6-4F1D-8A65-3B528C2D928A}"/>
              </a:ext>
            </a:extLst>
          </p:cNvPr>
          <p:cNvSpPr>
            <a:spLocks noGrp="1"/>
          </p:cNvSpPr>
          <p:nvPr>
            <p:ph type="title"/>
          </p:nvPr>
        </p:nvSpPr>
        <p:spPr>
          <a:xfrm>
            <a:off x="1400176" y="542925"/>
            <a:ext cx="9151668" cy="1376363"/>
          </a:xfrm>
        </p:spPr>
        <p:txBody>
          <a:bodyPr>
            <a:noAutofit/>
          </a:bodyPr>
          <a:lstStyle/>
          <a:p>
            <a:r>
              <a:rPr lang="en-IN" sz="6000" b="1" i="1" dirty="0">
                <a:latin typeface="Algerian" panose="04020705040A02060702" pitchFamily="82" charset="0"/>
              </a:rPr>
              <a:t>BITCOIN    CRYPTOCURRENCY</a:t>
            </a:r>
          </a:p>
        </p:txBody>
      </p:sp>
      <p:sp>
        <p:nvSpPr>
          <p:cNvPr id="8" name="Content Placeholder 7">
            <a:extLst>
              <a:ext uri="{FF2B5EF4-FFF2-40B4-BE49-F238E27FC236}">
                <a16:creationId xmlns:a16="http://schemas.microsoft.com/office/drawing/2014/main" id="{004B4AAE-CE38-4D5B-BB97-B8741FDF47CB}"/>
              </a:ext>
            </a:extLst>
          </p:cNvPr>
          <p:cNvSpPr>
            <a:spLocks noGrp="1"/>
          </p:cNvSpPr>
          <p:nvPr>
            <p:ph sz="half" idx="2"/>
          </p:nvPr>
        </p:nvSpPr>
        <p:spPr>
          <a:xfrm>
            <a:off x="1503215" y="4040582"/>
            <a:ext cx="4342893" cy="3286760"/>
          </a:xfrm>
        </p:spPr>
        <p:txBody>
          <a:bodyPr>
            <a:normAutofit/>
          </a:bodyPr>
          <a:lstStyle/>
          <a:p>
            <a:r>
              <a:rPr lang="en-IN" sz="2800" b="1" dirty="0">
                <a:latin typeface="Calibri" panose="020F0502020204030204" pitchFamily="34" charset="0"/>
                <a:cs typeface="Calibri" panose="020F0502020204030204" pitchFamily="34" charset="0"/>
              </a:rPr>
              <a:t>PRESENTED  BY:</a:t>
            </a:r>
            <a:endParaRPr lang="en-IN" sz="2800" b="1" i="1" dirty="0">
              <a:solidFill>
                <a:schemeClr val="bg2">
                  <a:lumMod val="25000"/>
                </a:schemeClr>
              </a:solidFill>
              <a:latin typeface="Calibri" panose="020F0502020204030204" pitchFamily="34" charset="0"/>
              <a:cs typeface="Calibri" panose="020F0502020204030204" pitchFamily="34" charset="0"/>
            </a:endParaRPr>
          </a:p>
          <a:p>
            <a:r>
              <a:rPr lang="en-IN" sz="2800" b="1" i="1" dirty="0">
                <a:solidFill>
                  <a:schemeClr val="bg2">
                    <a:lumMod val="25000"/>
                  </a:schemeClr>
                </a:solidFill>
                <a:latin typeface="Calibri" panose="020F0502020204030204" pitchFamily="34" charset="0"/>
                <a:cs typeface="Calibri" panose="020F0502020204030204" pitchFamily="34" charset="0"/>
              </a:rPr>
              <a:t>UDAY PRATAP SINGH</a:t>
            </a:r>
          </a:p>
          <a:p>
            <a:r>
              <a:rPr lang="en-IN" sz="2800" b="1" i="1" dirty="0">
                <a:solidFill>
                  <a:schemeClr val="bg2">
                    <a:lumMod val="25000"/>
                  </a:schemeClr>
                </a:solidFill>
                <a:latin typeface="Calibri" panose="020F0502020204030204" pitchFamily="34" charset="0"/>
                <a:cs typeface="Calibri" panose="020F0502020204030204" pitchFamily="34" charset="0"/>
              </a:rPr>
              <a:t>SHIVA SRIVASTAVA</a:t>
            </a:r>
          </a:p>
          <a:p>
            <a:r>
              <a:rPr lang="en-IN" sz="2800" b="1" i="1" dirty="0">
                <a:solidFill>
                  <a:schemeClr val="bg2">
                    <a:lumMod val="25000"/>
                  </a:schemeClr>
                </a:solidFill>
                <a:latin typeface="Calibri" panose="020F0502020204030204" pitchFamily="34" charset="0"/>
                <a:cs typeface="Calibri" panose="020F0502020204030204" pitchFamily="34" charset="0"/>
              </a:rPr>
              <a:t>DHEERAJ SHARMA</a:t>
            </a:r>
          </a:p>
          <a:p>
            <a:r>
              <a:rPr lang="en-IN" sz="2800" b="1" i="1" dirty="0">
                <a:solidFill>
                  <a:schemeClr val="bg2">
                    <a:lumMod val="25000"/>
                  </a:schemeClr>
                </a:solidFill>
                <a:latin typeface="Calibri" panose="020F0502020204030204" pitchFamily="34" charset="0"/>
                <a:cs typeface="Calibri" panose="020F0502020204030204" pitchFamily="34" charset="0"/>
              </a:rPr>
              <a:t>RITIKA SINGH</a:t>
            </a:r>
          </a:p>
        </p:txBody>
      </p:sp>
      <p:sp>
        <p:nvSpPr>
          <p:cNvPr id="27" name="Content Placeholder 26">
            <a:extLst>
              <a:ext uri="{FF2B5EF4-FFF2-40B4-BE49-F238E27FC236}">
                <a16:creationId xmlns:a16="http://schemas.microsoft.com/office/drawing/2014/main" id="{893B4E04-7D8D-4A38-9C61-267CB143027D}"/>
              </a:ext>
            </a:extLst>
          </p:cNvPr>
          <p:cNvSpPr>
            <a:spLocks noGrp="1"/>
          </p:cNvSpPr>
          <p:nvPr>
            <p:ph sz="quarter" idx="4"/>
          </p:nvPr>
        </p:nvSpPr>
        <p:spPr>
          <a:xfrm>
            <a:off x="8517339" y="4509924"/>
            <a:ext cx="2987274" cy="2348076"/>
          </a:xfrm>
        </p:spPr>
        <p:txBody>
          <a:bodyPr/>
          <a:lstStyle/>
          <a:p>
            <a:pPr marL="0" indent="0">
              <a:buNone/>
            </a:pPr>
            <a:r>
              <a:rPr lang="en-IN" b="1" i="1" dirty="0"/>
              <a:t> </a:t>
            </a:r>
          </a:p>
        </p:txBody>
      </p:sp>
      <p:pic>
        <p:nvPicPr>
          <p:cNvPr id="32" name="Picture 31">
            <a:extLst>
              <a:ext uri="{FF2B5EF4-FFF2-40B4-BE49-F238E27FC236}">
                <a16:creationId xmlns:a16="http://schemas.microsoft.com/office/drawing/2014/main" id="{87FFF27F-6A26-4221-AF2A-32F5B0E80F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78360" y="0"/>
            <a:ext cx="3405187" cy="3629026"/>
          </a:xfrm>
          <a:prstGeom prst="rect">
            <a:avLst/>
          </a:prstGeom>
        </p:spPr>
      </p:pic>
      <p:sp>
        <p:nvSpPr>
          <p:cNvPr id="34" name="TextBox 33">
            <a:extLst>
              <a:ext uri="{FF2B5EF4-FFF2-40B4-BE49-F238E27FC236}">
                <a16:creationId xmlns:a16="http://schemas.microsoft.com/office/drawing/2014/main" id="{808C1569-5E6E-48F5-A0DB-F36779F64D26}"/>
              </a:ext>
            </a:extLst>
          </p:cNvPr>
          <p:cNvSpPr txBox="1"/>
          <p:nvPr/>
        </p:nvSpPr>
        <p:spPr>
          <a:xfrm>
            <a:off x="7837650" y="4171951"/>
            <a:ext cx="3666963" cy="830997"/>
          </a:xfrm>
          <a:prstGeom prst="rect">
            <a:avLst/>
          </a:prstGeom>
          <a:noFill/>
        </p:spPr>
        <p:txBody>
          <a:bodyPr wrap="square" rtlCol="0">
            <a:spAutoFit/>
          </a:bodyPr>
          <a:lstStyle/>
          <a:p>
            <a:r>
              <a:rPr lang="en-IN" sz="2400" b="1" i="1" dirty="0">
                <a:latin typeface="Calibri" panose="020F0502020204030204" pitchFamily="34" charset="0"/>
                <a:cs typeface="Calibri" panose="020F0502020204030204" pitchFamily="34" charset="0"/>
              </a:rPr>
              <a:t>Guided by:</a:t>
            </a:r>
          </a:p>
          <a:p>
            <a:r>
              <a:rPr lang="en-IN" sz="2400" b="1" i="1" dirty="0">
                <a:latin typeface="Calibri" panose="020F0502020204030204" pitchFamily="34" charset="0"/>
                <a:cs typeface="Calibri" panose="020F0502020204030204" pitchFamily="34" charset="0"/>
              </a:rPr>
              <a:t>Mr. SAKHIB AKHTAR KHAN </a:t>
            </a:r>
          </a:p>
        </p:txBody>
      </p:sp>
      <p:sp>
        <p:nvSpPr>
          <p:cNvPr id="4" name="TextBox 3">
            <a:extLst>
              <a:ext uri="{FF2B5EF4-FFF2-40B4-BE49-F238E27FC236}">
                <a16:creationId xmlns:a16="http://schemas.microsoft.com/office/drawing/2014/main" id="{A19A19C7-1C0B-CD43-062D-BE5EA76B70FD}"/>
              </a:ext>
            </a:extLst>
          </p:cNvPr>
          <p:cNvSpPr txBox="1"/>
          <p:nvPr/>
        </p:nvSpPr>
        <p:spPr>
          <a:xfrm>
            <a:off x="7896216" y="5591920"/>
            <a:ext cx="3935949" cy="707886"/>
          </a:xfrm>
          <a:prstGeom prst="rect">
            <a:avLst/>
          </a:prstGeom>
          <a:noFill/>
        </p:spPr>
        <p:txBody>
          <a:bodyPr wrap="square" rtlCol="0">
            <a:spAutoFit/>
          </a:bodyPr>
          <a:lstStyle/>
          <a:p>
            <a:r>
              <a:rPr lang="en-IN" sz="2000" b="1" dirty="0"/>
              <a:t>Mentored by: Kuldeep Sir (IKIGAI LAB)</a:t>
            </a:r>
          </a:p>
        </p:txBody>
      </p:sp>
    </p:spTree>
    <p:extLst>
      <p:ext uri="{BB962C8B-B14F-4D97-AF65-F5344CB8AC3E}">
        <p14:creationId xmlns:p14="http://schemas.microsoft.com/office/powerpoint/2010/main" val="365544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62F1F-AB08-F383-EB9B-B478DD02ED63}"/>
              </a:ext>
            </a:extLst>
          </p:cNvPr>
          <p:cNvSpPr/>
          <p:nvPr/>
        </p:nvSpPr>
        <p:spPr>
          <a:xfrm>
            <a:off x="-159743" y="-111152"/>
            <a:ext cx="13144223" cy="2154436"/>
          </a:xfrm>
          <a:prstGeom prst="rect">
            <a:avLst/>
          </a:prstGeom>
          <a:noFill/>
        </p:spPr>
        <p:txBody>
          <a:bodyPr wrap="square" lIns="91440" tIns="45720" rIns="91440" bIns="45720">
            <a:spAutoFit/>
          </a:bodyPr>
          <a:lstStyle/>
          <a:p>
            <a:pPr algn="ctr"/>
            <a:r>
              <a:rPr lang="en-US" sz="4000" b="1" i="1" dirty="0">
                <a:latin typeface="Algerian" panose="04020705040A02060702" pitchFamily="82" charset="0"/>
              </a:rPr>
              <a:t>How big is Bitcoin compared with the rest </a:t>
            </a:r>
          </a:p>
          <a:p>
            <a:pPr algn="ctr"/>
            <a:r>
              <a:rPr lang="en-US" sz="4000" b="1" i="1" dirty="0">
                <a:latin typeface="Algerian" panose="04020705040A02060702" pitchFamily="82" charset="0"/>
              </a:rPr>
              <a:t>the cryptocurrencies</a:t>
            </a:r>
            <a:r>
              <a:rPr lang="en-US" sz="4000" b="1" dirty="0"/>
              <a:t>?</a:t>
            </a:r>
          </a:p>
          <a:p>
            <a:pPr algn="ctr"/>
            <a:endParaRPr lang="en-US" sz="5400"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5DC9534E-5265-FA0D-0D46-1FDC26A79A5C}"/>
              </a:ext>
            </a:extLst>
          </p:cNvPr>
          <p:cNvSpPr txBox="1"/>
          <p:nvPr/>
        </p:nvSpPr>
        <p:spPr>
          <a:xfrm>
            <a:off x="548640" y="1260910"/>
            <a:ext cx="11017718"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b="1" i="1" dirty="0">
                <a:solidFill>
                  <a:schemeClr val="accent2"/>
                </a:solidFill>
                <a:latin typeface="Segoe UI" panose="020B0502040204020203" pitchFamily="34" charset="0"/>
              </a:rPr>
              <a:t>At the time of writing, Bitcoin is under serious competition from other projects, but it is still dominant in market capitalization. Let's plot the market capitalization for the top 10 coins as a </a:t>
            </a:r>
            <a:r>
              <a:rPr lang="en-US" sz="2000" b="1" i="1" dirty="0" err="1">
                <a:solidFill>
                  <a:schemeClr val="accent2"/>
                </a:solidFill>
                <a:latin typeface="Segoe UI" panose="020B0502040204020203" pitchFamily="34" charset="0"/>
              </a:rPr>
              <a:t>barplot</a:t>
            </a:r>
            <a:r>
              <a:rPr lang="en-US" sz="2000" b="1" i="1" dirty="0">
                <a:solidFill>
                  <a:schemeClr val="accent2"/>
                </a:solidFill>
                <a:latin typeface="Segoe UI" panose="020B0502040204020203" pitchFamily="34" charset="0"/>
              </a:rPr>
              <a:t> to better visualize this.</a:t>
            </a:r>
            <a:endParaRPr lang="en-IN" sz="2000" b="1" i="1" dirty="0">
              <a:solidFill>
                <a:schemeClr val="accent2"/>
              </a:solidFill>
            </a:endParaRPr>
          </a:p>
        </p:txBody>
      </p:sp>
      <p:sp>
        <p:nvSpPr>
          <p:cNvPr id="7" name="TextBox 6">
            <a:extLst>
              <a:ext uri="{FF2B5EF4-FFF2-40B4-BE49-F238E27FC236}">
                <a16:creationId xmlns:a16="http://schemas.microsoft.com/office/drawing/2014/main" id="{E83ED01A-07F9-831F-83B8-BA72FFB0D2C1}"/>
              </a:ext>
            </a:extLst>
          </p:cNvPr>
          <p:cNvSpPr txBox="1"/>
          <p:nvPr/>
        </p:nvSpPr>
        <p:spPr>
          <a:xfrm>
            <a:off x="1549667" y="2365436"/>
            <a:ext cx="12290781" cy="4431983"/>
          </a:xfrm>
          <a:prstGeom prst="rect">
            <a:avLst/>
          </a:prstGeom>
          <a:noFill/>
        </p:spPr>
        <p:txBody>
          <a:bodyPr wrap="square">
            <a:spAutoFit/>
          </a:bodyPr>
          <a:lstStyle/>
          <a:p>
            <a:r>
              <a:rPr lang="en-IN" sz="1600" dirty="0">
                <a:solidFill>
                  <a:schemeClr val="accent1"/>
                </a:solidFill>
              </a:rPr>
              <a:t> </a:t>
            </a:r>
            <a:r>
              <a:rPr lang="en-IN" b="1" i="1" dirty="0">
                <a:solidFill>
                  <a:schemeClr val="accent1">
                    <a:lumMod val="75000"/>
                  </a:schemeClr>
                </a:solidFill>
                <a:latin typeface="Calibri" panose="020F0502020204030204" pitchFamily="34" charset="0"/>
                <a:cs typeface="Calibri" panose="020F0502020204030204" pitchFamily="34" charset="0"/>
              </a:rPr>
              <a:t>TOP_CAP_TITLE = 'Top 10 market capitalization'</a:t>
            </a:r>
          </a:p>
          <a:p>
            <a:r>
              <a:rPr lang="en-IN" b="1" i="1" dirty="0">
                <a:solidFill>
                  <a:schemeClr val="accent1">
                    <a:lumMod val="75000"/>
                  </a:schemeClr>
                </a:solidFill>
                <a:latin typeface="Calibri" panose="020F0502020204030204" pitchFamily="34" charset="0"/>
                <a:cs typeface="Calibri" panose="020F0502020204030204" pitchFamily="34" charset="0"/>
              </a:rPr>
              <a:t>TOP_CAP_YLABEL = '% of total cap'</a:t>
            </a:r>
          </a:p>
          <a:p>
            <a:r>
              <a:rPr lang="en-IN" sz="2000" b="1" i="1" dirty="0">
                <a:solidFill>
                  <a:srgbClr val="002060"/>
                </a:solidFill>
                <a:latin typeface="Calibri" panose="020F0502020204030204" pitchFamily="34" charset="0"/>
                <a:cs typeface="Calibri" panose="020F0502020204030204" pitchFamily="34" charset="0"/>
              </a:rPr>
              <a:t>#  Selecting the first 10 rows and setting the index</a:t>
            </a:r>
          </a:p>
          <a:p>
            <a:r>
              <a:rPr lang="en-IN" b="1" i="1" dirty="0">
                <a:solidFill>
                  <a:schemeClr val="accent1">
                    <a:lumMod val="75000"/>
                  </a:schemeClr>
                </a:solidFill>
                <a:latin typeface="Calibri" panose="020F0502020204030204" pitchFamily="34" charset="0"/>
                <a:cs typeface="Calibri" panose="020F0502020204030204" pitchFamily="34" charset="0"/>
              </a:rPr>
              <a:t>first10=</a:t>
            </a:r>
            <a:r>
              <a:rPr lang="en-IN" b="1" i="1" dirty="0" err="1">
                <a:solidFill>
                  <a:schemeClr val="accent1">
                    <a:lumMod val="75000"/>
                  </a:schemeClr>
                </a:solidFill>
                <a:latin typeface="Calibri" panose="020F0502020204030204" pitchFamily="34" charset="0"/>
                <a:cs typeface="Calibri" panose="020F0502020204030204" pitchFamily="34" charset="0"/>
              </a:rPr>
              <a:t>dataset.iloc</a:t>
            </a:r>
            <a:r>
              <a:rPr lang="en-IN" b="1" i="1" dirty="0">
                <a:solidFill>
                  <a:schemeClr val="accent1">
                    <a:lumMod val="75000"/>
                  </a:schemeClr>
                </a:solidFill>
                <a:latin typeface="Calibri" panose="020F0502020204030204" pitchFamily="34" charset="0"/>
                <a:cs typeface="Calibri" panose="020F0502020204030204" pitchFamily="34" charset="0"/>
              </a:rPr>
              <a:t>[0:10].</a:t>
            </a:r>
            <a:r>
              <a:rPr lang="en-IN" b="1" i="1" dirty="0" err="1">
                <a:solidFill>
                  <a:schemeClr val="accent1">
                    <a:lumMod val="75000"/>
                  </a:schemeClr>
                </a:solidFill>
                <a:latin typeface="Calibri" panose="020F0502020204030204" pitchFamily="34" charset="0"/>
                <a:cs typeface="Calibri" panose="020F0502020204030204" pitchFamily="34" charset="0"/>
              </a:rPr>
              <a:t>set_index</a:t>
            </a:r>
            <a:r>
              <a:rPr lang="en-IN" b="1" i="1" dirty="0">
                <a:solidFill>
                  <a:schemeClr val="accent1">
                    <a:lumMod val="75000"/>
                  </a:schemeClr>
                </a:solidFill>
                <a:latin typeface="Calibri" panose="020F0502020204030204" pitchFamily="34" charset="0"/>
                <a:cs typeface="Calibri" panose="020F0502020204030204" pitchFamily="34" charset="0"/>
              </a:rPr>
              <a:t>('id')</a:t>
            </a:r>
          </a:p>
          <a:p>
            <a:r>
              <a:rPr lang="en-IN" b="1" i="1" dirty="0">
                <a:latin typeface="Calibri" panose="020F0502020204030204" pitchFamily="34" charset="0"/>
                <a:cs typeface="Calibri" panose="020F0502020204030204" pitchFamily="34" charset="0"/>
              </a:rPr>
              <a:t> </a:t>
            </a:r>
            <a:r>
              <a:rPr lang="en-IN" sz="2000" b="1" i="1" dirty="0">
                <a:solidFill>
                  <a:srgbClr val="002060"/>
                </a:solidFill>
                <a:latin typeface="Calibri" panose="020F0502020204030204" pitchFamily="34" charset="0"/>
                <a:cs typeface="Calibri" panose="020F0502020204030204" pitchFamily="34" charset="0"/>
              </a:rPr>
              <a:t># Calculating </a:t>
            </a:r>
            <a:r>
              <a:rPr lang="en-IN" sz="2000" b="1" i="1" dirty="0" err="1">
                <a:solidFill>
                  <a:srgbClr val="002060"/>
                </a:solidFill>
                <a:latin typeface="Calibri" panose="020F0502020204030204" pitchFamily="34" charset="0"/>
                <a:cs typeface="Calibri" panose="020F0502020204030204" pitchFamily="34" charset="0"/>
              </a:rPr>
              <a:t>market_cap_perc</a:t>
            </a:r>
            <a:endParaRPr lang="en-IN" sz="2000" b="1" i="1" dirty="0">
              <a:solidFill>
                <a:srgbClr val="002060"/>
              </a:solidFill>
              <a:latin typeface="Calibri" panose="020F0502020204030204" pitchFamily="34" charset="0"/>
              <a:cs typeface="Calibri" panose="020F0502020204030204" pitchFamily="34" charset="0"/>
            </a:endParaRPr>
          </a:p>
          <a:p>
            <a:r>
              <a:rPr lang="en-IN" b="1" i="1" dirty="0">
                <a:solidFill>
                  <a:schemeClr val="accent1">
                    <a:lumMod val="75000"/>
                  </a:schemeClr>
                </a:solidFill>
                <a:latin typeface="Calibri" panose="020F0502020204030204" pitchFamily="34" charset="0"/>
                <a:cs typeface="Calibri" panose="020F0502020204030204" pitchFamily="34" charset="0"/>
              </a:rPr>
              <a:t>first10=first10.assign(</a:t>
            </a:r>
            <a:r>
              <a:rPr lang="en-IN" b="1" i="1" dirty="0" err="1">
                <a:solidFill>
                  <a:schemeClr val="accent1">
                    <a:lumMod val="75000"/>
                  </a:schemeClr>
                </a:solidFill>
                <a:latin typeface="Calibri" panose="020F0502020204030204" pitchFamily="34" charset="0"/>
                <a:cs typeface="Calibri" panose="020F0502020204030204" pitchFamily="34" charset="0"/>
              </a:rPr>
              <a:t>market_cap_perc</a:t>
            </a:r>
            <a:r>
              <a:rPr lang="en-IN" b="1" i="1" dirty="0">
                <a:solidFill>
                  <a:schemeClr val="accent1">
                    <a:lumMod val="75000"/>
                  </a:schemeClr>
                </a:solidFill>
                <a:latin typeface="Calibri" panose="020F0502020204030204" pitchFamily="34" charset="0"/>
                <a:cs typeface="Calibri" panose="020F0502020204030204" pitchFamily="34" charset="0"/>
              </a:rPr>
              <a:t>=lambda x:(x.market_cap_usd/dataset.market_cap_usd.sum()*100))</a:t>
            </a:r>
          </a:p>
          <a:p>
            <a:endParaRPr lang="en-IN" b="1" i="1" dirty="0">
              <a:solidFill>
                <a:schemeClr val="accent1">
                  <a:lumMod val="75000"/>
                </a:schemeClr>
              </a:solidFill>
              <a:latin typeface="Calibri" panose="020F0502020204030204" pitchFamily="34" charset="0"/>
              <a:cs typeface="Calibri" panose="020F0502020204030204" pitchFamily="34" charset="0"/>
            </a:endParaRPr>
          </a:p>
          <a:p>
            <a:r>
              <a:rPr lang="en-IN" b="1" i="1" dirty="0">
                <a:latin typeface="Calibri" panose="020F0502020204030204" pitchFamily="34" charset="0"/>
                <a:cs typeface="Calibri" panose="020F0502020204030204" pitchFamily="34" charset="0"/>
              </a:rPr>
              <a:t># </a:t>
            </a:r>
            <a:r>
              <a:rPr lang="en-IN" sz="2000" b="1" i="1" dirty="0">
                <a:solidFill>
                  <a:srgbClr val="002060"/>
                </a:solidFill>
                <a:latin typeface="Calibri" panose="020F0502020204030204" pitchFamily="34" charset="0"/>
                <a:cs typeface="Calibri" panose="020F0502020204030204" pitchFamily="34" charset="0"/>
              </a:rPr>
              <a:t>Plotting the </a:t>
            </a:r>
            <a:r>
              <a:rPr lang="en-IN" sz="2000" b="1" i="1" dirty="0" err="1">
                <a:solidFill>
                  <a:srgbClr val="002060"/>
                </a:solidFill>
                <a:latin typeface="Calibri" panose="020F0502020204030204" pitchFamily="34" charset="0"/>
                <a:cs typeface="Calibri" panose="020F0502020204030204" pitchFamily="34" charset="0"/>
              </a:rPr>
              <a:t>barplot</a:t>
            </a:r>
            <a:r>
              <a:rPr lang="en-IN" sz="2000" b="1" i="1" dirty="0">
                <a:solidFill>
                  <a:srgbClr val="002060"/>
                </a:solidFill>
                <a:latin typeface="Calibri" panose="020F0502020204030204" pitchFamily="34" charset="0"/>
                <a:cs typeface="Calibri" panose="020F0502020204030204" pitchFamily="34" charset="0"/>
              </a:rPr>
              <a:t> with the title defined above</a:t>
            </a:r>
          </a:p>
          <a:p>
            <a:r>
              <a:rPr lang="en-IN" b="1" i="1" dirty="0" err="1">
                <a:solidFill>
                  <a:schemeClr val="accent1">
                    <a:lumMod val="75000"/>
                  </a:schemeClr>
                </a:solidFill>
                <a:latin typeface="Calibri" panose="020F0502020204030204" pitchFamily="34" charset="0"/>
                <a:cs typeface="Calibri" panose="020F0502020204030204" pitchFamily="34" charset="0"/>
              </a:rPr>
              <a:t>plt.bar</a:t>
            </a:r>
            <a:r>
              <a:rPr lang="en-IN" b="1" i="1" dirty="0">
                <a:solidFill>
                  <a:schemeClr val="accent1">
                    <a:lumMod val="75000"/>
                  </a:schemeClr>
                </a:solidFill>
                <a:latin typeface="Calibri" panose="020F0502020204030204" pitchFamily="34" charset="0"/>
                <a:cs typeface="Calibri" panose="020F0502020204030204" pitchFamily="34" charset="0"/>
              </a:rPr>
              <a:t>(first10.index.values,first10['</a:t>
            </a:r>
            <a:r>
              <a:rPr lang="en-IN" b="1" i="1" dirty="0" err="1">
                <a:solidFill>
                  <a:schemeClr val="accent1">
                    <a:lumMod val="75000"/>
                  </a:schemeClr>
                </a:solidFill>
                <a:latin typeface="Calibri" panose="020F0502020204030204" pitchFamily="34" charset="0"/>
                <a:cs typeface="Calibri" panose="020F0502020204030204" pitchFamily="34" charset="0"/>
              </a:rPr>
              <a:t>market_cap_usd</a:t>
            </a:r>
            <a:r>
              <a:rPr lang="en-IN" b="1" i="1" dirty="0">
                <a:solidFill>
                  <a:schemeClr val="accent1">
                    <a:lumMod val="75000"/>
                  </a:schemeClr>
                </a:solidFill>
                <a:latin typeface="Calibri" panose="020F0502020204030204" pitchFamily="34" charset="0"/>
                <a:cs typeface="Calibri" panose="020F0502020204030204" pitchFamily="34" charset="0"/>
              </a:rPr>
              <a:t>'])</a:t>
            </a:r>
          </a:p>
          <a:p>
            <a:r>
              <a:rPr lang="en-IN" b="1" i="1" dirty="0" err="1">
                <a:solidFill>
                  <a:schemeClr val="accent1">
                    <a:lumMod val="75000"/>
                  </a:schemeClr>
                </a:solidFill>
                <a:latin typeface="Calibri" panose="020F0502020204030204" pitchFamily="34" charset="0"/>
                <a:cs typeface="Calibri" panose="020F0502020204030204" pitchFamily="34" charset="0"/>
              </a:rPr>
              <a:t>plt.xticks</a:t>
            </a:r>
            <a:r>
              <a:rPr lang="en-IN" b="1" i="1" dirty="0">
                <a:solidFill>
                  <a:schemeClr val="accent1">
                    <a:lumMod val="75000"/>
                  </a:schemeClr>
                </a:solidFill>
                <a:latin typeface="Calibri" panose="020F0502020204030204" pitchFamily="34" charset="0"/>
                <a:cs typeface="Calibri" panose="020F0502020204030204" pitchFamily="34" charset="0"/>
              </a:rPr>
              <a:t>(rotation=90)</a:t>
            </a:r>
          </a:p>
          <a:p>
            <a:r>
              <a:rPr lang="en-IN" b="1" i="1" dirty="0" err="1">
                <a:solidFill>
                  <a:schemeClr val="accent1">
                    <a:lumMod val="75000"/>
                  </a:schemeClr>
                </a:solidFill>
                <a:latin typeface="Calibri" panose="020F0502020204030204" pitchFamily="34" charset="0"/>
                <a:cs typeface="Calibri" panose="020F0502020204030204" pitchFamily="34" charset="0"/>
              </a:rPr>
              <a:t>plt.title</a:t>
            </a:r>
            <a:r>
              <a:rPr lang="en-IN" b="1" i="1" dirty="0">
                <a:solidFill>
                  <a:schemeClr val="accent1">
                    <a:lumMod val="75000"/>
                  </a:schemeClr>
                </a:solidFill>
                <a:latin typeface="Calibri" panose="020F0502020204030204" pitchFamily="34" charset="0"/>
                <a:cs typeface="Calibri" panose="020F0502020204030204" pitchFamily="34" charset="0"/>
              </a:rPr>
              <a:t>('Top 10 market capitalization')</a:t>
            </a:r>
          </a:p>
          <a:p>
            <a:r>
              <a:rPr lang="en-IN" b="1" i="1" dirty="0" err="1">
                <a:solidFill>
                  <a:schemeClr val="accent1">
                    <a:lumMod val="75000"/>
                  </a:schemeClr>
                </a:solidFill>
                <a:latin typeface="Calibri" panose="020F0502020204030204" pitchFamily="34" charset="0"/>
                <a:cs typeface="Calibri" panose="020F0502020204030204" pitchFamily="34" charset="0"/>
              </a:rPr>
              <a:t>plt.xlabel</a:t>
            </a:r>
            <a:r>
              <a:rPr lang="en-IN" b="1" i="1" dirty="0">
                <a:solidFill>
                  <a:schemeClr val="accent1">
                    <a:lumMod val="75000"/>
                  </a:schemeClr>
                </a:solidFill>
                <a:latin typeface="Calibri" panose="020F0502020204030204" pitchFamily="34" charset="0"/>
                <a:cs typeface="Calibri" panose="020F0502020204030204" pitchFamily="34" charset="0"/>
              </a:rPr>
              <a:t>('id’)</a:t>
            </a:r>
          </a:p>
          <a:p>
            <a:r>
              <a:rPr lang="en-IN" sz="2000" b="1" i="1" dirty="0">
                <a:solidFill>
                  <a:srgbClr val="002060"/>
                </a:solidFill>
                <a:latin typeface="Calibri" panose="020F0502020204030204" pitchFamily="34" charset="0"/>
                <a:cs typeface="Calibri" panose="020F0502020204030204" pitchFamily="34" charset="0"/>
              </a:rPr>
              <a:t># Annotating the y axis with the label defined above</a:t>
            </a:r>
          </a:p>
          <a:p>
            <a:r>
              <a:rPr lang="en-IN" sz="2000" b="1" i="1" dirty="0" err="1">
                <a:solidFill>
                  <a:schemeClr val="accent1">
                    <a:lumMod val="75000"/>
                  </a:schemeClr>
                </a:solidFill>
                <a:latin typeface="Calibri" panose="020F0502020204030204" pitchFamily="34" charset="0"/>
                <a:cs typeface="Calibri" panose="020F0502020204030204" pitchFamily="34" charset="0"/>
              </a:rPr>
              <a:t>plt.ylabel</a:t>
            </a:r>
            <a:r>
              <a:rPr lang="en-IN" sz="2000" b="1" i="1" dirty="0">
                <a:solidFill>
                  <a:schemeClr val="accent1">
                    <a:lumMod val="75000"/>
                  </a:schemeClr>
                </a:solidFill>
                <a:latin typeface="Calibri" panose="020F0502020204030204" pitchFamily="34" charset="0"/>
                <a:cs typeface="Calibri" panose="020F0502020204030204" pitchFamily="34" charset="0"/>
              </a:rPr>
              <a:t>(TOP_CAP_YLABEL)</a:t>
            </a:r>
          </a:p>
          <a:p>
            <a:r>
              <a:rPr lang="en-IN" sz="2000" b="1" i="1" dirty="0" err="1">
                <a:solidFill>
                  <a:schemeClr val="accent1">
                    <a:lumMod val="75000"/>
                  </a:schemeClr>
                </a:solidFill>
                <a:latin typeface="Calibri" panose="020F0502020204030204" pitchFamily="34" charset="0"/>
                <a:cs typeface="Calibri" panose="020F0502020204030204" pitchFamily="34" charset="0"/>
              </a:rPr>
              <a:t>plt.show</a:t>
            </a:r>
            <a:r>
              <a:rPr lang="en-IN" sz="2000" b="1" i="1" dirty="0">
                <a:solidFill>
                  <a:schemeClr val="accent1">
                    <a:lumMod val="75000"/>
                  </a:schemeClr>
                </a:solidFill>
                <a:latin typeface="Calibri" panose="020F0502020204030204" pitchFamily="34" charset="0"/>
                <a:cs typeface="Calibri" panose="020F0502020204030204" pitchFamily="34" charset="0"/>
              </a:rPr>
              <a:t>()</a:t>
            </a:r>
          </a:p>
        </p:txBody>
      </p:sp>
      <p:pic>
        <p:nvPicPr>
          <p:cNvPr id="9" name="Picture 8">
            <a:extLst>
              <a:ext uri="{FF2B5EF4-FFF2-40B4-BE49-F238E27FC236}">
                <a16:creationId xmlns:a16="http://schemas.microsoft.com/office/drawing/2014/main" id="{9A97B3DF-B40F-ABA2-24AC-13564AD680EA}"/>
              </a:ext>
            </a:extLst>
          </p:cNvPr>
          <p:cNvPicPr>
            <a:picLocks noChangeAspect="1"/>
          </p:cNvPicPr>
          <p:nvPr/>
        </p:nvPicPr>
        <p:blipFill>
          <a:blip r:embed="rId2"/>
          <a:stretch>
            <a:fillRect/>
          </a:stretch>
        </p:blipFill>
        <p:spPr>
          <a:xfrm>
            <a:off x="8338686" y="4286998"/>
            <a:ext cx="3785937" cy="2571002"/>
          </a:xfrm>
          <a:prstGeom prst="rect">
            <a:avLst/>
          </a:prstGeom>
        </p:spPr>
      </p:pic>
    </p:spTree>
    <p:extLst>
      <p:ext uri="{BB962C8B-B14F-4D97-AF65-F5344CB8AC3E}">
        <p14:creationId xmlns:p14="http://schemas.microsoft.com/office/powerpoint/2010/main" val="383239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B6B5F9-6AAE-DFCF-2C55-E314A426147A}"/>
              </a:ext>
            </a:extLst>
          </p:cNvPr>
          <p:cNvSpPr/>
          <p:nvPr/>
        </p:nvSpPr>
        <p:spPr>
          <a:xfrm>
            <a:off x="-279055" y="2"/>
            <a:ext cx="12750110" cy="1323439"/>
          </a:xfrm>
          <a:prstGeom prst="rect">
            <a:avLst/>
          </a:prstGeom>
          <a:noFill/>
        </p:spPr>
        <p:txBody>
          <a:bodyPr wrap="square" lIns="91440" tIns="45720" rIns="91440" bIns="45720">
            <a:spAutoFit/>
          </a:bodyPr>
          <a:lstStyle/>
          <a:p>
            <a:pPr algn="ctr"/>
            <a:r>
              <a:rPr lang="en-US" sz="4000" b="1" i="1" dirty="0">
                <a:ln w="0"/>
                <a:effectLst>
                  <a:outerShdw blurRad="38100" dist="19050" dir="2700000" algn="tl" rotWithShape="0">
                    <a:schemeClr val="dk1">
                      <a:alpha val="40000"/>
                    </a:schemeClr>
                  </a:outerShdw>
                </a:effectLst>
                <a:latin typeface="Algerian" panose="04020705040A02060702" pitchFamily="82" charset="0"/>
              </a:rPr>
              <a:t>Making the plot easier to read and more informative</a:t>
            </a:r>
          </a:p>
        </p:txBody>
      </p:sp>
      <p:sp>
        <p:nvSpPr>
          <p:cNvPr id="3" name="TextBox 2">
            <a:extLst>
              <a:ext uri="{FF2B5EF4-FFF2-40B4-BE49-F238E27FC236}">
                <a16:creationId xmlns:a16="http://schemas.microsoft.com/office/drawing/2014/main" id="{BBA8D5AC-96C2-C95E-6853-C6AFB98F60B2}"/>
              </a:ext>
            </a:extLst>
          </p:cNvPr>
          <p:cNvSpPr txBox="1"/>
          <p:nvPr/>
        </p:nvSpPr>
        <p:spPr>
          <a:xfrm>
            <a:off x="808522" y="1323441"/>
            <a:ext cx="11078677"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b="1" i="1" dirty="0">
                <a:solidFill>
                  <a:schemeClr val="accent2">
                    <a:lumMod val="75000"/>
                  </a:schemeClr>
                </a:solidFill>
                <a:latin typeface="Calibri" panose="020F0502020204030204" pitchFamily="34" charset="0"/>
                <a:cs typeface="Calibri" panose="020F0502020204030204" pitchFamily="34" charset="0"/>
              </a:rPr>
              <a:t>While the plot above is informative enough, it can be improved. Bitcoin is too big, and the other coins are hard to distinguish because of this. Instead of the percentage, let's use a log</a:t>
            </a:r>
            <a:r>
              <a:rPr lang="en-US" sz="2000" b="1" i="1" baseline="30000" dirty="0">
                <a:solidFill>
                  <a:schemeClr val="accent2">
                    <a:lumMod val="75000"/>
                  </a:schemeClr>
                </a:solidFill>
                <a:latin typeface="Calibri" panose="020F0502020204030204" pitchFamily="34" charset="0"/>
                <a:cs typeface="Calibri" panose="020F0502020204030204" pitchFamily="34" charset="0"/>
              </a:rPr>
              <a:t>10</a:t>
            </a:r>
            <a:r>
              <a:rPr lang="en-US" sz="2000" b="1" i="1" dirty="0">
                <a:solidFill>
                  <a:schemeClr val="accent2">
                    <a:lumMod val="75000"/>
                  </a:schemeClr>
                </a:solidFill>
                <a:latin typeface="Calibri" panose="020F0502020204030204" pitchFamily="34" charset="0"/>
                <a:cs typeface="Calibri" panose="020F0502020204030204" pitchFamily="34" charset="0"/>
              </a:rPr>
              <a:t> scale of the "raw" capitalization. Plus, let's use color to group similar coins and make the plot more informative</a:t>
            </a:r>
            <a:endParaRPr lang="en-IN" sz="2000" b="1" i="1" dirty="0">
              <a:solidFill>
                <a:schemeClr val="accent2">
                  <a:lumMod val="75000"/>
                </a:schemeClr>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1243998-60B1-21D4-95FA-AF20AEDF0D6C}"/>
              </a:ext>
            </a:extLst>
          </p:cNvPr>
          <p:cNvSpPr txBox="1"/>
          <p:nvPr/>
        </p:nvSpPr>
        <p:spPr>
          <a:xfrm>
            <a:off x="1386038" y="2339105"/>
            <a:ext cx="9466446" cy="4493538"/>
          </a:xfrm>
          <a:prstGeom prst="rect">
            <a:avLst/>
          </a:prstGeom>
          <a:noFill/>
        </p:spPr>
        <p:txBody>
          <a:bodyPr wrap="square">
            <a:spAutoFit/>
          </a:bodyPr>
          <a:lstStyle/>
          <a:p>
            <a:r>
              <a:rPr lang="en-IN" sz="2400" b="1" i="1" dirty="0">
                <a:latin typeface="Calibri" panose="020F0502020204030204" pitchFamily="34" charset="0"/>
                <a:cs typeface="Calibri" panose="020F0502020204030204" pitchFamily="34" charset="0"/>
              </a:rPr>
              <a:t>Code and Subproblem:</a:t>
            </a:r>
          </a:p>
          <a:p>
            <a:r>
              <a:rPr lang="en-IN" b="1" i="1" dirty="0">
                <a:solidFill>
                  <a:schemeClr val="accent1">
                    <a:lumMod val="75000"/>
                  </a:schemeClr>
                </a:solidFill>
                <a:latin typeface="Calibri" panose="020F0502020204030204" pitchFamily="34" charset="0"/>
                <a:cs typeface="Calibri" panose="020F0502020204030204" pitchFamily="34" charset="0"/>
              </a:rPr>
              <a:t>c = ['red', 'yellow', 'black', 'blue', '</a:t>
            </a:r>
            <a:r>
              <a:rPr lang="en-IN" b="1" i="1" dirty="0" err="1">
                <a:solidFill>
                  <a:schemeClr val="accent1">
                    <a:lumMod val="75000"/>
                  </a:schemeClr>
                </a:solidFill>
                <a:latin typeface="Calibri" panose="020F0502020204030204" pitchFamily="34" charset="0"/>
                <a:cs typeface="Calibri" panose="020F0502020204030204" pitchFamily="34" charset="0"/>
              </a:rPr>
              <a:t>orange','green','indigo','grey','blue','blue</a:t>
            </a:r>
            <a:r>
              <a:rPr lang="en-IN" b="1" i="1" dirty="0">
                <a:solidFill>
                  <a:schemeClr val="accent1">
                    <a:lumMod val="75000"/>
                  </a:schemeClr>
                </a:solidFill>
                <a:latin typeface="Calibri" panose="020F0502020204030204" pitchFamily="34" charset="0"/>
                <a:cs typeface="Calibri" panose="020F0502020204030204" pitchFamily="34" charset="0"/>
              </a:rPr>
              <a:t>’]</a:t>
            </a:r>
          </a:p>
          <a:p>
            <a:r>
              <a:rPr lang="en-IN" sz="2000" b="1" i="1" dirty="0">
                <a:solidFill>
                  <a:srgbClr val="002060"/>
                </a:solidFill>
                <a:latin typeface="Calibri" panose="020F0502020204030204" pitchFamily="34" charset="0"/>
                <a:cs typeface="Calibri" panose="020F0502020204030204" pitchFamily="34" charset="0"/>
              </a:rPr>
              <a:t>#Plotting </a:t>
            </a:r>
            <a:r>
              <a:rPr lang="en-IN" sz="2000" b="1" i="1" dirty="0" err="1">
                <a:solidFill>
                  <a:srgbClr val="002060"/>
                </a:solidFill>
                <a:latin typeface="Calibri" panose="020F0502020204030204" pitchFamily="34" charset="0"/>
                <a:cs typeface="Calibri" panose="020F0502020204030204" pitchFamily="34" charset="0"/>
              </a:rPr>
              <a:t>market_cap_usd</a:t>
            </a:r>
            <a:r>
              <a:rPr lang="en-IN" sz="2000" b="1" i="1" dirty="0">
                <a:solidFill>
                  <a:srgbClr val="002060"/>
                </a:solidFill>
                <a:latin typeface="Calibri" panose="020F0502020204030204" pitchFamily="34" charset="0"/>
                <a:cs typeface="Calibri" panose="020F0502020204030204" pitchFamily="34" charset="0"/>
              </a:rPr>
              <a:t> as before but adding the </a:t>
            </a:r>
            <a:r>
              <a:rPr lang="en-IN" sz="2000" b="1" i="1" dirty="0" err="1">
                <a:solidFill>
                  <a:srgbClr val="002060"/>
                </a:solidFill>
                <a:latin typeface="Calibri" panose="020F0502020204030204" pitchFamily="34" charset="0"/>
                <a:cs typeface="Calibri" panose="020F0502020204030204" pitchFamily="34" charset="0"/>
              </a:rPr>
              <a:t>colors</a:t>
            </a:r>
            <a:endParaRPr lang="en-IN" sz="2000" b="1" i="1" dirty="0">
              <a:solidFill>
                <a:srgbClr val="002060"/>
              </a:solidFill>
              <a:latin typeface="Calibri" panose="020F0502020204030204" pitchFamily="34" charset="0"/>
              <a:cs typeface="Calibri" panose="020F0502020204030204" pitchFamily="34" charset="0"/>
            </a:endParaRPr>
          </a:p>
          <a:p>
            <a:r>
              <a:rPr lang="en-IN" b="1" i="1" dirty="0" err="1">
                <a:solidFill>
                  <a:schemeClr val="accent1">
                    <a:lumMod val="75000"/>
                  </a:schemeClr>
                </a:solidFill>
                <a:latin typeface="Calibri" panose="020F0502020204030204" pitchFamily="34" charset="0"/>
                <a:cs typeface="Calibri" panose="020F0502020204030204" pitchFamily="34" charset="0"/>
              </a:rPr>
              <a:t>plt.bar</a:t>
            </a:r>
            <a:r>
              <a:rPr lang="en-IN" b="1" i="1" dirty="0">
                <a:solidFill>
                  <a:schemeClr val="accent1">
                    <a:lumMod val="75000"/>
                  </a:schemeClr>
                </a:solidFill>
                <a:latin typeface="Calibri" panose="020F0502020204030204" pitchFamily="34" charset="0"/>
                <a:cs typeface="Calibri" panose="020F0502020204030204" pitchFamily="34" charset="0"/>
              </a:rPr>
              <a:t>(first10.index.values,first10['</a:t>
            </a:r>
            <a:r>
              <a:rPr lang="en-IN" b="1" i="1" dirty="0" err="1">
                <a:solidFill>
                  <a:schemeClr val="accent1">
                    <a:lumMod val="75000"/>
                  </a:schemeClr>
                </a:solidFill>
                <a:latin typeface="Calibri" panose="020F0502020204030204" pitchFamily="34" charset="0"/>
                <a:cs typeface="Calibri" panose="020F0502020204030204" pitchFamily="34" charset="0"/>
              </a:rPr>
              <a:t>market_cap_usd</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color</a:t>
            </a:r>
            <a:r>
              <a:rPr lang="en-IN" b="1" i="1" dirty="0">
                <a:solidFill>
                  <a:schemeClr val="accent1">
                    <a:lumMod val="75000"/>
                  </a:schemeClr>
                </a:solidFill>
                <a:latin typeface="Calibri" panose="020F0502020204030204" pitchFamily="34" charset="0"/>
                <a:cs typeface="Calibri" panose="020F0502020204030204" pitchFamily="34" charset="0"/>
              </a:rPr>
              <a:t>=c )</a:t>
            </a:r>
          </a:p>
          <a:p>
            <a:r>
              <a:rPr lang="en-IN" b="1" i="1" dirty="0" err="1">
                <a:solidFill>
                  <a:schemeClr val="accent1">
                    <a:lumMod val="75000"/>
                  </a:schemeClr>
                </a:solidFill>
                <a:latin typeface="Calibri" panose="020F0502020204030204" pitchFamily="34" charset="0"/>
                <a:cs typeface="Calibri" panose="020F0502020204030204" pitchFamily="34" charset="0"/>
              </a:rPr>
              <a:t>plt.xticks</a:t>
            </a:r>
            <a:r>
              <a:rPr lang="en-IN" b="1" i="1" dirty="0">
                <a:solidFill>
                  <a:schemeClr val="accent1">
                    <a:lumMod val="75000"/>
                  </a:schemeClr>
                </a:solidFill>
                <a:latin typeface="Calibri" panose="020F0502020204030204" pitchFamily="34" charset="0"/>
                <a:cs typeface="Calibri" panose="020F0502020204030204" pitchFamily="34" charset="0"/>
              </a:rPr>
              <a:t>(rotation=90)</a:t>
            </a:r>
          </a:p>
          <a:p>
            <a:r>
              <a:rPr lang="en-IN" b="1" i="1" dirty="0" err="1">
                <a:solidFill>
                  <a:schemeClr val="accent1">
                    <a:lumMod val="75000"/>
                  </a:schemeClr>
                </a:solidFill>
                <a:latin typeface="Calibri" panose="020F0502020204030204" pitchFamily="34" charset="0"/>
                <a:cs typeface="Calibri" panose="020F0502020204030204" pitchFamily="34" charset="0"/>
              </a:rPr>
              <a:t>plt.title</a:t>
            </a:r>
            <a:r>
              <a:rPr lang="en-IN" b="1" i="1" dirty="0">
                <a:solidFill>
                  <a:schemeClr val="accent1">
                    <a:lumMod val="75000"/>
                  </a:schemeClr>
                </a:solidFill>
                <a:latin typeface="Calibri" panose="020F0502020204030204" pitchFamily="34" charset="0"/>
                <a:cs typeface="Calibri" panose="020F0502020204030204" pitchFamily="34" charset="0"/>
              </a:rPr>
              <a:t>('Top 10 market capitalization')</a:t>
            </a:r>
          </a:p>
          <a:p>
            <a:r>
              <a:rPr lang="en-IN" sz="2000" b="1" i="1" dirty="0">
                <a:solidFill>
                  <a:srgbClr val="002060"/>
                </a:solidFill>
                <a:latin typeface="Calibri" panose="020F0502020204030204" pitchFamily="34" charset="0"/>
                <a:cs typeface="Calibri" panose="020F0502020204030204" pitchFamily="34" charset="0"/>
              </a:rPr>
              <a:t>#scaling the y-axis  </a:t>
            </a:r>
          </a:p>
          <a:p>
            <a:r>
              <a:rPr lang="en-IN" b="1" i="1" dirty="0" err="1">
                <a:solidFill>
                  <a:schemeClr val="accent1">
                    <a:lumMod val="75000"/>
                  </a:schemeClr>
                </a:solidFill>
                <a:latin typeface="Calibri" panose="020F0502020204030204" pitchFamily="34" charset="0"/>
                <a:cs typeface="Calibri" panose="020F0502020204030204" pitchFamily="34" charset="0"/>
              </a:rPr>
              <a:t>plt.yscale</a:t>
            </a:r>
            <a:r>
              <a:rPr lang="en-IN" b="1" i="1" dirty="0">
                <a:solidFill>
                  <a:schemeClr val="accent1">
                    <a:lumMod val="75000"/>
                  </a:schemeClr>
                </a:solidFill>
                <a:latin typeface="Calibri" panose="020F0502020204030204" pitchFamily="34" charset="0"/>
                <a:cs typeface="Calibri" panose="020F0502020204030204" pitchFamily="34" charset="0"/>
              </a:rPr>
              <a:t>('log')</a:t>
            </a:r>
          </a:p>
          <a:p>
            <a:r>
              <a:rPr lang="en-IN" b="1" i="1" dirty="0" err="1">
                <a:solidFill>
                  <a:schemeClr val="accent1">
                    <a:lumMod val="75000"/>
                  </a:schemeClr>
                </a:solidFill>
                <a:latin typeface="Calibri" panose="020F0502020204030204" pitchFamily="34" charset="0"/>
                <a:cs typeface="Calibri" panose="020F0502020204030204" pitchFamily="34" charset="0"/>
              </a:rPr>
              <a:t>plt.xlabel</a:t>
            </a:r>
            <a:r>
              <a:rPr lang="en-IN" b="1" i="1" dirty="0">
                <a:solidFill>
                  <a:schemeClr val="accent1">
                    <a:lumMod val="75000"/>
                  </a:schemeClr>
                </a:solidFill>
                <a:latin typeface="Calibri" panose="020F0502020204030204" pitchFamily="34" charset="0"/>
                <a:cs typeface="Calibri" panose="020F0502020204030204" pitchFamily="34" charset="0"/>
              </a:rPr>
              <a:t>('id</a:t>
            </a:r>
            <a:r>
              <a:rPr lang="en-IN" b="1" i="1" dirty="0">
                <a:solidFill>
                  <a:schemeClr val="accent1"/>
                </a:solidFill>
                <a:latin typeface="Calibri" panose="020F0502020204030204" pitchFamily="34" charset="0"/>
                <a:cs typeface="Calibri" panose="020F0502020204030204" pitchFamily="34" charset="0"/>
              </a:rPr>
              <a:t>')</a:t>
            </a:r>
          </a:p>
          <a:p>
            <a:r>
              <a:rPr lang="en-IN" sz="2000" b="1" i="1" dirty="0">
                <a:solidFill>
                  <a:srgbClr val="002060"/>
                </a:solidFill>
                <a:latin typeface="Calibri" panose="020F0502020204030204" pitchFamily="34" charset="0"/>
                <a:cs typeface="Calibri" panose="020F0502020204030204" pitchFamily="34" charset="0"/>
              </a:rPr>
              <a:t># Annotating the y axis with 'USD'</a:t>
            </a:r>
          </a:p>
          <a:p>
            <a:r>
              <a:rPr lang="en-IN" b="1" i="1" dirty="0" err="1">
                <a:solidFill>
                  <a:schemeClr val="accent1">
                    <a:lumMod val="75000"/>
                  </a:schemeClr>
                </a:solidFill>
                <a:latin typeface="Calibri" panose="020F0502020204030204" pitchFamily="34" charset="0"/>
                <a:cs typeface="Calibri" panose="020F0502020204030204" pitchFamily="34" charset="0"/>
              </a:rPr>
              <a:t>plt.ylabel</a:t>
            </a:r>
            <a:r>
              <a:rPr lang="en-IN" b="1" i="1" dirty="0">
                <a:solidFill>
                  <a:schemeClr val="accent1">
                    <a:lumMod val="75000"/>
                  </a:schemeClr>
                </a:solidFill>
                <a:latin typeface="Calibri" panose="020F0502020204030204" pitchFamily="34" charset="0"/>
                <a:cs typeface="Calibri" panose="020F0502020204030204" pitchFamily="34" charset="0"/>
              </a:rPr>
              <a:t>('USD')</a:t>
            </a:r>
          </a:p>
          <a:p>
            <a:r>
              <a:rPr lang="en-IN" sz="2000" b="1" i="1" dirty="0">
                <a:solidFill>
                  <a:srgbClr val="002060"/>
                </a:solidFill>
                <a:latin typeface="Calibri" panose="020F0502020204030204" pitchFamily="34" charset="0"/>
                <a:cs typeface="Calibri" panose="020F0502020204030204" pitchFamily="34" charset="0"/>
              </a:rPr>
              <a:t># Final touch! Removing the </a:t>
            </a:r>
            <a:r>
              <a:rPr lang="en-IN" sz="2000" b="1" i="1" dirty="0" err="1">
                <a:solidFill>
                  <a:srgbClr val="002060"/>
                </a:solidFill>
                <a:latin typeface="Calibri" panose="020F0502020204030204" pitchFamily="34" charset="0"/>
                <a:cs typeface="Calibri" panose="020F0502020204030204" pitchFamily="34" charset="0"/>
              </a:rPr>
              <a:t>xlabel</a:t>
            </a:r>
            <a:r>
              <a:rPr lang="en-IN" sz="2000" b="1" i="1" dirty="0">
                <a:solidFill>
                  <a:srgbClr val="002060"/>
                </a:solidFill>
                <a:latin typeface="Calibri" panose="020F0502020204030204" pitchFamily="34" charset="0"/>
                <a:cs typeface="Calibri" panose="020F0502020204030204" pitchFamily="34" charset="0"/>
              </a:rPr>
              <a:t> as it is not </a:t>
            </a:r>
          </a:p>
          <a:p>
            <a:r>
              <a:rPr lang="en-IN" sz="2000" b="1" i="1" dirty="0">
                <a:solidFill>
                  <a:srgbClr val="002060"/>
                </a:solidFill>
                <a:latin typeface="Calibri" panose="020F0502020204030204" pitchFamily="34" charset="0"/>
                <a:cs typeface="Calibri" panose="020F0502020204030204" pitchFamily="34" charset="0"/>
              </a:rPr>
              <a:t>Very </a:t>
            </a:r>
            <a:r>
              <a:rPr lang="en-IN" sz="2000" b="1" i="1" dirty="0" err="1">
                <a:solidFill>
                  <a:srgbClr val="002060"/>
                </a:solidFill>
                <a:latin typeface="Calibri" panose="020F0502020204030204" pitchFamily="34" charset="0"/>
                <a:cs typeface="Calibri" panose="020F0502020204030204" pitchFamily="34" charset="0"/>
              </a:rPr>
              <a:t>imformative</a:t>
            </a:r>
            <a:endParaRPr lang="en-IN" sz="2000" b="1" i="1" dirty="0">
              <a:solidFill>
                <a:srgbClr val="002060"/>
              </a:solidFill>
              <a:latin typeface="Calibri" panose="020F0502020204030204" pitchFamily="34" charset="0"/>
              <a:cs typeface="Calibri" panose="020F0502020204030204" pitchFamily="34" charset="0"/>
            </a:endParaRPr>
          </a:p>
          <a:p>
            <a:r>
              <a:rPr lang="en-IN" b="1" i="1" dirty="0" err="1">
                <a:solidFill>
                  <a:schemeClr val="accent1">
                    <a:lumMod val="75000"/>
                  </a:schemeClr>
                </a:solidFill>
                <a:latin typeface="Calibri" panose="020F0502020204030204" pitchFamily="34" charset="0"/>
                <a:cs typeface="Calibri" panose="020F0502020204030204" pitchFamily="34" charset="0"/>
              </a:rPr>
              <a:t>plt.xlabel</a:t>
            </a:r>
            <a:r>
              <a:rPr lang="en-IN" b="1" i="1" dirty="0">
                <a:solidFill>
                  <a:schemeClr val="accent1">
                    <a:lumMod val="75000"/>
                  </a:schemeClr>
                </a:solidFill>
                <a:latin typeface="Calibri" panose="020F0502020204030204" pitchFamily="34" charset="0"/>
                <a:cs typeface="Calibri" panose="020F0502020204030204" pitchFamily="34" charset="0"/>
              </a:rPr>
              <a:t>('')</a:t>
            </a:r>
          </a:p>
          <a:p>
            <a:r>
              <a:rPr lang="en-IN" b="1" i="1" dirty="0" err="1">
                <a:solidFill>
                  <a:schemeClr val="accent1">
                    <a:lumMod val="75000"/>
                  </a:schemeClr>
                </a:solidFill>
                <a:latin typeface="Calibri" panose="020F0502020204030204" pitchFamily="34" charset="0"/>
                <a:cs typeface="Calibri" panose="020F0502020204030204" pitchFamily="34" charset="0"/>
              </a:rPr>
              <a:t>plt.show</a:t>
            </a:r>
            <a:r>
              <a:rPr lang="en-IN" b="1" i="1" dirty="0">
                <a:solidFill>
                  <a:schemeClr val="accent1">
                    <a:lumMod val="75000"/>
                  </a:schemeClr>
                </a:solidFill>
                <a:latin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6C0EACBB-D32C-E81F-D409-4675602EB197}"/>
              </a:ext>
            </a:extLst>
          </p:cNvPr>
          <p:cNvPicPr>
            <a:picLocks noChangeAspect="1"/>
          </p:cNvPicPr>
          <p:nvPr/>
        </p:nvPicPr>
        <p:blipFill>
          <a:blip r:embed="rId2"/>
          <a:stretch>
            <a:fillRect/>
          </a:stretch>
        </p:blipFill>
        <p:spPr>
          <a:xfrm>
            <a:off x="7332228" y="3703047"/>
            <a:ext cx="4983912" cy="3154953"/>
          </a:xfrm>
          <a:prstGeom prst="rect">
            <a:avLst/>
          </a:prstGeom>
        </p:spPr>
      </p:pic>
    </p:spTree>
    <p:extLst>
      <p:ext uri="{BB962C8B-B14F-4D97-AF65-F5344CB8AC3E}">
        <p14:creationId xmlns:p14="http://schemas.microsoft.com/office/powerpoint/2010/main" val="55056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81A1B-966B-24D0-4EF1-139C5F5538C5}"/>
              </a:ext>
            </a:extLst>
          </p:cNvPr>
          <p:cNvSpPr/>
          <p:nvPr/>
        </p:nvSpPr>
        <p:spPr>
          <a:xfrm>
            <a:off x="493988" y="-110846"/>
            <a:ext cx="11477491" cy="1323439"/>
          </a:xfrm>
          <a:prstGeom prst="rect">
            <a:avLst/>
          </a:prstGeom>
          <a:noFill/>
        </p:spPr>
        <p:txBody>
          <a:bodyPr wrap="square" lIns="91440" tIns="45720" rIns="91440" bIns="45720">
            <a:spAutoFit/>
          </a:bodyPr>
          <a:lstStyle/>
          <a:p>
            <a:pPr algn="ctr"/>
            <a:r>
              <a:rPr lang="en-US" sz="4000" b="1" i="1" dirty="0">
                <a:ln w="0"/>
                <a:effectLst>
                  <a:outerShdw blurRad="38100" dist="19050" dir="2700000" algn="tl" rotWithShape="0">
                    <a:schemeClr val="dk1">
                      <a:alpha val="40000"/>
                    </a:schemeClr>
                  </a:outerShdw>
                </a:effectLst>
                <a:latin typeface="Algerian" panose="04020705040A02060702" pitchFamily="82" charset="0"/>
              </a:rPr>
              <a:t>What is going on? Volatility in cryptocurrencies</a:t>
            </a:r>
          </a:p>
        </p:txBody>
      </p:sp>
      <p:sp>
        <p:nvSpPr>
          <p:cNvPr id="4" name="TextBox 3">
            <a:extLst>
              <a:ext uri="{FF2B5EF4-FFF2-40B4-BE49-F238E27FC236}">
                <a16:creationId xmlns:a16="http://schemas.microsoft.com/office/drawing/2014/main" id="{BAD37B9E-BF31-F284-F40E-B67199B3CFA8}"/>
              </a:ext>
            </a:extLst>
          </p:cNvPr>
          <p:cNvSpPr txBox="1"/>
          <p:nvPr/>
        </p:nvSpPr>
        <p:spPr>
          <a:xfrm>
            <a:off x="493988" y="1468284"/>
            <a:ext cx="11319311" cy="1323439"/>
          </a:xfrm>
          <a:prstGeom prst="rect">
            <a:avLst/>
          </a:prstGeom>
          <a:noFill/>
        </p:spPr>
        <p:txBody>
          <a:bodyPr wrap="square">
            <a:spAutoFit/>
          </a:bodyPr>
          <a:lstStyle/>
          <a:p>
            <a:pPr marL="285750" indent="-285750">
              <a:buFont typeface="Wingdings" panose="05000000000000000000" pitchFamily="2" charset="2"/>
              <a:buChar char="q"/>
            </a:pPr>
            <a:r>
              <a:rPr lang="en-US" sz="2000" b="1" i="1" dirty="0">
                <a:solidFill>
                  <a:schemeClr val="accent2">
                    <a:lumMod val="75000"/>
                  </a:schemeClr>
                </a:solidFill>
                <a:latin typeface="Calibri" panose="020F0502020204030204" pitchFamily="34" charset="0"/>
                <a:cs typeface="Calibri" panose="020F0502020204030204" pitchFamily="34" charset="0"/>
              </a:rPr>
              <a:t>The cryptocurrencies market has been spectacularly volatile since the first exchange opened. This notebook didn't start with a big, bold warning for nothing. Let's explore this volatility a bit more! We will begin by selecting and plotting the 24 hours and 7 days percentage change, which we already have available.</a:t>
            </a:r>
          </a:p>
        </p:txBody>
      </p:sp>
      <p:sp>
        <p:nvSpPr>
          <p:cNvPr id="8" name="TextBox 7">
            <a:extLst>
              <a:ext uri="{FF2B5EF4-FFF2-40B4-BE49-F238E27FC236}">
                <a16:creationId xmlns:a16="http://schemas.microsoft.com/office/drawing/2014/main" id="{4DF8F8FE-4BB9-CA17-440F-7D45D31D5679}"/>
              </a:ext>
            </a:extLst>
          </p:cNvPr>
          <p:cNvSpPr txBox="1"/>
          <p:nvPr/>
        </p:nvSpPr>
        <p:spPr>
          <a:xfrm>
            <a:off x="1724529" y="3191035"/>
            <a:ext cx="7076277" cy="3666965"/>
          </a:xfrm>
          <a:prstGeom prst="rect">
            <a:avLst/>
          </a:prstGeom>
          <a:noFill/>
        </p:spPr>
        <p:txBody>
          <a:bodyPr wrap="square">
            <a:spAutoFit/>
          </a:bodyPr>
          <a:lstStyle/>
          <a:p>
            <a:r>
              <a:rPr lang="en-IN" sz="2400" b="1" i="1" dirty="0"/>
              <a:t>Code and Problem:</a:t>
            </a:r>
          </a:p>
          <a:p>
            <a:r>
              <a:rPr lang="en-IN" b="1" i="1" dirty="0">
                <a:solidFill>
                  <a:schemeClr val="accent1">
                    <a:lumMod val="75000"/>
                  </a:schemeClr>
                </a:solidFill>
                <a:latin typeface="Calibri" panose="020F0502020204030204" pitchFamily="34" charset="0"/>
                <a:cs typeface="Calibri" panose="020F0502020204030204" pitchFamily="34" charset="0"/>
              </a:rPr>
              <a:t>volatility = dataset[['id', 'percent_change_24h', 'percent_change_7d']]</a:t>
            </a:r>
          </a:p>
          <a:p>
            <a:r>
              <a:rPr lang="en-IN" sz="2000" b="1" i="1" dirty="0">
                <a:solidFill>
                  <a:srgbClr val="002060"/>
                </a:solidFill>
                <a:latin typeface="Calibri" panose="020F0502020204030204" pitchFamily="34" charset="0"/>
                <a:cs typeface="Calibri" panose="020F0502020204030204" pitchFamily="34" charset="0"/>
              </a:rPr>
              <a:t># Setting the index to 'id' and dropping all </a:t>
            </a:r>
            <a:r>
              <a:rPr lang="en-IN" sz="2000" b="1" i="1" dirty="0" err="1">
                <a:solidFill>
                  <a:srgbClr val="002060"/>
                </a:solidFill>
                <a:latin typeface="Calibri" panose="020F0502020204030204" pitchFamily="34" charset="0"/>
                <a:cs typeface="Calibri" panose="020F0502020204030204" pitchFamily="34" charset="0"/>
              </a:rPr>
              <a:t>NaN</a:t>
            </a:r>
            <a:r>
              <a:rPr lang="en-IN" sz="2000" b="1" i="1" dirty="0">
                <a:solidFill>
                  <a:srgbClr val="002060"/>
                </a:solidFill>
                <a:latin typeface="Calibri" panose="020F0502020204030204" pitchFamily="34" charset="0"/>
                <a:cs typeface="Calibri" panose="020F0502020204030204" pitchFamily="34" charset="0"/>
              </a:rPr>
              <a:t> rows</a:t>
            </a:r>
          </a:p>
          <a:p>
            <a:r>
              <a:rPr lang="en-IN" b="1" i="1" dirty="0">
                <a:solidFill>
                  <a:schemeClr val="accent1">
                    <a:lumMod val="75000"/>
                  </a:schemeClr>
                </a:solidFill>
              </a:rPr>
              <a:t>volatility=</a:t>
            </a:r>
            <a:r>
              <a:rPr lang="en-IN" b="1" i="1" dirty="0" err="1">
                <a:solidFill>
                  <a:schemeClr val="accent1">
                    <a:lumMod val="75000"/>
                  </a:schemeClr>
                </a:solidFill>
              </a:rPr>
              <a:t>volatility.set_index</a:t>
            </a:r>
            <a:r>
              <a:rPr lang="en-IN" b="1" i="1" dirty="0">
                <a:solidFill>
                  <a:schemeClr val="accent1">
                    <a:lumMod val="75000"/>
                  </a:schemeClr>
                </a:solidFill>
              </a:rPr>
              <a:t>('id').</a:t>
            </a:r>
            <a:r>
              <a:rPr lang="en-IN" b="1" i="1" dirty="0" err="1">
                <a:solidFill>
                  <a:schemeClr val="accent1">
                    <a:lumMod val="75000"/>
                  </a:schemeClr>
                </a:solidFill>
              </a:rPr>
              <a:t>dropna</a:t>
            </a:r>
            <a:r>
              <a:rPr lang="en-IN" b="1" i="1" dirty="0">
                <a:solidFill>
                  <a:schemeClr val="accent1">
                    <a:lumMod val="75000"/>
                  </a:schemeClr>
                </a:solidFill>
              </a:rPr>
              <a:t>()</a:t>
            </a:r>
          </a:p>
          <a:p>
            <a:endParaRPr lang="en-IN" b="1" i="1" dirty="0">
              <a:solidFill>
                <a:schemeClr val="accent1"/>
              </a:solidFill>
            </a:endParaRPr>
          </a:p>
          <a:p>
            <a:r>
              <a:rPr lang="en-IN" b="1" i="1" dirty="0">
                <a:solidFill>
                  <a:srgbClr val="002060"/>
                </a:solidFill>
              </a:rPr>
              <a:t># Sorting the </a:t>
            </a:r>
            <a:r>
              <a:rPr lang="en-IN" b="1" i="1" dirty="0" err="1">
                <a:solidFill>
                  <a:srgbClr val="002060"/>
                </a:solidFill>
              </a:rPr>
              <a:t>DataFrame</a:t>
            </a:r>
            <a:r>
              <a:rPr lang="en-IN" b="1" i="1" dirty="0">
                <a:solidFill>
                  <a:srgbClr val="002060"/>
                </a:solidFill>
              </a:rPr>
              <a:t> by percent_change_24h in ascending order</a:t>
            </a:r>
          </a:p>
          <a:p>
            <a:r>
              <a:rPr lang="en-IN" b="1" i="1" dirty="0">
                <a:solidFill>
                  <a:schemeClr val="accent1">
                    <a:lumMod val="75000"/>
                  </a:schemeClr>
                </a:solidFill>
              </a:rPr>
              <a:t>volatility=</a:t>
            </a:r>
            <a:r>
              <a:rPr lang="en-IN" b="1" i="1" dirty="0" err="1">
                <a:solidFill>
                  <a:schemeClr val="accent1">
                    <a:lumMod val="75000"/>
                  </a:schemeClr>
                </a:solidFill>
              </a:rPr>
              <a:t>volatility.sort_values</a:t>
            </a:r>
            <a:r>
              <a:rPr lang="en-IN" b="1" i="1" dirty="0">
                <a:solidFill>
                  <a:schemeClr val="accent1">
                    <a:lumMod val="75000"/>
                  </a:schemeClr>
                </a:solidFill>
              </a:rPr>
              <a:t>(by='percent_change_24h',ascending=True)</a:t>
            </a:r>
          </a:p>
          <a:p>
            <a:endParaRPr lang="en-IN" b="1" i="1" dirty="0"/>
          </a:p>
          <a:p>
            <a:r>
              <a:rPr lang="en-IN" b="1" i="1" dirty="0"/>
              <a:t>#</a:t>
            </a:r>
            <a:r>
              <a:rPr lang="en-IN" b="1" i="1" dirty="0">
                <a:solidFill>
                  <a:srgbClr val="002060"/>
                </a:solidFill>
              </a:rPr>
              <a:t>checking the first few rows</a:t>
            </a:r>
          </a:p>
          <a:p>
            <a:r>
              <a:rPr lang="en-IN" b="1" i="1" dirty="0" err="1">
                <a:solidFill>
                  <a:schemeClr val="accent1">
                    <a:lumMod val="75000"/>
                  </a:schemeClr>
                </a:solidFill>
              </a:rPr>
              <a:t>volatility.head</a:t>
            </a:r>
            <a:r>
              <a:rPr lang="en-IN" b="1" i="1" dirty="0">
                <a:solidFill>
                  <a:schemeClr val="accent1">
                    <a:lumMod val="75000"/>
                  </a:schemeClr>
                </a:solidFill>
              </a:rPr>
              <a:t>(10)</a:t>
            </a:r>
          </a:p>
        </p:txBody>
      </p:sp>
      <p:pic>
        <p:nvPicPr>
          <p:cNvPr id="12" name="Picture 11">
            <a:extLst>
              <a:ext uri="{FF2B5EF4-FFF2-40B4-BE49-F238E27FC236}">
                <a16:creationId xmlns:a16="http://schemas.microsoft.com/office/drawing/2014/main" id="{E8F99407-E156-9962-461E-EA17D3E29432}"/>
              </a:ext>
            </a:extLst>
          </p:cNvPr>
          <p:cNvPicPr>
            <a:picLocks noChangeAspect="1"/>
          </p:cNvPicPr>
          <p:nvPr/>
        </p:nvPicPr>
        <p:blipFill>
          <a:blip r:embed="rId2"/>
          <a:stretch>
            <a:fillRect/>
          </a:stretch>
        </p:blipFill>
        <p:spPr>
          <a:xfrm>
            <a:off x="8800806" y="3581116"/>
            <a:ext cx="3391194" cy="3276884"/>
          </a:xfrm>
          <a:prstGeom prst="rect">
            <a:avLst/>
          </a:prstGeom>
        </p:spPr>
      </p:pic>
    </p:spTree>
    <p:extLst>
      <p:ext uri="{BB962C8B-B14F-4D97-AF65-F5344CB8AC3E}">
        <p14:creationId xmlns:p14="http://schemas.microsoft.com/office/powerpoint/2010/main" val="198864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D948A-6A54-8DB8-A783-B9EDDB324D21}"/>
              </a:ext>
            </a:extLst>
          </p:cNvPr>
          <p:cNvSpPr/>
          <p:nvPr/>
        </p:nvSpPr>
        <p:spPr>
          <a:xfrm>
            <a:off x="1269270" y="192050"/>
            <a:ext cx="9653461" cy="2154436"/>
          </a:xfrm>
          <a:prstGeom prst="rect">
            <a:avLst/>
          </a:prstGeom>
          <a:noFill/>
        </p:spPr>
        <p:txBody>
          <a:bodyPr wrap="square" lIns="91440" tIns="45720" rIns="91440" bIns="45720">
            <a:spAutoFit/>
          </a:bodyPr>
          <a:lstStyle/>
          <a:p>
            <a:pPr algn="ctr"/>
            <a:r>
              <a:rPr lang="en-US" sz="4000" b="1" i="1" dirty="0">
                <a:latin typeface="Algerian" panose="04020705040A02060702" pitchFamily="82" charset="0"/>
              </a:rPr>
              <a:t>Well, we can already see that things are a bit crazy</a:t>
            </a:r>
          </a:p>
          <a:p>
            <a:pPr algn="ctr"/>
            <a:endParaRPr lang="en-US" sz="5400"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34A97FDB-B62C-6840-AF90-C2EF03438882}"/>
              </a:ext>
            </a:extLst>
          </p:cNvPr>
          <p:cNvSpPr txBox="1"/>
          <p:nvPr/>
        </p:nvSpPr>
        <p:spPr>
          <a:xfrm>
            <a:off x="1161449" y="1638600"/>
            <a:ext cx="10475496" cy="707886"/>
          </a:xfrm>
          <a:prstGeom prst="rect">
            <a:avLst/>
          </a:prstGeom>
          <a:noFill/>
        </p:spPr>
        <p:txBody>
          <a:bodyPr wrap="square" rtlCol="0">
            <a:spAutoFit/>
          </a:bodyPr>
          <a:lstStyle/>
          <a:p>
            <a:pPr marL="285750" indent="-285750">
              <a:buFont typeface="Wingdings" panose="05000000000000000000" pitchFamily="2" charset="2"/>
              <a:buChar char="q"/>
            </a:pPr>
            <a:r>
              <a:rPr lang="en-US" sz="2000" b="1" i="1" dirty="0">
                <a:solidFill>
                  <a:schemeClr val="accent1">
                    <a:lumMod val="50000"/>
                  </a:schemeClr>
                </a:solidFill>
                <a:latin typeface="Segoe UI" panose="020B0502040204020203" pitchFamily="34" charset="0"/>
              </a:rPr>
              <a:t>It seems you can lose a lot of money quickly on cryptocurrencies. Let's plot the top 10 biggest gainers and top 10 losers in market capitalization.</a:t>
            </a:r>
          </a:p>
        </p:txBody>
      </p:sp>
      <p:sp>
        <p:nvSpPr>
          <p:cNvPr id="7" name="TextBox 6">
            <a:extLst>
              <a:ext uri="{FF2B5EF4-FFF2-40B4-BE49-F238E27FC236}">
                <a16:creationId xmlns:a16="http://schemas.microsoft.com/office/drawing/2014/main" id="{452D0535-CEE2-FE06-E461-1F10639AA08E}"/>
              </a:ext>
            </a:extLst>
          </p:cNvPr>
          <p:cNvSpPr txBox="1"/>
          <p:nvPr/>
        </p:nvSpPr>
        <p:spPr>
          <a:xfrm>
            <a:off x="1540042" y="2715671"/>
            <a:ext cx="8576108" cy="4142329"/>
          </a:xfrm>
          <a:prstGeom prst="rect">
            <a:avLst/>
          </a:prstGeom>
          <a:noFill/>
        </p:spPr>
        <p:txBody>
          <a:bodyPr wrap="square">
            <a:spAutoFit/>
          </a:bodyPr>
          <a:lstStyle/>
          <a:p>
            <a:r>
              <a:rPr lang="en-IN" sz="2400" b="1" i="1" dirty="0">
                <a:latin typeface="Calibri" panose="020F0502020204030204" pitchFamily="34" charset="0"/>
                <a:cs typeface="Calibri" panose="020F0502020204030204" pitchFamily="34" charset="0"/>
              </a:rPr>
              <a:t>Code and subproblem:</a:t>
            </a:r>
          </a:p>
          <a:p>
            <a:r>
              <a:rPr lang="en-IN" b="1" i="1" dirty="0">
                <a:solidFill>
                  <a:srgbClr val="002060"/>
                </a:solidFill>
                <a:latin typeface="Calibri" panose="020F0502020204030204" pitchFamily="34" charset="0"/>
                <a:cs typeface="Calibri" panose="020F0502020204030204" pitchFamily="34" charset="0"/>
              </a:rPr>
              <a:t># Annotating the y axis with the label defined above</a:t>
            </a:r>
          </a:p>
          <a:p>
            <a:r>
              <a:rPr lang="en-IN" b="1" i="1" dirty="0" err="1">
                <a:solidFill>
                  <a:schemeClr val="accent1"/>
                </a:solidFill>
                <a:latin typeface="Calibri" panose="020F0502020204030204" pitchFamily="34" charset="0"/>
                <a:cs typeface="Calibri" panose="020F0502020204030204" pitchFamily="34" charset="0"/>
              </a:rPr>
              <a:t>plt.ylabel</a:t>
            </a:r>
            <a:r>
              <a:rPr lang="en-IN" b="1" i="1" dirty="0">
                <a:solidFill>
                  <a:schemeClr val="accent1"/>
                </a:solidFill>
                <a:latin typeface="Calibri" panose="020F0502020204030204" pitchFamily="34" charset="0"/>
                <a:cs typeface="Calibri" panose="020F0502020204030204" pitchFamily="34" charset="0"/>
              </a:rPr>
              <a:t>(TOP_CAP_YLABEL)</a:t>
            </a:r>
          </a:p>
          <a:p>
            <a:r>
              <a:rPr lang="en-IN" b="1" i="1" dirty="0" err="1">
                <a:solidFill>
                  <a:schemeClr val="accent1"/>
                </a:solidFill>
                <a:latin typeface="Calibri" panose="020F0502020204030204" pitchFamily="34" charset="0"/>
                <a:cs typeface="Calibri" panose="020F0502020204030204" pitchFamily="34" charset="0"/>
              </a:rPr>
              <a:t>plt.show</a:t>
            </a:r>
            <a:r>
              <a:rPr lang="en-IN" b="1" i="1" dirty="0">
                <a:solidFill>
                  <a:schemeClr val="accent1"/>
                </a:solidFill>
                <a:latin typeface="Calibri" panose="020F0502020204030204" pitchFamily="34" charset="0"/>
                <a:cs typeface="Calibri" panose="020F0502020204030204" pitchFamily="34" charset="0"/>
              </a:rPr>
              <a:t>()</a:t>
            </a:r>
          </a:p>
          <a:p>
            <a:r>
              <a:rPr lang="en-IN" b="1" i="1" dirty="0">
                <a:latin typeface="Calibri" panose="020F0502020204030204" pitchFamily="34" charset="0"/>
                <a:cs typeface="Calibri" panose="020F0502020204030204" pitchFamily="34" charset="0"/>
              </a:rPr>
              <a:t> </a:t>
            </a:r>
          </a:p>
          <a:p>
            <a:r>
              <a:rPr lang="en-IN" b="1" i="1" dirty="0">
                <a:latin typeface="Calibri" panose="020F0502020204030204" pitchFamily="34" charset="0"/>
                <a:cs typeface="Calibri" panose="020F0502020204030204" pitchFamily="34" charset="0"/>
              </a:rPr>
              <a:t>#</a:t>
            </a:r>
            <a:r>
              <a:rPr lang="en-IN" b="1" i="1" dirty="0">
                <a:solidFill>
                  <a:srgbClr val="002060"/>
                </a:solidFill>
                <a:latin typeface="Calibri" panose="020F0502020204030204" pitchFamily="34" charset="0"/>
                <a:cs typeface="Calibri" panose="020F0502020204030204" pitchFamily="34" charset="0"/>
              </a:rPr>
              <a:t>Defining a function with 2 parameters, the series to plot and the title</a:t>
            </a:r>
          </a:p>
          <a:p>
            <a:r>
              <a:rPr lang="en-IN" b="1" i="1" dirty="0">
                <a:solidFill>
                  <a:schemeClr val="accent1"/>
                </a:solidFill>
                <a:latin typeface="Calibri" panose="020F0502020204030204" pitchFamily="34" charset="0"/>
                <a:cs typeface="Calibri" panose="020F0502020204030204" pitchFamily="34" charset="0"/>
              </a:rPr>
              <a:t>def top10_member_plot(</a:t>
            </a:r>
            <a:r>
              <a:rPr lang="en-IN" b="1" i="1" dirty="0" err="1">
                <a:solidFill>
                  <a:schemeClr val="accent1"/>
                </a:solidFill>
                <a:latin typeface="Calibri" panose="020F0502020204030204" pitchFamily="34" charset="0"/>
                <a:cs typeface="Calibri" panose="020F0502020204030204" pitchFamily="34" charset="0"/>
              </a:rPr>
              <a:t>input_dataset,title</a:t>
            </a:r>
            <a:r>
              <a:rPr lang="en-IN" b="1" i="1" dirty="0">
                <a:solidFill>
                  <a:schemeClr val="accent1"/>
                </a:solidFill>
                <a:latin typeface="Calibri" panose="020F0502020204030204" pitchFamily="34" charset="0"/>
                <a:cs typeface="Calibri" panose="020F0502020204030204" pitchFamily="34" charset="0"/>
              </a:rPr>
              <a:t>):</a:t>
            </a:r>
          </a:p>
          <a:p>
            <a:r>
              <a:rPr lang="en-IN" b="1" i="1" dirty="0">
                <a:solidFill>
                  <a:srgbClr val="002060"/>
                </a:solidFill>
                <a:latin typeface="Calibri" panose="020F0502020204030204" pitchFamily="34" charset="0"/>
                <a:cs typeface="Calibri" panose="020F0502020204030204" pitchFamily="34" charset="0"/>
              </a:rPr>
              <a:t># Making the subplot and the figure for two side by side plots</a:t>
            </a:r>
          </a:p>
          <a:p>
            <a:r>
              <a:rPr lang="en-IN" b="1" i="1" dirty="0">
                <a:solidFill>
                  <a:srgbClr val="002060"/>
                </a:solidFill>
                <a:latin typeface="Calibri" panose="020F0502020204030204" pitchFamily="34" charset="0"/>
                <a:cs typeface="Calibri" panose="020F0502020204030204" pitchFamily="34" charset="0"/>
              </a:rPr>
              <a:t>    </a:t>
            </a:r>
            <a:r>
              <a:rPr lang="en-IN" b="1" i="1" dirty="0" err="1">
                <a:solidFill>
                  <a:srgbClr val="002060"/>
                </a:solidFill>
                <a:latin typeface="Calibri" panose="020F0502020204030204" pitchFamily="34" charset="0"/>
                <a:cs typeface="Calibri" panose="020F0502020204030204" pitchFamily="34" charset="0"/>
              </a:rPr>
              <a:t>plt.subplot</a:t>
            </a:r>
            <a:r>
              <a:rPr lang="en-IN" b="1" i="1" dirty="0">
                <a:solidFill>
                  <a:srgbClr val="002060"/>
                </a:solidFill>
                <a:latin typeface="Calibri" panose="020F0502020204030204" pitchFamily="34" charset="0"/>
                <a:cs typeface="Calibri" panose="020F0502020204030204" pitchFamily="34" charset="0"/>
              </a:rPr>
              <a:t>(1,2,1)</a:t>
            </a:r>
          </a:p>
          <a:p>
            <a:r>
              <a:rPr lang="en-IN" b="1" i="1" dirty="0">
                <a:solidFill>
                  <a:schemeClr val="accent1"/>
                </a:solidFill>
                <a:latin typeface="Calibri" panose="020F0502020204030204" pitchFamily="34" charset="0"/>
                <a:cs typeface="Calibri" panose="020F0502020204030204" pitchFamily="34" charset="0"/>
              </a:rPr>
              <a:t>    </a:t>
            </a:r>
            <a:r>
              <a:rPr lang="en-IN" b="1" i="1" dirty="0" err="1">
                <a:solidFill>
                  <a:schemeClr val="accent1"/>
                </a:solidFill>
                <a:latin typeface="Calibri" panose="020F0502020204030204" pitchFamily="34" charset="0"/>
                <a:cs typeface="Calibri" panose="020F0502020204030204" pitchFamily="34" charset="0"/>
              </a:rPr>
              <a:t>plt.bar</a:t>
            </a:r>
            <a:r>
              <a:rPr lang="en-IN" b="1" i="1" dirty="0">
                <a:solidFill>
                  <a:schemeClr val="accent1"/>
                </a:solidFill>
                <a:latin typeface="Calibri" panose="020F0502020204030204" pitchFamily="34" charset="0"/>
                <a:cs typeface="Calibri" panose="020F0502020204030204" pitchFamily="34" charset="0"/>
              </a:rPr>
              <a:t>(</a:t>
            </a:r>
            <a:r>
              <a:rPr lang="en-IN" b="1" i="1" dirty="0" err="1">
                <a:solidFill>
                  <a:schemeClr val="accent1"/>
                </a:solidFill>
                <a:latin typeface="Calibri" panose="020F0502020204030204" pitchFamily="34" charset="0"/>
                <a:cs typeface="Calibri" panose="020F0502020204030204" pitchFamily="34" charset="0"/>
              </a:rPr>
              <a:t>input_dataset</a:t>
            </a:r>
            <a:r>
              <a:rPr lang="en-IN" b="1" i="1" dirty="0">
                <a:solidFill>
                  <a:schemeClr val="accent1"/>
                </a:solidFill>
                <a:latin typeface="Calibri" panose="020F0502020204030204" pitchFamily="34" charset="0"/>
                <a:cs typeface="Calibri" panose="020F0502020204030204" pitchFamily="34" charset="0"/>
              </a:rPr>
              <a:t>[0:10].</a:t>
            </a:r>
            <a:r>
              <a:rPr lang="en-IN" b="1" i="1" dirty="0" err="1">
                <a:solidFill>
                  <a:schemeClr val="accent1"/>
                </a:solidFill>
                <a:latin typeface="Calibri" panose="020F0502020204030204" pitchFamily="34" charset="0"/>
                <a:cs typeface="Calibri" panose="020F0502020204030204" pitchFamily="34" charset="0"/>
              </a:rPr>
              <a:t>index.values,input_dataset</a:t>
            </a:r>
            <a:r>
              <a:rPr lang="en-IN" b="1" i="1" dirty="0">
                <a:solidFill>
                  <a:schemeClr val="accent1"/>
                </a:solidFill>
                <a:latin typeface="Calibri" panose="020F0502020204030204" pitchFamily="34" charset="0"/>
                <a:cs typeface="Calibri" panose="020F0502020204030204" pitchFamily="34" charset="0"/>
              </a:rPr>
              <a:t>[0:10],</a:t>
            </a:r>
            <a:r>
              <a:rPr lang="en-IN" b="1" i="1" dirty="0" err="1">
                <a:solidFill>
                  <a:schemeClr val="accent1"/>
                </a:solidFill>
                <a:latin typeface="Calibri" panose="020F0502020204030204" pitchFamily="34" charset="0"/>
                <a:cs typeface="Calibri" panose="020F0502020204030204" pitchFamily="34" charset="0"/>
              </a:rPr>
              <a:t>color</a:t>
            </a:r>
            <a:r>
              <a:rPr lang="en-IN" b="1" i="1" dirty="0">
                <a:solidFill>
                  <a:schemeClr val="accent1"/>
                </a:solidFill>
                <a:latin typeface="Calibri" panose="020F0502020204030204" pitchFamily="34" charset="0"/>
                <a:cs typeface="Calibri" panose="020F0502020204030204" pitchFamily="34" charset="0"/>
              </a:rPr>
              <a:t>='blue')</a:t>
            </a:r>
          </a:p>
          <a:p>
            <a:r>
              <a:rPr lang="en-IN" b="1" i="1" dirty="0">
                <a:solidFill>
                  <a:schemeClr val="accent1"/>
                </a:solidFill>
                <a:latin typeface="Calibri" panose="020F0502020204030204" pitchFamily="34" charset="0"/>
                <a:cs typeface="Calibri" panose="020F0502020204030204" pitchFamily="34" charset="0"/>
              </a:rPr>
              <a:t>    </a:t>
            </a:r>
            <a:r>
              <a:rPr lang="en-IN" b="1" i="1" dirty="0" err="1">
                <a:solidFill>
                  <a:schemeClr val="accent1"/>
                </a:solidFill>
                <a:latin typeface="Calibri" panose="020F0502020204030204" pitchFamily="34" charset="0"/>
                <a:cs typeface="Calibri" panose="020F0502020204030204" pitchFamily="34" charset="0"/>
              </a:rPr>
              <a:t>plt.xticks</a:t>
            </a:r>
            <a:r>
              <a:rPr lang="en-IN" b="1" i="1" dirty="0">
                <a:solidFill>
                  <a:schemeClr val="accent1"/>
                </a:solidFill>
                <a:latin typeface="Calibri" panose="020F0502020204030204" pitchFamily="34" charset="0"/>
                <a:cs typeface="Calibri" panose="020F0502020204030204" pitchFamily="34" charset="0"/>
              </a:rPr>
              <a:t>(rotation=90)</a:t>
            </a:r>
          </a:p>
          <a:p>
            <a:r>
              <a:rPr lang="en-IN" b="1" i="1" dirty="0">
                <a:solidFill>
                  <a:srgbClr val="002060"/>
                </a:solidFill>
                <a:latin typeface="Calibri" panose="020F0502020204030204" pitchFamily="34" charset="0"/>
                <a:cs typeface="Calibri" panose="020F0502020204030204" pitchFamily="34" charset="0"/>
              </a:rPr>
              <a:t># Setting the figure's main title to the text passed as parameter</a:t>
            </a:r>
          </a:p>
          <a:p>
            <a:r>
              <a:rPr lang="en-IN" b="1" i="1" dirty="0">
                <a:latin typeface="Calibri" panose="020F0502020204030204" pitchFamily="34" charset="0"/>
                <a:cs typeface="Calibri" panose="020F0502020204030204" pitchFamily="34" charset="0"/>
              </a:rPr>
              <a:t>   </a:t>
            </a:r>
            <a:r>
              <a:rPr lang="en-IN" b="1" i="1" dirty="0">
                <a:solidFill>
                  <a:schemeClr val="accent1"/>
                </a:solidFill>
                <a:latin typeface="Calibri" panose="020F0502020204030204" pitchFamily="34" charset="0"/>
                <a:cs typeface="Calibri" panose="020F0502020204030204" pitchFamily="34" charset="0"/>
              </a:rPr>
              <a:t> </a:t>
            </a:r>
            <a:r>
              <a:rPr lang="en-IN" b="1" i="1" dirty="0" err="1">
                <a:solidFill>
                  <a:schemeClr val="accent1"/>
                </a:solidFill>
                <a:latin typeface="Calibri" panose="020F0502020204030204" pitchFamily="34" charset="0"/>
                <a:cs typeface="Calibri" panose="020F0502020204030204" pitchFamily="34" charset="0"/>
              </a:rPr>
              <a:t>plt.suptitle</a:t>
            </a:r>
            <a:r>
              <a:rPr lang="en-IN" b="1" i="1" dirty="0">
                <a:solidFill>
                  <a:schemeClr val="accent1"/>
                </a:solidFill>
                <a:latin typeface="Calibri" panose="020F0502020204030204" pitchFamily="34" charset="0"/>
                <a:cs typeface="Calibri" panose="020F0502020204030204" pitchFamily="34" charset="0"/>
              </a:rPr>
              <a:t>(title)</a:t>
            </a:r>
          </a:p>
          <a:p>
            <a:r>
              <a:rPr lang="en-IN" b="1" dirty="0">
                <a:latin typeface="Calibri" panose="020F0502020204030204" pitchFamily="34" charset="0"/>
                <a:cs typeface="Calibri" panose="020F0502020204030204" pitchFamily="34" charset="0"/>
              </a:rPr>
              <a:t> </a:t>
            </a:r>
            <a:endParaRPr lang="en-IN"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487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57A2F-20D1-DC9B-85E6-C0BF39C64B49}"/>
              </a:ext>
            </a:extLst>
          </p:cNvPr>
          <p:cNvSpPr txBox="1"/>
          <p:nvPr/>
        </p:nvSpPr>
        <p:spPr>
          <a:xfrm>
            <a:off x="1626669" y="154004"/>
            <a:ext cx="10565331" cy="4031873"/>
          </a:xfrm>
          <a:prstGeom prst="rect">
            <a:avLst/>
          </a:prstGeom>
          <a:noFill/>
        </p:spPr>
        <p:txBody>
          <a:bodyPr wrap="square">
            <a:spAutoFit/>
          </a:bodyPr>
          <a:lstStyle/>
          <a:p>
            <a:r>
              <a:rPr lang="en-IN" b="1" i="1" dirty="0">
                <a:latin typeface="Calibri" panose="020F0502020204030204" pitchFamily="34" charset="0"/>
                <a:cs typeface="Calibri" panose="020F0502020204030204" pitchFamily="34" charset="0"/>
              </a:rPr>
              <a:t># </a:t>
            </a:r>
            <a:r>
              <a:rPr lang="en-IN" sz="2000" b="1" i="1" dirty="0">
                <a:latin typeface="Calibri" panose="020F0502020204030204" pitchFamily="34" charset="0"/>
                <a:cs typeface="Calibri" panose="020F0502020204030204" pitchFamily="34" charset="0"/>
              </a:rPr>
              <a:t>Setting the </a:t>
            </a:r>
            <a:r>
              <a:rPr lang="en-IN" sz="2000" b="1" i="1" dirty="0" err="1">
                <a:latin typeface="Calibri" panose="020F0502020204030204" pitchFamily="34" charset="0"/>
                <a:cs typeface="Calibri" panose="020F0502020204030204" pitchFamily="34" charset="0"/>
              </a:rPr>
              <a:t>ylabel</a:t>
            </a:r>
            <a:r>
              <a:rPr lang="en-IN" sz="2000" b="1" i="1" dirty="0">
                <a:latin typeface="Calibri" panose="020F0502020204030204" pitchFamily="34" charset="0"/>
                <a:cs typeface="Calibri" panose="020F0502020204030204" pitchFamily="34" charset="0"/>
              </a:rPr>
              <a:t> to '% change'</a:t>
            </a:r>
          </a:p>
          <a:p>
            <a:r>
              <a:rPr lang="en-IN" b="1" i="1" dirty="0">
                <a:solidFill>
                  <a:schemeClr val="accent1"/>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plt.ylabel</a:t>
            </a:r>
            <a:r>
              <a:rPr lang="en-IN" b="1" i="1" dirty="0">
                <a:solidFill>
                  <a:schemeClr val="accent1">
                    <a:lumMod val="75000"/>
                  </a:schemeClr>
                </a:solidFill>
                <a:latin typeface="Calibri" panose="020F0502020204030204" pitchFamily="34" charset="0"/>
                <a:cs typeface="Calibri" panose="020F0502020204030204" pitchFamily="34" charset="0"/>
              </a:rPr>
              <a:t>('% change')</a:t>
            </a:r>
          </a:p>
          <a:p>
            <a:r>
              <a:rPr lang="en-IN" b="1" i="1" dirty="0">
                <a:solidFill>
                  <a:schemeClr val="accent1">
                    <a:lumMod val="75000"/>
                  </a:schemeClr>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plt.xlabel</a:t>
            </a:r>
            <a:r>
              <a:rPr lang="en-IN" b="1" i="1" dirty="0">
                <a:solidFill>
                  <a:schemeClr val="accent1">
                    <a:lumMod val="75000"/>
                  </a:schemeClr>
                </a:solidFill>
                <a:latin typeface="Calibri" panose="020F0502020204030204" pitchFamily="34" charset="0"/>
                <a:cs typeface="Calibri" panose="020F0502020204030204" pitchFamily="34" charset="0"/>
              </a:rPr>
              <a:t>("id")</a:t>
            </a:r>
          </a:p>
          <a:p>
            <a:r>
              <a:rPr lang="en-IN" sz="2000" b="1" i="1" dirty="0">
                <a:latin typeface="Calibri" panose="020F0502020204030204" pitchFamily="34" charset="0"/>
                <a:cs typeface="Calibri" panose="020F0502020204030204" pitchFamily="34" charset="0"/>
              </a:rPr>
              <a:t># Same as above, but for the top 10 winners</a:t>
            </a:r>
          </a:p>
          <a:p>
            <a:r>
              <a:rPr lang="en-IN" b="1" i="1" dirty="0">
                <a:solidFill>
                  <a:schemeClr val="accent1"/>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plt.subplot</a:t>
            </a:r>
            <a:r>
              <a:rPr lang="en-IN" b="1" i="1" dirty="0">
                <a:solidFill>
                  <a:schemeClr val="accent1">
                    <a:lumMod val="75000"/>
                  </a:schemeClr>
                </a:solidFill>
                <a:latin typeface="Calibri" panose="020F0502020204030204" pitchFamily="34" charset="0"/>
                <a:cs typeface="Calibri" panose="020F0502020204030204" pitchFamily="34" charset="0"/>
              </a:rPr>
              <a:t>(1,2,2)</a:t>
            </a:r>
          </a:p>
          <a:p>
            <a:r>
              <a:rPr lang="en-IN" b="1" i="1" dirty="0">
                <a:solidFill>
                  <a:schemeClr val="accent1">
                    <a:lumMod val="75000"/>
                  </a:schemeClr>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plt.bar</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input_dataset</a:t>
            </a:r>
            <a:r>
              <a:rPr lang="en-IN" b="1" i="1" dirty="0">
                <a:solidFill>
                  <a:schemeClr val="accent1">
                    <a:lumMod val="75000"/>
                  </a:schemeClr>
                </a:solidFill>
                <a:latin typeface="Calibri" panose="020F0502020204030204" pitchFamily="34" charset="0"/>
                <a:cs typeface="Calibri" panose="020F0502020204030204" pitchFamily="34" charset="0"/>
              </a:rPr>
              <a:t>[-10:].</a:t>
            </a:r>
            <a:r>
              <a:rPr lang="en-IN" b="1" i="1" dirty="0" err="1">
                <a:solidFill>
                  <a:schemeClr val="accent1">
                    <a:lumMod val="75000"/>
                  </a:schemeClr>
                </a:solidFill>
                <a:latin typeface="Calibri" panose="020F0502020204030204" pitchFamily="34" charset="0"/>
                <a:cs typeface="Calibri" panose="020F0502020204030204" pitchFamily="34" charset="0"/>
              </a:rPr>
              <a:t>index.values,input_dataset</a:t>
            </a:r>
            <a:r>
              <a:rPr lang="en-IN" b="1" i="1" dirty="0">
                <a:solidFill>
                  <a:schemeClr val="accent1">
                    <a:lumMod val="75000"/>
                  </a:schemeClr>
                </a:solidFill>
                <a:latin typeface="Calibri" panose="020F0502020204030204" pitchFamily="34" charset="0"/>
                <a:cs typeface="Calibri" panose="020F0502020204030204" pitchFamily="34" charset="0"/>
              </a:rPr>
              <a:t>[-10:],</a:t>
            </a:r>
            <a:r>
              <a:rPr lang="en-IN" b="1" i="1" dirty="0" err="1">
                <a:solidFill>
                  <a:schemeClr val="accent1">
                    <a:lumMod val="75000"/>
                  </a:schemeClr>
                </a:solidFill>
                <a:latin typeface="Calibri" panose="020F0502020204030204" pitchFamily="34" charset="0"/>
                <a:cs typeface="Calibri" panose="020F0502020204030204" pitchFamily="34" charset="0"/>
              </a:rPr>
              <a:t>color</a:t>
            </a:r>
            <a:r>
              <a:rPr lang="en-IN" b="1" i="1" dirty="0">
                <a:solidFill>
                  <a:schemeClr val="accent1">
                    <a:lumMod val="75000"/>
                  </a:schemeClr>
                </a:solidFill>
                <a:latin typeface="Calibri" panose="020F0502020204030204" pitchFamily="34" charset="0"/>
                <a:cs typeface="Calibri" panose="020F0502020204030204" pitchFamily="34" charset="0"/>
              </a:rPr>
              <a:t>='red')</a:t>
            </a:r>
          </a:p>
          <a:p>
            <a:r>
              <a:rPr lang="en-IN" b="1" i="1" dirty="0">
                <a:solidFill>
                  <a:schemeClr val="accent1">
                    <a:lumMod val="75000"/>
                  </a:schemeClr>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plt.tight_layout</a:t>
            </a:r>
            <a:r>
              <a:rPr lang="en-IN" b="1" i="1" dirty="0">
                <a:solidFill>
                  <a:schemeClr val="accent1">
                    <a:lumMod val="75000"/>
                  </a:schemeClr>
                </a:solidFill>
                <a:latin typeface="Calibri" panose="020F0502020204030204" pitchFamily="34" charset="0"/>
                <a:cs typeface="Calibri" panose="020F0502020204030204" pitchFamily="34" charset="0"/>
              </a:rPr>
              <a:t>()</a:t>
            </a:r>
          </a:p>
          <a:p>
            <a:r>
              <a:rPr lang="en-IN" b="1" i="1" dirty="0">
                <a:solidFill>
                  <a:schemeClr val="accent1">
                    <a:lumMod val="75000"/>
                  </a:schemeClr>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plt.xticks</a:t>
            </a:r>
            <a:r>
              <a:rPr lang="en-IN" b="1" i="1" dirty="0">
                <a:solidFill>
                  <a:schemeClr val="accent1">
                    <a:lumMod val="75000"/>
                  </a:schemeClr>
                </a:solidFill>
                <a:latin typeface="Calibri" panose="020F0502020204030204" pitchFamily="34" charset="0"/>
                <a:cs typeface="Calibri" panose="020F0502020204030204" pitchFamily="34" charset="0"/>
              </a:rPr>
              <a:t>(rotation=90)</a:t>
            </a:r>
          </a:p>
          <a:p>
            <a:r>
              <a:rPr lang="en-IN" b="1" i="1" dirty="0">
                <a:solidFill>
                  <a:schemeClr val="accent1">
                    <a:lumMod val="75000"/>
                  </a:schemeClr>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plt.xlabel</a:t>
            </a:r>
            <a:r>
              <a:rPr lang="en-IN" b="1" i="1" dirty="0">
                <a:solidFill>
                  <a:schemeClr val="accent1">
                    <a:lumMod val="75000"/>
                  </a:schemeClr>
                </a:solidFill>
                <a:latin typeface="Calibri" panose="020F0502020204030204" pitchFamily="34" charset="0"/>
                <a:cs typeface="Calibri" panose="020F0502020204030204" pitchFamily="34" charset="0"/>
              </a:rPr>
              <a:t>("id")</a:t>
            </a:r>
          </a:p>
          <a:p>
            <a:r>
              <a:rPr lang="en-IN" b="1" i="1" dirty="0">
                <a:solidFill>
                  <a:schemeClr val="accent1">
                    <a:lumMod val="75000"/>
                  </a:schemeClr>
                </a:solidFill>
                <a:latin typeface="Calibri" panose="020F0502020204030204" pitchFamily="34" charset="0"/>
                <a:cs typeface="Calibri" panose="020F0502020204030204" pitchFamily="34" charset="0"/>
              </a:rPr>
              <a:t>    </a:t>
            </a:r>
            <a:r>
              <a:rPr lang="en-IN" b="1" i="1" dirty="0" err="1">
                <a:solidFill>
                  <a:schemeClr val="accent1">
                    <a:lumMod val="75000"/>
                  </a:schemeClr>
                </a:solidFill>
                <a:latin typeface="Calibri" panose="020F0502020204030204" pitchFamily="34" charset="0"/>
                <a:cs typeface="Calibri" panose="020F0502020204030204" pitchFamily="34" charset="0"/>
              </a:rPr>
              <a:t>plt.show</a:t>
            </a:r>
            <a:r>
              <a:rPr lang="en-IN" b="1" i="1" dirty="0">
                <a:solidFill>
                  <a:schemeClr val="accent1">
                    <a:lumMod val="75000"/>
                  </a:schemeClr>
                </a:solidFill>
                <a:latin typeface="Calibri" panose="020F0502020204030204" pitchFamily="34" charset="0"/>
                <a:cs typeface="Calibri" panose="020F0502020204030204" pitchFamily="34" charset="0"/>
              </a:rPr>
              <a:t>()</a:t>
            </a:r>
          </a:p>
          <a:p>
            <a:r>
              <a:rPr lang="en-IN" b="1" i="1" dirty="0">
                <a:solidFill>
                  <a:schemeClr val="accent1"/>
                </a:solidFill>
                <a:latin typeface="Calibri" panose="020F0502020204030204" pitchFamily="34" charset="0"/>
                <a:cs typeface="Calibri" panose="020F0502020204030204" pitchFamily="34" charset="0"/>
              </a:rPr>
              <a:t>    </a:t>
            </a:r>
          </a:p>
          <a:p>
            <a:r>
              <a:rPr lang="en-IN" b="1" i="1" dirty="0">
                <a:solidFill>
                  <a:schemeClr val="accent1">
                    <a:lumMod val="75000"/>
                  </a:schemeClr>
                </a:solidFill>
                <a:latin typeface="Calibri" panose="020F0502020204030204" pitchFamily="34" charset="0"/>
                <a:cs typeface="Calibri" panose="020F0502020204030204" pitchFamily="34" charset="0"/>
              </a:rPr>
              <a:t>DTITLE='24 hours top losers and winners</a:t>
            </a:r>
            <a:r>
              <a:rPr lang="en-IN" b="1" i="1" dirty="0">
                <a:solidFill>
                  <a:schemeClr val="accent1"/>
                </a:solidFill>
                <a:latin typeface="Calibri" panose="020F0502020204030204" pitchFamily="34" charset="0"/>
                <a:cs typeface="Calibri" panose="020F0502020204030204" pitchFamily="34" charset="0"/>
              </a:rPr>
              <a:t>'</a:t>
            </a:r>
          </a:p>
          <a:p>
            <a:r>
              <a:rPr lang="en-IN" sz="2000" b="1" i="1" dirty="0">
                <a:latin typeface="Calibri" panose="020F0502020204030204" pitchFamily="34" charset="0"/>
                <a:cs typeface="Calibri" panose="020F0502020204030204" pitchFamily="34" charset="0"/>
              </a:rPr>
              <a:t># Calling the function above with the 24 hours period series and title DTITLE</a:t>
            </a:r>
          </a:p>
          <a:p>
            <a:r>
              <a:rPr lang="en-IN" b="1" i="1" dirty="0">
                <a:solidFill>
                  <a:schemeClr val="accent1">
                    <a:lumMod val="75000"/>
                  </a:schemeClr>
                </a:solidFill>
                <a:latin typeface="Calibri" panose="020F0502020204030204" pitchFamily="34" charset="0"/>
                <a:cs typeface="Calibri" panose="020F0502020204030204" pitchFamily="34" charset="0"/>
              </a:rPr>
              <a:t>top10_member_plot(volatility.percent_change_24h,DTITLE)</a:t>
            </a:r>
          </a:p>
        </p:txBody>
      </p:sp>
      <p:pic>
        <p:nvPicPr>
          <p:cNvPr id="5" name="Picture 4">
            <a:extLst>
              <a:ext uri="{FF2B5EF4-FFF2-40B4-BE49-F238E27FC236}">
                <a16:creationId xmlns:a16="http://schemas.microsoft.com/office/drawing/2014/main" id="{BC27D89F-0FB0-60AF-F9E8-88C8F381E654}"/>
              </a:ext>
            </a:extLst>
          </p:cNvPr>
          <p:cNvPicPr>
            <a:picLocks noChangeAspect="1"/>
          </p:cNvPicPr>
          <p:nvPr/>
        </p:nvPicPr>
        <p:blipFill>
          <a:blip r:embed="rId2"/>
          <a:stretch>
            <a:fillRect/>
          </a:stretch>
        </p:blipFill>
        <p:spPr>
          <a:xfrm>
            <a:off x="1626669" y="4663440"/>
            <a:ext cx="4469332" cy="2194560"/>
          </a:xfrm>
          <a:prstGeom prst="rect">
            <a:avLst/>
          </a:prstGeom>
        </p:spPr>
      </p:pic>
      <p:pic>
        <p:nvPicPr>
          <p:cNvPr id="4" name="Picture 3">
            <a:extLst>
              <a:ext uri="{FF2B5EF4-FFF2-40B4-BE49-F238E27FC236}">
                <a16:creationId xmlns:a16="http://schemas.microsoft.com/office/drawing/2014/main" id="{06257FDE-C91A-4B2A-A752-5D26EA155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520" y="0"/>
            <a:ext cx="3332480" cy="2529840"/>
          </a:xfrm>
          <a:prstGeom prst="rect">
            <a:avLst/>
          </a:prstGeom>
        </p:spPr>
      </p:pic>
      <p:sp>
        <p:nvSpPr>
          <p:cNvPr id="9" name="TextBox 8">
            <a:extLst>
              <a:ext uri="{FF2B5EF4-FFF2-40B4-BE49-F238E27FC236}">
                <a16:creationId xmlns:a16="http://schemas.microsoft.com/office/drawing/2014/main" id="{9504041C-2579-4C21-A4B5-4624D8D5466A}"/>
              </a:ext>
            </a:extLst>
          </p:cNvPr>
          <p:cNvSpPr txBox="1"/>
          <p:nvPr/>
        </p:nvSpPr>
        <p:spPr>
          <a:xfrm>
            <a:off x="1788160" y="4185877"/>
            <a:ext cx="1107440" cy="369332"/>
          </a:xfrm>
          <a:prstGeom prst="rect">
            <a:avLst/>
          </a:prstGeom>
          <a:noFill/>
        </p:spPr>
        <p:txBody>
          <a:bodyPr wrap="square" rtlCol="0">
            <a:spAutoFit/>
          </a:bodyPr>
          <a:lstStyle/>
          <a:p>
            <a:r>
              <a:rPr lang="en-IN" b="1" i="1" dirty="0"/>
              <a:t>Output:</a:t>
            </a:r>
          </a:p>
        </p:txBody>
      </p:sp>
    </p:spTree>
    <p:extLst>
      <p:ext uri="{BB962C8B-B14F-4D97-AF65-F5344CB8AC3E}">
        <p14:creationId xmlns:p14="http://schemas.microsoft.com/office/powerpoint/2010/main" val="183191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E2C1F6-66E8-E28F-C6D4-3B7D82BF8171}"/>
              </a:ext>
            </a:extLst>
          </p:cNvPr>
          <p:cNvSpPr/>
          <p:nvPr/>
        </p:nvSpPr>
        <p:spPr>
          <a:xfrm>
            <a:off x="517235" y="192051"/>
            <a:ext cx="11674765" cy="2154436"/>
          </a:xfrm>
          <a:prstGeom prst="rect">
            <a:avLst/>
          </a:prstGeom>
          <a:noFill/>
        </p:spPr>
        <p:txBody>
          <a:bodyPr wrap="square" lIns="91440" tIns="45720" rIns="91440" bIns="45720">
            <a:spAutoFit/>
          </a:bodyPr>
          <a:lstStyle/>
          <a:p>
            <a:pPr algn="ctr"/>
            <a:r>
              <a:rPr lang="en-US" sz="4000" b="1" i="1" dirty="0">
                <a:effectLst/>
                <a:latin typeface="Algerian" panose="04020705040A02060702" pitchFamily="82" charset="0"/>
              </a:rPr>
              <a:t>Ok, those are... interesting. Let's check the weekly Series too</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E0709CA4-937A-3BB5-0A4B-C7C3F1B2DC96}"/>
              </a:ext>
            </a:extLst>
          </p:cNvPr>
          <p:cNvSpPr txBox="1"/>
          <p:nvPr/>
        </p:nvSpPr>
        <p:spPr>
          <a:xfrm>
            <a:off x="962525" y="1572126"/>
            <a:ext cx="11582401" cy="1323439"/>
          </a:xfrm>
          <a:prstGeom prst="rect">
            <a:avLst/>
          </a:prstGeom>
          <a:noFill/>
        </p:spPr>
        <p:txBody>
          <a:bodyPr wrap="square">
            <a:spAutoFit/>
          </a:bodyPr>
          <a:lstStyle/>
          <a:p>
            <a:pPr marL="285750" indent="-285750" algn="l">
              <a:buFont typeface="Wingdings" panose="05000000000000000000" pitchFamily="2" charset="2"/>
              <a:buChar char="q"/>
            </a:pPr>
            <a:r>
              <a:rPr lang="en-US" sz="2000" b="1" i="1" dirty="0">
                <a:solidFill>
                  <a:schemeClr val="accent2"/>
                </a:solidFill>
                <a:effectLst/>
                <a:latin typeface="Calibri" panose="020F0502020204030204" pitchFamily="34" charset="0"/>
                <a:cs typeface="Calibri" panose="020F0502020204030204" pitchFamily="34" charset="0"/>
              </a:rPr>
              <a:t>800% daily increase?! Why are we doing this tutorial and not buying random coins?</a:t>
            </a:r>
          </a:p>
          <a:p>
            <a:pPr algn="l"/>
            <a:r>
              <a:rPr lang="en-US" sz="2000" b="1" i="1" dirty="0">
                <a:solidFill>
                  <a:schemeClr val="accent2"/>
                </a:solidFill>
                <a:effectLst/>
                <a:latin typeface="Calibri" panose="020F0502020204030204" pitchFamily="34" charset="0"/>
                <a:cs typeface="Calibri" panose="020F0502020204030204" pitchFamily="34" charset="0"/>
              </a:rPr>
              <a:t> After calming down, let's reuse the function defined above to see what is going weekly instead of daily.</a:t>
            </a:r>
          </a:p>
          <a:p>
            <a:pPr algn="l"/>
            <a:r>
              <a:rPr lang="en-US" sz="2000" b="1" i="1" dirty="0">
                <a:solidFill>
                  <a:schemeClr val="accent2"/>
                </a:solidFill>
                <a:effectLst/>
                <a:latin typeface="Calibri" panose="020F0502020204030204" pitchFamily="34" charset="0"/>
                <a:cs typeface="Calibri" panose="020F0502020204030204" pitchFamily="34" charset="0"/>
              </a:rPr>
              <a:t>Please take a moment to understand the implications of the red plots on how much value some cryptocurrencies lose in such short periods of time</a:t>
            </a:r>
          </a:p>
        </p:txBody>
      </p:sp>
      <p:sp>
        <p:nvSpPr>
          <p:cNvPr id="7" name="TextBox 6">
            <a:extLst>
              <a:ext uri="{FF2B5EF4-FFF2-40B4-BE49-F238E27FC236}">
                <a16:creationId xmlns:a16="http://schemas.microsoft.com/office/drawing/2014/main" id="{70C3D530-E1E2-073A-0E1B-5EA6A695736C}"/>
              </a:ext>
            </a:extLst>
          </p:cNvPr>
          <p:cNvSpPr txBox="1"/>
          <p:nvPr/>
        </p:nvSpPr>
        <p:spPr>
          <a:xfrm>
            <a:off x="962525" y="2998091"/>
            <a:ext cx="7892717" cy="2123658"/>
          </a:xfrm>
          <a:prstGeom prst="rect">
            <a:avLst/>
          </a:prstGeom>
          <a:noFill/>
        </p:spPr>
        <p:txBody>
          <a:bodyPr wrap="square">
            <a:spAutoFit/>
          </a:bodyPr>
          <a:lstStyle/>
          <a:p>
            <a:r>
              <a:rPr lang="en-IN" sz="2400" b="1" i="1" dirty="0"/>
              <a:t>Code and Problem:</a:t>
            </a:r>
          </a:p>
          <a:p>
            <a:r>
              <a:rPr lang="en-IN" b="1" i="1" dirty="0" err="1">
                <a:solidFill>
                  <a:schemeClr val="accent1"/>
                </a:solidFill>
                <a:latin typeface="Calibri" panose="020F0502020204030204" pitchFamily="34" charset="0"/>
                <a:cs typeface="Calibri" panose="020F0502020204030204" pitchFamily="34" charset="0"/>
              </a:rPr>
              <a:t>volatility_weekly</a:t>
            </a:r>
            <a:r>
              <a:rPr lang="en-IN" b="1" i="1" dirty="0">
                <a:solidFill>
                  <a:schemeClr val="accent1"/>
                </a:solidFill>
                <a:latin typeface="Calibri" panose="020F0502020204030204" pitchFamily="34" charset="0"/>
                <a:cs typeface="Calibri" panose="020F0502020204030204" pitchFamily="34" charset="0"/>
              </a:rPr>
              <a:t>= </a:t>
            </a:r>
            <a:r>
              <a:rPr lang="en-IN" b="1" i="1" dirty="0" err="1">
                <a:solidFill>
                  <a:schemeClr val="accent1"/>
                </a:solidFill>
                <a:latin typeface="Calibri" panose="020F0502020204030204" pitchFamily="34" charset="0"/>
                <a:cs typeface="Calibri" panose="020F0502020204030204" pitchFamily="34" charset="0"/>
              </a:rPr>
              <a:t>volatility.sort_values</a:t>
            </a:r>
            <a:r>
              <a:rPr lang="en-IN" b="1" i="1" dirty="0">
                <a:solidFill>
                  <a:schemeClr val="accent1"/>
                </a:solidFill>
                <a:latin typeface="Calibri" panose="020F0502020204030204" pitchFamily="34" charset="0"/>
                <a:cs typeface="Calibri" panose="020F0502020204030204" pitchFamily="34" charset="0"/>
              </a:rPr>
              <a:t>(by='percent_change_7d', ascending=True</a:t>
            </a:r>
            <a:r>
              <a:rPr lang="en-IN" b="1" i="1" dirty="0">
                <a:latin typeface="Calibri" panose="020F0502020204030204" pitchFamily="34" charset="0"/>
                <a:cs typeface="Calibri" panose="020F0502020204030204" pitchFamily="34" charset="0"/>
              </a:rPr>
              <a:t>)</a:t>
            </a:r>
          </a:p>
          <a:p>
            <a:r>
              <a:rPr lang="en-IN" b="1" i="1" dirty="0">
                <a:solidFill>
                  <a:schemeClr val="accent1"/>
                </a:solidFill>
                <a:latin typeface="Calibri" panose="020F0502020204030204" pitchFamily="34" charset="0"/>
                <a:cs typeface="Calibri" panose="020F0502020204030204" pitchFamily="34" charset="0"/>
              </a:rPr>
              <a:t>WTITLE = "Weekly top losers and winners“</a:t>
            </a:r>
          </a:p>
          <a:p>
            <a:endParaRPr lang="en-IN" b="1" i="1" dirty="0">
              <a:solidFill>
                <a:schemeClr val="accent1"/>
              </a:solidFill>
              <a:latin typeface="Calibri" panose="020F0502020204030204" pitchFamily="34" charset="0"/>
              <a:cs typeface="Calibri" panose="020F0502020204030204" pitchFamily="34" charset="0"/>
            </a:endParaRPr>
          </a:p>
          <a:p>
            <a:r>
              <a:rPr lang="en-IN" b="1" i="1" dirty="0">
                <a:solidFill>
                  <a:srgbClr val="002060"/>
                </a:solidFill>
                <a:latin typeface="Calibri" panose="020F0502020204030204" pitchFamily="34" charset="0"/>
                <a:cs typeface="Calibri" panose="020F0502020204030204" pitchFamily="34" charset="0"/>
              </a:rPr>
              <a:t># Calling the top10_subplot function</a:t>
            </a:r>
          </a:p>
          <a:p>
            <a:r>
              <a:rPr lang="en-IN" b="1" i="1" dirty="0">
                <a:solidFill>
                  <a:schemeClr val="accent1"/>
                </a:solidFill>
                <a:latin typeface="Calibri" panose="020F0502020204030204" pitchFamily="34" charset="0"/>
                <a:cs typeface="Calibri" panose="020F0502020204030204" pitchFamily="34" charset="0"/>
              </a:rPr>
              <a:t>top10_member_plot(volatility_weekly.percent_change_7d,WTITLE</a:t>
            </a:r>
            <a:r>
              <a:rPr lang="en-IN" b="1" i="1" dirty="0">
                <a:solidFill>
                  <a:schemeClr val="accent1"/>
                </a:solidFill>
              </a:rPr>
              <a:t>)</a:t>
            </a:r>
          </a:p>
        </p:txBody>
      </p:sp>
      <p:pic>
        <p:nvPicPr>
          <p:cNvPr id="11" name="Picture 10">
            <a:extLst>
              <a:ext uri="{FF2B5EF4-FFF2-40B4-BE49-F238E27FC236}">
                <a16:creationId xmlns:a16="http://schemas.microsoft.com/office/drawing/2014/main" id="{9D6F653A-904E-165E-1719-4F725A1B38B6}"/>
              </a:ext>
            </a:extLst>
          </p:cNvPr>
          <p:cNvPicPr>
            <a:picLocks noChangeAspect="1"/>
          </p:cNvPicPr>
          <p:nvPr/>
        </p:nvPicPr>
        <p:blipFill>
          <a:blip r:embed="rId2"/>
          <a:stretch>
            <a:fillRect/>
          </a:stretch>
        </p:blipFill>
        <p:spPr>
          <a:xfrm>
            <a:off x="8666518" y="4552877"/>
            <a:ext cx="3525482" cy="2305123"/>
          </a:xfrm>
          <a:prstGeom prst="rect">
            <a:avLst/>
          </a:prstGeom>
        </p:spPr>
      </p:pic>
    </p:spTree>
    <p:extLst>
      <p:ext uri="{BB962C8B-B14F-4D97-AF65-F5344CB8AC3E}">
        <p14:creationId xmlns:p14="http://schemas.microsoft.com/office/powerpoint/2010/main" val="10416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CFE5D-45FC-9B76-56E2-A6A228DE9884}"/>
              </a:ext>
            </a:extLst>
          </p:cNvPr>
          <p:cNvSpPr/>
          <p:nvPr/>
        </p:nvSpPr>
        <p:spPr>
          <a:xfrm>
            <a:off x="3794268" y="0"/>
            <a:ext cx="5501827" cy="707886"/>
          </a:xfrm>
          <a:prstGeom prst="rect">
            <a:avLst/>
          </a:prstGeom>
          <a:noFill/>
        </p:spPr>
        <p:txBody>
          <a:bodyPr wrap="none" lIns="91440" tIns="45720" rIns="91440" bIns="45720">
            <a:spAutoFit/>
          </a:bodyPr>
          <a:lstStyle/>
          <a:p>
            <a:pPr algn="ctr"/>
            <a:r>
              <a:rPr lang="en-US" sz="4000" b="1" i="1"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How small is Small</a:t>
            </a:r>
            <a:r>
              <a:rPr lang="en-US" sz="4000" b="0" i="1"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a:t>
            </a:r>
          </a:p>
        </p:txBody>
      </p:sp>
      <p:sp>
        <p:nvSpPr>
          <p:cNvPr id="5" name="TextBox 4">
            <a:extLst>
              <a:ext uri="{FF2B5EF4-FFF2-40B4-BE49-F238E27FC236}">
                <a16:creationId xmlns:a16="http://schemas.microsoft.com/office/drawing/2014/main" id="{36E0D679-BF1C-D0EE-AECA-BB7051DDD2E1}"/>
              </a:ext>
            </a:extLst>
          </p:cNvPr>
          <p:cNvSpPr txBox="1"/>
          <p:nvPr/>
        </p:nvSpPr>
        <p:spPr>
          <a:xfrm>
            <a:off x="1009882" y="2828834"/>
            <a:ext cx="10527751" cy="1908215"/>
          </a:xfrm>
          <a:prstGeom prst="rect">
            <a:avLst/>
          </a:prstGeom>
          <a:noFill/>
        </p:spPr>
        <p:txBody>
          <a:bodyPr wrap="square">
            <a:spAutoFit/>
          </a:bodyPr>
          <a:lstStyle/>
          <a:p>
            <a:r>
              <a:rPr lang="en-IN" sz="2400" b="1" i="1" dirty="0">
                <a:latin typeface="Calibri" panose="020F0502020204030204" pitchFamily="34" charset="0"/>
                <a:cs typeface="Calibri" panose="020F0502020204030204" pitchFamily="34" charset="0"/>
              </a:rPr>
              <a:t>Code and Subproblem:</a:t>
            </a:r>
          </a:p>
          <a:p>
            <a:endParaRPr lang="en-IN" b="1" i="1" dirty="0">
              <a:latin typeface="Calibri" panose="020F0502020204030204" pitchFamily="34" charset="0"/>
              <a:cs typeface="Calibri" panose="020F0502020204030204" pitchFamily="34" charset="0"/>
            </a:endParaRPr>
          </a:p>
          <a:p>
            <a:r>
              <a:rPr lang="en-IN" sz="2000" b="1" i="1" dirty="0">
                <a:solidFill>
                  <a:srgbClr val="002060"/>
                </a:solidFill>
                <a:latin typeface="Calibri" panose="020F0502020204030204" pitchFamily="34" charset="0"/>
                <a:cs typeface="Calibri" panose="020F0502020204030204" pitchFamily="34" charset="0"/>
              </a:rPr>
              <a:t># Selecting everything bigger than 10 billion</a:t>
            </a:r>
          </a:p>
          <a:p>
            <a:r>
              <a:rPr lang="en-IN" sz="2000" b="1" i="1" dirty="0" err="1">
                <a:solidFill>
                  <a:schemeClr val="accent1"/>
                </a:solidFill>
                <a:latin typeface="Calibri" panose="020F0502020204030204" pitchFamily="34" charset="0"/>
                <a:cs typeface="Calibri" panose="020F0502020204030204" pitchFamily="34" charset="0"/>
              </a:rPr>
              <a:t>largecaps</a:t>
            </a:r>
            <a:r>
              <a:rPr lang="en-IN" sz="2000" b="1" i="1" dirty="0">
                <a:solidFill>
                  <a:schemeClr val="accent1"/>
                </a:solidFill>
                <a:latin typeface="Calibri" panose="020F0502020204030204" pitchFamily="34" charset="0"/>
                <a:cs typeface="Calibri" panose="020F0502020204030204" pitchFamily="34" charset="0"/>
              </a:rPr>
              <a:t>=dataset[dataset['</a:t>
            </a:r>
            <a:r>
              <a:rPr lang="en-IN" sz="2000" b="1" i="1" dirty="0" err="1">
                <a:solidFill>
                  <a:schemeClr val="accent1"/>
                </a:solidFill>
                <a:latin typeface="Calibri" panose="020F0502020204030204" pitchFamily="34" charset="0"/>
                <a:cs typeface="Calibri" panose="020F0502020204030204" pitchFamily="34" charset="0"/>
              </a:rPr>
              <a:t>market_cap_usd</a:t>
            </a:r>
            <a:r>
              <a:rPr lang="en-IN" sz="2000" b="1" i="1" dirty="0">
                <a:solidFill>
                  <a:schemeClr val="accent1"/>
                </a:solidFill>
                <a:latin typeface="Calibri" panose="020F0502020204030204" pitchFamily="34" charset="0"/>
                <a:cs typeface="Calibri" panose="020F0502020204030204" pitchFamily="34" charset="0"/>
              </a:rPr>
              <a:t>'] &gt;= 10000000000][['id','</a:t>
            </a:r>
            <a:r>
              <a:rPr lang="en-IN" sz="2000" b="1" i="1" dirty="0" err="1">
                <a:solidFill>
                  <a:schemeClr val="accent1"/>
                </a:solidFill>
                <a:latin typeface="Calibri" panose="020F0502020204030204" pitchFamily="34" charset="0"/>
                <a:cs typeface="Calibri" panose="020F0502020204030204" pitchFamily="34" charset="0"/>
              </a:rPr>
              <a:t>market_cap_usd</a:t>
            </a:r>
            <a:r>
              <a:rPr lang="en-IN" sz="2000" b="1" i="1" dirty="0">
                <a:solidFill>
                  <a:schemeClr val="accent1"/>
                </a:solidFill>
                <a:latin typeface="Calibri" panose="020F0502020204030204" pitchFamily="34" charset="0"/>
                <a:cs typeface="Calibri" panose="020F0502020204030204" pitchFamily="34" charset="0"/>
              </a:rPr>
              <a:t>']]</a:t>
            </a:r>
          </a:p>
          <a:p>
            <a:r>
              <a:rPr lang="en-IN" b="1" i="1" dirty="0">
                <a:solidFill>
                  <a:srgbClr val="002060"/>
                </a:solidFill>
                <a:latin typeface="Calibri" panose="020F0502020204030204" pitchFamily="34" charset="0"/>
                <a:cs typeface="Calibri" panose="020F0502020204030204" pitchFamily="34" charset="0"/>
              </a:rPr>
              <a:t># printing out </a:t>
            </a:r>
            <a:r>
              <a:rPr lang="en-IN" b="1" i="1" dirty="0" err="1">
                <a:solidFill>
                  <a:srgbClr val="002060"/>
                </a:solidFill>
                <a:latin typeface="Calibri" panose="020F0502020204030204" pitchFamily="34" charset="0"/>
                <a:cs typeface="Calibri" panose="020F0502020204030204" pitchFamily="34" charset="0"/>
              </a:rPr>
              <a:t>largecaps</a:t>
            </a:r>
            <a:endParaRPr lang="en-IN" b="1" i="1" dirty="0">
              <a:solidFill>
                <a:srgbClr val="002060"/>
              </a:solidFill>
              <a:latin typeface="Calibri" panose="020F0502020204030204" pitchFamily="34" charset="0"/>
              <a:cs typeface="Calibri" panose="020F0502020204030204" pitchFamily="34" charset="0"/>
            </a:endParaRPr>
          </a:p>
          <a:p>
            <a:r>
              <a:rPr lang="en-IN" b="1" i="1" dirty="0">
                <a:solidFill>
                  <a:schemeClr val="accent1"/>
                </a:solidFill>
                <a:latin typeface="Calibri" panose="020F0502020204030204" pitchFamily="34" charset="0"/>
                <a:cs typeface="Calibri" panose="020F0502020204030204" pitchFamily="34" charset="0"/>
              </a:rPr>
              <a:t>print(</a:t>
            </a:r>
            <a:r>
              <a:rPr lang="en-IN" b="1" i="1" dirty="0" err="1">
                <a:solidFill>
                  <a:schemeClr val="accent1"/>
                </a:solidFill>
                <a:latin typeface="Calibri" panose="020F0502020204030204" pitchFamily="34" charset="0"/>
                <a:cs typeface="Calibri" panose="020F0502020204030204" pitchFamily="34" charset="0"/>
              </a:rPr>
              <a:t>largecaps</a:t>
            </a:r>
            <a:r>
              <a:rPr lang="en-IN" b="1" i="1" dirty="0">
                <a:solidFill>
                  <a:schemeClr val="accent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45426C30-1396-F5F3-3C5F-0B4D5B060333}"/>
              </a:ext>
            </a:extLst>
          </p:cNvPr>
          <p:cNvSpPr txBox="1"/>
          <p:nvPr/>
        </p:nvSpPr>
        <p:spPr>
          <a:xfrm>
            <a:off x="1449670" y="817759"/>
            <a:ext cx="11004885" cy="2308324"/>
          </a:xfrm>
          <a:prstGeom prst="rect">
            <a:avLst/>
          </a:prstGeom>
          <a:noFill/>
        </p:spPr>
        <p:txBody>
          <a:bodyPr wrap="square">
            <a:spAutoFit/>
          </a:bodyPr>
          <a:lstStyle/>
          <a:p>
            <a:pPr marL="285750" indent="-285750" algn="l">
              <a:buFont typeface="Wingdings" panose="05000000000000000000" pitchFamily="2" charset="2"/>
              <a:buChar char="q"/>
            </a:pPr>
            <a:r>
              <a:rPr lang="en-US" b="1" i="1" dirty="0">
                <a:solidFill>
                  <a:schemeClr val="accent2"/>
                </a:solidFill>
                <a:effectLst/>
                <a:latin typeface="Segoe UI" panose="020B0502040204020203" pitchFamily="34" charset="0"/>
              </a:rPr>
              <a:t>The names of the cryptocurrencies above are quite unknown, and there is a considerable fluctuation between the 1 and 7 days percentage changes. As with stocks, and many other financial products, the smaller the capitalization, the bigger the risk and reward. Smaller cryptocurrencies are less stable projects in general, and therefore even riskier investments than the bigger ones</a:t>
            </a:r>
            <a:r>
              <a:rPr lang="en-US" b="1" i="1" baseline="30000" dirty="0">
                <a:solidFill>
                  <a:schemeClr val="accent2"/>
                </a:solidFill>
                <a:effectLst/>
                <a:latin typeface="Segoe UI" panose="020B0502040204020203" pitchFamily="34" charset="0"/>
              </a:rPr>
              <a:t>1</a:t>
            </a:r>
            <a:r>
              <a:rPr lang="en-US" b="1" i="1" dirty="0">
                <a:solidFill>
                  <a:schemeClr val="accent2"/>
                </a:solidFill>
                <a:effectLst/>
                <a:latin typeface="Segoe UI" panose="020B0502040204020203" pitchFamily="34" charset="0"/>
              </a:rPr>
              <a:t>. Let's classify our dataset based on Investopedia's capitalization </a:t>
            </a:r>
            <a:r>
              <a:rPr lang="en-US" b="1" i="1" dirty="0">
                <a:solidFill>
                  <a:schemeClr val="accent2"/>
                </a:solidFill>
                <a:latin typeface="Segoe UI" panose="020B0502040204020203" pitchFamily="34" charset="0"/>
              </a:rPr>
              <a:t>definitions </a:t>
            </a:r>
            <a:r>
              <a:rPr lang="en-US" b="1" i="1" dirty="0">
                <a:solidFill>
                  <a:schemeClr val="accent2"/>
                </a:solidFill>
                <a:effectLst/>
                <a:latin typeface="Segoe UI" panose="020B0502040204020203" pitchFamily="34" charset="0"/>
              </a:rPr>
              <a:t>for company stocks.</a:t>
            </a:r>
          </a:p>
          <a:p>
            <a:br>
              <a:rPr lang="en-US" dirty="0"/>
            </a:br>
            <a:endParaRPr lang="en-IN" dirty="0"/>
          </a:p>
        </p:txBody>
      </p:sp>
      <p:pic>
        <p:nvPicPr>
          <p:cNvPr id="9" name="Picture 8">
            <a:extLst>
              <a:ext uri="{FF2B5EF4-FFF2-40B4-BE49-F238E27FC236}">
                <a16:creationId xmlns:a16="http://schemas.microsoft.com/office/drawing/2014/main" id="{57A499EF-CDD5-2E9F-91CC-171BBB2E05B3}"/>
              </a:ext>
            </a:extLst>
          </p:cNvPr>
          <p:cNvPicPr>
            <a:picLocks noChangeAspect="1"/>
          </p:cNvPicPr>
          <p:nvPr/>
        </p:nvPicPr>
        <p:blipFill>
          <a:blip r:embed="rId2"/>
          <a:stretch>
            <a:fillRect/>
          </a:stretch>
        </p:blipFill>
        <p:spPr>
          <a:xfrm>
            <a:off x="2003705" y="5142424"/>
            <a:ext cx="4092295" cy="1795634"/>
          </a:xfrm>
          <a:prstGeom prst="rect">
            <a:avLst/>
          </a:prstGeom>
        </p:spPr>
      </p:pic>
      <p:sp>
        <p:nvSpPr>
          <p:cNvPr id="10" name="TextBox 9">
            <a:extLst>
              <a:ext uri="{FF2B5EF4-FFF2-40B4-BE49-F238E27FC236}">
                <a16:creationId xmlns:a16="http://schemas.microsoft.com/office/drawing/2014/main" id="{F07AF7C5-9E73-3345-35D1-0A7DF8A5F8D8}"/>
              </a:ext>
            </a:extLst>
          </p:cNvPr>
          <p:cNvSpPr txBox="1"/>
          <p:nvPr/>
        </p:nvSpPr>
        <p:spPr>
          <a:xfrm>
            <a:off x="887961" y="4693034"/>
            <a:ext cx="2577133" cy="461665"/>
          </a:xfrm>
          <a:prstGeom prst="rect">
            <a:avLst/>
          </a:prstGeom>
          <a:noFill/>
        </p:spPr>
        <p:txBody>
          <a:bodyPr wrap="square" rtlCol="0">
            <a:spAutoFit/>
          </a:bodyPr>
          <a:lstStyle/>
          <a:p>
            <a:r>
              <a:rPr lang="en-IN" sz="2400" b="1" i="1" dirty="0">
                <a:latin typeface="Calibri" panose="020F0502020204030204" pitchFamily="34" charset="0"/>
                <a:cs typeface="Calibri" panose="020F0502020204030204" pitchFamily="34" charset="0"/>
              </a:rPr>
              <a:t>Output</a:t>
            </a:r>
            <a:r>
              <a:rPr lang="en-IN" sz="24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300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28718-95F7-9E31-6C32-3EDAC1A3EEE2}"/>
              </a:ext>
            </a:extLst>
          </p:cNvPr>
          <p:cNvSpPr/>
          <p:nvPr/>
        </p:nvSpPr>
        <p:spPr>
          <a:xfrm>
            <a:off x="3433755" y="0"/>
            <a:ext cx="5860900" cy="1600438"/>
          </a:xfrm>
          <a:prstGeom prst="rect">
            <a:avLst/>
          </a:prstGeom>
          <a:noFill/>
        </p:spPr>
        <p:txBody>
          <a:bodyPr wrap="none" lIns="91440" tIns="45720" rIns="91440" bIns="45720">
            <a:spAutoFit/>
          </a:bodyPr>
          <a:lstStyle/>
          <a:p>
            <a:pPr algn="ctr"/>
            <a:r>
              <a:rPr lang="en-IN" sz="4400" b="1" i="1" dirty="0">
                <a:solidFill>
                  <a:srgbClr val="24292E"/>
                </a:solidFill>
                <a:effectLst/>
                <a:latin typeface="Algerian" panose="04020705040A02060702" pitchFamily="82" charset="0"/>
              </a:rPr>
              <a:t>Most coins are tiny</a:t>
            </a:r>
          </a:p>
          <a:p>
            <a:pPr algn="ctr"/>
            <a:endParaRPr lang="en-US" sz="5400" b="0" cap="none" spc="0" dirty="0">
              <a:ln w="0"/>
              <a:solidFill>
                <a:schemeClr val="tx1"/>
              </a:solidFill>
            </a:endParaRPr>
          </a:p>
        </p:txBody>
      </p:sp>
      <p:sp>
        <p:nvSpPr>
          <p:cNvPr id="4" name="TextBox 3">
            <a:extLst>
              <a:ext uri="{FF2B5EF4-FFF2-40B4-BE49-F238E27FC236}">
                <a16:creationId xmlns:a16="http://schemas.microsoft.com/office/drawing/2014/main" id="{14790DC0-E383-74AA-057B-F708CD3A5968}"/>
              </a:ext>
            </a:extLst>
          </p:cNvPr>
          <p:cNvSpPr txBox="1"/>
          <p:nvPr/>
        </p:nvSpPr>
        <p:spPr>
          <a:xfrm>
            <a:off x="1074820" y="892552"/>
            <a:ext cx="10411327" cy="707886"/>
          </a:xfrm>
          <a:prstGeom prst="rect">
            <a:avLst/>
          </a:prstGeom>
          <a:noFill/>
        </p:spPr>
        <p:txBody>
          <a:bodyPr wrap="square">
            <a:spAutoFit/>
          </a:bodyPr>
          <a:lstStyle/>
          <a:p>
            <a:pPr marL="285750" indent="-285750">
              <a:buFont typeface="Wingdings" panose="05000000000000000000" pitchFamily="2" charset="2"/>
              <a:buChar char="q"/>
            </a:pPr>
            <a:r>
              <a:rPr lang="en-US" sz="2000" b="1" i="1" dirty="0">
                <a:solidFill>
                  <a:schemeClr val="accent2"/>
                </a:solidFill>
                <a:effectLst/>
                <a:latin typeface="Calibri" panose="020F0502020204030204" pitchFamily="34" charset="0"/>
                <a:cs typeface="Calibri" panose="020F0502020204030204" pitchFamily="34" charset="0"/>
              </a:rPr>
              <a:t>Note that many coins are not comparable to large companies in market cap, so let's divert from the original Investopedia definition by merging categories</a:t>
            </a:r>
            <a:endParaRPr lang="en-IN" sz="2000" b="1" i="1" dirty="0">
              <a:solidFill>
                <a:schemeClr val="accent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0D7BF63-997D-754F-4419-8319E7EA8A2E}"/>
              </a:ext>
            </a:extLst>
          </p:cNvPr>
          <p:cNvSpPr txBox="1"/>
          <p:nvPr/>
        </p:nvSpPr>
        <p:spPr>
          <a:xfrm>
            <a:off x="1355557" y="1766540"/>
            <a:ext cx="9480885" cy="5170646"/>
          </a:xfrm>
          <a:prstGeom prst="rect">
            <a:avLst/>
          </a:prstGeom>
          <a:noFill/>
        </p:spPr>
        <p:txBody>
          <a:bodyPr wrap="square">
            <a:spAutoFit/>
          </a:bodyPr>
          <a:lstStyle/>
          <a:p>
            <a:r>
              <a:rPr lang="en-IN" sz="2400" b="1" i="1" dirty="0">
                <a:latin typeface="Calibri" panose="020F0502020204030204" pitchFamily="34" charset="0"/>
                <a:cs typeface="Calibri" panose="020F0502020204030204" pitchFamily="34" charset="0"/>
              </a:rPr>
              <a:t>Code and Subproblem</a:t>
            </a:r>
            <a:r>
              <a:rPr lang="en-IN" b="1" i="1" dirty="0">
                <a:latin typeface="Calibri" panose="020F0502020204030204" pitchFamily="34" charset="0"/>
                <a:cs typeface="Calibri" panose="020F0502020204030204" pitchFamily="34" charset="0"/>
              </a:rPr>
              <a:t>: </a:t>
            </a:r>
          </a:p>
          <a:p>
            <a:r>
              <a:rPr lang="en-IN" b="1" i="1" dirty="0">
                <a:solidFill>
                  <a:schemeClr val="accent1">
                    <a:lumMod val="75000"/>
                  </a:schemeClr>
                </a:solidFill>
                <a:latin typeface="Calibri" panose="020F0502020204030204" pitchFamily="34" charset="0"/>
                <a:cs typeface="Calibri" panose="020F0502020204030204" pitchFamily="34" charset="0"/>
              </a:rPr>
              <a:t>cap=</a:t>
            </a:r>
            <a:r>
              <a:rPr lang="en-IN" b="1" i="1" dirty="0" err="1">
                <a:solidFill>
                  <a:schemeClr val="accent1">
                    <a:lumMod val="75000"/>
                  </a:schemeClr>
                </a:solidFill>
                <a:latin typeface="Calibri" panose="020F0502020204030204" pitchFamily="34" charset="0"/>
                <a:cs typeface="Calibri" panose="020F0502020204030204" pitchFamily="34" charset="0"/>
              </a:rPr>
              <a:t>pd.read_csv</a:t>
            </a:r>
            <a:r>
              <a:rPr lang="en-IN" b="1" i="1" dirty="0">
                <a:solidFill>
                  <a:schemeClr val="accent1">
                    <a:lumMod val="75000"/>
                  </a:schemeClr>
                </a:solidFill>
                <a:latin typeface="Calibri" panose="020F0502020204030204" pitchFamily="34" charset="0"/>
                <a:cs typeface="Calibri" panose="020F0502020204030204" pitchFamily="34" charset="0"/>
              </a:rPr>
              <a:t>('cryptocurrency.csv')</a:t>
            </a:r>
          </a:p>
          <a:p>
            <a:r>
              <a:rPr lang="en-IN" b="1" i="1" dirty="0">
                <a:solidFill>
                  <a:srgbClr val="002060"/>
                </a:solidFill>
                <a:latin typeface="Calibri" panose="020F0502020204030204" pitchFamily="34" charset="0"/>
                <a:cs typeface="Calibri" panose="020F0502020204030204" pitchFamily="34" charset="0"/>
              </a:rPr>
              <a:t># Making a nice function for counting different </a:t>
            </a:r>
            <a:r>
              <a:rPr lang="en-IN" b="1" i="1" dirty="0" err="1">
                <a:solidFill>
                  <a:srgbClr val="002060"/>
                </a:solidFill>
                <a:latin typeface="Calibri" panose="020F0502020204030204" pitchFamily="34" charset="0"/>
                <a:cs typeface="Calibri" panose="020F0502020204030204" pitchFamily="34" charset="0"/>
              </a:rPr>
              <a:t>marketcaps</a:t>
            </a:r>
            <a:r>
              <a:rPr lang="en-IN" b="1" i="1" dirty="0">
                <a:solidFill>
                  <a:srgbClr val="002060"/>
                </a:solidFill>
                <a:latin typeface="Calibri" panose="020F0502020204030204" pitchFamily="34" charset="0"/>
                <a:cs typeface="Calibri" panose="020F0502020204030204" pitchFamily="34" charset="0"/>
              </a:rPr>
              <a:t> from the</a:t>
            </a:r>
          </a:p>
          <a:p>
            <a:r>
              <a:rPr lang="en-IN" b="1" i="1" dirty="0">
                <a:solidFill>
                  <a:srgbClr val="002060"/>
                </a:solidFill>
                <a:latin typeface="Calibri" panose="020F0502020204030204" pitchFamily="34" charset="0"/>
                <a:cs typeface="Calibri" panose="020F0502020204030204" pitchFamily="34" charset="0"/>
              </a:rPr>
              <a:t># "cap" </a:t>
            </a:r>
            <a:r>
              <a:rPr lang="en-IN" b="1" i="1" dirty="0" err="1">
                <a:solidFill>
                  <a:srgbClr val="002060"/>
                </a:solidFill>
                <a:latin typeface="Calibri" panose="020F0502020204030204" pitchFamily="34" charset="0"/>
                <a:cs typeface="Calibri" panose="020F0502020204030204" pitchFamily="34" charset="0"/>
              </a:rPr>
              <a:t>DataFrame</a:t>
            </a:r>
            <a:r>
              <a:rPr lang="en-IN" b="1" i="1" dirty="0">
                <a:solidFill>
                  <a:srgbClr val="002060"/>
                </a:solidFill>
                <a:latin typeface="Calibri" panose="020F0502020204030204" pitchFamily="34" charset="0"/>
                <a:cs typeface="Calibri" panose="020F0502020204030204" pitchFamily="34" charset="0"/>
              </a:rPr>
              <a:t>. Returns an in</a:t>
            </a:r>
            <a:r>
              <a:rPr lang="en-IN" b="1" i="1" dirty="0">
                <a:latin typeface="Calibri" panose="020F0502020204030204" pitchFamily="34" charset="0"/>
                <a:cs typeface="Calibri" panose="020F0502020204030204" pitchFamily="34" charset="0"/>
              </a:rPr>
              <a:t>t.</a:t>
            </a:r>
          </a:p>
          <a:p>
            <a:r>
              <a:rPr lang="en-IN" b="1" i="1" dirty="0">
                <a:solidFill>
                  <a:schemeClr val="accent1">
                    <a:lumMod val="75000"/>
                  </a:schemeClr>
                </a:solidFill>
                <a:latin typeface="Calibri" panose="020F0502020204030204" pitchFamily="34" charset="0"/>
                <a:cs typeface="Calibri" panose="020F0502020204030204" pitchFamily="34" charset="0"/>
              </a:rPr>
              <a:t>def </a:t>
            </a:r>
            <a:r>
              <a:rPr lang="en-IN" b="1" i="1" dirty="0" err="1">
                <a:solidFill>
                  <a:schemeClr val="accent1">
                    <a:lumMod val="75000"/>
                  </a:schemeClr>
                </a:solidFill>
                <a:latin typeface="Calibri" panose="020F0502020204030204" pitchFamily="34" charset="0"/>
                <a:cs typeface="Calibri" panose="020F0502020204030204" pitchFamily="34" charset="0"/>
              </a:rPr>
              <a:t>capcount</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query_string</a:t>
            </a:r>
            <a:r>
              <a:rPr lang="en-IN" b="1" i="1" dirty="0">
                <a:solidFill>
                  <a:schemeClr val="accent1">
                    <a:lumMod val="75000"/>
                  </a:schemeClr>
                </a:solidFill>
                <a:latin typeface="Calibri" panose="020F0502020204030204" pitchFamily="34" charset="0"/>
                <a:cs typeface="Calibri" panose="020F0502020204030204" pitchFamily="34" charset="0"/>
              </a:rPr>
              <a:t>):</a:t>
            </a:r>
          </a:p>
          <a:p>
            <a:r>
              <a:rPr lang="en-IN" b="1" i="1" dirty="0">
                <a:solidFill>
                  <a:schemeClr val="accent1">
                    <a:lumMod val="75000"/>
                  </a:schemeClr>
                </a:solidFill>
                <a:latin typeface="Calibri" panose="020F0502020204030204" pitchFamily="34" charset="0"/>
                <a:cs typeface="Calibri" panose="020F0502020204030204" pitchFamily="34" charset="0"/>
              </a:rPr>
              <a:t>    return </a:t>
            </a:r>
            <a:r>
              <a:rPr lang="en-IN" b="1" i="1" dirty="0" err="1">
                <a:solidFill>
                  <a:schemeClr val="accent1">
                    <a:lumMod val="75000"/>
                  </a:schemeClr>
                </a:solidFill>
                <a:latin typeface="Calibri" panose="020F0502020204030204" pitchFamily="34" charset="0"/>
                <a:cs typeface="Calibri" panose="020F0502020204030204" pitchFamily="34" charset="0"/>
              </a:rPr>
              <a:t>cap.query</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query_string</a:t>
            </a:r>
            <a:r>
              <a:rPr lang="en-IN" b="1" i="1" dirty="0">
                <a:solidFill>
                  <a:schemeClr val="accent1">
                    <a:lumMod val="75000"/>
                  </a:schemeClr>
                </a:solidFill>
                <a:latin typeface="Calibri" panose="020F0502020204030204" pitchFamily="34" charset="0"/>
                <a:cs typeface="Calibri" panose="020F0502020204030204" pitchFamily="34" charset="0"/>
              </a:rPr>
              <a:t>).count().id</a:t>
            </a:r>
          </a:p>
          <a:p>
            <a:endParaRPr lang="en-IN" b="1" i="1" dirty="0">
              <a:latin typeface="Calibri" panose="020F0502020204030204" pitchFamily="34" charset="0"/>
              <a:cs typeface="Calibri" panose="020F0502020204030204" pitchFamily="34" charset="0"/>
            </a:endParaRPr>
          </a:p>
          <a:p>
            <a:r>
              <a:rPr lang="en-IN" b="1" i="1" dirty="0">
                <a:solidFill>
                  <a:srgbClr val="002060"/>
                </a:solidFill>
                <a:latin typeface="Calibri" panose="020F0502020204030204" pitchFamily="34" charset="0"/>
                <a:cs typeface="Calibri" panose="020F0502020204030204" pitchFamily="34" charset="0"/>
              </a:rPr>
              <a:t># Labels for the plot</a:t>
            </a:r>
          </a:p>
          <a:p>
            <a:r>
              <a:rPr lang="en-IN" b="1" i="1" dirty="0">
                <a:solidFill>
                  <a:schemeClr val="accent1">
                    <a:lumMod val="75000"/>
                  </a:schemeClr>
                </a:solidFill>
                <a:latin typeface="Calibri" panose="020F0502020204030204" pitchFamily="34" charset="0"/>
                <a:cs typeface="Calibri" panose="020F0502020204030204" pitchFamily="34" charset="0"/>
              </a:rPr>
              <a:t>LABELS = ["biggish", "micro", "nano"]</a:t>
            </a:r>
          </a:p>
          <a:p>
            <a:endParaRPr lang="en-IN" b="1" i="1" dirty="0">
              <a:latin typeface="Calibri" panose="020F0502020204030204" pitchFamily="34" charset="0"/>
              <a:cs typeface="Calibri" panose="020F0502020204030204" pitchFamily="34" charset="0"/>
            </a:endParaRPr>
          </a:p>
          <a:p>
            <a:r>
              <a:rPr lang="en-IN" b="1" i="1" dirty="0">
                <a:solidFill>
                  <a:srgbClr val="002060"/>
                </a:solidFill>
                <a:latin typeface="Calibri" panose="020F0502020204030204" pitchFamily="34" charset="0"/>
                <a:cs typeface="Calibri" panose="020F0502020204030204" pitchFamily="34" charset="0"/>
              </a:rPr>
              <a:t># Using </a:t>
            </a:r>
            <a:r>
              <a:rPr lang="en-IN" b="1" i="1" dirty="0" err="1">
                <a:solidFill>
                  <a:srgbClr val="002060"/>
                </a:solidFill>
                <a:latin typeface="Calibri" panose="020F0502020204030204" pitchFamily="34" charset="0"/>
                <a:cs typeface="Calibri" panose="020F0502020204030204" pitchFamily="34" charset="0"/>
              </a:rPr>
              <a:t>capcount</a:t>
            </a:r>
            <a:r>
              <a:rPr lang="en-IN" b="1" i="1" dirty="0">
                <a:solidFill>
                  <a:srgbClr val="002060"/>
                </a:solidFill>
                <a:latin typeface="Calibri" panose="020F0502020204030204" pitchFamily="34" charset="0"/>
                <a:cs typeface="Calibri" panose="020F0502020204030204" pitchFamily="34" charset="0"/>
              </a:rPr>
              <a:t> count the biggish cryptos</a:t>
            </a:r>
          </a:p>
          <a:p>
            <a:r>
              <a:rPr lang="en-IN" b="1" i="1" dirty="0">
                <a:solidFill>
                  <a:schemeClr val="accent1">
                    <a:lumMod val="75000"/>
                  </a:schemeClr>
                </a:solidFill>
                <a:latin typeface="Calibri" panose="020F0502020204030204" pitchFamily="34" charset="0"/>
                <a:cs typeface="Calibri" panose="020F0502020204030204" pitchFamily="34" charset="0"/>
              </a:rPr>
              <a:t>biggish = </a:t>
            </a:r>
            <a:r>
              <a:rPr lang="en-IN" b="1" i="1" dirty="0" err="1">
                <a:solidFill>
                  <a:schemeClr val="accent1">
                    <a:lumMod val="75000"/>
                  </a:schemeClr>
                </a:solidFill>
                <a:latin typeface="Calibri" panose="020F0502020204030204" pitchFamily="34" charset="0"/>
                <a:cs typeface="Calibri" panose="020F0502020204030204" pitchFamily="34" charset="0"/>
              </a:rPr>
              <a:t>capcount</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market_cap_usd</a:t>
            </a:r>
            <a:r>
              <a:rPr lang="en-IN" b="1" i="1" dirty="0">
                <a:solidFill>
                  <a:schemeClr val="accent1">
                    <a:lumMod val="75000"/>
                  </a:schemeClr>
                </a:solidFill>
                <a:latin typeface="Calibri" panose="020F0502020204030204" pitchFamily="34" charset="0"/>
                <a:cs typeface="Calibri" panose="020F0502020204030204" pitchFamily="34" charset="0"/>
              </a:rPr>
              <a:t> &gt; 3E+8')</a:t>
            </a:r>
          </a:p>
          <a:p>
            <a:endParaRPr lang="en-IN" b="1" i="1" dirty="0">
              <a:latin typeface="Calibri" panose="020F0502020204030204" pitchFamily="34" charset="0"/>
              <a:cs typeface="Calibri" panose="020F0502020204030204" pitchFamily="34" charset="0"/>
            </a:endParaRPr>
          </a:p>
          <a:p>
            <a:r>
              <a:rPr lang="en-IN" b="1" i="1" dirty="0">
                <a:solidFill>
                  <a:srgbClr val="002060"/>
                </a:solidFill>
                <a:latin typeface="Calibri" panose="020F0502020204030204" pitchFamily="34" charset="0"/>
                <a:cs typeface="Calibri" panose="020F0502020204030204" pitchFamily="34" charset="0"/>
              </a:rPr>
              <a:t># Same as above for micro ...</a:t>
            </a:r>
          </a:p>
          <a:p>
            <a:r>
              <a:rPr lang="en-IN" b="1" i="1" dirty="0">
                <a:solidFill>
                  <a:schemeClr val="accent1">
                    <a:lumMod val="75000"/>
                  </a:schemeClr>
                </a:solidFill>
                <a:latin typeface="Calibri" panose="020F0502020204030204" pitchFamily="34" charset="0"/>
                <a:cs typeface="Calibri" panose="020F0502020204030204" pitchFamily="34" charset="0"/>
              </a:rPr>
              <a:t>micro = </a:t>
            </a:r>
            <a:r>
              <a:rPr lang="en-IN" b="1" i="1" dirty="0" err="1">
                <a:solidFill>
                  <a:schemeClr val="accent1">
                    <a:lumMod val="75000"/>
                  </a:schemeClr>
                </a:solidFill>
                <a:latin typeface="Calibri" panose="020F0502020204030204" pitchFamily="34" charset="0"/>
                <a:cs typeface="Calibri" panose="020F0502020204030204" pitchFamily="34" charset="0"/>
              </a:rPr>
              <a:t>capcount</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market_cap_usd</a:t>
            </a:r>
            <a:r>
              <a:rPr lang="en-IN" b="1" i="1" dirty="0">
                <a:solidFill>
                  <a:schemeClr val="accent1">
                    <a:lumMod val="75000"/>
                  </a:schemeClr>
                </a:solidFill>
                <a:latin typeface="Calibri" panose="020F0502020204030204" pitchFamily="34" charset="0"/>
                <a:cs typeface="Calibri" panose="020F0502020204030204" pitchFamily="34" charset="0"/>
              </a:rPr>
              <a:t> &gt; 50000000 and </a:t>
            </a:r>
            <a:r>
              <a:rPr lang="en-IN" b="1" i="1" dirty="0" err="1">
                <a:solidFill>
                  <a:schemeClr val="accent1">
                    <a:lumMod val="75000"/>
                  </a:schemeClr>
                </a:solidFill>
                <a:latin typeface="Calibri" panose="020F0502020204030204" pitchFamily="34" charset="0"/>
                <a:cs typeface="Calibri" panose="020F0502020204030204" pitchFamily="34" charset="0"/>
              </a:rPr>
              <a:t>market_cap_usd</a:t>
            </a:r>
            <a:r>
              <a:rPr lang="en-IN" b="1" i="1" dirty="0">
                <a:solidFill>
                  <a:schemeClr val="accent1">
                    <a:lumMod val="75000"/>
                  </a:schemeClr>
                </a:solidFill>
                <a:latin typeface="Calibri" panose="020F0502020204030204" pitchFamily="34" charset="0"/>
                <a:cs typeface="Calibri" panose="020F0502020204030204" pitchFamily="34" charset="0"/>
              </a:rPr>
              <a:t> &lt; 300000000')</a:t>
            </a:r>
          </a:p>
          <a:p>
            <a:endParaRPr lang="en-IN" b="1" i="1" dirty="0">
              <a:latin typeface="Calibri" panose="020F0502020204030204" pitchFamily="34" charset="0"/>
              <a:cs typeface="Calibri" panose="020F0502020204030204" pitchFamily="34" charset="0"/>
            </a:endParaRPr>
          </a:p>
          <a:p>
            <a:r>
              <a:rPr lang="en-IN" b="1" i="1" dirty="0">
                <a:solidFill>
                  <a:srgbClr val="002060"/>
                </a:solidFill>
                <a:latin typeface="Calibri" panose="020F0502020204030204" pitchFamily="34" charset="0"/>
                <a:cs typeface="Calibri" panose="020F0502020204030204" pitchFamily="34" charset="0"/>
              </a:rPr>
              <a:t># ... and for nano</a:t>
            </a:r>
          </a:p>
          <a:p>
            <a:r>
              <a:rPr lang="en-IN" b="1" i="1" dirty="0">
                <a:solidFill>
                  <a:schemeClr val="accent1">
                    <a:lumMod val="75000"/>
                  </a:schemeClr>
                </a:solidFill>
                <a:latin typeface="Calibri" panose="020F0502020204030204" pitchFamily="34" charset="0"/>
                <a:cs typeface="Calibri" panose="020F0502020204030204" pitchFamily="34" charset="0"/>
              </a:rPr>
              <a:t>nano =  </a:t>
            </a:r>
            <a:r>
              <a:rPr lang="en-IN" b="1" i="1" dirty="0" err="1">
                <a:solidFill>
                  <a:schemeClr val="accent1">
                    <a:lumMod val="75000"/>
                  </a:schemeClr>
                </a:solidFill>
                <a:latin typeface="Calibri" panose="020F0502020204030204" pitchFamily="34" charset="0"/>
                <a:cs typeface="Calibri" panose="020F0502020204030204" pitchFamily="34" charset="0"/>
              </a:rPr>
              <a:t>capcount</a:t>
            </a:r>
            <a:r>
              <a:rPr lang="en-IN" b="1" i="1" dirty="0">
                <a:solidFill>
                  <a:schemeClr val="accent1">
                    <a:lumMod val="75000"/>
                  </a:schemeClr>
                </a:solidFill>
                <a:latin typeface="Calibri" panose="020F0502020204030204" pitchFamily="34" charset="0"/>
                <a:cs typeface="Calibri" panose="020F0502020204030204" pitchFamily="34" charset="0"/>
              </a:rPr>
              <a:t>('</a:t>
            </a:r>
            <a:r>
              <a:rPr lang="en-IN" b="1" i="1" dirty="0" err="1">
                <a:solidFill>
                  <a:schemeClr val="accent1">
                    <a:lumMod val="75000"/>
                  </a:schemeClr>
                </a:solidFill>
                <a:latin typeface="Calibri" panose="020F0502020204030204" pitchFamily="34" charset="0"/>
                <a:cs typeface="Calibri" panose="020F0502020204030204" pitchFamily="34" charset="0"/>
              </a:rPr>
              <a:t>market_cap_usd</a:t>
            </a:r>
            <a:r>
              <a:rPr lang="en-IN" b="1" i="1" dirty="0">
                <a:solidFill>
                  <a:schemeClr val="accent1">
                    <a:lumMod val="75000"/>
                  </a:schemeClr>
                </a:solidFill>
                <a:latin typeface="Calibri" panose="020F0502020204030204" pitchFamily="34" charset="0"/>
                <a:cs typeface="Calibri" panose="020F0502020204030204" pitchFamily="34" charset="0"/>
              </a:rPr>
              <a:t> &lt; 50000000)</a:t>
            </a:r>
          </a:p>
        </p:txBody>
      </p:sp>
    </p:spTree>
    <p:extLst>
      <p:ext uri="{BB962C8B-B14F-4D97-AF65-F5344CB8AC3E}">
        <p14:creationId xmlns:p14="http://schemas.microsoft.com/office/powerpoint/2010/main" val="250929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AAA3B7-052C-3E5A-172F-D8BB14F9D6E1}"/>
              </a:ext>
            </a:extLst>
          </p:cNvPr>
          <p:cNvSpPr txBox="1"/>
          <p:nvPr/>
        </p:nvSpPr>
        <p:spPr>
          <a:xfrm>
            <a:off x="1410100" y="136700"/>
            <a:ext cx="8567020" cy="1631216"/>
          </a:xfrm>
          <a:prstGeom prst="rect">
            <a:avLst/>
          </a:prstGeom>
          <a:noFill/>
        </p:spPr>
        <p:txBody>
          <a:bodyPr wrap="square">
            <a:spAutoFit/>
          </a:bodyPr>
          <a:lstStyle/>
          <a:p>
            <a:r>
              <a:rPr lang="en-IN" sz="2000" b="1" i="1" dirty="0">
                <a:solidFill>
                  <a:srgbClr val="002060"/>
                </a:solidFill>
                <a:latin typeface="Calibri" panose="020F0502020204030204" pitchFamily="34" charset="0"/>
                <a:cs typeface="Calibri" panose="020F0502020204030204" pitchFamily="34" charset="0"/>
              </a:rPr>
              <a:t># Making a list with the 3 counts</a:t>
            </a:r>
          </a:p>
          <a:p>
            <a:r>
              <a:rPr lang="en-IN" sz="2000" b="1" i="1" dirty="0">
                <a:solidFill>
                  <a:schemeClr val="accent1">
                    <a:lumMod val="75000"/>
                  </a:schemeClr>
                </a:solidFill>
                <a:latin typeface="Calibri" panose="020F0502020204030204" pitchFamily="34" charset="0"/>
                <a:cs typeface="Calibri" panose="020F0502020204030204" pitchFamily="34" charset="0"/>
              </a:rPr>
              <a:t>values = [biggish, micro, nano]</a:t>
            </a:r>
          </a:p>
          <a:p>
            <a:endParaRPr lang="en-IN" sz="2000" b="1" i="1" dirty="0">
              <a:latin typeface="Calibri" panose="020F0502020204030204" pitchFamily="34" charset="0"/>
              <a:cs typeface="Calibri" panose="020F0502020204030204" pitchFamily="34" charset="0"/>
            </a:endParaRPr>
          </a:p>
          <a:p>
            <a:r>
              <a:rPr lang="en-IN" sz="2000" b="1" i="1" dirty="0">
                <a:latin typeface="Calibri" panose="020F0502020204030204" pitchFamily="34" charset="0"/>
                <a:cs typeface="Calibri" panose="020F0502020204030204" pitchFamily="34" charset="0"/>
              </a:rPr>
              <a:t># </a:t>
            </a:r>
            <a:r>
              <a:rPr lang="en-IN" sz="2000" b="1" i="1" dirty="0">
                <a:solidFill>
                  <a:srgbClr val="002060"/>
                </a:solidFill>
                <a:latin typeface="Calibri" panose="020F0502020204030204" pitchFamily="34" charset="0"/>
                <a:cs typeface="Calibri" panose="020F0502020204030204" pitchFamily="34" charset="0"/>
              </a:rPr>
              <a:t>Plotting them with matplotlib </a:t>
            </a:r>
          </a:p>
          <a:p>
            <a:r>
              <a:rPr lang="en-IN" sz="2000" b="1" i="1" dirty="0" err="1">
                <a:solidFill>
                  <a:schemeClr val="accent1">
                    <a:lumMod val="75000"/>
                  </a:schemeClr>
                </a:solidFill>
                <a:latin typeface="Calibri" panose="020F0502020204030204" pitchFamily="34" charset="0"/>
                <a:cs typeface="Calibri" panose="020F0502020204030204" pitchFamily="34" charset="0"/>
              </a:rPr>
              <a:t>plt.bar</a:t>
            </a:r>
            <a:r>
              <a:rPr lang="en-IN" sz="2000" b="1" i="1" dirty="0">
                <a:solidFill>
                  <a:schemeClr val="accent1">
                    <a:lumMod val="75000"/>
                  </a:schemeClr>
                </a:solidFill>
                <a:latin typeface="Calibri" panose="020F0502020204030204" pitchFamily="34" charset="0"/>
                <a:cs typeface="Calibri" panose="020F0502020204030204" pitchFamily="34" charset="0"/>
              </a:rPr>
              <a:t>(height=values, x=LABELS</a:t>
            </a:r>
            <a:r>
              <a:rPr lang="en-IN" dirty="0">
                <a:solidFill>
                  <a:schemeClr val="accent1">
                    <a:lumMod val="75000"/>
                  </a:schemeClr>
                </a:solidFill>
              </a:rPr>
              <a:t>);</a:t>
            </a:r>
          </a:p>
        </p:txBody>
      </p:sp>
      <p:pic>
        <p:nvPicPr>
          <p:cNvPr id="5" name="Picture 4">
            <a:extLst>
              <a:ext uri="{FF2B5EF4-FFF2-40B4-BE49-F238E27FC236}">
                <a16:creationId xmlns:a16="http://schemas.microsoft.com/office/drawing/2014/main" id="{DA02716A-F303-2D4C-89DE-E942A00CDAFC}"/>
              </a:ext>
            </a:extLst>
          </p:cNvPr>
          <p:cNvPicPr>
            <a:picLocks noChangeAspect="1"/>
          </p:cNvPicPr>
          <p:nvPr/>
        </p:nvPicPr>
        <p:blipFill>
          <a:blip r:embed="rId2"/>
          <a:stretch>
            <a:fillRect/>
          </a:stretch>
        </p:blipFill>
        <p:spPr>
          <a:xfrm>
            <a:off x="1966226" y="3428999"/>
            <a:ext cx="4801166" cy="3429001"/>
          </a:xfrm>
          <a:prstGeom prst="rect">
            <a:avLst/>
          </a:prstGeom>
        </p:spPr>
      </p:pic>
      <p:sp>
        <p:nvSpPr>
          <p:cNvPr id="6" name="TextBox 5">
            <a:extLst>
              <a:ext uri="{FF2B5EF4-FFF2-40B4-BE49-F238E27FC236}">
                <a16:creationId xmlns:a16="http://schemas.microsoft.com/office/drawing/2014/main" id="{4654B5BB-68E4-5924-D7E7-9A19B28E18A4}"/>
              </a:ext>
            </a:extLst>
          </p:cNvPr>
          <p:cNvSpPr txBox="1"/>
          <p:nvPr/>
        </p:nvSpPr>
        <p:spPr>
          <a:xfrm>
            <a:off x="850231" y="2192022"/>
            <a:ext cx="2967790" cy="523220"/>
          </a:xfrm>
          <a:prstGeom prst="rect">
            <a:avLst/>
          </a:prstGeom>
          <a:noFill/>
        </p:spPr>
        <p:txBody>
          <a:bodyPr wrap="square" rtlCol="0">
            <a:spAutoFit/>
          </a:bodyPr>
          <a:lstStyle/>
          <a:p>
            <a:r>
              <a:rPr lang="en-IN" sz="2800" b="1" i="1" dirty="0">
                <a:latin typeface="Calibri" panose="020F0502020204030204" pitchFamily="34" charset="0"/>
                <a:cs typeface="Calibri" panose="020F0502020204030204" pitchFamily="34" charset="0"/>
              </a:rPr>
              <a:t>Output:</a:t>
            </a:r>
          </a:p>
        </p:txBody>
      </p:sp>
      <p:pic>
        <p:nvPicPr>
          <p:cNvPr id="4" name="Picture 3">
            <a:extLst>
              <a:ext uri="{FF2B5EF4-FFF2-40B4-BE49-F238E27FC236}">
                <a16:creationId xmlns:a16="http://schemas.microsoft.com/office/drawing/2014/main" id="{46DBCEF1-DBF5-4F92-AD5F-24D20F5CB7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570720" y="-61495"/>
            <a:ext cx="2598254" cy="2770023"/>
          </a:xfrm>
          <a:prstGeom prst="rect">
            <a:avLst/>
          </a:prstGeom>
        </p:spPr>
      </p:pic>
    </p:spTree>
    <p:extLst>
      <p:ext uri="{BB962C8B-B14F-4D97-AF65-F5344CB8AC3E}">
        <p14:creationId xmlns:p14="http://schemas.microsoft.com/office/powerpoint/2010/main" val="338198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EE4A1E-1FD0-4A34-98FB-F81CAABB3AB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76400" y="381000"/>
            <a:ext cx="9946640" cy="6096000"/>
          </a:xfrm>
          <a:prstGeom prst="rect">
            <a:avLst/>
          </a:prstGeom>
        </p:spPr>
      </p:pic>
    </p:spTree>
    <p:extLst>
      <p:ext uri="{BB962C8B-B14F-4D97-AF65-F5344CB8AC3E}">
        <p14:creationId xmlns:p14="http://schemas.microsoft.com/office/powerpoint/2010/main" val="397479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rgbClr val="FFC000">
                <a:alpha val="23000"/>
                <a:lumMod val="0"/>
                <a:lumOff val="100000"/>
              </a:srgbClr>
            </a:gs>
            <a:gs pos="74749">
              <a:srgbClr val="FEF1CA"/>
            </a:gs>
            <a:gs pos="39300">
              <a:srgbClr val="FFF8E3"/>
            </a:gs>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064D58-3284-48C5-90BA-6C980A196C4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000"/>
                    </a14:imgEffect>
                    <a14:imgEffect>
                      <a14:brightnessContrast bright="-2000" contrast="-5000"/>
                    </a14:imgEffect>
                  </a14:imgLayer>
                </a14:imgProps>
              </a:ext>
            </a:extLst>
          </a:blip>
          <a:stretch>
            <a:fillRect/>
          </a:stretch>
        </p:blipFill>
        <p:spPr>
          <a:xfrm>
            <a:off x="-32062" y="2"/>
            <a:ext cx="12256125" cy="6857999"/>
          </a:xfrm>
          <a:prstGeom prst="rect">
            <a:avLst/>
          </a:prstGeom>
          <a:noFill/>
        </p:spPr>
      </p:pic>
    </p:spTree>
    <p:extLst>
      <p:ext uri="{BB962C8B-B14F-4D97-AF65-F5344CB8AC3E}">
        <p14:creationId xmlns:p14="http://schemas.microsoft.com/office/powerpoint/2010/main" val="240769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9E99B0-67AA-F8C7-17AE-A2A41B4AB19E}"/>
              </a:ext>
            </a:extLst>
          </p:cNvPr>
          <p:cNvSpPr/>
          <p:nvPr/>
        </p:nvSpPr>
        <p:spPr>
          <a:xfrm>
            <a:off x="194719" y="0"/>
            <a:ext cx="11802562" cy="1754326"/>
          </a:xfrm>
          <a:prstGeom prst="rect">
            <a:avLst/>
          </a:prstGeom>
          <a:noFill/>
        </p:spPr>
        <p:txBody>
          <a:bodyPr wrap="square" lIns="91440" tIns="45720" rIns="91440" bIns="45720">
            <a:spAutoFit/>
          </a:bodyPr>
          <a:lstStyle/>
          <a:p>
            <a:pPr algn="ctr"/>
            <a:r>
              <a:rPr lang="en-US" sz="5400" b="1" i="1" dirty="0">
                <a:ln w="0"/>
                <a:effectLst>
                  <a:outerShdw blurRad="38100" dist="19050" dir="2700000" algn="tl" rotWithShape="0">
                    <a:schemeClr val="dk1">
                      <a:alpha val="40000"/>
                    </a:schemeClr>
                  </a:outerShdw>
                </a:effectLst>
                <a:latin typeface="Algerian" panose="04020705040A02060702" pitchFamily="82" charset="0"/>
              </a:rPr>
              <a:t>Exploring the Bitcoin Cryptocurrency Market</a:t>
            </a:r>
          </a:p>
        </p:txBody>
      </p:sp>
      <p:sp>
        <p:nvSpPr>
          <p:cNvPr id="5" name="TextBox 4">
            <a:extLst>
              <a:ext uri="{FF2B5EF4-FFF2-40B4-BE49-F238E27FC236}">
                <a16:creationId xmlns:a16="http://schemas.microsoft.com/office/drawing/2014/main" id="{D7BEF0F1-E799-D1AF-F160-1851669CB9CB}"/>
              </a:ext>
            </a:extLst>
          </p:cNvPr>
          <p:cNvSpPr txBox="1"/>
          <p:nvPr/>
        </p:nvSpPr>
        <p:spPr>
          <a:xfrm>
            <a:off x="753979" y="1754328"/>
            <a:ext cx="10788316" cy="2246769"/>
          </a:xfrm>
          <a:prstGeom prst="rect">
            <a:avLst/>
          </a:prstGeom>
          <a:noFill/>
        </p:spPr>
        <p:txBody>
          <a:bodyPr wrap="square" rtlCol="0">
            <a:spAutoFit/>
          </a:bodyPr>
          <a:lstStyle/>
          <a:p>
            <a:pPr marL="342900" indent="-342900">
              <a:buFont typeface="+mj-lt"/>
              <a:buAutoNum type="arabicPeriod"/>
            </a:pPr>
            <a:r>
              <a:rPr lang="en-IN" sz="2400" b="1" i="1" dirty="0">
                <a:solidFill>
                  <a:schemeClr val="accent2">
                    <a:lumMod val="50000"/>
                  </a:schemeClr>
                </a:solidFill>
                <a:latin typeface="Calibri" panose="020F0502020204030204" pitchFamily="34" charset="0"/>
                <a:cs typeface="Calibri" panose="020F0502020204030204" pitchFamily="34" charset="0"/>
              </a:rPr>
              <a:t>In </a:t>
            </a:r>
            <a:r>
              <a:rPr lang="en-IN" sz="2800" b="1" i="1" dirty="0">
                <a:solidFill>
                  <a:schemeClr val="accent2">
                    <a:lumMod val="50000"/>
                  </a:schemeClr>
                </a:solidFill>
                <a:latin typeface="Calibri" panose="020F0502020204030204" pitchFamily="34" charset="0"/>
                <a:cs typeface="Calibri" panose="020F0502020204030204" pitchFamily="34" charset="0"/>
              </a:rPr>
              <a:t>this Project we can understand the growth and impact of Bitcoin and </a:t>
            </a:r>
            <a:r>
              <a:rPr lang="en-IN" sz="2400" b="1" i="1" dirty="0">
                <a:solidFill>
                  <a:schemeClr val="accent2">
                    <a:lumMod val="50000"/>
                  </a:schemeClr>
                </a:solidFill>
                <a:latin typeface="Calibri" panose="020F0502020204030204" pitchFamily="34" charset="0"/>
                <a:cs typeface="Calibri" panose="020F0502020204030204" pitchFamily="34" charset="0"/>
              </a:rPr>
              <a:t>other cryptocurrencies.</a:t>
            </a:r>
          </a:p>
          <a:p>
            <a:pPr marL="342900" indent="-342900">
              <a:buFont typeface="+mj-lt"/>
              <a:buAutoNum type="arabicPeriod"/>
            </a:pPr>
            <a:r>
              <a:rPr lang="en-IN" sz="2400" b="1" i="1" dirty="0">
                <a:solidFill>
                  <a:schemeClr val="accent2">
                    <a:lumMod val="50000"/>
                  </a:schemeClr>
                </a:solidFill>
                <a:latin typeface="Calibri" panose="020F0502020204030204" pitchFamily="34" charset="0"/>
                <a:cs typeface="Calibri" panose="020F0502020204030204" pitchFamily="34" charset="0"/>
              </a:rPr>
              <a:t>Explore the market capitalization of different Cryptocurrencies using Python Big Data.</a:t>
            </a:r>
          </a:p>
          <a:p>
            <a:pPr marL="285750" indent="-285750">
              <a:buFont typeface="Wingdings" panose="05000000000000000000" pitchFamily="2" charset="2"/>
              <a:buChar char="Ø"/>
            </a:pPr>
            <a:endParaRPr lang="en-IN" dirty="0">
              <a:solidFill>
                <a:schemeClr val="accent2">
                  <a:lumMod val="50000"/>
                </a:schemeClr>
              </a:solidFill>
            </a:endParaRPr>
          </a:p>
          <a:p>
            <a:endParaRPr lang="en-IN" dirty="0"/>
          </a:p>
        </p:txBody>
      </p:sp>
      <p:sp>
        <p:nvSpPr>
          <p:cNvPr id="8" name="TextBox 7">
            <a:extLst>
              <a:ext uri="{FF2B5EF4-FFF2-40B4-BE49-F238E27FC236}">
                <a16:creationId xmlns:a16="http://schemas.microsoft.com/office/drawing/2014/main" id="{58BFA1F4-5140-E174-93CB-E2A69532FB40}"/>
              </a:ext>
            </a:extLst>
          </p:cNvPr>
          <p:cNvSpPr txBox="1"/>
          <p:nvPr/>
        </p:nvSpPr>
        <p:spPr>
          <a:xfrm>
            <a:off x="1604211" y="3238885"/>
            <a:ext cx="10026316" cy="400110"/>
          </a:xfrm>
          <a:prstGeom prst="rect">
            <a:avLst/>
          </a:prstGeom>
          <a:noFill/>
        </p:spPr>
        <p:txBody>
          <a:bodyPr wrap="square" rtlCol="0">
            <a:spAutoFit/>
          </a:bodyPr>
          <a:lstStyle/>
          <a:p>
            <a:r>
              <a:rPr lang="en-IN" sz="2000" dirty="0"/>
              <a:t> </a:t>
            </a:r>
          </a:p>
        </p:txBody>
      </p:sp>
      <p:sp>
        <p:nvSpPr>
          <p:cNvPr id="10" name="TextBox 9">
            <a:extLst>
              <a:ext uri="{FF2B5EF4-FFF2-40B4-BE49-F238E27FC236}">
                <a16:creationId xmlns:a16="http://schemas.microsoft.com/office/drawing/2014/main" id="{16D7CEAD-7782-5605-A21E-D464A953AA83}"/>
              </a:ext>
            </a:extLst>
          </p:cNvPr>
          <p:cNvSpPr txBox="1"/>
          <p:nvPr/>
        </p:nvSpPr>
        <p:spPr>
          <a:xfrm>
            <a:off x="561473" y="3364736"/>
            <a:ext cx="10788316" cy="3477875"/>
          </a:xfrm>
          <a:prstGeom prst="rect">
            <a:avLst/>
          </a:prstGeom>
          <a:noFill/>
        </p:spPr>
        <p:txBody>
          <a:bodyPr wrap="square" rtlCol="0">
            <a:spAutoFit/>
          </a:bodyPr>
          <a:lstStyle/>
          <a:p>
            <a:r>
              <a:rPr lang="en-IN" sz="2800" b="1" i="1" dirty="0">
                <a:latin typeface="Calibri" panose="020F0502020204030204" pitchFamily="34" charset="0"/>
                <a:cs typeface="Calibri" panose="020F0502020204030204" pitchFamily="34" charset="0"/>
              </a:rPr>
              <a:t>Big Data Analytics</a:t>
            </a:r>
            <a:r>
              <a:rPr lang="en-IN" sz="2400" b="1" i="1"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400" b="1" i="1" dirty="0">
                <a:solidFill>
                  <a:schemeClr val="accent2">
                    <a:lumMod val="50000"/>
                  </a:schemeClr>
                </a:solidFill>
                <a:latin typeface="Calibri" panose="020F0502020204030204" pitchFamily="34" charset="0"/>
                <a:cs typeface="Calibri" panose="020F0502020204030204" pitchFamily="34" charset="0"/>
              </a:rPr>
              <a:t>Big Data analytics refers to the methods, tools and application used to collect, process and derive insights </a:t>
            </a:r>
            <a:r>
              <a:rPr lang="en-IN" sz="2400" b="1" dirty="0">
                <a:solidFill>
                  <a:schemeClr val="accent2">
                    <a:lumMod val="50000"/>
                  </a:schemeClr>
                </a:solidFill>
                <a:latin typeface="Calibri" panose="020F0502020204030204" pitchFamily="34" charset="0"/>
                <a:cs typeface="Calibri" panose="020F0502020204030204" pitchFamily="34" charset="0"/>
              </a:rPr>
              <a:t>from</a:t>
            </a:r>
            <a:r>
              <a:rPr lang="en-IN" sz="2400" b="1" i="1" dirty="0">
                <a:solidFill>
                  <a:schemeClr val="accent2">
                    <a:lumMod val="50000"/>
                  </a:schemeClr>
                </a:solidFill>
                <a:latin typeface="Calibri" panose="020F0502020204030204" pitchFamily="34" charset="0"/>
                <a:cs typeface="Calibri" panose="020F0502020204030204" pitchFamily="34" charset="0"/>
              </a:rPr>
              <a:t> varied, high-volume, high-velocity data sets.</a:t>
            </a:r>
          </a:p>
          <a:p>
            <a:pPr marL="342900" indent="-342900">
              <a:buFont typeface="Arial" panose="020B0604020202020204" pitchFamily="34" charset="0"/>
              <a:buChar char="•"/>
            </a:pPr>
            <a:r>
              <a:rPr lang="en-IN" sz="2400" b="1" i="1" dirty="0">
                <a:solidFill>
                  <a:schemeClr val="accent2">
                    <a:lumMod val="50000"/>
                  </a:schemeClr>
                </a:solidFill>
                <a:latin typeface="Calibri" panose="020F0502020204030204" pitchFamily="34" charset="0"/>
                <a:cs typeface="Calibri" panose="020F0502020204030204" pitchFamily="34" charset="0"/>
              </a:rPr>
              <a:t>Data sets may come from a variety of sources, such as web, mobile, email, social media and networked smart devices.</a:t>
            </a:r>
          </a:p>
          <a:p>
            <a:pPr marL="342900" indent="-342900">
              <a:buFont typeface="Arial" panose="020B0604020202020204" pitchFamily="34" charset="0"/>
              <a:buChar char="•"/>
            </a:pPr>
            <a:r>
              <a:rPr lang="en-IN" sz="2400" b="1" i="1" dirty="0">
                <a:solidFill>
                  <a:schemeClr val="accent2">
                    <a:lumMod val="50000"/>
                  </a:schemeClr>
                </a:solidFill>
                <a:latin typeface="Calibri" panose="020F0502020204030204" pitchFamily="34" charset="0"/>
                <a:cs typeface="Calibri" panose="020F0502020204030204" pitchFamily="34" charset="0"/>
              </a:rPr>
              <a:t>Data may be in CSV, JSON and other format.</a:t>
            </a:r>
          </a:p>
          <a:p>
            <a:pPr marL="342900" indent="-342900">
              <a:buFont typeface="Arial" panose="020B0604020202020204" pitchFamily="34" charset="0"/>
              <a:buChar char="•"/>
            </a:pPr>
            <a:r>
              <a:rPr lang="en-IN" sz="2400" b="1" i="1" dirty="0">
                <a:solidFill>
                  <a:schemeClr val="accent2">
                    <a:lumMod val="50000"/>
                  </a:schemeClr>
                </a:solidFill>
                <a:latin typeface="Calibri" panose="020F0502020204030204" pitchFamily="34" charset="0"/>
                <a:cs typeface="Calibri" panose="020F0502020204030204" pitchFamily="34" charset="0"/>
              </a:rPr>
              <a:t>Traditional forms of data analysis software aren’t equipped to support this level of complexity and scale, which is where the systems tools, and applications designed specifically for big data analysis come into play</a:t>
            </a:r>
            <a:r>
              <a:rPr lang="en-IN" sz="24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6012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63C8B2-F2C5-B243-C91D-8D7AE25FA0AA}"/>
              </a:ext>
            </a:extLst>
          </p:cNvPr>
          <p:cNvSpPr/>
          <p:nvPr/>
        </p:nvSpPr>
        <p:spPr>
          <a:xfrm>
            <a:off x="1458652" y="205827"/>
            <a:ext cx="10136109" cy="923330"/>
          </a:xfrm>
          <a:prstGeom prst="rect">
            <a:avLst/>
          </a:prstGeom>
          <a:noFill/>
        </p:spPr>
        <p:txBody>
          <a:bodyPr wrap="none" lIns="91440" tIns="45720" rIns="91440" bIns="45720">
            <a:spAutoFit/>
          </a:bodyPr>
          <a:lstStyle/>
          <a:p>
            <a:pPr algn="ctr"/>
            <a:r>
              <a:rPr lang="en-US" sz="5400" b="1" i="1" dirty="0">
                <a:ln w="0"/>
                <a:effectLst>
                  <a:outerShdw blurRad="38100" dist="19050" dir="2700000" algn="tl" rotWithShape="0">
                    <a:schemeClr val="dk1">
                      <a:alpha val="40000"/>
                    </a:schemeClr>
                  </a:outerShdw>
                </a:effectLst>
                <a:latin typeface="Algerian" panose="04020705040A02060702" pitchFamily="82" charset="0"/>
              </a:rPr>
              <a:t>What is use in this Project</a:t>
            </a:r>
            <a:r>
              <a:rPr lang="en-US" sz="5400" dirty="0">
                <a:ln w="0"/>
                <a:effectLst>
                  <a:outerShdw blurRad="38100" dist="19050" dir="2700000" algn="tl" rotWithShape="0">
                    <a:schemeClr val="dk1">
                      <a:alpha val="40000"/>
                    </a:schemeClr>
                  </a:outerShdw>
                </a:effectLst>
              </a:rPr>
              <a:t>?</a:t>
            </a:r>
          </a:p>
        </p:txBody>
      </p:sp>
      <p:sp>
        <p:nvSpPr>
          <p:cNvPr id="3" name="TextBox 2">
            <a:extLst>
              <a:ext uri="{FF2B5EF4-FFF2-40B4-BE49-F238E27FC236}">
                <a16:creationId xmlns:a16="http://schemas.microsoft.com/office/drawing/2014/main" id="{7B2559DE-C376-0787-D655-A3EDC414A375}"/>
              </a:ext>
            </a:extLst>
          </p:cNvPr>
          <p:cNvSpPr txBox="1"/>
          <p:nvPr/>
        </p:nvSpPr>
        <p:spPr>
          <a:xfrm>
            <a:off x="901672" y="1822697"/>
            <a:ext cx="10908631" cy="4524315"/>
          </a:xfrm>
          <a:prstGeom prst="rect">
            <a:avLst/>
          </a:prstGeom>
          <a:noFill/>
        </p:spPr>
        <p:txBody>
          <a:bodyPr wrap="square" rtlCol="0">
            <a:spAutoFit/>
          </a:bodyPr>
          <a:lstStyle/>
          <a:p>
            <a:r>
              <a:rPr lang="en-IN" sz="2400" b="1" i="1" dirty="0">
                <a:solidFill>
                  <a:schemeClr val="accent6">
                    <a:lumMod val="50000"/>
                  </a:schemeClr>
                </a:solidFill>
                <a:latin typeface="Calibri" panose="020F0502020204030204" pitchFamily="34" charset="0"/>
                <a:cs typeface="Calibri" panose="020F0502020204030204" pitchFamily="34" charset="0"/>
              </a:rPr>
              <a:t>We are using following software and tools:</a:t>
            </a:r>
          </a:p>
          <a:p>
            <a:pPr marL="342900" indent="-342900">
              <a:buFont typeface="Wingdings" panose="05000000000000000000" pitchFamily="2" charset="2"/>
              <a:buChar char="Ø"/>
            </a:pPr>
            <a:r>
              <a:rPr lang="en-IN" sz="2400" b="1" i="1" dirty="0">
                <a:solidFill>
                  <a:schemeClr val="accent6">
                    <a:lumMod val="50000"/>
                  </a:schemeClr>
                </a:solidFill>
                <a:latin typeface="Calibri" panose="020F0502020204030204" pitchFamily="34" charset="0"/>
                <a:cs typeface="Calibri" panose="020F0502020204030204" pitchFamily="34" charset="0"/>
              </a:rPr>
              <a:t>Python language for data visualization</a:t>
            </a:r>
          </a:p>
          <a:p>
            <a:pPr marL="342900" indent="-342900">
              <a:buFont typeface="Wingdings" panose="05000000000000000000" pitchFamily="2" charset="2"/>
              <a:buChar char="Ø"/>
            </a:pPr>
            <a:r>
              <a:rPr lang="en-IN" sz="2400" b="1" i="1" dirty="0" err="1">
                <a:solidFill>
                  <a:schemeClr val="accent6">
                    <a:lumMod val="50000"/>
                  </a:schemeClr>
                </a:solidFill>
                <a:latin typeface="Calibri" panose="020F0502020204030204" pitchFamily="34" charset="0"/>
                <a:cs typeface="Calibri" panose="020F0502020204030204" pitchFamily="34" charset="0"/>
              </a:rPr>
              <a:t>Jupyter</a:t>
            </a:r>
            <a:r>
              <a:rPr lang="en-IN" sz="2400" b="1" i="1" dirty="0">
                <a:solidFill>
                  <a:schemeClr val="accent6">
                    <a:lumMod val="50000"/>
                  </a:schemeClr>
                </a:solidFill>
                <a:latin typeface="Calibri" panose="020F0502020204030204" pitchFamily="34" charset="0"/>
                <a:cs typeface="Calibri" panose="020F0502020204030204" pitchFamily="34" charset="0"/>
              </a:rPr>
              <a:t> Notebook </a:t>
            </a:r>
          </a:p>
          <a:p>
            <a:pPr marL="342900" indent="-342900">
              <a:buFont typeface="Wingdings" panose="05000000000000000000" pitchFamily="2" charset="2"/>
              <a:buChar char="Ø"/>
            </a:pPr>
            <a:r>
              <a:rPr lang="en-IN" sz="2400" b="1" i="1" dirty="0">
                <a:solidFill>
                  <a:schemeClr val="accent6">
                    <a:lumMod val="50000"/>
                  </a:schemeClr>
                </a:solidFill>
                <a:latin typeface="Calibri" panose="020F0502020204030204" pitchFamily="34" charset="0"/>
                <a:cs typeface="Calibri" panose="020F0502020204030204" pitchFamily="34" charset="0"/>
              </a:rPr>
              <a:t>Modules required in Python</a:t>
            </a:r>
          </a:p>
          <a:p>
            <a:r>
              <a:rPr lang="en-IN" sz="2400" b="1" i="1" dirty="0">
                <a:solidFill>
                  <a:schemeClr val="accent6">
                    <a:lumMod val="50000"/>
                  </a:schemeClr>
                </a:solidFill>
                <a:latin typeface="Calibri" panose="020F0502020204030204" pitchFamily="34" charset="0"/>
                <a:cs typeface="Calibri" panose="020F0502020204030204" pitchFamily="34" charset="0"/>
              </a:rPr>
              <a:t>      1) matplotlib module</a:t>
            </a:r>
          </a:p>
          <a:p>
            <a:r>
              <a:rPr lang="en-IN" sz="2400" b="1" i="1" dirty="0">
                <a:solidFill>
                  <a:schemeClr val="accent6">
                    <a:lumMod val="50000"/>
                  </a:schemeClr>
                </a:solidFill>
                <a:latin typeface="Calibri" panose="020F0502020204030204" pitchFamily="34" charset="0"/>
                <a:cs typeface="Calibri" panose="020F0502020204030204" pitchFamily="34" charset="0"/>
              </a:rPr>
              <a:t>      2)Pandas module</a:t>
            </a:r>
          </a:p>
          <a:p>
            <a:pPr marL="342900" indent="-342900">
              <a:buFont typeface="Wingdings" panose="05000000000000000000" pitchFamily="2" charset="2"/>
              <a:buChar char="Ø"/>
            </a:pPr>
            <a:r>
              <a:rPr lang="en-IN" sz="2400" b="1" i="1" dirty="0">
                <a:solidFill>
                  <a:schemeClr val="accent6">
                    <a:lumMod val="50000"/>
                  </a:schemeClr>
                </a:solidFill>
                <a:latin typeface="Calibri" panose="020F0502020204030204" pitchFamily="34" charset="0"/>
                <a:cs typeface="Calibri" panose="020F0502020204030204" pitchFamily="34" charset="0"/>
              </a:rPr>
              <a:t>Use Official documentation for reference</a:t>
            </a:r>
          </a:p>
          <a:p>
            <a:pPr marL="342900" indent="-342900">
              <a:buFont typeface="Arial" panose="020B0604020202020204" pitchFamily="34" charset="0"/>
              <a:buChar char="•"/>
            </a:pPr>
            <a:r>
              <a:rPr lang="en-IN" sz="2400" dirty="0">
                <a:hlinkClick r:id="rId2"/>
              </a:rPr>
              <a:t>pandas documentation — pandas 1.4.2 documentation (pydata.org)</a:t>
            </a:r>
            <a:endParaRPr lang="en-IN" sz="2400" dirty="0"/>
          </a:p>
          <a:p>
            <a:pPr marL="342900" indent="-342900">
              <a:buFont typeface="Arial" panose="020B0604020202020204" pitchFamily="34" charset="0"/>
              <a:buChar char="•"/>
            </a:pPr>
            <a:r>
              <a:rPr lang="en-IN" sz="2400" dirty="0">
                <a:hlinkClick r:id="rId3"/>
              </a:rPr>
              <a:t>Matplotlib documentation — Matplotlib 3.5.2 documentation</a:t>
            </a:r>
            <a:endParaRPr lang="en-IN" sz="2400" b="1" i="1" dirty="0">
              <a:solidFill>
                <a:schemeClr val="accent6">
                  <a:lumMod val="50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b="1" i="1" dirty="0">
                <a:solidFill>
                  <a:schemeClr val="accent6">
                    <a:lumMod val="50000"/>
                  </a:schemeClr>
                </a:solidFill>
                <a:latin typeface="Calibri" panose="020F0502020204030204" pitchFamily="34" charset="0"/>
                <a:cs typeface="Calibri" panose="020F0502020204030204" pitchFamily="34" charset="0"/>
              </a:rPr>
              <a:t>Cryptocurrency.csv file that consist all data</a:t>
            </a:r>
            <a:r>
              <a:rPr lang="en-IN" sz="2400" b="1" dirty="0">
                <a:solidFill>
                  <a:schemeClr val="accent6">
                    <a:lumMod val="50000"/>
                  </a:schemeClr>
                </a:solidFill>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IN" sz="2400" b="1" i="1" dirty="0">
                <a:solidFill>
                  <a:schemeClr val="accent6">
                    <a:lumMod val="50000"/>
                  </a:schemeClr>
                </a:solidFill>
                <a:latin typeface="Calibri" panose="020F0502020204030204" pitchFamily="34" charset="0"/>
                <a:cs typeface="Calibri" panose="020F0502020204030204" pitchFamily="34" charset="0"/>
                <a:hlinkClick r:id="rId4"/>
              </a:rPr>
              <a:t>https://github.com/hacker123shiva/Python_project.git</a:t>
            </a:r>
            <a:r>
              <a:rPr lang="en-IN" sz="2400" b="1" i="1" dirty="0">
                <a:solidFill>
                  <a:schemeClr val="accent6">
                    <a:lumMod val="50000"/>
                  </a:schemeClr>
                </a:solidFill>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370303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66A638-C2E5-2DE1-E379-124FE85C6687}"/>
              </a:ext>
            </a:extLst>
          </p:cNvPr>
          <p:cNvSpPr/>
          <p:nvPr/>
        </p:nvSpPr>
        <p:spPr>
          <a:xfrm>
            <a:off x="0" y="192051"/>
            <a:ext cx="12474341" cy="1323439"/>
          </a:xfrm>
          <a:prstGeom prst="rect">
            <a:avLst/>
          </a:prstGeom>
          <a:noFill/>
        </p:spPr>
        <p:txBody>
          <a:bodyPr wrap="square" lIns="91440" tIns="45720" rIns="91440" bIns="45720">
            <a:spAutoFit/>
          </a:bodyPr>
          <a:lstStyle/>
          <a:p>
            <a:pPr algn="ctr"/>
            <a:r>
              <a:rPr lang="en-US" sz="4000" b="1" i="1" dirty="0">
                <a:ln w="0"/>
                <a:effectLst>
                  <a:outerShdw blurRad="38100" dist="19050" dir="2700000" algn="tl" rotWithShape="0">
                    <a:schemeClr val="dk1">
                      <a:alpha val="40000"/>
                    </a:schemeClr>
                  </a:outerShdw>
                </a:effectLst>
                <a:latin typeface="Algerian" panose="04020705040A02060702" pitchFamily="82" charset="0"/>
                <a:cs typeface="Calibri" panose="020F0502020204030204" pitchFamily="34" charset="0"/>
              </a:rPr>
              <a:t>Something About Bitcoin Cryptocurrency</a:t>
            </a:r>
          </a:p>
          <a:p>
            <a:pPr algn="ctr"/>
            <a:r>
              <a:rPr lang="en-US" sz="4000" b="1" i="1" dirty="0">
                <a:ln w="0"/>
                <a:effectLst>
                  <a:outerShdw blurRad="38100" dist="19050" dir="2700000" algn="tl" rotWithShape="0">
                    <a:schemeClr val="dk1">
                      <a:alpha val="40000"/>
                    </a:schemeClr>
                  </a:outerShdw>
                </a:effectLst>
                <a:latin typeface="Algerian" panose="04020705040A02060702" pitchFamily="82" charset="0"/>
                <a:cs typeface="Calibri" panose="020F0502020204030204" pitchFamily="34" charset="0"/>
              </a:rPr>
              <a:t>Market</a:t>
            </a:r>
          </a:p>
        </p:txBody>
      </p:sp>
      <p:sp>
        <p:nvSpPr>
          <p:cNvPr id="3" name="TextBox 2">
            <a:extLst>
              <a:ext uri="{FF2B5EF4-FFF2-40B4-BE49-F238E27FC236}">
                <a16:creationId xmlns:a16="http://schemas.microsoft.com/office/drawing/2014/main" id="{50D9EF9A-3F74-E1A2-8338-60B5107737F4}"/>
              </a:ext>
            </a:extLst>
          </p:cNvPr>
          <p:cNvSpPr txBox="1"/>
          <p:nvPr/>
        </p:nvSpPr>
        <p:spPr>
          <a:xfrm>
            <a:off x="455013" y="1565848"/>
            <a:ext cx="10748210"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b="1" i="1" dirty="0">
                <a:solidFill>
                  <a:schemeClr val="accent6">
                    <a:lumMod val="50000"/>
                  </a:schemeClr>
                </a:solidFill>
                <a:latin typeface="Calibri" panose="020F0502020204030204" pitchFamily="34" charset="0"/>
                <a:cs typeface="Calibri" panose="020F0502020204030204" pitchFamily="34" charset="0"/>
              </a:rPr>
              <a:t>Since the launch of Bitcoin in 2008, hundreds of similar projects based on the blockchain technology have emerged. We call these cryptocurrencies (also coins or cryptos in the Internet slang). Some are extremely valuable nowadays, and others may have the potential to become extremely valuable in the future</a:t>
            </a:r>
            <a:r>
              <a:rPr lang="en-US" sz="2000" b="1" i="1" baseline="30000" dirty="0">
                <a:solidFill>
                  <a:schemeClr val="accent6">
                    <a:lumMod val="50000"/>
                  </a:schemeClr>
                </a:solidFill>
                <a:latin typeface="Calibri" panose="020F0502020204030204" pitchFamily="34" charset="0"/>
                <a:cs typeface="Calibri" panose="020F0502020204030204" pitchFamily="34" charset="0"/>
              </a:rPr>
              <a:t>1</a:t>
            </a:r>
            <a:r>
              <a:rPr lang="en-US" sz="2000" b="1" i="1" dirty="0">
                <a:solidFill>
                  <a:schemeClr val="accent6">
                    <a:lumMod val="50000"/>
                  </a:schemeClr>
                </a:solidFill>
                <a:latin typeface="Calibri" panose="020F0502020204030204" pitchFamily="34" charset="0"/>
                <a:cs typeface="Calibri" panose="020F0502020204030204" pitchFamily="34" charset="0"/>
              </a:rPr>
              <a:t>. In fact, on the 6th of December of 2017, Bitcoin has a market capitalization above $200 billion</a:t>
            </a:r>
            <a:r>
              <a:rPr lang="en-US" b="1" i="1" dirty="0">
                <a:solidFill>
                  <a:schemeClr val="accent6">
                    <a:lumMod val="50000"/>
                  </a:schemeClr>
                </a:solidFill>
                <a:latin typeface="Calibri" panose="020F0502020204030204" pitchFamily="34" charset="0"/>
                <a:cs typeface="Calibri" panose="020F0502020204030204" pitchFamily="34" charset="0"/>
              </a:rPr>
              <a:t>.</a:t>
            </a:r>
            <a:endParaRPr lang="en-IN" b="1" i="1" dirty="0">
              <a:solidFill>
                <a:schemeClr val="accent6">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BCBF226-F5FD-453F-A8FE-99311D0D1CAB}"/>
              </a:ext>
            </a:extLst>
          </p:cNvPr>
          <p:cNvPicPr>
            <a:picLocks noChangeAspect="1"/>
          </p:cNvPicPr>
          <p:nvPr/>
        </p:nvPicPr>
        <p:blipFill>
          <a:blip r:embed="rId2"/>
          <a:stretch>
            <a:fillRect/>
          </a:stretch>
        </p:blipFill>
        <p:spPr>
          <a:xfrm>
            <a:off x="3202165" y="3197064"/>
            <a:ext cx="5553689" cy="2454124"/>
          </a:xfrm>
          <a:prstGeom prst="rect">
            <a:avLst/>
          </a:prstGeom>
        </p:spPr>
      </p:pic>
      <p:sp>
        <p:nvSpPr>
          <p:cNvPr id="6" name="TextBox 5">
            <a:extLst>
              <a:ext uri="{FF2B5EF4-FFF2-40B4-BE49-F238E27FC236}">
                <a16:creationId xmlns:a16="http://schemas.microsoft.com/office/drawing/2014/main" id="{9E3CAE37-5CF0-55BB-E946-0C753D2E4FE9}"/>
              </a:ext>
            </a:extLst>
          </p:cNvPr>
          <p:cNvSpPr txBox="1"/>
          <p:nvPr/>
        </p:nvSpPr>
        <p:spPr>
          <a:xfrm>
            <a:off x="884582" y="5870532"/>
            <a:ext cx="11475337" cy="707886"/>
          </a:xfrm>
          <a:prstGeom prst="rect">
            <a:avLst/>
          </a:prstGeom>
          <a:noFill/>
        </p:spPr>
        <p:txBody>
          <a:bodyPr wrap="square" rtlCol="0">
            <a:spAutoFit/>
          </a:bodyPr>
          <a:lstStyle/>
          <a:p>
            <a:pPr marL="285750" indent="-285750">
              <a:buFont typeface="Wingdings" panose="05000000000000000000" pitchFamily="2" charset="2"/>
              <a:buChar char="q"/>
            </a:pPr>
            <a:r>
              <a:rPr lang="en-US" sz="2000" b="1" i="1" dirty="0">
                <a:solidFill>
                  <a:schemeClr val="accent6">
                    <a:lumMod val="50000"/>
                  </a:schemeClr>
                </a:solidFill>
                <a:latin typeface="Calibri" panose="020F0502020204030204" pitchFamily="34" charset="0"/>
                <a:cs typeface="Calibri" panose="020F0502020204030204" pitchFamily="34" charset="0"/>
              </a:rPr>
              <a:t>WARNING: The cryptocurrency market is exceptionally volatile</a:t>
            </a:r>
            <a:r>
              <a:rPr lang="en-US" sz="2000" b="1" i="1" baseline="30000" dirty="0">
                <a:solidFill>
                  <a:schemeClr val="accent6">
                    <a:lumMod val="50000"/>
                  </a:schemeClr>
                </a:solidFill>
                <a:latin typeface="Calibri" panose="020F0502020204030204" pitchFamily="34" charset="0"/>
                <a:cs typeface="Calibri" panose="020F0502020204030204" pitchFamily="34" charset="0"/>
              </a:rPr>
              <a:t>2</a:t>
            </a:r>
            <a:r>
              <a:rPr lang="en-US" sz="2000" b="1" i="1" dirty="0">
                <a:solidFill>
                  <a:schemeClr val="accent6">
                    <a:lumMod val="50000"/>
                  </a:schemeClr>
                </a:solidFill>
                <a:latin typeface="Calibri" panose="020F0502020204030204" pitchFamily="34" charset="0"/>
                <a:cs typeface="Calibri" panose="020F0502020204030204" pitchFamily="34" charset="0"/>
              </a:rPr>
              <a:t> and any money you put in might disappear into thin air</a:t>
            </a:r>
            <a:endParaRPr lang="en-IN" sz="2000" b="1" i="1" dirty="0">
              <a:solidFill>
                <a:schemeClr val="accent6">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948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3654CD-7536-AD72-91EF-C80CD37D4464}"/>
              </a:ext>
            </a:extLst>
          </p:cNvPr>
          <p:cNvSpPr/>
          <p:nvPr/>
        </p:nvSpPr>
        <p:spPr>
          <a:xfrm>
            <a:off x="1466795" y="0"/>
            <a:ext cx="10381368" cy="923330"/>
          </a:xfrm>
          <a:prstGeom prst="rect">
            <a:avLst/>
          </a:prstGeom>
          <a:noFill/>
        </p:spPr>
        <p:txBody>
          <a:bodyPr wrap="none" lIns="91440" tIns="45720" rIns="91440" bIns="45720">
            <a:spAutoFit/>
          </a:bodyPr>
          <a:lstStyle/>
          <a:p>
            <a:pPr algn="ctr"/>
            <a:r>
              <a:rPr lang="en-US" sz="5400" b="1" i="1" dirty="0">
                <a:ln w="0"/>
                <a:effectLst>
                  <a:outerShdw blurRad="38100" dist="19050" dir="2700000" algn="tl" rotWithShape="0">
                    <a:schemeClr val="dk1">
                      <a:alpha val="40000"/>
                    </a:schemeClr>
                  </a:outerShdw>
                </a:effectLst>
                <a:latin typeface="Algerian" panose="04020705040A02060702" pitchFamily="82" charset="0"/>
                <a:cs typeface="Calibri" panose="020F0502020204030204" pitchFamily="34" charset="0"/>
              </a:rPr>
              <a:t>Problem Under this Project</a:t>
            </a:r>
            <a:r>
              <a:rPr lang="en-US" sz="5400" dirty="0">
                <a:ln w="0"/>
                <a:effectLst>
                  <a:outerShdw blurRad="38100" dist="19050" dir="2700000" algn="tl" rotWithShape="0">
                    <a:schemeClr val="dk1">
                      <a:alpha val="40000"/>
                    </a:schemeClr>
                  </a:outerShdw>
                </a:effectLst>
              </a:rPr>
              <a:t>:</a:t>
            </a:r>
          </a:p>
        </p:txBody>
      </p:sp>
      <p:sp>
        <p:nvSpPr>
          <p:cNvPr id="3" name="TextBox 2">
            <a:extLst>
              <a:ext uri="{FF2B5EF4-FFF2-40B4-BE49-F238E27FC236}">
                <a16:creationId xmlns:a16="http://schemas.microsoft.com/office/drawing/2014/main" id="{8620620E-57B8-B569-30F6-379757D87E85}"/>
              </a:ext>
            </a:extLst>
          </p:cNvPr>
          <p:cNvSpPr txBox="1"/>
          <p:nvPr/>
        </p:nvSpPr>
        <p:spPr>
          <a:xfrm>
            <a:off x="128337" y="1106905"/>
            <a:ext cx="11871158" cy="5170646"/>
          </a:xfrm>
          <a:prstGeom prst="rect">
            <a:avLst/>
          </a:prstGeom>
          <a:noFill/>
        </p:spPr>
        <p:txBody>
          <a:bodyPr wrap="square" rtlCol="0">
            <a:spAutoFit/>
          </a:bodyPr>
          <a:lstStyle/>
          <a:p>
            <a:pPr algn="l"/>
            <a:r>
              <a:rPr lang="en-US" sz="3200" dirty="0">
                <a:solidFill>
                  <a:schemeClr val="accent6">
                    <a:lumMod val="50000"/>
                  </a:schemeClr>
                </a:solidFill>
              </a:rPr>
              <a:t> 1</a:t>
            </a:r>
            <a:r>
              <a:rPr lang="en-US" sz="2800" b="1" i="1" dirty="0">
                <a:solidFill>
                  <a:schemeClr val="accent6">
                    <a:lumMod val="50000"/>
                  </a:schemeClr>
                </a:solidFill>
              </a:rPr>
              <a:t>. </a:t>
            </a:r>
            <a:r>
              <a:rPr lang="en-US" sz="2800" b="1" i="1" dirty="0">
                <a:solidFill>
                  <a:srgbClr val="002060"/>
                </a:solidFill>
              </a:rPr>
              <a:t>Bitcoin and Cryptocurrencies: Full dataset, filtering, and reproducibility</a:t>
            </a:r>
          </a:p>
          <a:p>
            <a:pPr algn="l"/>
            <a:r>
              <a:rPr lang="en-US" sz="2800" b="1" i="1" dirty="0">
                <a:solidFill>
                  <a:srgbClr val="002060"/>
                </a:solidFill>
              </a:rPr>
              <a:t> 2. Discard the cryptocurrencies without a market capitalization</a:t>
            </a:r>
          </a:p>
          <a:p>
            <a:pPr algn="l"/>
            <a:r>
              <a:rPr lang="en-US" sz="2800" b="1" i="1" dirty="0">
                <a:solidFill>
                  <a:srgbClr val="002060"/>
                </a:solidFill>
              </a:rPr>
              <a:t> 3. How big is Bitcoin compared with the rest of the cryptocurrencies?</a:t>
            </a:r>
          </a:p>
          <a:p>
            <a:pPr algn="l"/>
            <a:r>
              <a:rPr lang="en-US" sz="2800" b="1" i="1" dirty="0">
                <a:solidFill>
                  <a:srgbClr val="002060"/>
                </a:solidFill>
              </a:rPr>
              <a:t> 4. Making the plot easier to read and more informative</a:t>
            </a:r>
          </a:p>
          <a:p>
            <a:pPr algn="l"/>
            <a:r>
              <a:rPr lang="en-US" sz="2800" b="1" i="1" dirty="0">
                <a:solidFill>
                  <a:srgbClr val="002060"/>
                </a:solidFill>
              </a:rPr>
              <a:t> 5. What is going on?! Volatility in cryptocurrencies</a:t>
            </a:r>
          </a:p>
          <a:p>
            <a:pPr algn="l"/>
            <a:r>
              <a:rPr lang="en-US" sz="2800" b="1" i="1" dirty="0">
                <a:solidFill>
                  <a:srgbClr val="002060"/>
                </a:solidFill>
              </a:rPr>
              <a:t> 6. Well, we can already see that things are a bit crazy</a:t>
            </a:r>
          </a:p>
          <a:p>
            <a:pPr algn="l"/>
            <a:r>
              <a:rPr lang="en-US" sz="2800" b="1" i="1" dirty="0">
                <a:solidFill>
                  <a:srgbClr val="002060"/>
                </a:solidFill>
              </a:rPr>
              <a:t> 7. Ok, those are... interesting. Let's check the weekly Series too.</a:t>
            </a:r>
          </a:p>
          <a:p>
            <a:pPr algn="l"/>
            <a:r>
              <a:rPr lang="en-US" sz="2800" b="1" i="1" dirty="0">
                <a:solidFill>
                  <a:srgbClr val="002060"/>
                </a:solidFill>
              </a:rPr>
              <a:t> 8. How small is small?</a:t>
            </a:r>
          </a:p>
          <a:p>
            <a:pPr algn="l"/>
            <a:r>
              <a:rPr lang="en-US" sz="2800" b="1" i="1" dirty="0">
                <a:solidFill>
                  <a:srgbClr val="002060"/>
                </a:solidFill>
              </a:rPr>
              <a:t> 9. Most coins are tiny</a:t>
            </a:r>
          </a:p>
          <a:p>
            <a:r>
              <a:rPr lang="en-IN" dirty="0">
                <a:solidFill>
                  <a:srgbClr val="002060"/>
                </a:solidFill>
              </a:rPr>
              <a:t>   </a:t>
            </a:r>
          </a:p>
        </p:txBody>
      </p:sp>
    </p:spTree>
    <p:extLst>
      <p:ext uri="{BB962C8B-B14F-4D97-AF65-F5344CB8AC3E}">
        <p14:creationId xmlns:p14="http://schemas.microsoft.com/office/powerpoint/2010/main" val="186961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DB3A5-6914-2A99-3165-22495A328D8A}"/>
              </a:ext>
            </a:extLst>
          </p:cNvPr>
          <p:cNvSpPr/>
          <p:nvPr/>
        </p:nvSpPr>
        <p:spPr>
          <a:xfrm>
            <a:off x="-2394262" y="69051"/>
            <a:ext cx="17257419" cy="1908215"/>
          </a:xfrm>
          <a:prstGeom prst="rect">
            <a:avLst/>
          </a:prstGeom>
          <a:noFill/>
        </p:spPr>
        <p:txBody>
          <a:bodyPr wrap="square" lIns="91440" tIns="45720" rIns="91440" bIns="45720">
            <a:spAutoFit/>
          </a:bodyPr>
          <a:lstStyle/>
          <a:p>
            <a:pPr algn="ctr"/>
            <a:r>
              <a:rPr lang="en-US" sz="3200" b="1" i="1" dirty="0">
                <a:solidFill>
                  <a:srgbClr val="24292E"/>
                </a:solidFill>
                <a:latin typeface="Algerian" panose="04020705040A02060702" pitchFamily="82" charset="0"/>
              </a:rPr>
              <a:t>Bitcoin and Cryptocurrencies: Full dataset, filtering, </a:t>
            </a:r>
          </a:p>
          <a:p>
            <a:pPr algn="ctr"/>
            <a:r>
              <a:rPr lang="en-US" sz="3200" b="1" i="1" dirty="0">
                <a:solidFill>
                  <a:srgbClr val="24292E"/>
                </a:solidFill>
                <a:latin typeface="Algerian" panose="04020705040A02060702" pitchFamily="82" charset="0"/>
              </a:rPr>
              <a:t>and reproducibility</a:t>
            </a:r>
          </a:p>
          <a:p>
            <a:pPr algn="ctr"/>
            <a:endParaRPr lang="en-US" sz="5400" b="1"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84089B8-08DD-5EF6-67FE-A0213F8BF100}"/>
              </a:ext>
            </a:extLst>
          </p:cNvPr>
          <p:cNvSpPr txBox="1"/>
          <p:nvPr/>
        </p:nvSpPr>
        <p:spPr>
          <a:xfrm>
            <a:off x="788152" y="1023156"/>
            <a:ext cx="10892590" cy="4031873"/>
          </a:xfrm>
          <a:prstGeom prst="rect">
            <a:avLst/>
          </a:prstGeom>
          <a:noFill/>
        </p:spPr>
        <p:txBody>
          <a:bodyPr wrap="square" rtlCol="0">
            <a:spAutoFit/>
          </a:bodyPr>
          <a:lstStyle/>
          <a:p>
            <a:pPr marL="1200150" lvl="2" indent="-285750">
              <a:buFont typeface="Wingdings" panose="05000000000000000000" pitchFamily="2" charset="2"/>
              <a:buChar char="q"/>
            </a:pPr>
            <a:r>
              <a:rPr lang="en-IN" sz="2400" b="1" i="1" dirty="0">
                <a:latin typeface="Calibri" panose="020F0502020204030204" pitchFamily="34" charset="0"/>
                <a:cs typeface="Calibri" panose="020F0502020204030204" pitchFamily="34" charset="0"/>
              </a:rPr>
              <a:t>Reading datasets cryptocurrency.csv into Pandas</a:t>
            </a:r>
          </a:p>
          <a:p>
            <a:r>
              <a:rPr lang="en-IN" sz="2000" b="1" i="1" dirty="0">
                <a:latin typeface="Calibri" panose="020F0502020204030204" pitchFamily="34" charset="0"/>
                <a:cs typeface="Calibri" panose="020F0502020204030204" pitchFamily="34" charset="0"/>
              </a:rPr>
              <a:t> Code:</a:t>
            </a:r>
          </a:p>
          <a:p>
            <a:endParaRPr lang="en-IN" b="1" i="1" dirty="0">
              <a:solidFill>
                <a:schemeClr val="accent1"/>
              </a:solidFill>
            </a:endParaRPr>
          </a:p>
          <a:p>
            <a:r>
              <a:rPr lang="en-IN" b="1" i="1" dirty="0">
                <a:solidFill>
                  <a:schemeClr val="tx2"/>
                </a:solidFill>
              </a:rPr>
              <a:t># importing pandas</a:t>
            </a:r>
          </a:p>
          <a:p>
            <a:r>
              <a:rPr lang="en-IN" b="1" i="1" dirty="0">
                <a:solidFill>
                  <a:schemeClr val="accent1"/>
                </a:solidFill>
              </a:rPr>
              <a:t>import pandas as pd</a:t>
            </a:r>
          </a:p>
          <a:p>
            <a:endParaRPr lang="en-IN" b="1" i="1" dirty="0">
              <a:solidFill>
                <a:schemeClr val="accent1"/>
              </a:solidFill>
              <a:latin typeface="Calibri" panose="020F0502020204030204" pitchFamily="34" charset="0"/>
              <a:cs typeface="Calibri" panose="020F0502020204030204" pitchFamily="34" charset="0"/>
            </a:endParaRPr>
          </a:p>
          <a:p>
            <a:r>
              <a:rPr lang="en-IN" b="1" i="1" dirty="0">
                <a:solidFill>
                  <a:schemeClr val="tx2"/>
                </a:solidFill>
              </a:rPr>
              <a:t>#importing matplotlib </a:t>
            </a:r>
          </a:p>
          <a:p>
            <a:r>
              <a:rPr lang="en-IN" b="1" i="1" dirty="0">
                <a:solidFill>
                  <a:schemeClr val="accent1"/>
                </a:solidFill>
              </a:rPr>
              <a:t>import </a:t>
            </a:r>
            <a:r>
              <a:rPr lang="en-IN" b="1" i="1" dirty="0" err="1">
                <a:solidFill>
                  <a:schemeClr val="accent1"/>
                </a:solidFill>
              </a:rPr>
              <a:t>matplotlib.pyplot</a:t>
            </a:r>
            <a:r>
              <a:rPr lang="en-IN" b="1" i="1" dirty="0">
                <a:solidFill>
                  <a:schemeClr val="accent1"/>
                </a:solidFill>
              </a:rPr>
              <a:t> as </a:t>
            </a:r>
            <a:r>
              <a:rPr lang="en-IN" b="1" i="1" dirty="0" err="1">
                <a:solidFill>
                  <a:schemeClr val="accent1"/>
                </a:solidFill>
              </a:rPr>
              <a:t>plt</a:t>
            </a:r>
            <a:endParaRPr lang="en-IN" b="1" i="1" dirty="0">
              <a:solidFill>
                <a:schemeClr val="accent1"/>
              </a:solidFill>
            </a:endParaRPr>
          </a:p>
          <a:p>
            <a:endParaRPr lang="en-IN" b="1" i="1" dirty="0">
              <a:solidFill>
                <a:schemeClr val="accent1"/>
              </a:solidFill>
            </a:endParaRPr>
          </a:p>
          <a:p>
            <a:r>
              <a:rPr lang="en-IN" b="1" i="1" dirty="0">
                <a:solidFill>
                  <a:schemeClr val="tx2"/>
                </a:solidFill>
              </a:rPr>
              <a:t># Reading datasets cryptocurrency.csv into </a:t>
            </a:r>
            <a:r>
              <a:rPr lang="en-IN" b="1" i="1" dirty="0" err="1">
                <a:solidFill>
                  <a:schemeClr val="tx2"/>
                </a:solidFill>
              </a:rPr>
              <a:t>pandaas</a:t>
            </a:r>
            <a:endParaRPr lang="en-IN" b="1" i="1" dirty="0">
              <a:solidFill>
                <a:schemeClr val="tx2"/>
              </a:solidFill>
            </a:endParaRPr>
          </a:p>
          <a:p>
            <a:r>
              <a:rPr lang="en-IN" b="1" i="1" dirty="0">
                <a:solidFill>
                  <a:schemeClr val="accent1"/>
                </a:solidFill>
              </a:rPr>
              <a:t>dataset=</a:t>
            </a:r>
            <a:r>
              <a:rPr lang="en-IN" b="1" i="1" dirty="0" err="1">
                <a:solidFill>
                  <a:schemeClr val="accent1"/>
                </a:solidFill>
              </a:rPr>
              <a:t>pd.read_csv</a:t>
            </a:r>
            <a:r>
              <a:rPr lang="en-IN" b="1" i="1" dirty="0">
                <a:solidFill>
                  <a:schemeClr val="accent1"/>
                </a:solidFill>
              </a:rPr>
              <a:t>("cryptocurrency.csv“)</a:t>
            </a:r>
          </a:p>
          <a:p>
            <a:endParaRPr lang="en-IN" b="1" i="1" dirty="0">
              <a:solidFill>
                <a:schemeClr val="accent1"/>
              </a:solidFill>
            </a:endParaRPr>
          </a:p>
          <a:p>
            <a:r>
              <a:rPr lang="en-IN" sz="2800" b="1" i="1" dirty="0">
                <a:latin typeface="Calibri" panose="020F0502020204030204" pitchFamily="34" charset="0"/>
                <a:cs typeface="Calibri" panose="020F0502020204030204" pitchFamily="34" charset="0"/>
              </a:rPr>
              <a:t>View of </a:t>
            </a:r>
            <a:r>
              <a:rPr lang="en-IN" sz="2800" b="1" i="1" dirty="0" err="1">
                <a:latin typeface="Calibri" panose="020F0502020204030204" pitchFamily="34" charset="0"/>
                <a:cs typeface="Calibri" panose="020F0502020204030204" pitchFamily="34" charset="0"/>
              </a:rPr>
              <a:t>Dataframe</a:t>
            </a:r>
            <a:r>
              <a:rPr lang="en-IN" b="1" i="1" dirty="0">
                <a:solidFill>
                  <a:schemeClr val="accent1"/>
                </a:solidFill>
              </a:rPr>
              <a:t>:    </a:t>
            </a:r>
            <a:endParaRPr lang="en-IN" b="1" i="1" dirty="0"/>
          </a:p>
        </p:txBody>
      </p:sp>
      <p:pic>
        <p:nvPicPr>
          <p:cNvPr id="6" name="Picture 5">
            <a:extLst>
              <a:ext uri="{FF2B5EF4-FFF2-40B4-BE49-F238E27FC236}">
                <a16:creationId xmlns:a16="http://schemas.microsoft.com/office/drawing/2014/main" id="{589544FC-EB6D-365A-5EA7-B02BD14811A0}"/>
              </a:ext>
            </a:extLst>
          </p:cNvPr>
          <p:cNvPicPr>
            <a:picLocks noChangeAspect="1"/>
          </p:cNvPicPr>
          <p:nvPr/>
        </p:nvPicPr>
        <p:blipFill>
          <a:blip r:embed="rId2"/>
          <a:stretch>
            <a:fillRect/>
          </a:stretch>
        </p:blipFill>
        <p:spPr>
          <a:xfrm>
            <a:off x="1711794" y="4927686"/>
            <a:ext cx="9968948" cy="1930314"/>
          </a:xfrm>
          <a:prstGeom prst="rect">
            <a:avLst/>
          </a:prstGeom>
        </p:spPr>
      </p:pic>
      <p:sp>
        <p:nvSpPr>
          <p:cNvPr id="9" name="TextBox 8">
            <a:extLst>
              <a:ext uri="{FF2B5EF4-FFF2-40B4-BE49-F238E27FC236}">
                <a16:creationId xmlns:a16="http://schemas.microsoft.com/office/drawing/2014/main" id="{02F790A0-9C6E-3B83-8686-ACE44C71B474}"/>
              </a:ext>
            </a:extLst>
          </p:cNvPr>
          <p:cNvSpPr txBox="1"/>
          <p:nvPr/>
        </p:nvSpPr>
        <p:spPr>
          <a:xfrm>
            <a:off x="7844276" y="6549560"/>
            <a:ext cx="2823411" cy="369332"/>
          </a:xfrm>
          <a:prstGeom prst="rect">
            <a:avLst/>
          </a:prstGeom>
          <a:noFill/>
        </p:spPr>
        <p:txBody>
          <a:bodyPr wrap="square" rtlCol="0">
            <a:spAutoFit/>
          </a:bodyPr>
          <a:lstStyle/>
          <a:p>
            <a:r>
              <a:rPr lang="en-IN" dirty="0">
                <a:latin typeface="-apple-system"/>
              </a:rPr>
              <a:t>1326 rows × 16 columns</a:t>
            </a:r>
            <a:endParaRPr lang="en-IN" dirty="0"/>
          </a:p>
        </p:txBody>
      </p:sp>
    </p:spTree>
    <p:extLst>
      <p:ext uri="{BB962C8B-B14F-4D97-AF65-F5344CB8AC3E}">
        <p14:creationId xmlns:p14="http://schemas.microsoft.com/office/powerpoint/2010/main" val="113029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8868E-4A1F-380B-81A0-447CFB78A933}"/>
              </a:ext>
            </a:extLst>
          </p:cNvPr>
          <p:cNvSpPr txBox="1"/>
          <p:nvPr/>
        </p:nvSpPr>
        <p:spPr>
          <a:xfrm>
            <a:off x="1661464" y="0"/>
            <a:ext cx="9601164" cy="2646878"/>
          </a:xfrm>
          <a:prstGeom prst="rect">
            <a:avLst/>
          </a:prstGeom>
          <a:noFill/>
        </p:spPr>
        <p:txBody>
          <a:bodyPr wrap="square" rtlCol="0">
            <a:spAutoFit/>
          </a:bodyPr>
          <a:lstStyle/>
          <a:p>
            <a:pPr marL="285750" indent="-285750">
              <a:buFont typeface="Wingdings" panose="05000000000000000000" pitchFamily="2" charset="2"/>
              <a:buChar char="q"/>
            </a:pPr>
            <a:r>
              <a:rPr lang="en-IN" sz="2400" b="1" i="1" dirty="0">
                <a:latin typeface="Calibri" panose="020F0502020204030204" pitchFamily="34" charset="0"/>
                <a:cs typeface="Calibri" panose="020F0502020204030204" pitchFamily="34" charset="0"/>
              </a:rPr>
              <a:t>Selecting the ‘id’ and ‘</a:t>
            </a:r>
            <a:r>
              <a:rPr lang="en-IN" sz="2400" b="1" i="1" dirty="0" err="1">
                <a:latin typeface="Calibri" panose="020F0502020204030204" pitchFamily="34" charset="0"/>
                <a:cs typeface="Calibri" panose="020F0502020204030204" pitchFamily="34" charset="0"/>
              </a:rPr>
              <a:t>market_cap_usd</a:t>
            </a:r>
            <a:r>
              <a:rPr lang="en-IN" sz="2400" b="1" i="1" dirty="0">
                <a:latin typeface="Calibri" panose="020F0502020204030204" pitchFamily="34" charset="0"/>
                <a:cs typeface="Calibri" panose="020F0502020204030204" pitchFamily="34" charset="0"/>
              </a:rPr>
              <a:t>’  columns</a:t>
            </a:r>
          </a:p>
          <a:p>
            <a:r>
              <a:rPr lang="en-IN" sz="2400" b="1" i="1" dirty="0">
                <a:latin typeface="Calibri" panose="020F0502020204030204" pitchFamily="34" charset="0"/>
                <a:cs typeface="Calibri" panose="020F0502020204030204" pitchFamily="34" charset="0"/>
              </a:rPr>
              <a:t>     Code:</a:t>
            </a:r>
          </a:p>
          <a:p>
            <a:r>
              <a:rPr lang="en-IN" sz="2000" b="1" i="1" dirty="0">
                <a:solidFill>
                  <a:schemeClr val="accent4">
                    <a:lumMod val="50000"/>
                  </a:schemeClr>
                </a:solidFill>
                <a:latin typeface="Calibri" panose="020F0502020204030204" pitchFamily="34" charset="0"/>
                <a:cs typeface="Calibri" panose="020F0502020204030204" pitchFamily="34" charset="0"/>
              </a:rPr>
              <a:t>ds1=dataset[['id','</a:t>
            </a:r>
            <a:r>
              <a:rPr lang="en-IN" sz="2000" b="1" i="1" dirty="0" err="1">
                <a:solidFill>
                  <a:schemeClr val="accent4">
                    <a:lumMod val="50000"/>
                  </a:schemeClr>
                </a:solidFill>
                <a:latin typeface="Calibri" panose="020F0502020204030204" pitchFamily="34" charset="0"/>
                <a:cs typeface="Calibri" panose="020F0502020204030204" pitchFamily="34" charset="0"/>
              </a:rPr>
              <a:t>market_cap_usd</a:t>
            </a:r>
            <a:r>
              <a:rPr lang="en-IN" sz="2000" b="1" i="1" dirty="0">
                <a:solidFill>
                  <a:schemeClr val="accent4">
                    <a:lumMod val="50000"/>
                  </a:schemeClr>
                </a:solidFill>
                <a:latin typeface="Calibri" panose="020F0502020204030204" pitchFamily="34" charset="0"/>
                <a:cs typeface="Calibri" panose="020F0502020204030204" pitchFamily="34" charset="0"/>
              </a:rPr>
              <a:t>’]]</a:t>
            </a:r>
            <a:r>
              <a:rPr lang="en-IN" sz="2000" b="1" i="1" dirty="0">
                <a:solidFill>
                  <a:schemeClr val="accent1"/>
                </a:solidFill>
                <a:latin typeface="Calibri" panose="020F0502020204030204" pitchFamily="34" charset="0"/>
                <a:cs typeface="Calibri" panose="020F0502020204030204" pitchFamily="34" charset="0"/>
              </a:rPr>
              <a:t> </a:t>
            </a:r>
          </a:p>
          <a:p>
            <a:endParaRPr lang="en-IN" sz="2000" b="1" i="1" dirty="0">
              <a:solidFill>
                <a:schemeClr val="accent1"/>
              </a:solidFill>
              <a:latin typeface="Calibri" panose="020F0502020204030204" pitchFamily="34" charset="0"/>
              <a:cs typeface="Calibri" panose="020F0502020204030204" pitchFamily="34" charset="0"/>
            </a:endParaRPr>
          </a:p>
          <a:p>
            <a:r>
              <a:rPr lang="en-IN" sz="2400" b="1" i="1" dirty="0"/>
              <a:t>View of </a:t>
            </a:r>
            <a:r>
              <a:rPr lang="en-IN" sz="2400" b="1" i="1" dirty="0" err="1"/>
              <a:t>Dataframe</a:t>
            </a:r>
            <a:r>
              <a:rPr lang="en-IN" sz="2400" b="1" i="1" dirty="0"/>
              <a:t> ds1:</a:t>
            </a:r>
          </a:p>
          <a:p>
            <a:endParaRPr lang="en-IN" b="1" dirty="0"/>
          </a:p>
          <a:p>
            <a:endParaRPr lang="en-IN" b="1" dirty="0"/>
          </a:p>
          <a:p>
            <a:endParaRPr lang="en-IN" b="1" dirty="0"/>
          </a:p>
        </p:txBody>
      </p:sp>
      <p:pic>
        <p:nvPicPr>
          <p:cNvPr id="5" name="Picture 4">
            <a:extLst>
              <a:ext uri="{FF2B5EF4-FFF2-40B4-BE49-F238E27FC236}">
                <a16:creationId xmlns:a16="http://schemas.microsoft.com/office/drawing/2014/main" id="{A6D14D5A-8B43-95F2-A704-7234A9D6E19C}"/>
              </a:ext>
            </a:extLst>
          </p:cNvPr>
          <p:cNvPicPr>
            <a:picLocks noChangeAspect="1"/>
          </p:cNvPicPr>
          <p:nvPr/>
        </p:nvPicPr>
        <p:blipFill>
          <a:blip r:embed="rId2"/>
          <a:stretch>
            <a:fillRect/>
          </a:stretch>
        </p:blipFill>
        <p:spPr>
          <a:xfrm>
            <a:off x="2449596" y="1797585"/>
            <a:ext cx="3353091" cy="2263336"/>
          </a:xfrm>
          <a:prstGeom prst="rect">
            <a:avLst/>
          </a:prstGeom>
        </p:spPr>
      </p:pic>
      <p:sp>
        <p:nvSpPr>
          <p:cNvPr id="6" name="TextBox 5">
            <a:extLst>
              <a:ext uri="{FF2B5EF4-FFF2-40B4-BE49-F238E27FC236}">
                <a16:creationId xmlns:a16="http://schemas.microsoft.com/office/drawing/2014/main" id="{F29F2CE5-638C-E990-20F1-B5C1BD6F8D2A}"/>
              </a:ext>
            </a:extLst>
          </p:cNvPr>
          <p:cNvSpPr txBox="1"/>
          <p:nvPr/>
        </p:nvSpPr>
        <p:spPr>
          <a:xfrm>
            <a:off x="1641144" y="4272679"/>
            <a:ext cx="9833811" cy="2985433"/>
          </a:xfrm>
          <a:prstGeom prst="rect">
            <a:avLst/>
          </a:prstGeom>
          <a:noFill/>
        </p:spPr>
        <p:txBody>
          <a:bodyPr wrap="square" rtlCol="0">
            <a:spAutoFit/>
          </a:bodyPr>
          <a:lstStyle/>
          <a:p>
            <a:pPr marL="285750" indent="-285750">
              <a:buFont typeface="Wingdings" panose="05000000000000000000" pitchFamily="2" charset="2"/>
              <a:buChar char="q"/>
            </a:pPr>
            <a:r>
              <a:rPr lang="en-IN" sz="2400" b="1" i="1" dirty="0">
                <a:latin typeface="Calibri" panose="020F0502020204030204" pitchFamily="34" charset="0"/>
                <a:cs typeface="Calibri" panose="020F0502020204030204" pitchFamily="34" charset="0"/>
              </a:rPr>
              <a:t>Counting number of values</a:t>
            </a:r>
          </a:p>
          <a:p>
            <a:endParaRPr lang="en-IN" dirty="0"/>
          </a:p>
          <a:p>
            <a:r>
              <a:rPr lang="en-IN" b="1" i="1" dirty="0"/>
              <a:t>Code:</a:t>
            </a:r>
          </a:p>
          <a:p>
            <a:r>
              <a:rPr lang="en-US" b="1" i="1" dirty="0">
                <a:solidFill>
                  <a:schemeClr val="accent4">
                    <a:lumMod val="50000"/>
                  </a:schemeClr>
                </a:solidFill>
              </a:rPr>
              <a:t>print(</a:t>
            </a:r>
            <a:r>
              <a:rPr lang="en-US" b="1" i="1" dirty="0" err="1">
                <a:solidFill>
                  <a:schemeClr val="accent4">
                    <a:lumMod val="50000"/>
                  </a:schemeClr>
                </a:solidFill>
              </a:rPr>
              <a:t>f"id_count</a:t>
            </a:r>
            <a:r>
              <a:rPr lang="en-US" b="1" i="1" dirty="0">
                <a:solidFill>
                  <a:schemeClr val="accent4">
                    <a:lumMod val="50000"/>
                  </a:schemeClr>
                </a:solidFill>
              </a:rPr>
              <a:t>: {ds1['id'].count()}\</a:t>
            </a:r>
            <a:r>
              <a:rPr lang="en-US" b="1" i="1" dirty="0" err="1">
                <a:solidFill>
                  <a:schemeClr val="accent4">
                    <a:lumMod val="50000"/>
                  </a:schemeClr>
                </a:solidFill>
              </a:rPr>
              <a:t>nmarket_cap_usd_count</a:t>
            </a:r>
            <a:r>
              <a:rPr lang="en-US" b="1" i="1" dirty="0">
                <a:solidFill>
                  <a:schemeClr val="accent4">
                    <a:lumMod val="50000"/>
                  </a:schemeClr>
                </a:solidFill>
              </a:rPr>
              <a:t>: {ds1['</a:t>
            </a:r>
            <a:r>
              <a:rPr lang="en-US" b="1" i="1" dirty="0" err="1">
                <a:solidFill>
                  <a:schemeClr val="accent4">
                    <a:lumMod val="50000"/>
                  </a:schemeClr>
                </a:solidFill>
              </a:rPr>
              <a:t>market_cap_usd</a:t>
            </a:r>
            <a:r>
              <a:rPr lang="en-US" b="1" i="1" dirty="0">
                <a:solidFill>
                  <a:schemeClr val="accent4">
                    <a:lumMod val="50000"/>
                  </a:schemeClr>
                </a:solidFill>
              </a:rPr>
              <a:t>'].count()}")</a:t>
            </a:r>
          </a:p>
          <a:p>
            <a:endParaRPr lang="en-US" b="1" i="1" dirty="0">
              <a:solidFill>
                <a:schemeClr val="accent1"/>
              </a:solidFill>
            </a:endParaRPr>
          </a:p>
          <a:p>
            <a:r>
              <a:rPr lang="en-US" sz="2000" b="1" i="1" dirty="0"/>
              <a:t>Output:</a:t>
            </a:r>
          </a:p>
          <a:p>
            <a:r>
              <a:rPr lang="en-US" b="1" i="1" dirty="0" err="1">
                <a:solidFill>
                  <a:schemeClr val="accent1"/>
                </a:solidFill>
                <a:latin typeface="Calibri" panose="020F0502020204030204" pitchFamily="34" charset="0"/>
                <a:cs typeface="Calibri" panose="020F0502020204030204" pitchFamily="34" charset="0"/>
              </a:rPr>
              <a:t>i</a:t>
            </a:r>
            <a:r>
              <a:rPr lang="en-US" b="1" i="1" dirty="0" err="1">
                <a:solidFill>
                  <a:schemeClr val="accent1">
                    <a:lumMod val="75000"/>
                  </a:schemeClr>
                </a:solidFill>
                <a:latin typeface="Calibri" panose="020F0502020204030204" pitchFamily="34" charset="0"/>
                <a:cs typeface="Calibri" panose="020F0502020204030204" pitchFamily="34" charset="0"/>
              </a:rPr>
              <a:t>d_count</a:t>
            </a:r>
            <a:r>
              <a:rPr lang="en-US" b="1" i="1" dirty="0">
                <a:solidFill>
                  <a:schemeClr val="accent1">
                    <a:lumMod val="75000"/>
                  </a:schemeClr>
                </a:solidFill>
                <a:latin typeface="Calibri" panose="020F0502020204030204" pitchFamily="34" charset="0"/>
                <a:cs typeface="Calibri" panose="020F0502020204030204" pitchFamily="34" charset="0"/>
              </a:rPr>
              <a:t>: 1326</a:t>
            </a:r>
          </a:p>
          <a:p>
            <a:r>
              <a:rPr lang="en-US" b="1" i="1" dirty="0" err="1">
                <a:solidFill>
                  <a:schemeClr val="accent1">
                    <a:lumMod val="75000"/>
                  </a:schemeClr>
                </a:solidFill>
                <a:latin typeface="Calibri" panose="020F0502020204030204" pitchFamily="34" charset="0"/>
                <a:cs typeface="Calibri" panose="020F0502020204030204" pitchFamily="34" charset="0"/>
              </a:rPr>
              <a:t>market_cap_usd_count</a:t>
            </a:r>
            <a:r>
              <a:rPr lang="en-US" b="1" i="1" dirty="0">
                <a:solidFill>
                  <a:schemeClr val="accent1">
                    <a:lumMod val="75000"/>
                  </a:schemeClr>
                </a:solidFill>
                <a:latin typeface="Calibri" panose="020F0502020204030204" pitchFamily="34" charset="0"/>
                <a:cs typeface="Calibri" panose="020F0502020204030204" pitchFamily="34" charset="0"/>
              </a:rPr>
              <a:t>: 1031</a:t>
            </a:r>
          </a:p>
          <a:p>
            <a:endParaRPr lang="en-IN" dirty="0"/>
          </a:p>
        </p:txBody>
      </p:sp>
      <p:pic>
        <p:nvPicPr>
          <p:cNvPr id="9" name="Picture 8">
            <a:extLst>
              <a:ext uri="{FF2B5EF4-FFF2-40B4-BE49-F238E27FC236}">
                <a16:creationId xmlns:a16="http://schemas.microsoft.com/office/drawing/2014/main" id="{B3A25B4D-12EC-4153-807A-7E5DE9413DB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0" y="2646878"/>
            <a:ext cx="3759200" cy="4211122"/>
          </a:xfrm>
          <a:prstGeom prst="rect">
            <a:avLst/>
          </a:prstGeom>
        </p:spPr>
      </p:pic>
    </p:spTree>
    <p:extLst>
      <p:ext uri="{BB962C8B-B14F-4D97-AF65-F5344CB8AC3E}">
        <p14:creationId xmlns:p14="http://schemas.microsoft.com/office/powerpoint/2010/main" val="206862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B40D0B-227B-642F-9395-28B1347F2C25}"/>
              </a:ext>
            </a:extLst>
          </p:cNvPr>
          <p:cNvSpPr/>
          <p:nvPr/>
        </p:nvSpPr>
        <p:spPr>
          <a:xfrm>
            <a:off x="539015" y="3"/>
            <a:ext cx="11367436" cy="2277547"/>
          </a:xfrm>
          <a:prstGeom prst="rect">
            <a:avLst/>
          </a:prstGeom>
          <a:noFill/>
        </p:spPr>
        <p:txBody>
          <a:bodyPr wrap="square" lIns="91440" tIns="45720" rIns="91440" bIns="45720">
            <a:spAutoFit/>
          </a:bodyPr>
          <a:lstStyle/>
          <a:p>
            <a:pPr algn="ctr"/>
            <a:r>
              <a:rPr lang="en-US" sz="4400" b="1" i="1" dirty="0">
                <a:latin typeface="Algerian" panose="04020705040A02060702" pitchFamily="82" charset="0"/>
              </a:rPr>
              <a:t>Discard the cryptocurrencies without a market capitalization</a:t>
            </a:r>
          </a:p>
          <a:p>
            <a:pPr algn="ctr"/>
            <a:endParaRPr lang="en-US" sz="5400"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F2F75137-444D-16FB-12F2-E1E8A26E381D}"/>
              </a:ext>
            </a:extLst>
          </p:cNvPr>
          <p:cNvSpPr txBox="1"/>
          <p:nvPr/>
        </p:nvSpPr>
        <p:spPr>
          <a:xfrm>
            <a:off x="866274" y="1780674"/>
            <a:ext cx="10716126" cy="1600438"/>
          </a:xfrm>
          <a:prstGeom prst="rect">
            <a:avLst/>
          </a:prstGeom>
          <a:noFill/>
        </p:spPr>
        <p:txBody>
          <a:bodyPr wrap="square" rtlCol="0">
            <a:spAutoFit/>
          </a:bodyPr>
          <a:lstStyle/>
          <a:p>
            <a:pPr marL="342900" indent="-342900">
              <a:buFont typeface="Wingdings" panose="05000000000000000000" pitchFamily="2" charset="2"/>
              <a:buChar char="q"/>
            </a:pPr>
            <a:r>
              <a:rPr lang="en-IN" sz="2000" b="1" i="1" dirty="0"/>
              <a:t>Why do we count() for id and </a:t>
            </a:r>
            <a:r>
              <a:rPr lang="en-IN" sz="2000" b="1" i="1" dirty="0" err="1"/>
              <a:t>market_cap_usd</a:t>
            </a:r>
            <a:r>
              <a:rPr lang="en-IN" sz="2000" b="1" i="1" dirty="0"/>
              <a:t> differ above? </a:t>
            </a:r>
          </a:p>
          <a:p>
            <a:endParaRPr lang="en-IN" dirty="0"/>
          </a:p>
          <a:p>
            <a:pPr marL="285750" indent="-285750">
              <a:buFont typeface="Wingdings" panose="05000000000000000000" pitchFamily="2" charset="2"/>
              <a:buChar char="§"/>
            </a:pPr>
            <a:r>
              <a:rPr lang="en-IN" sz="2000" b="1" i="1" dirty="0">
                <a:solidFill>
                  <a:schemeClr val="accent4">
                    <a:lumMod val="50000"/>
                  </a:schemeClr>
                </a:solidFill>
                <a:latin typeface="Calibri" panose="020F0502020204030204" pitchFamily="34" charset="0"/>
                <a:cs typeface="Calibri" panose="020F0502020204030204" pitchFamily="34" charset="0"/>
              </a:rPr>
              <a:t>It is because some cryptocurrency listed in coinmarket.com have no known market capitalization, this is represented by </a:t>
            </a:r>
            <a:r>
              <a:rPr lang="en-IN" sz="2000" b="1" i="1" dirty="0" err="1">
                <a:solidFill>
                  <a:schemeClr val="accent4">
                    <a:lumMod val="50000"/>
                  </a:schemeClr>
                </a:solidFill>
                <a:latin typeface="Calibri" panose="020F0502020204030204" pitchFamily="34" charset="0"/>
                <a:cs typeface="Calibri" panose="020F0502020204030204" pitchFamily="34" charset="0"/>
              </a:rPr>
              <a:t>NaN</a:t>
            </a:r>
            <a:r>
              <a:rPr lang="en-IN" sz="2000" b="1" i="1" dirty="0">
                <a:solidFill>
                  <a:schemeClr val="accent4">
                    <a:lumMod val="50000"/>
                  </a:schemeClr>
                </a:solidFill>
                <a:latin typeface="Calibri" panose="020F0502020204030204" pitchFamily="34" charset="0"/>
                <a:cs typeface="Calibri" panose="020F0502020204030204" pitchFamily="34" charset="0"/>
              </a:rPr>
              <a:t> in the data, and </a:t>
            </a:r>
            <a:r>
              <a:rPr lang="en-IN" sz="2000" b="1" i="1" dirty="0" err="1">
                <a:solidFill>
                  <a:schemeClr val="accent4">
                    <a:lumMod val="50000"/>
                  </a:schemeClr>
                </a:solidFill>
                <a:latin typeface="Calibri" panose="020F0502020204030204" pitchFamily="34" charset="0"/>
                <a:cs typeface="Calibri" panose="020F0502020204030204" pitchFamily="34" charset="0"/>
              </a:rPr>
              <a:t>NaN</a:t>
            </a:r>
            <a:r>
              <a:rPr lang="en-IN" sz="2000" b="1" i="1" dirty="0">
                <a:solidFill>
                  <a:schemeClr val="accent4">
                    <a:lumMod val="50000"/>
                  </a:schemeClr>
                </a:solidFill>
                <a:latin typeface="Calibri" panose="020F0502020204030204" pitchFamily="34" charset="0"/>
                <a:cs typeface="Calibri" panose="020F0502020204030204" pitchFamily="34" charset="0"/>
              </a:rPr>
              <a:t> are not counted by count(). These cryptocurrencies are of  little interest to us in this </a:t>
            </a:r>
            <a:r>
              <a:rPr lang="en-IN" sz="2000" b="1" i="1" dirty="0" err="1">
                <a:solidFill>
                  <a:schemeClr val="accent4">
                    <a:lumMod val="50000"/>
                  </a:schemeClr>
                </a:solidFill>
                <a:latin typeface="Calibri" panose="020F0502020204030204" pitchFamily="34" charset="0"/>
                <a:cs typeface="Calibri" panose="020F0502020204030204" pitchFamily="34" charset="0"/>
              </a:rPr>
              <a:t>anlaysis</a:t>
            </a:r>
            <a:r>
              <a:rPr lang="en-IN" sz="2000" b="1" i="1" dirty="0">
                <a:solidFill>
                  <a:schemeClr val="accent4">
                    <a:lumMod val="50000"/>
                  </a:schemeClr>
                </a:solidFill>
                <a:latin typeface="Calibri" panose="020F0502020204030204" pitchFamily="34" charset="0"/>
                <a:cs typeface="Calibri" panose="020F0502020204030204" pitchFamily="34" charset="0"/>
              </a:rPr>
              <a:t>, so they are safe to remove</a:t>
            </a:r>
            <a:r>
              <a:rPr lang="en-IN" sz="2000" i="1" dirty="0"/>
              <a:t>.</a:t>
            </a:r>
          </a:p>
        </p:txBody>
      </p:sp>
      <p:sp>
        <p:nvSpPr>
          <p:cNvPr id="5" name="TextBox 4">
            <a:extLst>
              <a:ext uri="{FF2B5EF4-FFF2-40B4-BE49-F238E27FC236}">
                <a16:creationId xmlns:a16="http://schemas.microsoft.com/office/drawing/2014/main" id="{4D15D699-92C3-8989-8B53-C04F979179CF}"/>
              </a:ext>
            </a:extLst>
          </p:cNvPr>
          <p:cNvSpPr txBox="1"/>
          <p:nvPr/>
        </p:nvSpPr>
        <p:spPr>
          <a:xfrm>
            <a:off x="1424540" y="3715237"/>
            <a:ext cx="10234863" cy="2954655"/>
          </a:xfrm>
          <a:prstGeom prst="rect">
            <a:avLst/>
          </a:prstGeom>
          <a:noFill/>
        </p:spPr>
        <p:txBody>
          <a:bodyPr wrap="square" rtlCol="0">
            <a:spAutoFit/>
          </a:bodyPr>
          <a:lstStyle/>
          <a:p>
            <a:pPr marL="285750" indent="-285750">
              <a:buFont typeface="Wingdings" panose="05000000000000000000" pitchFamily="2" charset="2"/>
              <a:buChar char="q"/>
            </a:pPr>
            <a:r>
              <a:rPr lang="en-IN" sz="2000" b="1" i="1" dirty="0"/>
              <a:t>Filtering out rows without a market capitalization</a:t>
            </a:r>
          </a:p>
          <a:p>
            <a:r>
              <a:rPr lang="en-IN" sz="2000" b="1" i="1" dirty="0"/>
              <a:t>CODE:</a:t>
            </a:r>
          </a:p>
          <a:p>
            <a:endParaRPr lang="en-IN" b="1" dirty="0"/>
          </a:p>
          <a:p>
            <a:r>
              <a:rPr lang="en-IN" b="1" i="1" dirty="0">
                <a:solidFill>
                  <a:srgbClr val="002060"/>
                </a:solidFill>
              </a:rPr>
              <a:t>ds2=</a:t>
            </a:r>
            <a:r>
              <a:rPr lang="en-IN" b="1" i="1" dirty="0" err="1">
                <a:solidFill>
                  <a:srgbClr val="002060"/>
                </a:solidFill>
              </a:rPr>
              <a:t>dataset.dropna</a:t>
            </a:r>
            <a:r>
              <a:rPr lang="en-IN" b="1" i="1" dirty="0">
                <a:solidFill>
                  <a:srgbClr val="002060"/>
                </a:solidFill>
              </a:rPr>
              <a:t>(subset=['</a:t>
            </a:r>
            <a:r>
              <a:rPr lang="en-IN" b="1" i="1" dirty="0" err="1">
                <a:solidFill>
                  <a:srgbClr val="002060"/>
                </a:solidFill>
              </a:rPr>
              <a:t>market_cap_usd</a:t>
            </a:r>
            <a:r>
              <a:rPr lang="en-IN" b="1" i="1" dirty="0">
                <a:solidFill>
                  <a:srgbClr val="002060"/>
                </a:solidFill>
              </a:rPr>
              <a:t>'])</a:t>
            </a:r>
          </a:p>
          <a:p>
            <a:r>
              <a:rPr lang="en-IN" b="1" i="1" dirty="0">
                <a:solidFill>
                  <a:srgbClr val="002060"/>
                </a:solidFill>
              </a:rPr>
              <a:t>print('</a:t>
            </a:r>
            <a:r>
              <a:rPr lang="en-IN" b="1" i="1" dirty="0" err="1">
                <a:solidFill>
                  <a:srgbClr val="002060"/>
                </a:solidFill>
              </a:rPr>
              <a:t>id_count</a:t>
            </a:r>
            <a:r>
              <a:rPr lang="en-IN" b="1" i="1" dirty="0">
                <a:solidFill>
                  <a:srgbClr val="002060"/>
                </a:solidFill>
              </a:rPr>
              <a:t>: ',ds2['id'].count(),'\n','</a:t>
            </a:r>
            <a:r>
              <a:rPr lang="en-IN" b="1" i="1" dirty="0" err="1">
                <a:solidFill>
                  <a:srgbClr val="002060"/>
                </a:solidFill>
              </a:rPr>
              <a:t>market_cap-usd_count</a:t>
            </a:r>
            <a:r>
              <a:rPr lang="en-IN" b="1" i="1" dirty="0">
                <a:solidFill>
                  <a:srgbClr val="002060"/>
                </a:solidFill>
              </a:rPr>
              <a:t>: ',ds2['</a:t>
            </a:r>
            <a:r>
              <a:rPr lang="en-IN" b="1" i="1" dirty="0" err="1">
                <a:solidFill>
                  <a:srgbClr val="002060"/>
                </a:solidFill>
              </a:rPr>
              <a:t>market_cap_usd</a:t>
            </a:r>
            <a:r>
              <a:rPr lang="en-IN" b="1" i="1" dirty="0">
                <a:solidFill>
                  <a:srgbClr val="002060"/>
                </a:solidFill>
              </a:rPr>
              <a:t>'].count(),</a:t>
            </a:r>
            <a:r>
              <a:rPr lang="en-IN" b="1" i="1" dirty="0" err="1">
                <a:solidFill>
                  <a:srgbClr val="002060"/>
                </a:solidFill>
              </a:rPr>
              <a:t>sep</a:t>
            </a:r>
            <a:r>
              <a:rPr lang="en-IN" b="1" i="1" dirty="0">
                <a:solidFill>
                  <a:srgbClr val="002060"/>
                </a:solidFill>
              </a:rPr>
              <a:t>=‘’)</a:t>
            </a:r>
          </a:p>
          <a:p>
            <a:endParaRPr lang="en-IN" b="1" i="1" dirty="0">
              <a:solidFill>
                <a:srgbClr val="002060"/>
              </a:solidFill>
            </a:endParaRPr>
          </a:p>
          <a:p>
            <a:r>
              <a:rPr lang="en-IN" sz="2000" b="1" i="1" dirty="0"/>
              <a:t>Output:</a:t>
            </a:r>
          </a:p>
          <a:p>
            <a:r>
              <a:rPr lang="en-IN" b="1" i="1" dirty="0" err="1">
                <a:solidFill>
                  <a:schemeClr val="accent6"/>
                </a:solidFill>
              </a:rPr>
              <a:t>id_count</a:t>
            </a:r>
            <a:r>
              <a:rPr lang="en-IN" b="1" i="1" dirty="0">
                <a:solidFill>
                  <a:schemeClr val="accent6"/>
                </a:solidFill>
              </a:rPr>
              <a:t>: 1031</a:t>
            </a:r>
          </a:p>
          <a:p>
            <a:r>
              <a:rPr lang="en-IN" b="1" i="1" dirty="0" err="1">
                <a:solidFill>
                  <a:schemeClr val="accent6"/>
                </a:solidFill>
              </a:rPr>
              <a:t>market_cap-usd_count</a:t>
            </a:r>
            <a:r>
              <a:rPr lang="en-IN" b="1" i="1" dirty="0">
                <a:solidFill>
                  <a:schemeClr val="accent6"/>
                </a:solidFill>
              </a:rPr>
              <a:t>: 1031</a:t>
            </a:r>
          </a:p>
        </p:txBody>
      </p:sp>
    </p:spTree>
    <p:extLst>
      <p:ext uri="{BB962C8B-B14F-4D97-AF65-F5344CB8AC3E}">
        <p14:creationId xmlns:p14="http://schemas.microsoft.com/office/powerpoint/2010/main" val="867424174"/>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Facet</Template>
  <TotalTime>800</TotalTime>
  <Words>2113</Words>
  <Application>Microsoft Office PowerPoint</Application>
  <PresentationFormat>Widescreen</PresentationFormat>
  <Paragraphs>213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-apple-system</vt:lpstr>
      <vt:lpstr>Arial</vt:lpstr>
      <vt:lpstr>Calibri</vt:lpstr>
      <vt:lpstr>Century Gothic</vt:lpstr>
      <vt:lpstr>Segoe UI</vt:lpstr>
      <vt:lpstr>Wingdings</vt:lpstr>
      <vt:lpstr>Wingdings 3</vt:lpstr>
      <vt:lpstr>Wisp</vt:lpstr>
      <vt:lpstr>BITCOIN    CRYPTOCURRENCY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srivastava</dc:creator>
  <cp:lastModifiedBy>shiva srivastava</cp:lastModifiedBy>
  <cp:revision>18</cp:revision>
  <dcterms:created xsi:type="dcterms:W3CDTF">2022-05-31T08:51:04Z</dcterms:created>
  <dcterms:modified xsi:type="dcterms:W3CDTF">2022-06-01T03:47:04Z</dcterms:modified>
</cp:coreProperties>
</file>