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7" r:id="rId10"/>
    <p:sldId id="263" r:id="rId11"/>
    <p:sldId id="265" r:id="rId12"/>
    <p:sldId id="266" r:id="rId13"/>
    <p:sldId id="268" r:id="rId14"/>
    <p:sldId id="269" r:id="rId15"/>
    <p:sldId id="272" r:id="rId16"/>
    <p:sldId id="270" r:id="rId17"/>
    <p:sldId id="271" r:id="rId18"/>
    <p:sldId id="273" r:id="rId19"/>
    <p:sldId id="275" r:id="rId20"/>
    <p:sldId id="276" r:id="rId21"/>
    <p:sldId id="278" r:id="rId22"/>
    <p:sldId id="274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2C99F13-C0B8-4C3E-BAE4-302553970955}" type="datetimeFigureOut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AED67F4-0052-477B-8D28-8D83AD8A2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i-IN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3B69A4-788E-432D-A126-3F77D0EF1E3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96E9-F3A2-44FE-BC61-F7402BD7D9BF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078CD-2E17-4AC2-B3CF-334A76DA04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4EF88-399E-458D-A4BC-11D5359FB6DF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3AA69-9227-4224-A332-280B897670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C3D1F-644D-427A-A9FF-EDCC7A1DFFBE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AE366-CEAF-4F4C-B0B4-7A2B94DBA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4768C-A31E-45E4-B236-BBA92EF36500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DFC83-A9F9-4FE0-8F6C-EEDF449A6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921E2-58CA-44F0-AC5F-647D543F3C2F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521C5-8829-49A0-A3AD-01CBF793B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4C7CF-D037-4572-B04F-206C509FAE7E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B8234-87FE-4BB6-8275-5D4509E1E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9EB85-4C17-4F1A-8A2C-9C6E3FDE9820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9B6DF-21A0-4EAC-AE0A-D3D3A864CC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81ED3-B78D-448E-A030-608E555BB849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3BAC7-8FA0-4BD2-916B-E4C4F6B94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34CB4-DFCB-4050-A050-9604E25FDC54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440C2-DCF4-40EF-AF69-049A0053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96596-B4CB-4512-92B4-844A35C75ED9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40F91-C2C7-49D9-827A-A32C12320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B8C1F-A67E-4A41-964A-1C18F8368591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8D20A-1279-4141-9D8E-A96BDC472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CE26F99-30C0-458D-A01F-914005D36C70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BB75AA3-38FD-4669-B377-6D1647FB8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9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Cascading style sheets (CSS)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676400" y="4191000"/>
            <a:ext cx="6400800" cy="1752600"/>
          </a:xfrm>
        </p:spPr>
        <p:txBody>
          <a:bodyPr/>
          <a:lstStyle/>
          <a:p>
            <a:pPr algn="r" eaLnBrk="1" hangingPunct="1"/>
            <a:r>
              <a:rPr lang="en-US" smtClean="0"/>
              <a:t>Presented By:</a:t>
            </a:r>
          </a:p>
          <a:p>
            <a:pPr algn="r" eaLnBrk="1" hangingPunct="1"/>
            <a:r>
              <a:rPr lang="en-US" smtClean="0"/>
              <a:t>Jitesh Kumar Bhatia</a:t>
            </a:r>
          </a:p>
          <a:p>
            <a:pPr algn="r" eaLnBrk="1" hangingPunct="1"/>
            <a:r>
              <a:rPr lang="en-US" smtClean="0"/>
              <a:t>GLA University</a:t>
            </a: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F46DB0-E508-492D-B5E3-47C9535C721B}" type="datetime1">
              <a:rPr 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03-Nov-21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13C8F-E81C-4732-B33D-A4D0ED5EF3EE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 of CLASS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&lt;html&gt;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&lt;style&gt;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.center {    text-align: center;    color: red;}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&lt;/style&gt;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&lt;h1 class="center"&gt;Red and center-aligned heading&lt;/h1&gt;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&lt;p class="center"&gt;Red and center-aligned paragraph&lt;/p&gt; 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&lt;/html&gt;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912DC6-E4F6-4238-955C-656401193336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6A651-965C-4B6B-AD9D-C70C9EB79981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Another Example of CLASS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85000" lnSpcReduction="2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&lt;html&gt;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&lt;style&gt;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err="1" smtClean="0"/>
              <a:t>p.uppercase</a:t>
            </a:r>
            <a:r>
              <a:rPr lang="en-US" dirty="0" smtClean="0"/>
              <a:t> { text-transform: uppercase;}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err="1" smtClean="0"/>
              <a:t>p.lowercase</a:t>
            </a:r>
            <a:r>
              <a:rPr lang="en-US" dirty="0" smtClean="0"/>
              <a:t> { text-transform: lowercase;}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err="1" smtClean="0"/>
              <a:t>p.capitalize</a:t>
            </a:r>
            <a:r>
              <a:rPr lang="en-US" dirty="0" smtClean="0"/>
              <a:t> { text-transform: capitalize;}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&lt;/style&gt;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&lt;p class="uppercase"&gt;This is some text.&lt;/p&gt;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&lt;p class="lowercase"&gt;This is some text.&lt;/p&gt;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&lt;p class="capitalize"&gt;This is some text.&lt;/p&gt;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&lt;/html&gt;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A65E8-6B78-4F10-87BB-521FA6D73939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Three Ways to Insert CSS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Internal style sheet</a:t>
            </a:r>
          </a:p>
          <a:p>
            <a:pPr lvl="1"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Within the html document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External style sheet</a:t>
            </a:r>
          </a:p>
          <a:p>
            <a:pPr lvl="1"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As an external CSS file with .css extension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Inline style</a:t>
            </a:r>
          </a:p>
          <a:p>
            <a:pPr lvl="1"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In the same line where we want to apply the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90BBA-ECE1-4A89-A9C8-9E5A9664753C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Internal Style Sheet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smtClean="0"/>
              <a:t>Used when a single document has a unique style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mtClean="0"/>
              <a:t>Defined in the head section of an HTML page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mtClean="0"/>
              <a:t>Defined within the &lt;style&gt; tag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mtClean="0"/>
              <a:t>Scope is up to the same document only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mtClean="0"/>
              <a:t>Every document has its own Internal CSS, if required.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F2038-BA7C-4CA7-87F9-3D8D2429FBBD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 smtClean="0"/>
              <a:t>Ideal when the style is applied to many pages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 smtClean="0"/>
              <a:t>Changes the look of an entire Web site by changing just one file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 smtClean="0"/>
              <a:t>Include a link to the style sheet with the &lt;link&gt; tag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 smtClean="0"/>
              <a:t>&lt;link&gt; tag goes inside the head section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 smtClean="0"/>
              <a:t>Attributes of &lt;link&gt; tag:</a:t>
            </a:r>
          </a:p>
          <a:p>
            <a:pPr marL="1133856" lvl="2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err="1" smtClean="0"/>
              <a:t>rel</a:t>
            </a:r>
            <a:endParaRPr lang="en-US" dirty="0" smtClean="0"/>
          </a:p>
          <a:p>
            <a:pPr marL="1133856" lvl="2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/>
              <a:t>type</a:t>
            </a:r>
          </a:p>
          <a:p>
            <a:pPr marL="1133856" lvl="2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err="1" smtClean="0"/>
              <a:t>href</a:t>
            </a:r>
            <a:endParaRPr lang="en-US" dirty="0" smtClean="0"/>
          </a:p>
          <a:p>
            <a:pPr marL="573088" lvl="2" indent="-395288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dirty="0" smtClean="0"/>
              <a:t>CSS file is saved using .</a:t>
            </a:r>
            <a:r>
              <a:rPr lang="en-US" sz="2800" dirty="0" err="1" smtClean="0"/>
              <a:t>css</a:t>
            </a:r>
            <a:r>
              <a:rPr lang="en-US" sz="2800" dirty="0" smtClean="0"/>
              <a:t> extension</a:t>
            </a:r>
          </a:p>
          <a:p>
            <a:pPr marL="1133856" lvl="2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 smtClean="0"/>
          </a:p>
          <a:p>
            <a:pPr marL="1133856" lvl="2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7A643-2219-4F0D-B3B1-71196FA2060C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External Style Sheet Example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mtClean="0"/>
              <a:t>h1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color: red;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h6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Color: green;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Save it as “mystyle.css”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84C81-90FA-4935-B8CE-E578BC79E143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External Style Sheet Example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708525"/>
          </a:xfrm>
        </p:spPr>
        <p:txBody>
          <a:bodyPr>
            <a:normAutofit lnSpcReduction="1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&lt;html&gt;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400" dirty="0" smtClean="0"/>
              <a:t>&lt;link </a:t>
            </a:r>
            <a:r>
              <a:rPr lang="en-US" sz="2400" dirty="0" err="1" smtClean="0"/>
              <a:t>rel</a:t>
            </a:r>
            <a:r>
              <a:rPr lang="en-US" sz="2400" dirty="0" smtClean="0"/>
              <a:t>="</a:t>
            </a:r>
            <a:r>
              <a:rPr lang="en-US" sz="2400" dirty="0" err="1" smtClean="0"/>
              <a:t>stylesheet</a:t>
            </a:r>
            <a:r>
              <a:rPr lang="en-US" sz="2400" dirty="0" smtClean="0"/>
              <a:t>" type="text/</a:t>
            </a:r>
            <a:r>
              <a:rPr lang="en-US" sz="2400" dirty="0" err="1" smtClean="0"/>
              <a:t>css</a:t>
            </a:r>
            <a:r>
              <a:rPr lang="en-US" sz="2400" dirty="0" smtClean="0"/>
              <a:t>" </a:t>
            </a:r>
            <a:r>
              <a:rPr lang="en-US" sz="2400" dirty="0" err="1" smtClean="0"/>
              <a:t>href</a:t>
            </a:r>
            <a:r>
              <a:rPr lang="en-US" sz="2400" dirty="0" smtClean="0"/>
              <a:t>="mystyle.css"&gt;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&lt;h1&gt; This is the biggest heading&lt;/h1&gt;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&lt;h6&gt; This is the smallest heading&lt;/h6&gt;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&lt;/html&gt;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Save it as “abc.html”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85D76-B4B9-46D1-9ABA-0784185DE1FC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Inline Style Sheet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adds the style attribute to the relevant tag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style attribute can contain any CSS property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&lt;p style="color:green;margin-left:20px;“&gt;</a:t>
            </a:r>
          </a:p>
          <a:p>
            <a:pPr eaLnBrk="1" hangingPunct="1">
              <a:buSzPct val="120000"/>
              <a:buFont typeface="Wingdings 2" pitchFamily="18" charset="2"/>
              <a:buNone/>
            </a:pPr>
            <a:r>
              <a:rPr lang="en-US" smtClean="0"/>
              <a:t>	GLA </a:t>
            </a:r>
          </a:p>
          <a:p>
            <a:pPr eaLnBrk="1" hangingPunct="1">
              <a:buSzPct val="120000"/>
              <a:buFont typeface="Wingdings 2" pitchFamily="18" charset="2"/>
              <a:buNone/>
            </a:pPr>
            <a:r>
              <a:rPr lang="en-US" smtClean="0"/>
              <a:t>	&lt;/p&gt;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Will work for only the specified tag at that line only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4D56D-7027-42F8-80B0-9F8E7D304098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Cascading order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All the styles will "cascade" into a new "virtual" style sheet by the following rules: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Inline style (inside an HTML element) (Highest priority)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Internal style sheet (in the head section)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External style sheet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smtClean="0"/>
              <a:t>Browser default (Lowest priority)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5E08DA-BEB9-4F07-98CF-DD435E6A3EEC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Setting the Background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120000"/>
              <a:buFont typeface="Wingdings 2" pitchFamily="18" charset="2"/>
              <a:buNone/>
            </a:pPr>
            <a:r>
              <a:rPr lang="en-US" smtClean="0"/>
              <a:t>Properties used in background: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background-color: #ff00ff;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background-image: url(‘gla.jpg’);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background-repeat: no-repeat;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Other values can be repeat-x, repeat-y or repeat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background-position: top;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Other values are bottom, left or right</a:t>
            </a:r>
          </a:p>
          <a:p>
            <a:pPr eaLnBrk="1" hangingPunct="1">
              <a:buSzPct val="120000"/>
              <a:buFont typeface="Wingdings 2" pitchFamily="18" charset="2"/>
              <a:buNone/>
            </a:pPr>
            <a:r>
              <a:rPr lang="en-US" smtClean="0"/>
              <a:t>	</a:t>
            </a:r>
          </a:p>
          <a:p>
            <a:pPr eaLnBrk="1" hangingPunct="1">
              <a:buSzPct val="120000"/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7087F-36DD-4D34-85F3-766336956D98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>
              <a:buSzPct val="100000"/>
              <a:buFont typeface="Wingdings 2" pitchFamily="18" charset="2"/>
              <a:buNone/>
            </a:pPr>
            <a:r>
              <a:rPr lang="en-US" smtClean="0"/>
              <a:t>What is CSS?</a:t>
            </a:r>
          </a:p>
          <a:p>
            <a:pPr eaLnBrk="1" hangingPunct="1">
              <a:buSzPct val="100000"/>
              <a:buFont typeface="Wingdings" pitchFamily="2" charset="2"/>
              <a:buChar char="Ø"/>
            </a:pPr>
            <a:r>
              <a:rPr lang="en-US" b="1" smtClean="0"/>
              <a:t>CSS</a:t>
            </a:r>
            <a:r>
              <a:rPr lang="en-US" smtClean="0"/>
              <a:t> stands for </a:t>
            </a:r>
            <a:r>
              <a:rPr lang="en-US" b="1" smtClean="0"/>
              <a:t>C</a:t>
            </a:r>
            <a:r>
              <a:rPr lang="en-US" smtClean="0"/>
              <a:t>ascading </a:t>
            </a:r>
            <a:r>
              <a:rPr lang="en-US" b="1" smtClean="0"/>
              <a:t>S</a:t>
            </a:r>
            <a:r>
              <a:rPr lang="en-US" smtClean="0"/>
              <a:t>tyle </a:t>
            </a:r>
            <a:r>
              <a:rPr lang="en-US" b="1" smtClean="0"/>
              <a:t>S</a:t>
            </a:r>
            <a:r>
              <a:rPr lang="en-US" smtClean="0"/>
              <a:t>heets</a:t>
            </a:r>
          </a:p>
          <a:p>
            <a:pPr eaLnBrk="1" hangingPunct="1">
              <a:buSzPct val="100000"/>
              <a:buFont typeface="Wingdings" pitchFamily="2" charset="2"/>
              <a:buChar char="Ø"/>
            </a:pPr>
            <a:r>
              <a:rPr lang="en-US" smtClean="0"/>
              <a:t>Style sheet language</a:t>
            </a:r>
          </a:p>
          <a:p>
            <a:pPr eaLnBrk="1" hangingPunct="1">
              <a:buSzPct val="100000"/>
              <a:buFont typeface="Wingdings" pitchFamily="2" charset="2"/>
              <a:buChar char="Ø"/>
            </a:pPr>
            <a:r>
              <a:rPr lang="en-US" smtClean="0"/>
              <a:t>Describe the look and formatting of a document</a:t>
            </a:r>
          </a:p>
          <a:p>
            <a:pPr eaLnBrk="1" hangingPunct="1">
              <a:buSzPct val="100000"/>
              <a:buFont typeface="Wingdings" pitchFamily="2" charset="2"/>
              <a:buChar char="Ø"/>
            </a:pPr>
            <a:r>
              <a:rPr lang="en-US" smtClean="0"/>
              <a:t>Styles define </a:t>
            </a:r>
            <a:r>
              <a:rPr lang="en-US" b="1" smtClean="0"/>
              <a:t>how to display</a:t>
            </a:r>
            <a:r>
              <a:rPr lang="en-US" smtClean="0"/>
              <a:t> HTML elements</a:t>
            </a:r>
          </a:p>
          <a:p>
            <a:pPr eaLnBrk="1" hangingPunct="1">
              <a:buSzPct val="100000"/>
              <a:buFont typeface="Wingdings" pitchFamily="2" charset="2"/>
              <a:buChar char="Ø"/>
            </a:pPr>
            <a:r>
              <a:rPr lang="en-US" smtClean="0"/>
              <a:t>Styles were added to HTML 4.0 </a:t>
            </a:r>
            <a:r>
              <a:rPr lang="en-US" b="1" smtClean="0"/>
              <a:t>to solve a problem</a:t>
            </a:r>
          </a:p>
          <a:p>
            <a:pPr eaLnBrk="1" hangingPunct="1">
              <a:buSzPct val="100000"/>
              <a:buFont typeface="Wingdings" pitchFamily="2" charset="2"/>
              <a:buChar char="Ø"/>
            </a:pPr>
            <a:r>
              <a:rPr lang="en-US" smtClean="0"/>
              <a:t>enable the separation of document content from document presentation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78EC73-09E3-4DD3-A4C6-9E675207B89F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5E34C-42D0-45F6-80C7-4DA8C41DDAB8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Example of Background-Image</a:t>
            </a:r>
            <a:endParaRPr lang="hi-IN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mtClean="0"/>
              <a:t>body {</a:t>
            </a:r>
            <a:br>
              <a:rPr lang="en-US" smtClean="0"/>
            </a:br>
            <a:r>
              <a:rPr lang="en-US" smtClean="0"/>
              <a:t>    background-color: yellow;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		background-image: url("img_tree.png");</a:t>
            </a:r>
            <a:br>
              <a:rPr lang="en-US" smtClean="0"/>
            </a:br>
            <a:r>
              <a:rPr lang="en-US" smtClean="0"/>
              <a:t>    background-repeat: no-repeat;</a:t>
            </a:r>
            <a:br>
              <a:rPr lang="en-US" smtClean="0"/>
            </a:br>
            <a:r>
              <a:rPr lang="en-US" smtClean="0"/>
              <a:t>    background-position: right top;</a:t>
            </a:r>
            <a:br>
              <a:rPr lang="en-US" smtClean="0"/>
            </a:br>
            <a:r>
              <a:rPr lang="en-US" smtClean="0"/>
              <a:t>}</a:t>
            </a:r>
          </a:p>
          <a:p>
            <a:pPr>
              <a:buFont typeface="Wingdings 2" pitchFamily="18" charset="2"/>
              <a:buNone/>
            </a:pPr>
            <a:endParaRPr lang="hi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DA5F4E-154A-4410-A955-BC821E9CDC6B}" type="datetime1">
              <a:rPr lang="en-US" smtClean="0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8CA15-48CA-456E-84AF-0FE5A446227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Shorthand property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400" smtClean="0"/>
              <a:t>When using the shorthand property the order of the property values is: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background-color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background-image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background-repeat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background-position</a:t>
            </a:r>
          </a:p>
          <a:p>
            <a:pPr eaLnBrk="1" hangingPunct="1">
              <a:buSzPct val="120000"/>
              <a:buFont typeface="Wingdings 2" pitchFamily="18" charset="2"/>
              <a:buNone/>
            </a:pPr>
            <a:endParaRPr lang="en-US" smtClean="0"/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z="2000" smtClean="0"/>
              <a:t>It does not matter if one of the property values is missing, as long as the ones that are present are in this order.</a:t>
            </a:r>
          </a:p>
          <a:p>
            <a:pPr>
              <a:buFont typeface="Wingdings 2" pitchFamily="18" charset="2"/>
              <a:buNone/>
            </a:pPr>
            <a:r>
              <a:rPr lang="en-US" sz="2000" smtClean="0"/>
              <a:t>body {</a:t>
            </a:r>
            <a:br>
              <a:rPr lang="en-US" sz="2000" smtClean="0"/>
            </a:br>
            <a:r>
              <a:rPr lang="en-US" sz="2000" smtClean="0"/>
              <a:t>    background: #ffffff  url("img_tree.png")  no-repeat  right  top;</a:t>
            </a:r>
            <a:r>
              <a:rPr lang="en-US" smtClean="0"/>
              <a:t/>
            </a:r>
            <a:br>
              <a:rPr lang="en-US" smtClean="0"/>
            </a:br>
            <a:r>
              <a:rPr lang="en-US" sz="2400" smtClean="0"/>
              <a:t>   }</a:t>
            </a:r>
            <a:endParaRPr lang="en-US" smtClean="0"/>
          </a:p>
          <a:p>
            <a:pPr eaLnBrk="1" hangingPunct="1">
              <a:buSzPct val="120000"/>
              <a:buFont typeface="Wingdings 2" pitchFamily="18" charset="2"/>
              <a:buNone/>
            </a:pPr>
            <a:endParaRPr lang="en-US" smtClean="0"/>
          </a:p>
          <a:p>
            <a:pPr eaLnBrk="1" hangingPunct="1">
              <a:buSzPct val="120000"/>
              <a:buFont typeface="Wingdings 2" pitchFamily="18" charset="2"/>
              <a:buNone/>
            </a:pPr>
            <a:endParaRPr lang="en-US" smtClean="0"/>
          </a:p>
          <a:p>
            <a:pPr eaLnBrk="1" hangingPunct="1">
              <a:buSzPct val="120000"/>
              <a:buFont typeface="Wingdings 2" pitchFamily="18" charset="2"/>
              <a:buNone/>
            </a:pPr>
            <a:r>
              <a:rPr lang="en-US" smtClean="0"/>
              <a:t>	</a:t>
            </a:r>
          </a:p>
          <a:p>
            <a:pPr eaLnBrk="1" hangingPunct="1">
              <a:buSzPct val="120000"/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99F529-7022-44D8-937C-41CA14AEBF97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mtClean="0"/>
              <a:t>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D7476-7AD7-4218-A105-3F0309CD0BD6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24582" name="Picture 5" descr="images-3.jpe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35461">
            <a:off x="2589213" y="1466850"/>
            <a:ext cx="52514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CSS Syntax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A CSS rule set consists of a selector and a declaration block</a:t>
            </a:r>
          </a:p>
          <a:p>
            <a:pPr algn="just"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Selector</a:t>
            </a:r>
          </a:p>
          <a:p>
            <a:pPr lvl="1" algn="just" eaLnBrk="1" hangingPunct="1">
              <a:buSzPct val="120000"/>
              <a:buFont typeface="Wingdings" pitchFamily="2" charset="2"/>
              <a:buChar char="ü"/>
            </a:pPr>
            <a:r>
              <a:rPr lang="en-US" smtClean="0"/>
              <a:t>points to the HTML element you want to style</a:t>
            </a:r>
          </a:p>
          <a:p>
            <a:pPr algn="just"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Declaration</a:t>
            </a:r>
          </a:p>
          <a:p>
            <a:pPr lvl="1" algn="just" eaLnBrk="1" hangingPunct="1">
              <a:buSzPct val="120000"/>
              <a:buFont typeface="Wingdings" pitchFamily="2" charset="2"/>
              <a:buChar char="ü"/>
            </a:pPr>
            <a:r>
              <a:rPr lang="en-US" smtClean="0"/>
              <a:t>contains one or more declarations separated by semicolons</a:t>
            </a:r>
          </a:p>
          <a:p>
            <a:pPr lvl="1" algn="just" eaLnBrk="1" hangingPunct="1">
              <a:buSzPct val="120000"/>
              <a:buFont typeface="Wingdings" pitchFamily="2" charset="2"/>
              <a:buChar char="ü"/>
            </a:pPr>
            <a:r>
              <a:rPr lang="en-US" smtClean="0"/>
              <a:t>includes a property name and a value, separated by a colon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BB05CA1-3E07-413A-8BF8-4EF77A39C8F4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A9665-80A7-4C76-975A-52AE5E1584E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CSS Syntax</a:t>
            </a:r>
            <a:endParaRPr lang="en-US" dirty="0"/>
          </a:p>
        </p:txBody>
      </p:sp>
      <p:pic>
        <p:nvPicPr>
          <p:cNvPr id="6147" name="Content Placeholder 5" descr="Select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2286000"/>
            <a:ext cx="8458200" cy="2514600"/>
          </a:xfrm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AE322-C7C9-47B0-BBD0-D5C5C2889931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120000"/>
              <a:buFont typeface="Wingdings" pitchFamily="2" charset="2"/>
              <a:buChar char="Ø"/>
              <a:defRPr/>
            </a:pPr>
            <a:r>
              <a:rPr lang="en-US" dirty="0" smtClean="0"/>
              <a:t>p {color: red; text-align: center;}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120000"/>
              <a:buFont typeface="Wingdings" pitchFamily="2" charset="2"/>
              <a:buChar char="Ø"/>
              <a:defRPr/>
            </a:pPr>
            <a:endParaRPr lang="en-US" dirty="0" smtClean="0"/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120000"/>
              <a:buFont typeface="Wingdings" pitchFamily="2" charset="2"/>
              <a:buChar char="Ø"/>
              <a:defRPr/>
            </a:pPr>
            <a:r>
              <a:rPr lang="en-US" dirty="0" smtClean="0"/>
              <a:t>body {background-image:  </a:t>
            </a:r>
            <a:r>
              <a:rPr lang="en-US" dirty="0" err="1" smtClean="0"/>
              <a:t>url</a:t>
            </a:r>
            <a:r>
              <a:rPr lang="en-US" dirty="0" smtClean="0"/>
              <a:t>(“gla.jpg");} 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120000"/>
              <a:buFont typeface="Wingdings" pitchFamily="2" charset="2"/>
              <a:buChar char="Ø"/>
              <a:defRPr/>
            </a:pPr>
            <a:endParaRPr lang="en-US" dirty="0" smtClean="0"/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120000"/>
              <a:buFont typeface="Wingdings" pitchFamily="2" charset="2"/>
              <a:buChar char="Ø"/>
              <a:defRPr/>
            </a:pPr>
            <a:r>
              <a:rPr lang="en-US" dirty="0" smtClean="0"/>
              <a:t>h2 {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120000"/>
              <a:buFont typeface="Wingdings 2"/>
              <a:buNone/>
              <a:defRPr/>
            </a:pPr>
            <a:r>
              <a:rPr lang="en-US" dirty="0" smtClean="0"/>
              <a:t>		   color: </a:t>
            </a:r>
            <a:r>
              <a:rPr lang="en-US" dirty="0" err="1" smtClean="0"/>
              <a:t>rgb</a:t>
            </a:r>
            <a:r>
              <a:rPr lang="en-US" dirty="0" smtClean="0"/>
              <a:t>(255,0,0);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120000"/>
              <a:buFont typeface="Wingdings 2"/>
              <a:buNone/>
              <a:defRPr/>
            </a:pPr>
            <a:r>
              <a:rPr lang="en-US" dirty="0" smtClean="0"/>
              <a:t>		   }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120000"/>
              <a:buFont typeface="Wingdings 2"/>
              <a:buNone/>
              <a:defRPr/>
            </a:pPr>
            <a:endParaRPr lang="en-US" dirty="0" smtClean="0"/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120000"/>
              <a:buFont typeface="Wingdings" pitchFamily="2" charset="2"/>
              <a:buChar char="Ø"/>
              <a:defRPr/>
            </a:pPr>
            <a:r>
              <a:rPr lang="en-US" dirty="0" smtClean="0"/>
              <a:t>a {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120000"/>
              <a:buFont typeface="Wingdings 2"/>
              <a:buNone/>
              <a:defRPr/>
            </a:pPr>
            <a:r>
              <a:rPr lang="en-US" dirty="0" smtClean="0"/>
              <a:t>   font-family: "Times New Roman", Times, serif;</a:t>
            </a:r>
            <a:br>
              <a:rPr lang="en-US" dirty="0" smtClean="0"/>
            </a:br>
            <a:r>
              <a:rPr lang="en-US" dirty="0" smtClean="0"/>
              <a:t>     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384991-78E1-479B-A088-26B01FA655A7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754FF-5FE1-492B-A36C-2CCDC9BB7C14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08525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The element Selector</a:t>
            </a:r>
          </a:p>
          <a:p>
            <a:pPr lvl="1"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selects elements based on the element name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The id Selector</a:t>
            </a:r>
          </a:p>
          <a:p>
            <a:pPr lvl="1"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uses the id attribute of an HTML tag to find the specific element</a:t>
            </a:r>
          </a:p>
          <a:p>
            <a:pPr lvl="1"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Hash (#) character, followed by the name of the id</a:t>
            </a:r>
          </a:p>
          <a:p>
            <a:pPr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The class Selector</a:t>
            </a:r>
          </a:p>
          <a:p>
            <a:pPr lvl="1"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finds elements with the specific class</a:t>
            </a:r>
          </a:p>
          <a:p>
            <a:pPr lvl="1"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uses the HTML class attribute</a:t>
            </a:r>
          </a:p>
          <a:p>
            <a:pPr lvl="1" eaLnBrk="1" hangingPunct="1">
              <a:buSzPct val="120000"/>
              <a:buFont typeface="Wingdings" pitchFamily="2" charset="2"/>
              <a:buChar char="Ø"/>
            </a:pPr>
            <a:r>
              <a:rPr lang="en-US" smtClean="0"/>
              <a:t>Period (.) character, followed by the name of the class</a:t>
            </a:r>
          </a:p>
          <a:p>
            <a:pPr eaLnBrk="1" hangingPunct="1">
              <a:buSzPct val="120000"/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F17FB6-E739-4C32-93C8-F74B9D85ED5C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547BF0-9C15-41FC-A533-4BD540E4A58E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 of Element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&lt;html&gt;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&lt;style&gt;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p {text-align: center; color: red;} 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&lt;/style&gt;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&lt;p&gt;Every paragraph will be affected by the style.&lt;/p&gt;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&lt;p id="para1"&gt;Me too!&lt;/p&gt;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&lt;p&gt;And me!&lt;/p&gt;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F3BC002-DF0D-43A2-906E-BD0C7D95B40A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1269B-A266-44A1-BEFE-1617FF663487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 of ID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&lt;html&gt;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&lt;style&gt;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#para1 {text-align: center; color: red;}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&lt;/style&gt;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&lt;p id="para1"&gt;Hello World!&lt;/p&gt;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&lt;p&gt;This paragraph is not affected by the style.&lt;/p&gt;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DB17E6-AA6A-4FBB-96D9-1E2C074896F3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1E2AD-4379-4402-B325-99A2E26E9495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Another Example of ID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013325"/>
          </a:xfrm>
        </p:spPr>
        <p:txBody>
          <a:bodyPr>
            <a:normAutofit fontScale="92500" lnSpcReduction="2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&lt;html&gt;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&lt;style&gt;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err="1" smtClean="0"/>
              <a:t>p.center</a:t>
            </a:r>
            <a:r>
              <a:rPr lang="en-US" dirty="0" smtClean="0"/>
              <a:t> { text-align: center; color: red;}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&lt;/style&gt;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&lt;/head&gt;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&lt;h1 class="center"&gt;This heading will not be affected&lt;/h1&gt;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&lt;p class="center"&gt;This paragraph will be red and center-aligned.&lt;/p&gt; 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&lt;/body&gt;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411B9B-D943-477E-89A2-5F469E8248AD}" type="datetime1">
              <a:rPr lang="en-US"/>
              <a:pPr>
                <a:defRPr/>
              </a:pPr>
              <a:t>03-Nov-21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A8D1E-6D2E-455E-A28A-74633BED96DB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236</TotalTime>
  <Words>960</Words>
  <Application>Microsoft Office PowerPoint</Application>
  <PresentationFormat>On-screen Show (4:3)</PresentationFormat>
  <Paragraphs>233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Apex</vt:lpstr>
      <vt:lpstr>Cascading style sheets (CSS)  </vt:lpstr>
      <vt:lpstr>Introduction</vt:lpstr>
      <vt:lpstr>CSS Syntax</vt:lpstr>
      <vt:lpstr>CSS Syntax</vt:lpstr>
      <vt:lpstr>CSS Example</vt:lpstr>
      <vt:lpstr>CSS Selectors</vt:lpstr>
      <vt:lpstr>Example of Element Selector</vt:lpstr>
      <vt:lpstr>Example of ID Selector</vt:lpstr>
      <vt:lpstr>Another Example of ID Selector</vt:lpstr>
      <vt:lpstr>Example of CLASS Selector</vt:lpstr>
      <vt:lpstr>Another Example of CLASS Selector</vt:lpstr>
      <vt:lpstr>Three Ways to Insert CSS</vt:lpstr>
      <vt:lpstr>Internal Style Sheet</vt:lpstr>
      <vt:lpstr>External Style Sheet</vt:lpstr>
      <vt:lpstr>External Style Sheet Example</vt:lpstr>
      <vt:lpstr>External Style Sheet Example (Contd.)</vt:lpstr>
      <vt:lpstr>Inline Style Sheet</vt:lpstr>
      <vt:lpstr>Cascading order</vt:lpstr>
      <vt:lpstr>Setting the Background</vt:lpstr>
      <vt:lpstr>Example of Background-Image</vt:lpstr>
      <vt:lpstr>Shorthand property</vt:lpstr>
      <vt:lpstr>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 Text Markup Language</dc:title>
  <dc:creator>gla</dc:creator>
  <cp:lastModifiedBy>Shiva_speaker</cp:lastModifiedBy>
  <cp:revision>40</cp:revision>
  <dcterms:created xsi:type="dcterms:W3CDTF">2014-08-07T09:15:40Z</dcterms:created>
  <dcterms:modified xsi:type="dcterms:W3CDTF">2021-11-03T11:05:28Z</dcterms:modified>
</cp:coreProperties>
</file>