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84"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85" r:id="rId25"/>
    <p:sldId id="286" r:id="rId26"/>
    <p:sldId id="287" r:id="rId27"/>
    <p:sldId id="288" r:id="rId28"/>
    <p:sldId id="277" r:id="rId29"/>
    <p:sldId id="278" r:id="rId30"/>
    <p:sldId id="279" r:id="rId31"/>
    <p:sldId id="283" r:id="rId32"/>
    <p:sldId id="280" r:id="rId33"/>
    <p:sldId id="282" r:id="rId34"/>
    <p:sldId id="289" r:id="rId35"/>
    <p:sldId id="290" r:id="rId36"/>
    <p:sldId id="291"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Raleway" panose="020F0502020204030204"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95764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6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9862d7e3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9862d7e3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795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9862d7e3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9862d7e3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868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862d7e3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9862d7e3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42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862d7e3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9862d7e3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07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9862d7e3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9862d7e3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73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9862d7e36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9862d7e36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8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9862d7e36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9862d7e3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97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9862d7e3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9862d7e3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363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9862d7e36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9862d7e3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54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9862d7e3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9862d7e3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45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862d7e3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862d7e3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5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9862d7e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9862d7e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688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172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867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39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6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862d7e3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862d7e3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235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19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9862d7e3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9862d7e3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116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9862d7e36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9862d7e3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234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3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9862d7e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9862d7e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353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09862d7e36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09862d7e36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239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541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9862d7e36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9862d7e3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15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9862d7e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9862d7e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68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9862d7e3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9862d7e3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49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9862d7e3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9862d7e3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66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9862d7e36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9862d7e3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37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9862d7e3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9862d7e3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45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9862d7e3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9862d7e3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43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hamayel-atiq-179b9612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Professional Practices in Pakistani Tech Industry</a:t>
            </a:r>
            <a:endParaRPr dirty="0"/>
          </a:p>
        </p:txBody>
      </p:sp>
      <p:sp>
        <p:nvSpPr>
          <p:cNvPr id="87" name="Google Shape;87;p13"/>
          <p:cNvSpPr txBox="1">
            <a:spLocks noGrp="1"/>
          </p:cNvSpPr>
          <p:nvPr>
            <p:ph type="subTitle" idx="1"/>
          </p:nvPr>
        </p:nvSpPr>
        <p:spPr>
          <a:xfrm>
            <a:off x="729625" y="3172899"/>
            <a:ext cx="7688100" cy="1560465"/>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 sz="2800" dirty="0"/>
              <a:t>20K-1726	Anas Hassan</a:t>
            </a:r>
            <a:endParaRPr sz="2800" dirty="0"/>
          </a:p>
          <a:p>
            <a:pPr marL="0" lvl="0" indent="0" algn="l" rtl="0">
              <a:lnSpc>
                <a:spcPct val="80000"/>
              </a:lnSpc>
              <a:spcBef>
                <a:spcPts val="0"/>
              </a:spcBef>
              <a:spcAft>
                <a:spcPts val="0"/>
              </a:spcAft>
              <a:buSzPts val="770"/>
              <a:buNone/>
            </a:pPr>
            <a:r>
              <a:rPr lang="en" sz="2800" dirty="0"/>
              <a:t>20K-1649	Muhammad Warzan</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penalize breach of contract? Are there levels to it?</a:t>
            </a:r>
            <a:endParaRPr/>
          </a:p>
        </p:txBody>
      </p:sp>
      <p:sp>
        <p:nvSpPr>
          <p:cNvPr id="137" name="Google Shape;137;p21"/>
          <p:cNvSpPr txBox="1">
            <a:spLocks noGrp="1"/>
          </p:cNvSpPr>
          <p:nvPr>
            <p:ph type="body" idx="1"/>
          </p:nvPr>
        </p:nvSpPr>
        <p:spPr>
          <a:xfrm>
            <a:off x="729450" y="2442875"/>
            <a:ext cx="7688700" cy="18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Breach of contract is </a:t>
            </a:r>
            <a:r>
              <a:rPr lang="en" sz="1600" b="1" dirty="0"/>
              <a:t>penalized after measuring the damage</a:t>
            </a:r>
            <a:r>
              <a:rPr lang="en" sz="1600" dirty="0"/>
              <a:t> it may have caused to the company many of the small breaches are ignored but if it affects the company negatively we penalize by deducting salary and the </a:t>
            </a:r>
            <a:r>
              <a:rPr lang="en" sz="1600" b="1" dirty="0"/>
              <a:t>highest level is that we may take legal actions.</a:t>
            </a:r>
            <a:endParaRPr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you require for all employees to sign an NDA?</a:t>
            </a:r>
            <a:endParaRPr/>
          </a:p>
        </p:txBody>
      </p:sp>
      <p:pic>
        <p:nvPicPr>
          <p:cNvPr id="143" name="Google Shape;143;p22"/>
          <p:cNvPicPr preferRelativeResize="0"/>
          <p:nvPr/>
        </p:nvPicPr>
        <p:blipFill>
          <a:blip r:embed="rId3">
            <a:alphaModFix/>
          </a:blip>
          <a:stretch>
            <a:fillRect/>
          </a:stretch>
        </p:blipFill>
        <p:spPr>
          <a:xfrm>
            <a:off x="3206424" y="3209425"/>
            <a:ext cx="2731152" cy="1688073"/>
          </a:xfrm>
          <a:prstGeom prst="rect">
            <a:avLst/>
          </a:prstGeom>
          <a:noFill/>
          <a:ln>
            <a:noFill/>
          </a:ln>
        </p:spPr>
      </p:pic>
      <p:sp>
        <p:nvSpPr>
          <p:cNvPr id="144" name="Google Shape;14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dirty="0"/>
              <a:t> Yes, every employee </a:t>
            </a:r>
            <a:r>
              <a:rPr lang="en" sz="1700" b="1" dirty="0"/>
              <a:t>who has the ability to access confidential information</a:t>
            </a:r>
            <a:r>
              <a:rPr lang="en" sz="1700" dirty="0"/>
              <a:t> or trade secrets is required to sign a reasonable NDA at the time of joining.</a:t>
            </a:r>
            <a:endParaRPr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700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t>Discrimination Policies</a:t>
            </a:r>
            <a:endParaRPr sz="3500"/>
          </a:p>
        </p:txBody>
      </p:sp>
      <p:pic>
        <p:nvPicPr>
          <p:cNvPr id="150" name="Google Shape;150;p23"/>
          <p:cNvPicPr preferRelativeResize="0"/>
          <p:nvPr/>
        </p:nvPicPr>
        <p:blipFill>
          <a:blip r:embed="rId3">
            <a:alphaModFix/>
          </a:blip>
          <a:stretch>
            <a:fillRect/>
          </a:stretch>
        </p:blipFill>
        <p:spPr>
          <a:xfrm>
            <a:off x="5430375" y="1218621"/>
            <a:ext cx="3080675" cy="298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15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1856"/>
              <a:t>In the Islamic Republic of Pakistan, do you have policies to protect religious minorities from discrimination in the workplace? </a:t>
            </a:r>
            <a:endParaRPr sz="1856"/>
          </a:p>
          <a:p>
            <a:pPr marL="0" lvl="0" indent="0" algn="l" rtl="0">
              <a:spcBef>
                <a:spcPts val="0"/>
              </a:spcBef>
              <a:spcAft>
                <a:spcPts val="0"/>
              </a:spcAft>
              <a:buSzPts val="891"/>
              <a:buNone/>
            </a:pPr>
            <a:endParaRPr sz="1856"/>
          </a:p>
          <a:p>
            <a:pPr marL="0" lvl="0" indent="0" algn="l" rtl="0">
              <a:spcBef>
                <a:spcPts val="0"/>
              </a:spcBef>
              <a:spcAft>
                <a:spcPts val="0"/>
              </a:spcAft>
              <a:buSzPts val="891"/>
              <a:buNone/>
            </a:pPr>
            <a:r>
              <a:rPr lang="en" sz="1856"/>
              <a:t>Do you have policies in place against workplace harassment / gender discrimination?</a:t>
            </a:r>
            <a:endParaRPr sz="1856"/>
          </a:p>
        </p:txBody>
      </p:sp>
      <p:sp>
        <p:nvSpPr>
          <p:cNvPr id="156" name="Google Shape;156;p24"/>
          <p:cNvSpPr txBox="1">
            <a:spLocks noGrp="1"/>
          </p:cNvSpPr>
          <p:nvPr>
            <p:ph type="body" idx="1"/>
          </p:nvPr>
        </p:nvSpPr>
        <p:spPr>
          <a:xfrm>
            <a:off x="729450" y="3071075"/>
            <a:ext cx="7688700" cy="126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Yes, we have strict HR policies regarding these issues.</a:t>
            </a:r>
            <a:r>
              <a:rPr lang="en" sz="1600" b="1"/>
              <a:t> We encourage a diverse environment within the company.</a:t>
            </a:r>
            <a:r>
              <a:rPr lang="en" sz="1600"/>
              <a:t> Any person who violates these policies is at </a:t>
            </a:r>
            <a:r>
              <a:rPr lang="en" sz="1600" b="1"/>
              <a:t>least fined</a:t>
            </a:r>
            <a:r>
              <a:rPr lang="en" sz="1600"/>
              <a:t> but he/she can also be terminated from the company.</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91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the company enforce a gender-biased wage gap?</a:t>
            </a:r>
            <a:endParaRPr/>
          </a:p>
        </p:txBody>
      </p:sp>
      <p:sp>
        <p:nvSpPr>
          <p:cNvPr id="162" name="Google Shape;162;p25"/>
          <p:cNvSpPr txBox="1">
            <a:spLocks noGrp="1"/>
          </p:cNvSpPr>
          <p:nvPr>
            <p:ph type="body" idx="1"/>
          </p:nvPr>
        </p:nvSpPr>
        <p:spPr>
          <a:xfrm>
            <a:off x="729450" y="2571750"/>
            <a:ext cx="76887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We live in a society where there are fewer female workers compared to male workers which make it look like men are preferred over women but that's not the case we offer the same pay to both genders without any discrimination. </a:t>
            </a:r>
            <a:r>
              <a:rPr lang="en" sz="1600" b="1"/>
              <a:t>Employees of the same experience and level get equal pay.</a:t>
            </a:r>
            <a:endParaRPr sz="1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9450" y="1318650"/>
            <a:ext cx="7688700" cy="115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relation with any influential personality and/or a friend/colleague reference affect the hiring process?</a:t>
            </a:r>
            <a:endParaRPr/>
          </a:p>
        </p:txBody>
      </p:sp>
      <p:sp>
        <p:nvSpPr>
          <p:cNvPr id="168" name="Google Shape;168;p26"/>
          <p:cNvSpPr txBox="1">
            <a:spLocks noGrp="1"/>
          </p:cNvSpPr>
          <p:nvPr>
            <p:ph type="body" idx="1"/>
          </p:nvPr>
        </p:nvSpPr>
        <p:spPr>
          <a:xfrm>
            <a:off x="729450" y="2657275"/>
            <a:ext cx="7688700" cy="168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 Like most of the companies, we also </a:t>
            </a:r>
            <a:r>
              <a:rPr lang="en" sz="1700" b="1"/>
              <a:t>have reference based hiring system</a:t>
            </a:r>
            <a:r>
              <a:rPr lang="en" sz="1700"/>
              <a:t> but it only gets the candidate to the interview desk after that the </a:t>
            </a:r>
            <a:r>
              <a:rPr lang="en" sz="1700" b="1"/>
              <a:t>hiring is made completely on the basis of merit.</a:t>
            </a:r>
            <a:endParaRPr sz="17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6650" y="1999450"/>
            <a:ext cx="3300900" cy="62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00"/>
              <a:t>Registration</a:t>
            </a:r>
            <a:endParaRPr sz="3500"/>
          </a:p>
        </p:txBody>
      </p:sp>
      <p:pic>
        <p:nvPicPr>
          <p:cNvPr id="174" name="Google Shape;174;p27"/>
          <p:cNvPicPr preferRelativeResize="0"/>
          <p:nvPr/>
        </p:nvPicPr>
        <p:blipFill>
          <a:blip r:embed="rId3">
            <a:alphaModFix/>
          </a:blip>
          <a:stretch>
            <a:fillRect/>
          </a:stretch>
        </p:blipFill>
        <p:spPr>
          <a:xfrm>
            <a:off x="5067300" y="1238325"/>
            <a:ext cx="3472475" cy="266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700" cy="89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your company registered as? (Pvt. Ltd, Pvt. company, sole property)</a:t>
            </a:r>
            <a:endParaRPr/>
          </a:p>
        </p:txBody>
      </p:sp>
      <p:sp>
        <p:nvSpPr>
          <p:cNvPr id="180" name="Google Shape;180;p28"/>
          <p:cNvSpPr txBox="1">
            <a:spLocks noGrp="1"/>
          </p:cNvSpPr>
          <p:nvPr>
            <p:ph type="body" idx="1"/>
          </p:nvPr>
        </p:nvSpPr>
        <p:spPr>
          <a:xfrm>
            <a:off x="729450" y="2430325"/>
            <a:ext cx="7688700" cy="654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900" dirty="0"/>
              <a:t>Afiniti</a:t>
            </a:r>
            <a:r>
              <a:rPr lang="en" sz="1900" dirty="0"/>
              <a:t> is registered as a Pvt. Ltd company.</a:t>
            </a:r>
            <a:endParaRPr sz="1900" dirty="0"/>
          </a:p>
        </p:txBody>
      </p:sp>
      <p:pic>
        <p:nvPicPr>
          <p:cNvPr id="181" name="Google Shape;181;p28"/>
          <p:cNvPicPr preferRelativeResize="0"/>
          <p:nvPr/>
        </p:nvPicPr>
        <p:blipFill>
          <a:blip r:embed="rId3">
            <a:alphaModFix/>
          </a:blip>
          <a:stretch>
            <a:fillRect/>
          </a:stretch>
        </p:blipFill>
        <p:spPr>
          <a:xfrm>
            <a:off x="3382196" y="2974697"/>
            <a:ext cx="2379608" cy="175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Is </a:t>
            </a:r>
            <a:r>
              <a:rPr lang="en-US" dirty="0"/>
              <a:t>Afiniti</a:t>
            </a:r>
            <a:r>
              <a:rPr lang="en" dirty="0"/>
              <a:t> an SME or a private enterprise?</a:t>
            </a:r>
            <a:endParaRPr dirty="0"/>
          </a:p>
        </p:txBody>
      </p:sp>
      <p:sp>
        <p:nvSpPr>
          <p:cNvPr id="187" name="Google Shape;187;p29"/>
          <p:cNvSpPr txBox="1">
            <a:spLocks noGrp="1"/>
          </p:cNvSpPr>
          <p:nvPr>
            <p:ph type="body" idx="1"/>
          </p:nvPr>
        </p:nvSpPr>
        <p:spPr>
          <a:xfrm>
            <a:off x="729450" y="2078875"/>
            <a:ext cx="7688700" cy="885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900" dirty="0"/>
              <a:t>With offices in 16 different locations and around 2100+ employees, </a:t>
            </a:r>
            <a:r>
              <a:rPr lang="en-US" sz="1900" dirty="0"/>
              <a:t>Afiniti</a:t>
            </a:r>
            <a:r>
              <a:rPr lang="en" sz="1900" dirty="0"/>
              <a:t> is a private enterprise</a:t>
            </a:r>
            <a:endParaRPr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716650" y="2163525"/>
            <a:ext cx="3300900" cy="77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Company</a:t>
            </a:r>
            <a:endParaRPr sz="3600"/>
          </a:p>
        </p:txBody>
      </p:sp>
      <p:pic>
        <p:nvPicPr>
          <p:cNvPr id="193" name="Google Shape;193;p30"/>
          <p:cNvPicPr preferRelativeResize="0"/>
          <p:nvPr/>
        </p:nvPicPr>
        <p:blipFill>
          <a:blip r:embed="rId3">
            <a:alphaModFix/>
          </a:blip>
          <a:stretch>
            <a:fillRect/>
          </a:stretch>
        </p:blipFill>
        <p:spPr>
          <a:xfrm>
            <a:off x="5196775" y="1219005"/>
            <a:ext cx="3300900" cy="31590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3045750" y="3401040"/>
            <a:ext cx="320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Contact: </a:t>
            </a:r>
            <a:r>
              <a:rPr lang="en-US" dirty="0">
                <a:latin typeface="Lato"/>
                <a:ea typeface="Lato"/>
                <a:cs typeface="Lato"/>
                <a:sym typeface="Lato"/>
                <a:hlinkClick r:id="rId3"/>
              </a:rPr>
              <a:t>LinkedIn</a:t>
            </a:r>
            <a:r>
              <a:rPr lang="en-US" dirty="0">
                <a:latin typeface="Lato"/>
                <a:ea typeface="Lato"/>
                <a:cs typeface="Lato"/>
                <a:sym typeface="Lato"/>
              </a:rPr>
              <a:t> </a:t>
            </a:r>
            <a:endParaRPr dirty="0">
              <a:latin typeface="Lato"/>
              <a:ea typeface="Lato"/>
              <a:cs typeface="Lato"/>
              <a:sym typeface="Lato"/>
            </a:endParaRPr>
          </a:p>
        </p:txBody>
      </p:sp>
      <p:sp>
        <p:nvSpPr>
          <p:cNvPr id="93" name="Google Shape;93;p14"/>
          <p:cNvSpPr txBox="1">
            <a:spLocks noGrp="1"/>
          </p:cNvSpPr>
          <p:nvPr>
            <p:ph type="title"/>
          </p:nvPr>
        </p:nvSpPr>
        <p:spPr>
          <a:xfrm>
            <a:off x="2362800" y="1951860"/>
            <a:ext cx="4570800" cy="1348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933" dirty="0"/>
              <a:t>Interviewee:</a:t>
            </a:r>
            <a:endParaRPr sz="1933" dirty="0"/>
          </a:p>
          <a:p>
            <a:pPr marL="0" lvl="0" indent="0" algn="ctr" rtl="0">
              <a:spcBef>
                <a:spcPts val="0"/>
              </a:spcBef>
              <a:spcAft>
                <a:spcPts val="0"/>
              </a:spcAft>
              <a:buNone/>
            </a:pPr>
            <a:r>
              <a:rPr lang="en-US" sz="2400" dirty="0" err="1"/>
              <a:t>Shamayel</a:t>
            </a:r>
            <a:r>
              <a:rPr lang="en-US" sz="2400" dirty="0"/>
              <a:t> Atiq</a:t>
            </a:r>
            <a:br>
              <a:rPr lang="en-US" sz="2400" dirty="0"/>
            </a:br>
            <a:r>
              <a:rPr lang="en" sz="2488" dirty="0"/>
              <a:t>HR Representative at Afiniti</a:t>
            </a:r>
            <a:endParaRPr sz="2488" dirty="0"/>
          </a:p>
          <a:p>
            <a:pPr marL="0" lvl="0" indent="0" algn="ct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company structure do you follow? (Flat or hierarchical)</a:t>
            </a:r>
            <a:endParaRPr dirty="0"/>
          </a:p>
        </p:txBody>
      </p:sp>
      <p:sp>
        <p:nvSpPr>
          <p:cNvPr id="199" name="Google Shape;199;p31"/>
          <p:cNvSpPr txBox="1">
            <a:spLocks noGrp="1"/>
          </p:cNvSpPr>
          <p:nvPr>
            <p:ph type="body" idx="1"/>
          </p:nvPr>
        </p:nvSpPr>
        <p:spPr>
          <a:xfrm>
            <a:off x="729450" y="2571750"/>
            <a:ext cx="76887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We follow a </a:t>
            </a:r>
            <a:r>
              <a:rPr lang="en" sz="1800" b="1" dirty="0"/>
              <a:t>hybrid structure</a:t>
            </a:r>
            <a:r>
              <a:rPr lang="en" sz="1800" dirty="0"/>
              <a:t>. We have an </a:t>
            </a:r>
            <a:r>
              <a:rPr lang="en" sz="1800" b="1" dirty="0"/>
              <a:t>open door policy but there is a limit to it</a:t>
            </a:r>
            <a:r>
              <a:rPr lang="en" sz="1800" dirty="0"/>
              <a:t>, any employee can approach his manager or director but not the person above that in the hierarchy.</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Why do you think this structure is feasible for the type of company that you are?</a:t>
            </a:r>
            <a:endParaRPr dirty="0"/>
          </a:p>
        </p:txBody>
      </p:sp>
      <p:sp>
        <p:nvSpPr>
          <p:cNvPr id="205" name="Google Shape;205;p32"/>
          <p:cNvSpPr txBox="1">
            <a:spLocks noGrp="1"/>
          </p:cNvSpPr>
          <p:nvPr>
            <p:ph type="body" idx="1"/>
          </p:nvPr>
        </p:nvSpPr>
        <p:spPr>
          <a:xfrm>
            <a:off x="729450" y="2363600"/>
            <a:ext cx="7688700" cy="197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dirty="0"/>
              <a:t>It gives members </a:t>
            </a:r>
            <a:r>
              <a:rPr lang="en" sz="1700" b="1" dirty="0"/>
              <a:t>clear guidelines</a:t>
            </a:r>
            <a:r>
              <a:rPr lang="en" sz="1700" dirty="0"/>
              <a:t> for how to proceed and also </a:t>
            </a:r>
            <a:r>
              <a:rPr lang="en" sz="1700" b="1" dirty="0"/>
              <a:t>maintains order</a:t>
            </a:r>
            <a:r>
              <a:rPr lang="en" sz="1700" dirty="0"/>
              <a:t> and </a:t>
            </a:r>
            <a:r>
              <a:rPr lang="en" sz="1700" b="1" dirty="0"/>
              <a:t>resolves disagreements</a:t>
            </a:r>
            <a:r>
              <a:rPr lang="en" sz="1700" dirty="0"/>
              <a:t>. </a:t>
            </a:r>
            <a:endParaRPr sz="1700" dirty="0"/>
          </a:p>
          <a:p>
            <a:pPr marL="0" lvl="0" indent="0" algn="l" rtl="0">
              <a:spcBef>
                <a:spcPts val="1200"/>
              </a:spcBef>
              <a:spcAft>
                <a:spcPts val="1200"/>
              </a:spcAft>
              <a:buNone/>
            </a:pPr>
            <a:r>
              <a:rPr lang="en" sz="1700" dirty="0"/>
              <a:t>We are a software company and while coding people fall into </a:t>
            </a:r>
            <a:r>
              <a:rPr lang="en" sz="1700" b="1" dirty="0"/>
              <a:t>hurdles that are solved mostly by discussing with one and another so we encourage collaboration</a:t>
            </a:r>
            <a:r>
              <a:rPr lang="en" sz="1700" dirty="0"/>
              <a:t> among the employees of the company.</a:t>
            </a:r>
            <a:endParaRPr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4421-8F64-9A77-2FF1-42CB98029F9D}"/>
              </a:ext>
            </a:extLst>
          </p:cNvPr>
          <p:cNvSpPr>
            <a:spLocks noGrp="1"/>
          </p:cNvSpPr>
          <p:nvPr>
            <p:ph type="title"/>
          </p:nvPr>
        </p:nvSpPr>
        <p:spPr/>
        <p:txBody>
          <a:bodyPr>
            <a:normAutofit fontScale="90000"/>
          </a:bodyPr>
          <a:lstStyle/>
          <a:p>
            <a:r>
              <a:rPr lang="en-US" dirty="0"/>
              <a:t>What are the values of your company?</a:t>
            </a:r>
            <a:endParaRPr lang="x-none" dirty="0"/>
          </a:p>
        </p:txBody>
      </p:sp>
      <p:sp>
        <p:nvSpPr>
          <p:cNvPr id="3" name="Text Placeholder 2">
            <a:extLst>
              <a:ext uri="{FF2B5EF4-FFF2-40B4-BE49-F238E27FC236}">
                <a16:creationId xmlns:a16="http://schemas.microsoft.com/office/drawing/2014/main" id="{4561899E-EE30-9661-9BEE-0E88218E050C}"/>
              </a:ext>
            </a:extLst>
          </p:cNvPr>
          <p:cNvSpPr>
            <a:spLocks noGrp="1"/>
          </p:cNvSpPr>
          <p:nvPr>
            <p:ph type="body" idx="1"/>
          </p:nvPr>
        </p:nvSpPr>
        <p:spPr/>
        <p:txBody>
          <a:bodyPr>
            <a:normAutofit/>
          </a:bodyPr>
          <a:lstStyle/>
          <a:p>
            <a:pPr marL="146050" indent="0">
              <a:buNone/>
            </a:pPr>
            <a:r>
              <a:rPr lang="en-US" sz="1800" dirty="0"/>
              <a:t>Innovation, teamwork, and open communication are important to us. Our goal is to create technology that makes people's lives better and has a significant impact.</a:t>
            </a:r>
            <a:endParaRPr lang="x-none" sz="1800" dirty="0"/>
          </a:p>
        </p:txBody>
      </p:sp>
    </p:spTree>
    <p:extLst>
      <p:ext uri="{BB962C8B-B14F-4D97-AF65-F5344CB8AC3E}">
        <p14:creationId xmlns:p14="http://schemas.microsoft.com/office/powerpoint/2010/main" val="25758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the workplace culture like at </a:t>
            </a:r>
            <a:r>
              <a:rPr lang="en-US" dirty="0"/>
              <a:t>Afiniti</a:t>
            </a:r>
            <a:r>
              <a:rPr lang="en" dirty="0"/>
              <a:t>?</a:t>
            </a:r>
            <a:endParaRPr dirty="0"/>
          </a:p>
        </p:txBody>
      </p:sp>
      <p:sp>
        <p:nvSpPr>
          <p:cNvPr id="211" name="Google Shape;211;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dirty="0"/>
              <a:t> As mentioned earlier we consider ourselves a big family which helps each other and back each other. We have a very </a:t>
            </a:r>
            <a:r>
              <a:rPr lang="en" sz="1800" b="1" dirty="0"/>
              <a:t>friendly culture</a:t>
            </a:r>
            <a:r>
              <a:rPr lang="en" sz="1800" dirty="0"/>
              <a:t> within the company. We implement a </a:t>
            </a:r>
            <a:r>
              <a:rPr lang="en" sz="1800" b="1" dirty="0"/>
              <a:t>balanced combination of leniency and strictness</a:t>
            </a:r>
            <a:r>
              <a:rPr lang="en" sz="1800" dirty="0"/>
              <a:t> which is the reason behind our loyal employee base.</a:t>
            </a:r>
            <a:endParaRP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measures does the company take to promote diversity and inclusion in the workplace?</a:t>
            </a:r>
          </a:p>
        </p:txBody>
      </p:sp>
      <p:sp>
        <p:nvSpPr>
          <p:cNvPr id="211" name="Google Shape;211;p33"/>
          <p:cNvSpPr txBox="1">
            <a:spLocks noGrp="1"/>
          </p:cNvSpPr>
          <p:nvPr>
            <p:ph type="body" idx="1"/>
          </p:nvPr>
        </p:nvSpPr>
        <p:spPr>
          <a:xfrm>
            <a:off x="729450" y="2259105"/>
            <a:ext cx="7688700" cy="208086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800" dirty="0"/>
              <a:t>Diversity and inclusion are actively promoted at Afiniti through proactive measures such as targeted recruitment strategies, diversity training programs, and inclusive policies. The company is committed to creating a workplace culture that celebrates diversity and provides equal opportunities for everyone, fostering a sense of belonging among employees.</a:t>
            </a:r>
          </a:p>
        </p:txBody>
      </p:sp>
    </p:spTree>
    <p:extLst>
      <p:ext uri="{BB962C8B-B14F-4D97-AF65-F5344CB8AC3E}">
        <p14:creationId xmlns:p14="http://schemas.microsoft.com/office/powerpoint/2010/main" val="1076269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steps does Afiniti take to address and prevent burnout among its employees?</a:t>
            </a:r>
          </a:p>
        </p:txBody>
      </p:sp>
      <p:sp>
        <p:nvSpPr>
          <p:cNvPr id="211" name="Google Shape;211;p33"/>
          <p:cNvSpPr txBox="1">
            <a:spLocks noGrp="1"/>
          </p:cNvSpPr>
          <p:nvPr>
            <p:ph type="body" idx="1"/>
          </p:nvPr>
        </p:nvSpPr>
        <p:spPr>
          <a:xfrm>
            <a:off x="729450" y="2571749"/>
            <a:ext cx="7688700" cy="176822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sz="1800" dirty="0"/>
              <a:t>To address burnout among its employees, Afiniti prioritizes a culture of work-life balance. The company implements wellness programs, encourages open communication, and provides resources for stress management. Additionally, realistic workloads, flexible schedules, and support initiatives contribute to the well-being and mental health of team members.</a:t>
            </a:r>
          </a:p>
        </p:txBody>
      </p:sp>
    </p:spTree>
    <p:extLst>
      <p:ext uri="{BB962C8B-B14F-4D97-AF65-F5344CB8AC3E}">
        <p14:creationId xmlns:p14="http://schemas.microsoft.com/office/powerpoint/2010/main" val="165931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How does the company foster teamwork and collaboration among different departments?</a:t>
            </a:r>
          </a:p>
        </p:txBody>
      </p:sp>
      <p:sp>
        <p:nvSpPr>
          <p:cNvPr id="211" name="Google Shape;211;p33"/>
          <p:cNvSpPr txBox="1">
            <a:spLocks noGrp="1"/>
          </p:cNvSpPr>
          <p:nvPr>
            <p:ph type="body" idx="1"/>
          </p:nvPr>
        </p:nvSpPr>
        <p:spPr>
          <a:xfrm>
            <a:off x="729450" y="2571749"/>
            <a:ext cx="7688700" cy="176822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dirty="0"/>
              <a:t>Afiniti fosters a culture of continuous learning and skill development. This is achieved through customized learning paths, generous learning budgets, and peer-to-peer knowledge sharing. By empowering employees to constantly upskill and stay ahead of industry trends, the company ensures individual and collective growth.</a:t>
            </a:r>
          </a:p>
        </p:txBody>
      </p:sp>
    </p:spTree>
    <p:extLst>
      <p:ext uri="{BB962C8B-B14F-4D97-AF65-F5344CB8AC3E}">
        <p14:creationId xmlns:p14="http://schemas.microsoft.com/office/powerpoint/2010/main" val="3040454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Could you discuss the company's stance on remote work and flexible schedules? </a:t>
            </a:r>
          </a:p>
        </p:txBody>
      </p:sp>
      <p:sp>
        <p:nvSpPr>
          <p:cNvPr id="211" name="Google Shape;211;p33"/>
          <p:cNvSpPr txBox="1">
            <a:spLocks noGrp="1"/>
          </p:cNvSpPr>
          <p:nvPr>
            <p:ph type="body" idx="1"/>
          </p:nvPr>
        </p:nvSpPr>
        <p:spPr>
          <a:xfrm>
            <a:off x="729450" y="2571749"/>
            <a:ext cx="7688700" cy="176822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800" dirty="0"/>
              <a:t>Afiniti embraces remote work and flexible schedules as core values, fostering a diverse and thriving team. The company allows employees to design their workdays around their lives, choosing their workspace and delivering results on their terms. This approach promotes happiness, health, productivity, and innovation within the workforce.</a:t>
            </a:r>
          </a:p>
        </p:txBody>
      </p:sp>
    </p:spTree>
    <p:extLst>
      <p:ext uri="{BB962C8B-B14F-4D97-AF65-F5344CB8AC3E}">
        <p14:creationId xmlns:p14="http://schemas.microsoft.com/office/powerpoint/2010/main" val="111923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6899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Individual</a:t>
            </a:r>
            <a:endParaRPr sz="3600"/>
          </a:p>
        </p:txBody>
      </p:sp>
      <p:pic>
        <p:nvPicPr>
          <p:cNvPr id="217" name="Google Shape;217;p34"/>
          <p:cNvPicPr preferRelativeResize="0"/>
          <p:nvPr/>
        </p:nvPicPr>
        <p:blipFill>
          <a:blip r:embed="rId3">
            <a:alphaModFix/>
          </a:blip>
          <a:stretch>
            <a:fillRect/>
          </a:stretch>
        </p:blipFill>
        <p:spPr>
          <a:xfrm>
            <a:off x="5130800" y="1265172"/>
            <a:ext cx="3481475" cy="304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729450" y="1318650"/>
            <a:ext cx="7688700" cy="844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you assess/motivate individual employees based on their strengths &amp; weaknesses?</a:t>
            </a:r>
            <a:endParaRPr dirty="0"/>
          </a:p>
        </p:txBody>
      </p:sp>
      <p:sp>
        <p:nvSpPr>
          <p:cNvPr id="223" name="Google Shape;223;p35"/>
          <p:cNvSpPr txBox="1">
            <a:spLocks noGrp="1"/>
          </p:cNvSpPr>
          <p:nvPr>
            <p:ph type="body" idx="1"/>
          </p:nvPr>
        </p:nvSpPr>
        <p:spPr>
          <a:xfrm>
            <a:off x="729450" y="2497075"/>
            <a:ext cx="7688700" cy="184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On a regular basis, we organize </a:t>
            </a:r>
            <a:r>
              <a:rPr lang="en" sz="1600" b="1" dirty="0"/>
              <a:t>sessions regarding productivity and employee development</a:t>
            </a:r>
            <a:r>
              <a:rPr lang="en" sz="1600" dirty="0"/>
              <a:t>. These kinds of events help us to identify the strengths and weaknesses of individual employees. If we observe there is a need for a session on a particular topic then we organize the session for a specific group of people.</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07600" y="1934975"/>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HR &amp; Administrative Policies</a:t>
            </a:r>
            <a:endParaRPr sz="3500"/>
          </a:p>
        </p:txBody>
      </p:sp>
      <p:pic>
        <p:nvPicPr>
          <p:cNvPr id="99" name="Google Shape;99;p15"/>
          <p:cNvPicPr preferRelativeResize="0"/>
          <p:nvPr/>
        </p:nvPicPr>
        <p:blipFill>
          <a:blip r:embed="rId3">
            <a:alphaModFix/>
          </a:blip>
          <a:stretch>
            <a:fillRect/>
          </a:stretch>
        </p:blipFill>
        <p:spPr>
          <a:xfrm>
            <a:off x="5381745" y="1352625"/>
            <a:ext cx="2959368" cy="30255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29450" y="1318650"/>
            <a:ext cx="7688700" cy="871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align individual goals with project goals?</a:t>
            </a:r>
            <a:endParaRPr/>
          </a:p>
        </p:txBody>
      </p:sp>
      <p:sp>
        <p:nvSpPr>
          <p:cNvPr id="229" name="Google Shape;229;p36"/>
          <p:cNvSpPr txBox="1">
            <a:spLocks noGrp="1"/>
          </p:cNvSpPr>
          <p:nvPr>
            <p:ph type="body" idx="1"/>
          </p:nvPr>
        </p:nvSpPr>
        <p:spPr>
          <a:xfrm>
            <a:off x="729450" y="2483725"/>
            <a:ext cx="7688700" cy="185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t>We </a:t>
            </a:r>
            <a:r>
              <a:rPr lang="en" sz="1700" b="1"/>
              <a:t>allow employees to set their own goals</a:t>
            </a:r>
            <a:r>
              <a:rPr lang="en" sz="1700"/>
              <a:t> we just provide the manager with the final goal of the project but each individual goal is set by the employee for himself. We have also trained our </a:t>
            </a:r>
            <a:r>
              <a:rPr lang="en" sz="1700" b="1"/>
              <a:t>managers to be mentors</a:t>
            </a:r>
            <a:r>
              <a:rPr lang="en" sz="1700"/>
              <a:t>. After the individual goal is set by the employees, our team creates an actionable plan according to that.</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6899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Values</a:t>
            </a:r>
            <a:endParaRPr sz="3600" dirty="0"/>
          </a:p>
        </p:txBody>
      </p:sp>
      <p:pic>
        <p:nvPicPr>
          <p:cNvPr id="2" name="Picture 1"/>
          <p:cNvPicPr>
            <a:picLocks noChangeAspect="1"/>
          </p:cNvPicPr>
          <p:nvPr/>
        </p:nvPicPr>
        <p:blipFill rotWithShape="1">
          <a:blip r:embed="rId3"/>
          <a:srcRect l="1591" t="5662" r="977" b="3297"/>
          <a:stretch/>
        </p:blipFill>
        <p:spPr>
          <a:xfrm>
            <a:off x="4875325" y="1859622"/>
            <a:ext cx="3744693" cy="1530850"/>
          </a:xfrm>
          <a:prstGeom prst="rect">
            <a:avLst/>
          </a:prstGeom>
        </p:spPr>
      </p:pic>
    </p:spTree>
    <p:extLst>
      <p:ext uri="{BB962C8B-B14F-4D97-AF65-F5344CB8AC3E}">
        <p14:creationId xmlns:p14="http://schemas.microsoft.com/office/powerpoint/2010/main" val="236030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729450" y="1318650"/>
            <a:ext cx="7688700" cy="81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Are your employees allowed to work on personal projects on the side?</a:t>
            </a:r>
            <a:endParaRPr dirty="0"/>
          </a:p>
        </p:txBody>
      </p:sp>
      <p:sp>
        <p:nvSpPr>
          <p:cNvPr id="235" name="Google Shape;235;p37"/>
          <p:cNvSpPr txBox="1">
            <a:spLocks noGrp="1"/>
          </p:cNvSpPr>
          <p:nvPr>
            <p:ph type="body" idx="1"/>
          </p:nvPr>
        </p:nvSpPr>
        <p:spPr>
          <a:xfrm>
            <a:off x="729450" y="2571750"/>
            <a:ext cx="7688700" cy="818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800" dirty="0"/>
              <a:t>Yes, employees are </a:t>
            </a:r>
            <a:r>
              <a:rPr lang="en" sz="1800" b="1" dirty="0"/>
              <a:t>allowed to work on personal projects</a:t>
            </a:r>
            <a:r>
              <a:rPr lang="en" sz="1800" dirty="0"/>
              <a:t> but it should not affect the productivity of the projects assigned by the company</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C87F-3C53-F88A-5EE9-B9D5EF113FA2}"/>
              </a:ext>
            </a:extLst>
          </p:cNvPr>
          <p:cNvSpPr>
            <a:spLocks noGrp="1"/>
          </p:cNvSpPr>
          <p:nvPr>
            <p:ph type="title"/>
          </p:nvPr>
        </p:nvSpPr>
        <p:spPr/>
        <p:txBody>
          <a:bodyPr>
            <a:normAutofit fontScale="90000"/>
          </a:bodyPr>
          <a:lstStyle/>
          <a:p>
            <a:r>
              <a:rPr lang="en-US" i="0" dirty="0">
                <a:effectLst/>
                <a:latin typeface="Raleway" panose="020B0604020202020204" pitchFamily="2" charset="0"/>
              </a:rPr>
              <a:t>Do the employees always finish their work on time?</a:t>
            </a:r>
          </a:p>
        </p:txBody>
      </p:sp>
      <p:sp>
        <p:nvSpPr>
          <p:cNvPr id="3" name="Text Placeholder 2">
            <a:extLst>
              <a:ext uri="{FF2B5EF4-FFF2-40B4-BE49-F238E27FC236}">
                <a16:creationId xmlns:a16="http://schemas.microsoft.com/office/drawing/2014/main" id="{DF6E396F-41CA-9734-46F6-013C70D9639B}"/>
              </a:ext>
            </a:extLst>
          </p:cNvPr>
          <p:cNvSpPr>
            <a:spLocks noGrp="1"/>
          </p:cNvSpPr>
          <p:nvPr>
            <p:ph type="body" idx="1"/>
          </p:nvPr>
        </p:nvSpPr>
        <p:spPr/>
        <p:txBody>
          <a:bodyPr>
            <a:normAutofit/>
          </a:bodyPr>
          <a:lstStyle/>
          <a:p>
            <a:pPr marL="146050" indent="0">
              <a:buNone/>
            </a:pPr>
            <a:r>
              <a:rPr lang="en" sz="2300" dirty="0"/>
              <a:t>Yes, our employees always finish their work on time, because we provide our employees a long deadline.</a:t>
            </a:r>
            <a:endParaRPr lang="x-none" sz="2300" dirty="0"/>
          </a:p>
        </p:txBody>
      </p:sp>
    </p:spTree>
    <p:extLst>
      <p:ext uri="{BB962C8B-B14F-4D97-AF65-F5344CB8AC3E}">
        <p14:creationId xmlns:p14="http://schemas.microsoft.com/office/powerpoint/2010/main" val="1984399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689950" y="2021775"/>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Conclusion</a:t>
            </a:r>
            <a:endParaRPr sz="3600" dirty="0"/>
          </a:p>
        </p:txBody>
      </p:sp>
      <p:pic>
        <p:nvPicPr>
          <p:cNvPr id="2" name="Picture 1"/>
          <p:cNvPicPr>
            <a:picLocks noChangeAspect="1"/>
          </p:cNvPicPr>
          <p:nvPr/>
        </p:nvPicPr>
        <p:blipFill rotWithShape="1">
          <a:blip r:embed="rId3"/>
          <a:srcRect l="1591" t="5662" r="977" b="3297"/>
          <a:stretch/>
        </p:blipFill>
        <p:spPr>
          <a:xfrm>
            <a:off x="5975675" y="1988714"/>
            <a:ext cx="2754741" cy="1530850"/>
          </a:xfrm>
          <a:prstGeom prst="rect">
            <a:avLst/>
          </a:prstGeom>
        </p:spPr>
      </p:pic>
      <p:pic>
        <p:nvPicPr>
          <p:cNvPr id="1026" name="Picture 2" descr="Magnifying glass with light bulb icon and question mark symbol. Concept creative idea and innovation">
            <a:extLst>
              <a:ext uri="{FF2B5EF4-FFF2-40B4-BE49-F238E27FC236}">
                <a16:creationId xmlns:a16="http://schemas.microsoft.com/office/drawing/2014/main" id="{9AB1B60A-DE93-996D-C40B-8F084162D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516" y="1588374"/>
            <a:ext cx="3300900" cy="212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99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C87F-3C53-F88A-5EE9-B9D5EF113FA2}"/>
              </a:ext>
            </a:extLst>
          </p:cNvPr>
          <p:cNvSpPr>
            <a:spLocks noGrp="1"/>
          </p:cNvSpPr>
          <p:nvPr>
            <p:ph type="title"/>
          </p:nvPr>
        </p:nvSpPr>
        <p:spPr/>
        <p:txBody>
          <a:bodyPr>
            <a:normAutofit fontScale="90000"/>
          </a:bodyPr>
          <a:lstStyle/>
          <a:p>
            <a:r>
              <a:rPr lang="en-US" sz="2800" dirty="0"/>
              <a:t>Professional Practices at Afiniti</a:t>
            </a:r>
            <a:br>
              <a:rPr lang="en-US" sz="2800" dirty="0"/>
            </a:br>
            <a:endParaRPr lang="en-US" i="0" dirty="0">
              <a:effectLst/>
              <a:latin typeface="Raleway" panose="020B0604020202020204" pitchFamily="2" charset="0"/>
            </a:endParaRPr>
          </a:p>
        </p:txBody>
      </p:sp>
      <p:sp>
        <p:nvSpPr>
          <p:cNvPr id="3" name="Text Placeholder 2">
            <a:extLst>
              <a:ext uri="{FF2B5EF4-FFF2-40B4-BE49-F238E27FC236}">
                <a16:creationId xmlns:a16="http://schemas.microsoft.com/office/drawing/2014/main" id="{DF6E396F-41CA-9734-46F6-013C70D9639B}"/>
              </a:ext>
            </a:extLst>
          </p:cNvPr>
          <p:cNvSpPr>
            <a:spLocks noGrp="1"/>
          </p:cNvSpPr>
          <p:nvPr>
            <p:ph type="body" idx="1"/>
          </p:nvPr>
        </p:nvSpPr>
        <p:spPr/>
        <p:txBody>
          <a:bodyPr>
            <a:normAutofit fontScale="85000" lnSpcReduction="20000"/>
          </a:bodyPr>
          <a:lstStyle/>
          <a:p>
            <a:pPr marL="146050" indent="0">
              <a:buNone/>
            </a:pPr>
            <a:endParaRPr lang="en-US" sz="2300" dirty="0"/>
          </a:p>
          <a:p>
            <a:pPr marL="146050" indent="0">
              <a:buNone/>
            </a:pPr>
            <a:r>
              <a:rPr lang="en-US" sz="2300" dirty="0"/>
              <a:t>Afiniti applies rigorous professional practices within its office, weaving a seamless tapestry of innovation, efficiency, and commitment to employee well-being. The company's strategic blend of values, structured processes, and continuous support fosters a culture that not only meets high industry standards but sets a benchmark for professional excellence.</a:t>
            </a:r>
            <a:endParaRPr lang="x-none" sz="2300" dirty="0"/>
          </a:p>
        </p:txBody>
      </p:sp>
    </p:spTree>
    <p:extLst>
      <p:ext uri="{BB962C8B-B14F-4D97-AF65-F5344CB8AC3E}">
        <p14:creationId xmlns:p14="http://schemas.microsoft.com/office/powerpoint/2010/main" val="2565517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1819502" y="2312231"/>
            <a:ext cx="5969035"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t>Thanks For Your Time!</a:t>
            </a:r>
            <a:endParaRPr sz="3600" dirty="0"/>
          </a:p>
        </p:txBody>
      </p:sp>
    </p:spTree>
    <p:extLst>
      <p:ext uri="{BB962C8B-B14F-4D97-AF65-F5344CB8AC3E}">
        <p14:creationId xmlns:p14="http://schemas.microsoft.com/office/powerpoint/2010/main" val="257632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ensure your employees stay motivated?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We provide incentives to the </a:t>
            </a:r>
            <a:r>
              <a:rPr lang="en" sz="1500" b="1"/>
              <a:t>best performing</a:t>
            </a:r>
            <a:r>
              <a:rPr lang="en" sz="1500"/>
              <a:t> employees. </a:t>
            </a:r>
            <a:r>
              <a:rPr lang="en" sz="1500" b="1"/>
              <a:t>These incentives are usually based on the time they have spent in our company. </a:t>
            </a:r>
            <a:endParaRPr sz="1500" b="1"/>
          </a:p>
          <a:p>
            <a:pPr marL="457200" lvl="0" indent="-323850" algn="l" rtl="0">
              <a:spcBef>
                <a:spcPts val="1200"/>
              </a:spcBef>
              <a:spcAft>
                <a:spcPts val="0"/>
              </a:spcAft>
              <a:buSzPts val="1500"/>
              <a:buChar char="●"/>
            </a:pPr>
            <a:r>
              <a:rPr lang="en" sz="1500"/>
              <a:t>Employees with less than 3 years - 20-30% of salary</a:t>
            </a:r>
            <a:endParaRPr sz="1500"/>
          </a:p>
          <a:p>
            <a:pPr marL="457200" lvl="0" indent="-323850" algn="l" rtl="0">
              <a:spcBef>
                <a:spcPts val="0"/>
              </a:spcBef>
              <a:spcAft>
                <a:spcPts val="0"/>
              </a:spcAft>
              <a:buSzPts val="1500"/>
              <a:buChar char="●"/>
            </a:pPr>
            <a:r>
              <a:rPr lang="en" sz="1500"/>
              <a:t>Employees with more than 3 years - international trips</a:t>
            </a:r>
            <a:endParaRPr sz="1500"/>
          </a:p>
          <a:p>
            <a:pPr marL="457200" lvl="0" indent="-323850" algn="l" rtl="0">
              <a:spcBef>
                <a:spcPts val="0"/>
              </a:spcBef>
              <a:spcAft>
                <a:spcPts val="0"/>
              </a:spcAft>
              <a:buSzPts val="1500"/>
              <a:buChar char="●"/>
            </a:pPr>
            <a:r>
              <a:rPr lang="en" sz="1500"/>
              <a:t>Project completion -  core team gets 10% bonus</a:t>
            </a:r>
            <a:endParaRPr sz="1500"/>
          </a:p>
        </p:txBody>
      </p:sp>
      <p:pic>
        <p:nvPicPr>
          <p:cNvPr id="106" name="Google Shape;106;p16"/>
          <p:cNvPicPr preferRelativeResize="0"/>
          <p:nvPr/>
        </p:nvPicPr>
        <p:blipFill>
          <a:blip r:embed="rId3">
            <a:alphaModFix/>
          </a:blip>
          <a:stretch>
            <a:fillRect/>
          </a:stretch>
        </p:blipFill>
        <p:spPr>
          <a:xfrm>
            <a:off x="6859777" y="2571750"/>
            <a:ext cx="1558376" cy="19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you deal with slackers?</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We believe that the employees of </a:t>
            </a:r>
            <a:r>
              <a:rPr lang="en-US" sz="1600" dirty="0"/>
              <a:t>Afiniti</a:t>
            </a:r>
            <a:r>
              <a:rPr lang="en" sz="1600" dirty="0"/>
              <a:t> are a family. We have a very well structured hiring process, so if we have hired an employee we know that he/she is capable enough to work. There may be some other reasons if someone is underperforming for example there might be a personal problem they’re going through at the moment. </a:t>
            </a:r>
            <a:endParaRPr sz="1600" dirty="0"/>
          </a:p>
          <a:p>
            <a:pPr marL="0" lvl="0" indent="0" algn="l" rtl="0">
              <a:spcBef>
                <a:spcPts val="1200"/>
              </a:spcBef>
              <a:spcAft>
                <a:spcPts val="1200"/>
              </a:spcAft>
              <a:buNone/>
            </a:pPr>
            <a:r>
              <a:rPr lang="en" sz="1600" b="1" dirty="0"/>
              <a:t>We have an open office policy so the employees can directly communicate with their managers and colleagues about any hurdles they are facing.</a:t>
            </a:r>
            <a:endParaRPr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76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are the key issues affecting team success? (both hindering and boosting)</a:t>
            </a:r>
            <a:endParaRPr dirty="0"/>
          </a:p>
        </p:txBody>
      </p:sp>
      <p:sp>
        <p:nvSpPr>
          <p:cNvPr id="118" name="Google Shape;118;p18"/>
          <p:cNvSpPr txBox="1">
            <a:spLocks noGrp="1"/>
          </p:cNvSpPr>
          <p:nvPr>
            <p:ph type="body" idx="1"/>
          </p:nvPr>
        </p:nvSpPr>
        <p:spPr>
          <a:xfrm>
            <a:off x="729450" y="2398050"/>
            <a:ext cx="7688700" cy="1941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We feel that when an employee or team lacks motivation they underperform that is the reason we have </a:t>
            </a:r>
            <a:r>
              <a:rPr lang="en" sz="1600" b="1" dirty="0"/>
              <a:t>incentives based policy</a:t>
            </a:r>
            <a:r>
              <a:rPr lang="en" sz="1600" dirty="0"/>
              <a:t>. The same policy helps the team productivity to boost as they get a bonus for completing the project within a given deadline.</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conflict resolution techniques do you employ?</a:t>
            </a:r>
            <a:endParaRPr dirty="0"/>
          </a:p>
        </p:txBody>
      </p:sp>
      <p:pic>
        <p:nvPicPr>
          <p:cNvPr id="124" name="Google Shape;124;p19"/>
          <p:cNvPicPr preferRelativeResize="0"/>
          <p:nvPr/>
        </p:nvPicPr>
        <p:blipFill>
          <a:blip r:embed="rId3">
            <a:alphaModFix/>
          </a:blip>
          <a:stretch>
            <a:fillRect/>
          </a:stretch>
        </p:blipFill>
        <p:spPr>
          <a:xfrm>
            <a:off x="2920249" y="2571750"/>
            <a:ext cx="3303501" cy="2563900"/>
          </a:xfrm>
          <a:prstGeom prst="rect">
            <a:avLst/>
          </a:prstGeom>
          <a:noFill/>
          <a:ln>
            <a:noFill/>
          </a:ln>
        </p:spPr>
      </p:pic>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We have penned down very extensive HR policies regarding all types of conflict and we still append to them as soon as we feel there is a need for a new policy.</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DDB4-5FB4-32CC-3603-C7D0AE459153}"/>
              </a:ext>
            </a:extLst>
          </p:cNvPr>
          <p:cNvSpPr>
            <a:spLocks noGrp="1"/>
          </p:cNvSpPr>
          <p:nvPr>
            <p:ph type="title"/>
          </p:nvPr>
        </p:nvSpPr>
        <p:spPr/>
        <p:txBody>
          <a:bodyPr>
            <a:normAutofit fontScale="90000"/>
          </a:bodyPr>
          <a:lstStyle/>
          <a:p>
            <a:r>
              <a:rPr lang="en-US" dirty="0"/>
              <a:t>Can you elaborate on the onboarding process for new hires at Afiniti?</a:t>
            </a:r>
          </a:p>
        </p:txBody>
      </p:sp>
      <p:sp>
        <p:nvSpPr>
          <p:cNvPr id="3" name="Text Placeholder 2">
            <a:extLst>
              <a:ext uri="{FF2B5EF4-FFF2-40B4-BE49-F238E27FC236}">
                <a16:creationId xmlns:a16="http://schemas.microsoft.com/office/drawing/2014/main" id="{92BFD50D-60D1-1463-21F4-8F89D8A7D9B0}"/>
              </a:ext>
            </a:extLst>
          </p:cNvPr>
          <p:cNvSpPr>
            <a:spLocks noGrp="1"/>
          </p:cNvSpPr>
          <p:nvPr>
            <p:ph type="body" idx="1"/>
          </p:nvPr>
        </p:nvSpPr>
        <p:spPr>
          <a:xfrm>
            <a:off x="729450" y="2495773"/>
            <a:ext cx="7688700" cy="1844201"/>
          </a:xfrm>
        </p:spPr>
        <p:txBody>
          <a:bodyPr>
            <a:normAutofit/>
          </a:bodyPr>
          <a:lstStyle/>
          <a:p>
            <a:pPr marL="146050" indent="0">
              <a:buNone/>
            </a:pPr>
            <a:r>
              <a:rPr lang="en-US" sz="1600" dirty="0"/>
              <a:t>The onboarding process at Afiniti is designed for a smooth introduction to the company's culture and operations. This includes a comprehensive orientation program, facility tours, and role-specific training sessions. Open communication is encouraged, and mentors are assigned to guide new hires through their initial weeks, fostering a supportive environment for their integration into the company.</a:t>
            </a:r>
          </a:p>
        </p:txBody>
      </p:sp>
    </p:spTree>
    <p:extLst>
      <p:ext uri="{BB962C8B-B14F-4D97-AF65-F5344CB8AC3E}">
        <p14:creationId xmlns:p14="http://schemas.microsoft.com/office/powerpoint/2010/main" val="193086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30000" y="2138550"/>
            <a:ext cx="3300900" cy="86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a:t>Contracts </a:t>
            </a:r>
            <a:endParaRPr sz="3600"/>
          </a:p>
        </p:txBody>
      </p:sp>
      <p:pic>
        <p:nvPicPr>
          <p:cNvPr id="131" name="Google Shape;131;p20"/>
          <p:cNvPicPr preferRelativeResize="0"/>
          <p:nvPr/>
        </p:nvPicPr>
        <p:blipFill>
          <a:blip r:embed="rId3">
            <a:alphaModFix/>
          </a:blip>
          <a:stretch>
            <a:fillRect/>
          </a:stretch>
        </p:blipFill>
        <p:spPr>
          <a:xfrm>
            <a:off x="5497575" y="1318650"/>
            <a:ext cx="2895600" cy="302402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 dockstate="right" visibility="0" width="350"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C363997-BF8F-47F4-9A35-83754186E794}">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1112758-3CA7-4296-A337-4391738FF019}">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104</TotalTime>
  <Words>1471</Words>
  <Application>Microsoft Office PowerPoint</Application>
  <PresentationFormat>On-screen Show (16:9)</PresentationFormat>
  <Paragraphs>73</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Lato</vt:lpstr>
      <vt:lpstr>Raleway</vt:lpstr>
      <vt:lpstr>Arial</vt:lpstr>
      <vt:lpstr>Streamline</vt:lpstr>
      <vt:lpstr>Professional Practices in Pakistani Tech Industry</vt:lpstr>
      <vt:lpstr>Interviewee: Shamayel Atiq HR Representative at Afiniti </vt:lpstr>
      <vt:lpstr>HR &amp; Administrative Policies</vt:lpstr>
      <vt:lpstr>How do you ensure your employees stay motivated?</vt:lpstr>
      <vt:lpstr>How do you deal with slackers?</vt:lpstr>
      <vt:lpstr>What are the key issues affecting team success? (both hindering and boosting)</vt:lpstr>
      <vt:lpstr>What conflict resolution techniques do you employ?</vt:lpstr>
      <vt:lpstr>Can you elaborate on the onboarding process for new hires at Afiniti?</vt:lpstr>
      <vt:lpstr>Contracts </vt:lpstr>
      <vt:lpstr>How do you penalize breach of contract? Are there levels to it?</vt:lpstr>
      <vt:lpstr>Do you require for all employees to sign an NDA?</vt:lpstr>
      <vt:lpstr>Discrimination Policies</vt:lpstr>
      <vt:lpstr>In the Islamic Republic of Pakistan, do you have policies to protect religious minorities from discrimination in the workplace?   Do you have policies in place against workplace harassment / gender discrimination?</vt:lpstr>
      <vt:lpstr>Does the company enforce a gender-biased wage gap?</vt:lpstr>
      <vt:lpstr>Does relation with any influential personality and/or a friend/colleague reference affect the hiring process?</vt:lpstr>
      <vt:lpstr>Registration</vt:lpstr>
      <vt:lpstr>What is your company registered as? (Pvt. Ltd, Pvt. company, sole property)</vt:lpstr>
      <vt:lpstr>Is Afiniti an SME or a private enterprise?</vt:lpstr>
      <vt:lpstr>Company</vt:lpstr>
      <vt:lpstr>What company structure do you follow? (Flat or hierarchical)</vt:lpstr>
      <vt:lpstr>Why do you think this structure is feasible for the type of company that you are?</vt:lpstr>
      <vt:lpstr>What are the values of your company?</vt:lpstr>
      <vt:lpstr>What is the workplace culture like at Afiniti?</vt:lpstr>
      <vt:lpstr>What measures does the company take to promote diversity and inclusion in the workplace?</vt:lpstr>
      <vt:lpstr>What steps does Afiniti take to address and prevent burnout among its employees?</vt:lpstr>
      <vt:lpstr>How does the company foster teamwork and collaboration among different departments?</vt:lpstr>
      <vt:lpstr>Could you discuss the company's stance on remote work and flexible schedules? </vt:lpstr>
      <vt:lpstr>Individual</vt:lpstr>
      <vt:lpstr>How do you assess/motivate individual employees based on their strengths &amp; weaknesses?</vt:lpstr>
      <vt:lpstr>How do you align individual goals with project goals?</vt:lpstr>
      <vt:lpstr>Values</vt:lpstr>
      <vt:lpstr>Are your employees allowed to work on personal projects on the side?</vt:lpstr>
      <vt:lpstr>Do the employees always finish their work on time?</vt:lpstr>
      <vt:lpstr>Conclusion</vt:lpstr>
      <vt:lpstr>Professional Practices at Afiniti </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 in Pakistani Tech Industry</dc:title>
  <dc:creator>Abdul Samad</dc:creator>
  <cp:lastModifiedBy>Anas Hassan</cp:lastModifiedBy>
  <cp:revision>5</cp:revision>
  <dcterms:modified xsi:type="dcterms:W3CDTF">2023-12-04T20:20:08Z</dcterms:modified>
</cp:coreProperties>
</file>