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9" r:id="rId4"/>
    <p:sldId id="258" r:id="rId5"/>
    <p:sldId id="259" r:id="rId6"/>
    <p:sldId id="260" r:id="rId7"/>
    <p:sldId id="261" r:id="rId8"/>
    <p:sldId id="270" r:id="rId9"/>
    <p:sldId id="262" r:id="rId10"/>
    <p:sldId id="268" r:id="rId11"/>
    <p:sldId id="263" r:id="rId12"/>
    <p:sldId id="264" r:id="rId13"/>
    <p:sldId id="271" r:id="rId14"/>
    <p:sldId id="273" r:id="rId15"/>
    <p:sldId id="265" r:id="rId16"/>
    <p:sldId id="272" r:id="rId17"/>
    <p:sldId id="266"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618122-4B79-4D91-901C-D9A50DBAA02E}"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369258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18122-4B79-4D91-901C-D9A50DBAA02E}"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321930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18122-4B79-4D91-901C-D9A50DBAA02E}"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92817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18122-4B79-4D91-901C-D9A50DBAA02E}"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408139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618122-4B79-4D91-901C-D9A50DBAA02E}"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129740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618122-4B79-4D91-901C-D9A50DBAA02E}"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37530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618122-4B79-4D91-901C-D9A50DBAA02E}"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91699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618122-4B79-4D91-901C-D9A50DBAA02E}"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49316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18122-4B79-4D91-901C-D9A50DBAA02E}"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230923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18122-4B79-4D91-901C-D9A50DBAA02E}"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18380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18122-4B79-4D91-901C-D9A50DBAA02E}"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7FAED-52A4-494D-930B-477280CFAAA2}" type="slidenum">
              <a:rPr lang="en-US" smtClean="0"/>
              <a:t>‹N°›</a:t>
            </a:fld>
            <a:endParaRPr lang="en-US"/>
          </a:p>
        </p:txBody>
      </p:sp>
    </p:spTree>
    <p:extLst>
      <p:ext uri="{BB962C8B-B14F-4D97-AF65-F5344CB8AC3E}">
        <p14:creationId xmlns:p14="http://schemas.microsoft.com/office/powerpoint/2010/main" val="3714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000" r="-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8122-4B79-4D91-901C-D9A50DBAA02E}" type="datetimeFigureOut">
              <a:rPr lang="en-US" smtClean="0"/>
              <a:t>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7FAED-52A4-494D-930B-477280CFAAA2}" type="slidenum">
              <a:rPr lang="en-US" smtClean="0"/>
              <a:t>‹N°›</a:t>
            </a:fld>
            <a:endParaRPr lang="en-US"/>
          </a:p>
        </p:txBody>
      </p:sp>
    </p:spTree>
    <p:extLst>
      <p:ext uri="{BB962C8B-B14F-4D97-AF65-F5344CB8AC3E}">
        <p14:creationId xmlns:p14="http://schemas.microsoft.com/office/powerpoint/2010/main" val="617663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Algerian" panose="04020705040A02060702" pitchFamily="82" charset="0"/>
              </a:rPr>
              <a:t>Hangzhou international Train Booking Online System Project</a:t>
            </a:r>
            <a:endParaRPr lang="en-US" b="1" i="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Algerian" panose="04020705040A02060702" pitchFamily="82" charset="0"/>
            </a:endParaRPr>
          </a:p>
        </p:txBody>
      </p:sp>
      <p:sp>
        <p:nvSpPr>
          <p:cNvPr id="3" name="Subtitle 2"/>
          <p:cNvSpPr>
            <a:spLocks noGrp="1"/>
          </p:cNvSpPr>
          <p:nvPr>
            <p:ph type="subTitle" idx="1"/>
          </p:nvPr>
        </p:nvSpPr>
        <p:spPr>
          <a:xfrm>
            <a:off x="1752600" y="4267200"/>
            <a:ext cx="6400800" cy="1752600"/>
          </a:xfrm>
          <a:solidFill>
            <a:schemeClr val="bg1"/>
          </a:solidFill>
        </p:spPr>
        <p:txBody>
          <a:bodyPr>
            <a:normAutofit fontScale="25000" lnSpcReduction="20000"/>
          </a:bodyPr>
          <a:lstStyle/>
          <a:p>
            <a:r>
              <a:rPr lang="en-US" sz="9600" b="1" dirty="0" smtClean="0">
                <a:solidFill>
                  <a:schemeClr val="tx1"/>
                </a:solidFill>
                <a:latin typeface="Bernard MT Condensed" panose="02050806060905020404" pitchFamily="18" charset="0"/>
              </a:rPr>
              <a:t>Leighton </a:t>
            </a:r>
            <a:r>
              <a:rPr lang="en-US" sz="9600" b="1" dirty="0" err="1" smtClean="0">
                <a:solidFill>
                  <a:schemeClr val="tx1"/>
                </a:solidFill>
                <a:latin typeface="Bernard MT Condensed" panose="02050806060905020404" pitchFamily="18" charset="0"/>
              </a:rPr>
              <a:t>Madzana</a:t>
            </a:r>
            <a:endParaRPr lang="en-US" sz="9600" b="1" dirty="0" smtClean="0">
              <a:solidFill>
                <a:schemeClr val="tx1"/>
              </a:solidFill>
              <a:latin typeface="Bernard MT Condensed" panose="02050806060905020404" pitchFamily="18" charset="0"/>
            </a:endParaRPr>
          </a:p>
          <a:p>
            <a:r>
              <a:rPr lang="en-US" sz="9600" b="1" dirty="0" smtClean="0">
                <a:solidFill>
                  <a:schemeClr val="tx1"/>
                </a:solidFill>
                <a:latin typeface="Bernard MT Condensed" panose="02050806060905020404" pitchFamily="18" charset="0"/>
              </a:rPr>
              <a:t>Faith R </a:t>
            </a:r>
            <a:r>
              <a:rPr lang="en-US" sz="9600" b="1" dirty="0" err="1" smtClean="0">
                <a:solidFill>
                  <a:schemeClr val="tx1"/>
                </a:solidFill>
                <a:latin typeface="Bernard MT Condensed" panose="02050806060905020404" pitchFamily="18" charset="0"/>
              </a:rPr>
              <a:t>Kakwere</a:t>
            </a:r>
            <a:endParaRPr lang="en-US" sz="9600" b="1" dirty="0" smtClean="0">
              <a:solidFill>
                <a:schemeClr val="tx1"/>
              </a:solidFill>
              <a:latin typeface="Bernard MT Condensed" panose="02050806060905020404" pitchFamily="18" charset="0"/>
            </a:endParaRPr>
          </a:p>
          <a:p>
            <a:r>
              <a:rPr lang="en-US" sz="9600" b="1" dirty="0" err="1" smtClean="0">
                <a:solidFill>
                  <a:schemeClr val="tx1"/>
                </a:solidFill>
                <a:latin typeface="Bernard MT Condensed" panose="02050806060905020404" pitchFamily="18" charset="0"/>
              </a:rPr>
              <a:t>Gracy</a:t>
            </a:r>
            <a:r>
              <a:rPr lang="en-US" sz="9600" b="1" dirty="0" smtClean="0">
                <a:solidFill>
                  <a:schemeClr val="tx1"/>
                </a:solidFill>
                <a:latin typeface="Bernard MT Condensed" panose="02050806060905020404" pitchFamily="18" charset="0"/>
              </a:rPr>
              <a:t> </a:t>
            </a:r>
            <a:r>
              <a:rPr lang="en-US" sz="9600" b="1" dirty="0" err="1" smtClean="0">
                <a:solidFill>
                  <a:schemeClr val="tx1"/>
                </a:solidFill>
                <a:latin typeface="Bernard MT Condensed" panose="02050806060905020404" pitchFamily="18" charset="0"/>
              </a:rPr>
              <a:t>Balaloge</a:t>
            </a:r>
            <a:endParaRPr lang="en-US" sz="9600" b="1" dirty="0">
              <a:solidFill>
                <a:schemeClr val="tx1"/>
              </a:solidFill>
              <a:latin typeface="Bernard MT Condensed" panose="02050806060905020404" pitchFamily="18" charset="0"/>
            </a:endParaRPr>
          </a:p>
          <a:p>
            <a:r>
              <a:rPr lang="en-US" sz="9600" b="1" dirty="0" smtClean="0">
                <a:solidFill>
                  <a:schemeClr val="tx1"/>
                </a:solidFill>
                <a:latin typeface="Bernard MT Condensed" panose="02050806060905020404" pitchFamily="18" charset="0"/>
              </a:rPr>
              <a:t>Ryan Cyril-</a:t>
            </a:r>
            <a:r>
              <a:rPr lang="en-US" sz="9600" b="1" dirty="0" err="1" smtClean="0">
                <a:solidFill>
                  <a:schemeClr val="tx1"/>
                </a:solidFill>
                <a:latin typeface="Bernard MT Condensed" panose="02050806060905020404" pitchFamily="18" charset="0"/>
              </a:rPr>
              <a:t>Zyeele</a:t>
            </a:r>
            <a:endParaRPr lang="en-US" sz="9600" b="1" dirty="0" smtClean="0">
              <a:solidFill>
                <a:schemeClr val="tx1"/>
              </a:solidFill>
              <a:latin typeface="Bernard MT Condensed" panose="02050806060905020404" pitchFamily="18" charset="0"/>
            </a:endParaRPr>
          </a:p>
          <a:p>
            <a:r>
              <a:rPr lang="en-US" sz="9600" b="1" dirty="0" smtClean="0">
                <a:solidFill>
                  <a:schemeClr val="tx1"/>
                </a:solidFill>
                <a:latin typeface="Bernard MT Condensed" panose="02050806060905020404" pitchFamily="18" charset="0"/>
              </a:rPr>
              <a:t>Primrose </a:t>
            </a:r>
            <a:r>
              <a:rPr lang="en-US" sz="9600" b="1" dirty="0" err="1" smtClean="0">
                <a:solidFill>
                  <a:schemeClr val="tx1"/>
                </a:solidFill>
                <a:latin typeface="Bernard MT Condensed" panose="02050806060905020404" pitchFamily="18" charset="0"/>
              </a:rPr>
              <a:t>Maphosa</a:t>
            </a:r>
            <a:endParaRPr lang="en-US" sz="9600" b="1" dirty="0" smtClean="0">
              <a:solidFill>
                <a:schemeClr val="tx1"/>
              </a:solidFill>
              <a:latin typeface="Bernard MT Condensed" panose="02050806060905020404" pitchFamily="18" charset="0"/>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2758491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917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1322" y="1524000"/>
            <a:ext cx="3605474" cy="1569660"/>
          </a:xfrm>
          <a:prstGeom prst="rect">
            <a:avLst/>
          </a:prstGeom>
        </p:spPr>
        <p:txBody>
          <a:bodyPr wrap="none">
            <a:spAutoFit/>
          </a:bodyPr>
          <a:lstStyle/>
          <a:p>
            <a:r>
              <a:rPr lang="en-ZA" sz="9600" b="1" dirty="0" smtClean="0">
                <a:ln w="12700">
                  <a:solidFill>
                    <a:schemeClr val="tx1">
                      <a:lumMod val="95000"/>
                      <a:lumOff val="5000"/>
                    </a:schemeClr>
                  </a:solidFill>
                  <a:prstDash val="solid"/>
                </a:ln>
                <a:solidFill>
                  <a:srgbClr val="FFFF00"/>
                </a:solidFill>
                <a:effectLst>
                  <a:outerShdw blurRad="41275" dist="20320" dir="1800000" algn="tl" rotWithShape="0">
                    <a:srgbClr val="000000">
                      <a:alpha val="40000"/>
                    </a:srgbClr>
                  </a:outerShdw>
                </a:effectLst>
                <a:latin typeface="Liberation Serif" charset="0"/>
              </a:rPr>
              <a:t>Demo</a:t>
            </a:r>
            <a:endParaRPr lang="en-US" sz="9600" b="1" dirty="0">
              <a:ln w="12700">
                <a:solidFill>
                  <a:schemeClr val="tx1">
                    <a:lumMod val="95000"/>
                    <a:lumOff val="5000"/>
                  </a:schemeClr>
                </a:solidFill>
                <a:prstDash val="solid"/>
              </a:ln>
              <a:solidFill>
                <a:srgbClr val="FFFF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64706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99291715"/>
              </p:ext>
            </p:extLst>
          </p:nvPr>
        </p:nvGraphicFramePr>
        <p:xfrm>
          <a:off x="212983" y="304800"/>
          <a:ext cx="8931017" cy="6253116"/>
        </p:xfrm>
        <a:graphic>
          <a:graphicData uri="http://schemas.openxmlformats.org/drawingml/2006/table">
            <a:tbl>
              <a:tblPr firstRow="1" bandRow="1">
                <a:tableStyleId>{5C22544A-7EE6-4342-B048-85BDC9FD1C3A}</a:tableStyleId>
              </a:tblPr>
              <a:tblGrid>
                <a:gridCol w="1491787"/>
                <a:gridCol w="1717756"/>
                <a:gridCol w="2064591"/>
                <a:gridCol w="1273701"/>
                <a:gridCol w="1206043"/>
                <a:gridCol w="1177139"/>
              </a:tblGrid>
              <a:tr h="365760">
                <a:tc rowSpan="2">
                  <a:txBody>
                    <a:bodyPr/>
                    <a:lstStyle/>
                    <a:p>
                      <a:pPr algn="ctr">
                        <a:buNone/>
                      </a:pPr>
                      <a:r>
                        <a:rPr lang="x-none" dirty="0">
                          <a:latin typeface="Liberation Serif" charset="0"/>
                        </a:rPr>
                        <a:t>Class Name</a:t>
                      </a:r>
                    </a:p>
                  </a:txBody>
                  <a:tcPr/>
                </a:tc>
                <a:tc rowSpan="2">
                  <a:txBody>
                    <a:bodyPr/>
                    <a:lstStyle/>
                    <a:p>
                      <a:pPr algn="ctr">
                        <a:buNone/>
                      </a:pPr>
                      <a:r>
                        <a:rPr lang="x-none">
                          <a:latin typeface="Liberation Serif" charset="0"/>
                        </a:rPr>
                        <a:t>Data Structure Used</a:t>
                      </a:r>
                    </a:p>
                  </a:txBody>
                  <a:tcPr/>
                </a:tc>
                <a:tc rowSpan="2">
                  <a:txBody>
                    <a:bodyPr/>
                    <a:lstStyle/>
                    <a:p>
                      <a:pPr>
                        <a:buNone/>
                      </a:pPr>
                      <a:r>
                        <a:rPr lang="x-none" dirty="0">
                          <a:latin typeface="Liberation Serif" charset="0"/>
                        </a:rPr>
                        <a:t>Key Fu</a:t>
                      </a:r>
                      <a:r>
                        <a:rPr lang="en-US" dirty="0">
                          <a:latin typeface="Liberation Serif" charset="0"/>
                        </a:rPr>
                        <a:t>n</a:t>
                      </a:r>
                      <a:r>
                        <a:rPr lang="x-none" dirty="0">
                          <a:latin typeface="Liberation Serif" charset="0"/>
                        </a:rPr>
                        <a:t>ctions</a:t>
                      </a:r>
                    </a:p>
                    <a:p>
                      <a:pPr>
                        <a:buNone/>
                      </a:pPr>
                      <a:r>
                        <a:rPr lang="x-none" dirty="0">
                          <a:latin typeface="Liberation Serif" charset="0"/>
                        </a:rPr>
                        <a:t> </a:t>
                      </a:r>
                    </a:p>
                  </a:txBody>
                  <a:tcPr/>
                </a:tc>
                <a:tc gridSpan="3">
                  <a:txBody>
                    <a:bodyPr/>
                    <a:lstStyle/>
                    <a:p>
                      <a:pPr algn="ctr">
                        <a:buNone/>
                      </a:pPr>
                      <a:r>
                        <a:rPr lang="x-none">
                          <a:latin typeface="Liberation Serif" charset="0"/>
                        </a:rPr>
                        <a:t>Time Complexities</a:t>
                      </a:r>
                    </a:p>
                  </a:txBody>
                  <a:tcPr/>
                </a:tc>
                <a:tc hMerge="1">
                  <a:txBody>
                    <a:bodyPr/>
                    <a:lstStyle/>
                    <a:p>
                      <a:endParaRPr lang="en-US"/>
                    </a:p>
                  </a:txBody>
                  <a:tcPr/>
                </a:tc>
                <a:tc hMerge="1">
                  <a:txBody>
                    <a:bodyPr/>
                    <a:lstStyle/>
                    <a:p>
                      <a:endParaRPr lang="en-US"/>
                    </a:p>
                  </a:txBody>
                  <a:tcPr/>
                </a:tc>
              </a:tr>
              <a:tr h="3048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buNone/>
                      </a:pPr>
                      <a:r>
                        <a:rPr lang="x-none" sz="1400">
                          <a:latin typeface="Liberation Serif" charset="0"/>
                        </a:rPr>
                        <a:t>Average Case</a:t>
                      </a:r>
                    </a:p>
                  </a:txBody>
                  <a:tcPr/>
                </a:tc>
                <a:tc>
                  <a:txBody>
                    <a:bodyPr/>
                    <a:lstStyle/>
                    <a:p>
                      <a:pPr algn="ctr">
                        <a:buNone/>
                      </a:pPr>
                      <a:r>
                        <a:rPr lang="x-none" sz="1400">
                          <a:latin typeface="Liberation Serif" charset="0"/>
                        </a:rPr>
                        <a:t>Worst Case</a:t>
                      </a:r>
                    </a:p>
                  </a:txBody>
                  <a:tcPr/>
                </a:tc>
                <a:tc>
                  <a:txBody>
                    <a:bodyPr/>
                    <a:lstStyle/>
                    <a:p>
                      <a:pPr algn="ctr">
                        <a:buNone/>
                      </a:pPr>
                      <a:r>
                        <a:rPr lang="x-none" sz="1400">
                          <a:latin typeface="Liberation Serif" charset="0"/>
                        </a:rPr>
                        <a:t>Best Case</a:t>
                      </a:r>
                    </a:p>
                  </a:txBody>
                  <a:tcPr/>
                </a:tc>
              </a:tr>
              <a:tr h="304800">
                <a:tc rowSpan="5">
                  <a:txBody>
                    <a:bodyPr/>
                    <a:lstStyle/>
                    <a:p>
                      <a:pPr algn="ctr">
                        <a:buNone/>
                      </a:pPr>
                      <a:r>
                        <a:rPr lang="en-US" dirty="0" smtClean="0">
                          <a:latin typeface="Liberation Serif" charset="0"/>
                        </a:rPr>
                        <a:t>Train</a:t>
                      </a:r>
                      <a:r>
                        <a:rPr lang="x-none" smtClean="0">
                          <a:latin typeface="Liberation Serif" charset="0"/>
                        </a:rPr>
                        <a:t>List</a:t>
                      </a:r>
                      <a:endParaRPr dirty="0">
                        <a:latin typeface="Liberation Serif" charset="0"/>
                      </a:endParaRPr>
                    </a:p>
                  </a:txBody>
                  <a:tcPr/>
                </a:tc>
                <a:tc rowSpan="5">
                  <a:txBody>
                    <a:bodyPr/>
                    <a:lstStyle/>
                    <a:p>
                      <a:pPr algn="ctr">
                        <a:buNone/>
                      </a:pPr>
                      <a:r>
                        <a:rPr lang="x-none" dirty="0">
                          <a:latin typeface="Liberation Serif" charset="0"/>
                        </a:rPr>
                        <a:t>Binary Search</a:t>
                      </a:r>
                    </a:p>
                    <a:p>
                      <a:pPr algn="ctr">
                        <a:buNone/>
                      </a:pPr>
                      <a:r>
                        <a:rPr lang="x-none" dirty="0">
                          <a:latin typeface="Liberation Serif" charset="0"/>
                        </a:rPr>
                        <a:t>Tree</a:t>
                      </a:r>
                    </a:p>
                  </a:txBody>
                  <a:tcPr/>
                </a:tc>
                <a:tc>
                  <a:txBody>
                    <a:bodyPr/>
                    <a:lstStyle/>
                    <a:p>
                      <a:pPr>
                        <a:buNone/>
                      </a:pPr>
                      <a:r>
                        <a:rPr lang="x-none" sz="1400" dirty="0">
                          <a:latin typeface="Liberation Serif" charset="0"/>
                        </a:rPr>
                        <a:t>Insert</a:t>
                      </a:r>
                    </a:p>
                  </a:txBody>
                  <a:tcPr/>
                </a:tc>
                <a:tc>
                  <a:txBody>
                    <a:bodyPr/>
                    <a:lstStyle/>
                    <a:p>
                      <a:pPr>
                        <a:buNone/>
                      </a:pPr>
                      <a:r>
                        <a:rPr lang="x-none" sz="1400" dirty="0">
                          <a:latin typeface="Liberation Serif" charset="0"/>
                        </a:rPr>
                        <a:t>O(</a:t>
                      </a:r>
                      <a:r>
                        <a:rPr lang="en-US" sz="1400">
                          <a:latin typeface="Liberation Serif" charset="0"/>
                        </a:rPr>
                        <a:t>logn</a:t>
                      </a:r>
                      <a:r>
                        <a:rPr lang="x-none" sz="1400">
                          <a:latin typeface="Liberation Serif" charset="0"/>
                        </a:rPr>
                        <a:t>)</a:t>
                      </a:r>
                    </a:p>
                  </a:txBody>
                  <a:tcPr/>
                </a:tc>
                <a:tc>
                  <a:txBody>
                    <a:bodyPr/>
                    <a:lstStyle/>
                    <a:p>
                      <a:pPr>
                        <a:buNone/>
                      </a:pPr>
                      <a:r>
                        <a:rPr lang="x-none" sz="1400" dirty="0">
                          <a:latin typeface="Liberation Serif" charset="0"/>
                        </a:rPr>
                        <a:t>O(</a:t>
                      </a:r>
                      <a:r>
                        <a:rPr lang="en-US" sz="1400" dirty="0">
                          <a:latin typeface="Liberation Serif" charset="0"/>
                        </a:rPr>
                        <a:t>d</a:t>
                      </a:r>
                      <a:r>
                        <a:rPr lang="x-none" sz="1400" dirty="0">
                          <a:latin typeface="Liberation Serif" charset="0"/>
                        </a:rPr>
                        <a:t>)</a:t>
                      </a:r>
                    </a:p>
                  </a:txBody>
                  <a:tcPr/>
                </a:tc>
                <a:tc>
                  <a:txBody>
                    <a:bodyPr/>
                    <a:lstStyle/>
                    <a:p>
                      <a:pPr>
                        <a:buNone/>
                      </a:pPr>
                      <a:r>
                        <a:rPr lang="x-none" sz="1400">
                          <a:latin typeface="Liberation Serif" charset="0"/>
                        </a:rPr>
                        <a:t>O(1)</a:t>
                      </a: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dirty="0">
                          <a:latin typeface="Liberation Serif" charset="0"/>
                        </a:rPr>
                        <a:t>Remove</a:t>
                      </a:r>
                    </a:p>
                  </a:txBody>
                  <a:tcPr/>
                </a:tc>
                <a:tc>
                  <a:txBody>
                    <a:bodyPr/>
                    <a:lstStyle/>
                    <a:p>
                      <a:pPr>
                        <a:buNone/>
                      </a:pPr>
                      <a:r>
                        <a:rPr lang="x-none" sz="1400" dirty="0">
                          <a:latin typeface="Liberation Serif" charset="0"/>
                        </a:rPr>
                        <a:t>O(</a:t>
                      </a:r>
                      <a:r>
                        <a:rPr lang="en-US" sz="1400" dirty="0" err="1">
                          <a:latin typeface="Liberation Serif" charset="0"/>
                        </a:rPr>
                        <a:t>logn</a:t>
                      </a:r>
                      <a:r>
                        <a:rPr lang="x-none" sz="1400" dirty="0">
                          <a:latin typeface="Liberation Serif" charset="0"/>
                        </a:rPr>
                        <a:t>)</a:t>
                      </a:r>
                    </a:p>
                  </a:txBody>
                  <a:tcPr/>
                </a:tc>
                <a:tc>
                  <a:txBody>
                    <a:bodyPr/>
                    <a:lstStyle/>
                    <a:p>
                      <a:pPr>
                        <a:buNone/>
                      </a:pPr>
                      <a:r>
                        <a:rPr lang="x-none" sz="1400" dirty="0">
                          <a:latin typeface="Liberation Serif" charset="0"/>
                        </a:rPr>
                        <a:t>O(</a:t>
                      </a:r>
                      <a:r>
                        <a:rPr lang="en-US" sz="1400" dirty="0">
                          <a:latin typeface="Liberation Serif" charset="0"/>
                        </a:rPr>
                        <a:t>d</a:t>
                      </a:r>
                      <a:r>
                        <a:rPr lang="x-none" sz="1400" dirty="0">
                          <a:latin typeface="Liberation Serif" charset="0"/>
                        </a:rPr>
                        <a:t>)</a:t>
                      </a:r>
                    </a:p>
                  </a:txBody>
                  <a:tcPr/>
                </a:tc>
                <a:tc>
                  <a:txBody>
                    <a:bodyPr/>
                    <a:lstStyle/>
                    <a:p>
                      <a:pPr>
                        <a:buNone/>
                      </a:pPr>
                      <a:r>
                        <a:rPr lang="x-none" sz="1400">
                          <a:latin typeface="Liberation Serif" charset="0"/>
                        </a:rPr>
                        <a:t>O(1)</a:t>
                      </a: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dirty="0">
                          <a:latin typeface="Liberation Serif" charset="0"/>
                        </a:rPr>
                        <a:t>Search</a:t>
                      </a:r>
                    </a:p>
                  </a:txBody>
                  <a:tcPr/>
                </a:tc>
                <a:tc>
                  <a:txBody>
                    <a:bodyPr/>
                    <a:lstStyle/>
                    <a:p>
                      <a:pPr>
                        <a:buNone/>
                      </a:pPr>
                      <a:r>
                        <a:rPr lang="x-none" sz="1400">
                          <a:latin typeface="Liberation Serif" charset="0"/>
                        </a:rPr>
                        <a:t>O(n)</a:t>
                      </a:r>
                    </a:p>
                  </a:txBody>
                  <a:tcPr/>
                </a:tc>
                <a:tc>
                  <a:txBody>
                    <a:bodyPr/>
                    <a:lstStyle/>
                    <a:p>
                      <a:pPr>
                        <a:buNone/>
                      </a:pPr>
                      <a:r>
                        <a:rPr lang="x-none" sz="1400">
                          <a:latin typeface="Liberation Serif" charset="0"/>
                        </a:rPr>
                        <a:t>O(log n)</a:t>
                      </a:r>
                    </a:p>
                  </a:txBody>
                  <a:tcPr/>
                </a:tc>
                <a:tc>
                  <a:txBody>
                    <a:bodyPr/>
                    <a:lstStyle/>
                    <a:p>
                      <a:pPr>
                        <a:buNone/>
                      </a:pPr>
                      <a:r>
                        <a:rPr lang="x-none" sz="1400">
                          <a:latin typeface="Liberation Serif" charset="0"/>
                        </a:rPr>
                        <a:t>O(1)</a:t>
                      </a: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dirty="0">
                          <a:latin typeface="Liberation Serif" charset="0"/>
                        </a:rPr>
                        <a:t>Sort (inorder)</a:t>
                      </a:r>
                    </a:p>
                  </a:txBody>
                  <a:tcPr/>
                </a:tc>
                <a:tc>
                  <a:txBody>
                    <a:bodyPr/>
                    <a:lstStyle/>
                    <a:p>
                      <a:pPr>
                        <a:buNone/>
                      </a:pPr>
                      <a:r>
                        <a:rPr lang="x-none" sz="1400" dirty="0">
                          <a:latin typeface="Liberation Serif" charset="0"/>
                        </a:rPr>
                        <a:t>O(n)</a:t>
                      </a:r>
                    </a:p>
                  </a:txBody>
                  <a:tcPr/>
                </a:tc>
                <a:tc>
                  <a:txBody>
                    <a:bodyPr/>
                    <a:lstStyle/>
                    <a:p>
                      <a:pPr>
                        <a:buNone/>
                      </a:pPr>
                      <a:r>
                        <a:rPr lang="x-none" sz="1400" dirty="0">
                          <a:latin typeface="Liberation Serif" charset="0"/>
                        </a:rPr>
                        <a:t>O(n)</a:t>
                      </a:r>
                    </a:p>
                  </a:txBody>
                  <a:tcPr/>
                </a:tc>
                <a:tc>
                  <a:txBody>
                    <a:bodyPr/>
                    <a:lstStyle/>
                    <a:p>
                      <a:pPr>
                        <a:buNone/>
                      </a:pPr>
                      <a:r>
                        <a:rPr lang="x-none" sz="1400">
                          <a:latin typeface="Liberation Serif" charset="0"/>
                        </a:rPr>
                        <a:t>O(n)</a:t>
                      </a: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dirty="0">
                          <a:latin typeface="Liberation Serif" charset="0"/>
                        </a:rPr>
                        <a:t>Traversals</a:t>
                      </a:r>
                    </a:p>
                  </a:txBody>
                  <a:tcPr/>
                </a:tc>
                <a:tc>
                  <a:txBody>
                    <a:bodyPr/>
                    <a:lstStyle/>
                    <a:p>
                      <a:pPr>
                        <a:buNone/>
                      </a:pPr>
                      <a:r>
                        <a:rPr lang="x-none" sz="1400" dirty="0">
                          <a:latin typeface="Liberation Serif" charset="0"/>
                        </a:rPr>
                        <a:t>O(n)</a:t>
                      </a:r>
                    </a:p>
                  </a:txBody>
                  <a:tcPr/>
                </a:tc>
                <a:tc>
                  <a:txBody>
                    <a:bodyPr/>
                    <a:lstStyle/>
                    <a:p>
                      <a:pPr>
                        <a:buNone/>
                      </a:pPr>
                      <a:r>
                        <a:rPr lang="x-none" sz="1400" dirty="0">
                          <a:latin typeface="Liberation Serif" charset="0"/>
                        </a:rPr>
                        <a:t>O(n)</a:t>
                      </a:r>
                    </a:p>
                  </a:txBody>
                  <a:tcPr/>
                </a:tc>
                <a:tc>
                  <a:txBody>
                    <a:bodyPr/>
                    <a:lstStyle/>
                    <a:p>
                      <a:pPr>
                        <a:buNone/>
                      </a:pPr>
                      <a:r>
                        <a:rPr lang="x-none" sz="1400" dirty="0">
                          <a:latin typeface="Liberation Serif" charset="0"/>
                        </a:rPr>
                        <a:t>O(n)</a:t>
                      </a:r>
                    </a:p>
                  </a:txBody>
                  <a:tcPr/>
                </a:tc>
              </a:tr>
              <a:tr h="304800">
                <a:tc rowSpan="5">
                  <a:txBody>
                    <a:bodyPr/>
                    <a:lstStyle/>
                    <a:p>
                      <a:pPr algn="ctr">
                        <a:buNone/>
                      </a:pPr>
                      <a:r>
                        <a:rPr lang="x-none" dirty="0">
                          <a:latin typeface="Liberation Serif" charset="0"/>
                        </a:rPr>
                        <a:t>SeatList</a:t>
                      </a:r>
                    </a:p>
                  </a:txBody>
                  <a:tcPr/>
                </a:tc>
                <a:tc rowSpan="5">
                  <a:txBody>
                    <a:bodyPr/>
                    <a:lstStyle/>
                    <a:p>
                      <a:pPr algn="ctr">
                        <a:buNone/>
                      </a:pPr>
                      <a:r>
                        <a:rPr lang="x-none" dirty="0">
                          <a:latin typeface="Liberation Serif" charset="0"/>
                        </a:rPr>
                        <a:t>Array-based list</a:t>
                      </a:r>
                    </a:p>
                  </a:txBody>
                  <a:tcPr/>
                </a:tc>
                <a:tc>
                  <a:txBody>
                    <a:bodyPr/>
                    <a:lstStyle/>
                    <a:p>
                      <a:pPr>
                        <a:buNone/>
                      </a:pPr>
                      <a:r>
                        <a:rPr lang="en-US" sz="1400" dirty="0">
                          <a:latin typeface="Liberation Serif" charset="0"/>
                        </a:rPr>
                        <a:t>Insert </a:t>
                      </a:r>
                    </a:p>
                  </a:txBody>
                  <a:tcPr/>
                </a:tc>
                <a:tc>
                  <a:txBody>
                    <a:bodyPr/>
                    <a:lstStyle/>
                    <a:p>
                      <a:pPr>
                        <a:buNone/>
                      </a:pPr>
                      <a:r>
                        <a:rPr lang="en-US" sz="1400" dirty="0">
                          <a:latin typeface="Liberation Serif" charset="0"/>
                        </a:rPr>
                        <a:t>O(n)</a:t>
                      </a:r>
                      <a:endParaRPr lang="x-none" sz="1400" dirty="0">
                        <a:latin typeface="Liberation Serif"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O(n)</a:t>
                      </a:r>
                      <a:endParaRPr lang="x-none" sz="1400" dirty="0">
                        <a:latin typeface="Liberation Serif" charset="0"/>
                      </a:endParaRPr>
                    </a:p>
                  </a:txBody>
                  <a:tcPr/>
                </a:tc>
                <a:tc>
                  <a:txBody>
                    <a:bodyPr/>
                    <a:lstStyle/>
                    <a:p>
                      <a:pPr>
                        <a:buNone/>
                      </a:pPr>
                      <a:r>
                        <a:rPr lang="en-US" sz="1400" dirty="0">
                          <a:latin typeface="Liberation Serif" charset="0"/>
                        </a:rPr>
                        <a:t>O(1)</a:t>
                      </a:r>
                      <a:endParaRPr lang="x-none" sz="1400" dirty="0">
                        <a:latin typeface="Liberation Serif" charset="0"/>
                      </a:endParaRPr>
                    </a:p>
                  </a:txBody>
                  <a:tcPr/>
                </a:tc>
              </a:tr>
              <a:tr h="344079">
                <a:tc vMerge="1">
                  <a:txBody>
                    <a:bodyPr/>
                    <a:lstStyle/>
                    <a:p>
                      <a:endParaRPr lang="en-US"/>
                    </a:p>
                  </a:txBody>
                  <a:tcPr/>
                </a:tc>
                <a:tc vMerge="1">
                  <a:txBody>
                    <a:bodyPr/>
                    <a:lstStyle/>
                    <a:p>
                      <a:endParaRPr lang="en-US"/>
                    </a:p>
                  </a:txBody>
                  <a:tcPr/>
                </a:tc>
                <a:tc>
                  <a:txBody>
                    <a:bodyPr/>
                    <a:lstStyle/>
                    <a:p>
                      <a:pPr>
                        <a:buNone/>
                      </a:pPr>
                      <a:r>
                        <a:rPr lang="en-US" sz="1400" dirty="0">
                          <a:latin typeface="Liberation Serif" charset="0"/>
                        </a:rPr>
                        <a:t>Remove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O(n)</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O(n)</a:t>
                      </a:r>
                    </a:p>
                  </a:txBody>
                  <a:tcPr/>
                </a:tc>
                <a:tc>
                  <a:txBody>
                    <a:bodyPr/>
                    <a:lstStyle/>
                    <a:p>
                      <a:r>
                        <a:rPr lang="en-US" sz="1400" dirty="0">
                          <a:latin typeface="Times New Roman" panose="02020603050405020304" pitchFamily="18" charset="0"/>
                          <a:cs typeface="Times New Roman" panose="02020603050405020304" pitchFamily="18" charset="0"/>
                        </a:rPr>
                        <a:t>O(1)</a:t>
                      </a:r>
                    </a:p>
                  </a:txBody>
                  <a:tcPr/>
                </a:tc>
              </a:tr>
              <a:tr h="344079">
                <a:tc vMerge="1">
                  <a:txBody>
                    <a:bodyPr/>
                    <a:lstStyle/>
                    <a:p>
                      <a:endParaRPr lang="en-US"/>
                    </a:p>
                  </a:txBody>
                  <a:tcPr/>
                </a:tc>
                <a:tc vMerge="1">
                  <a:txBody>
                    <a:bodyPr/>
                    <a:lstStyle/>
                    <a:p>
                      <a:endParaRPr lang="en-US"/>
                    </a:p>
                  </a:txBody>
                  <a:tcPr/>
                </a:tc>
                <a:tc>
                  <a:txBody>
                    <a:bodyPr/>
                    <a:lstStyle/>
                    <a:p>
                      <a:pPr>
                        <a:buNone/>
                      </a:pPr>
                      <a:r>
                        <a:rPr lang="en-US" sz="1400" dirty="0">
                          <a:latin typeface="Liberation Serif" charset="0"/>
                        </a:rPr>
                        <a:t>Search</a:t>
                      </a:r>
                    </a:p>
                  </a:txBody>
                  <a:tcPr/>
                </a:tc>
                <a:tc>
                  <a:txBody>
                    <a:bodyPr/>
                    <a:lstStyle/>
                    <a:p>
                      <a:r>
                        <a:rPr lang="en-US" sz="1400" dirty="0">
                          <a:latin typeface="Times New Roman" panose="02020603050405020304" pitchFamily="18" charset="0"/>
                          <a:cs typeface="Times New Roman" panose="02020603050405020304" pitchFamily="18" charset="0"/>
                        </a:rPr>
                        <a:t>O(log n)</a:t>
                      </a:r>
                    </a:p>
                  </a:txBody>
                  <a:tcPr/>
                </a:tc>
                <a:tc>
                  <a:txBody>
                    <a:bodyPr/>
                    <a:lstStyle/>
                    <a:p>
                      <a:r>
                        <a:rPr lang="en-US" sz="1400" dirty="0">
                          <a:latin typeface="Times New Roman" panose="02020603050405020304" pitchFamily="18" charset="0"/>
                          <a:cs typeface="Times New Roman" panose="02020603050405020304" pitchFamily="18" charset="0"/>
                        </a:rPr>
                        <a:t>O(log n)</a:t>
                      </a:r>
                    </a:p>
                  </a:txBody>
                  <a:tcPr/>
                </a:tc>
                <a:tc>
                  <a:txBody>
                    <a:bodyPr/>
                    <a:lstStyle/>
                    <a:p>
                      <a:r>
                        <a:rPr lang="en-US" sz="1400" dirty="0">
                          <a:latin typeface="Times New Roman" panose="02020603050405020304" pitchFamily="18" charset="0"/>
                          <a:cs typeface="Times New Roman" panose="02020603050405020304" pitchFamily="18" charset="0"/>
                        </a:rPr>
                        <a:t>O(1)</a:t>
                      </a:r>
                    </a:p>
                  </a:txBody>
                  <a:tcPr/>
                </a:tc>
              </a:tr>
              <a:tr h="344079">
                <a:tc vMerge="1">
                  <a:txBody>
                    <a:bodyPr/>
                    <a:lstStyle/>
                    <a:p>
                      <a:endParaRPr lang="en-US"/>
                    </a:p>
                  </a:txBody>
                  <a:tcPr/>
                </a:tc>
                <a:tc vMerge="1">
                  <a:txBody>
                    <a:bodyPr/>
                    <a:lstStyle/>
                    <a:p>
                      <a:endParaRPr lang="en-US"/>
                    </a:p>
                  </a:txBody>
                  <a:tcPr/>
                </a:tc>
                <a:tc>
                  <a:txBody>
                    <a:bodyPr/>
                    <a:lstStyle/>
                    <a:p>
                      <a:pPr>
                        <a:buNone/>
                      </a:pPr>
                      <a:r>
                        <a:rPr lang="en-US" sz="1400" dirty="0">
                          <a:latin typeface="Liberation Serif" charset="0"/>
                        </a:rPr>
                        <a:t>Sort (inorder)</a:t>
                      </a:r>
                    </a:p>
                  </a:txBody>
                  <a:tcPr/>
                </a:tc>
                <a:tc>
                  <a:txBody>
                    <a:bodyPr/>
                    <a:lstStyle/>
                    <a:p>
                      <a:r>
                        <a:rPr lang="en-US" sz="1400" dirty="0">
                          <a:latin typeface="Times New Roman" panose="02020603050405020304" pitchFamily="18" charset="0"/>
                          <a:cs typeface="Times New Roman" panose="02020603050405020304" pitchFamily="18" charset="0"/>
                        </a:rPr>
                        <a:t>O(</a:t>
                      </a:r>
                      <a:r>
                        <a:rPr lang="en-US" sz="1400" dirty="0" err="1">
                          <a:latin typeface="Times New Roman" panose="02020603050405020304" pitchFamily="18" charset="0"/>
                          <a:cs typeface="Times New Roman" panose="02020603050405020304" pitchFamily="18" charset="0"/>
                        </a:rPr>
                        <a:t>nlog</a:t>
                      </a:r>
                      <a:r>
                        <a:rPr lang="en-US" sz="1400" dirty="0">
                          <a:latin typeface="Times New Roman" panose="02020603050405020304" pitchFamily="18" charset="0"/>
                          <a:cs typeface="Times New Roman" panose="02020603050405020304" pitchFamily="18" charset="0"/>
                        </a:rPr>
                        <a:t> n)</a:t>
                      </a:r>
                    </a:p>
                  </a:txBody>
                  <a:tcPr/>
                </a:tc>
                <a:tc>
                  <a:txBody>
                    <a:bodyPr/>
                    <a:lstStyle/>
                    <a:p>
                      <a:r>
                        <a:rPr lang="en-US" sz="1400" dirty="0">
                          <a:latin typeface="Times New Roman" panose="02020603050405020304" pitchFamily="18" charset="0"/>
                          <a:cs typeface="Times New Roman" panose="02020603050405020304" pitchFamily="18" charset="0"/>
                        </a:rPr>
                        <a:t>O(</a:t>
                      </a:r>
                      <a:r>
                        <a:rPr lang="en-US" sz="1400" dirty="0" err="1">
                          <a:latin typeface="Times New Roman" panose="02020603050405020304" pitchFamily="18" charset="0"/>
                          <a:cs typeface="Times New Roman" panose="02020603050405020304" pitchFamily="18" charset="0"/>
                        </a:rPr>
                        <a:t>nlog</a:t>
                      </a:r>
                      <a:r>
                        <a:rPr lang="en-US" sz="1400" dirty="0">
                          <a:latin typeface="Times New Roman" panose="02020603050405020304" pitchFamily="18" charset="0"/>
                          <a:cs typeface="Times New Roman" panose="02020603050405020304" pitchFamily="18" charset="0"/>
                        </a:rPr>
                        <a:t> n)</a:t>
                      </a:r>
                    </a:p>
                  </a:txBody>
                  <a:tcPr/>
                </a:tc>
                <a:tc>
                  <a:txBody>
                    <a:bodyPr/>
                    <a:lstStyle/>
                    <a:p>
                      <a:r>
                        <a:rPr lang="en-US" sz="1400" dirty="0">
                          <a:latin typeface="Times New Roman" panose="02020603050405020304" pitchFamily="18" charset="0"/>
                          <a:cs typeface="Times New Roman" panose="02020603050405020304" pitchFamily="18" charset="0"/>
                        </a:rPr>
                        <a:t>O(</a:t>
                      </a:r>
                      <a:r>
                        <a:rPr lang="en-US" sz="1400" dirty="0" err="1">
                          <a:latin typeface="Times New Roman" panose="02020603050405020304" pitchFamily="18" charset="0"/>
                          <a:cs typeface="Times New Roman" panose="02020603050405020304" pitchFamily="18" charset="0"/>
                        </a:rPr>
                        <a:t>nlog</a:t>
                      </a:r>
                      <a:r>
                        <a:rPr lang="en-US" sz="1400" dirty="0">
                          <a:latin typeface="Times New Roman" panose="02020603050405020304" pitchFamily="18" charset="0"/>
                          <a:cs typeface="Times New Roman" panose="02020603050405020304" pitchFamily="18" charset="0"/>
                        </a:rPr>
                        <a:t> n)</a:t>
                      </a:r>
                    </a:p>
                  </a:txBody>
                  <a:tcPr/>
                </a:tc>
              </a:tr>
              <a:tr h="344079">
                <a:tc vMerge="1">
                  <a:txBody>
                    <a:bodyPr/>
                    <a:lstStyle/>
                    <a:p>
                      <a:endParaRPr lang="en-US"/>
                    </a:p>
                  </a:txBody>
                  <a:tcPr/>
                </a:tc>
                <a:tc vMerge="1">
                  <a:txBody>
                    <a:bodyPr/>
                    <a:lstStyle/>
                    <a:p>
                      <a:endParaRPr lang="en-US"/>
                    </a:p>
                  </a:txBody>
                  <a:tcPr/>
                </a:tc>
                <a:tc>
                  <a:txBody>
                    <a:bodyPr/>
                    <a:lstStyle/>
                    <a:p>
                      <a:pPr>
                        <a:buNone/>
                      </a:pPr>
                      <a:r>
                        <a:rPr lang="en-US" sz="1400" dirty="0">
                          <a:latin typeface="Liberation Serif" charset="0"/>
                        </a:rPr>
                        <a:t>Traversals</a:t>
                      </a:r>
                    </a:p>
                  </a:txBody>
                  <a:tcPr/>
                </a:tc>
                <a:tc>
                  <a:txBody>
                    <a:bodyPr/>
                    <a:lstStyle/>
                    <a:p>
                      <a:r>
                        <a:rPr lang="en-US" sz="1400" dirty="0">
                          <a:latin typeface="Times New Roman" panose="02020603050405020304" pitchFamily="18" charset="0"/>
                          <a:cs typeface="Times New Roman" panose="02020603050405020304" pitchFamily="18" charset="0"/>
                        </a:rPr>
                        <a:t>O(n)</a:t>
                      </a:r>
                    </a:p>
                  </a:txBody>
                  <a:tcPr/>
                </a:tc>
                <a:tc>
                  <a:txBody>
                    <a:bodyPr/>
                    <a:lstStyle/>
                    <a:p>
                      <a:r>
                        <a:rPr lang="en-US" sz="1400" dirty="0">
                          <a:latin typeface="Times New Roman" panose="02020603050405020304" pitchFamily="18" charset="0"/>
                          <a:cs typeface="Times New Roman" panose="02020603050405020304" pitchFamily="18" charset="0"/>
                        </a:rPr>
                        <a:t>O(n)</a:t>
                      </a:r>
                    </a:p>
                  </a:txBody>
                  <a:tcPr/>
                </a:tc>
                <a:tc>
                  <a:txBody>
                    <a:bodyPr/>
                    <a:lstStyle/>
                    <a:p>
                      <a:r>
                        <a:rPr lang="en-US" sz="1400" dirty="0">
                          <a:latin typeface="Times New Roman" panose="02020603050405020304" pitchFamily="18" charset="0"/>
                          <a:cs typeface="Times New Roman" panose="02020603050405020304" pitchFamily="18" charset="0"/>
                        </a:rPr>
                        <a:t>O(n)</a:t>
                      </a:r>
                    </a:p>
                  </a:txBody>
                  <a:tcPr/>
                </a:tc>
              </a:tr>
              <a:tr h="304800">
                <a:tc rowSpan="3">
                  <a:txBody>
                    <a:bodyPr/>
                    <a:lstStyle/>
                    <a:p>
                      <a:pPr algn="ctr">
                        <a:buNone/>
                      </a:pPr>
                      <a:r>
                        <a:rPr lang="x-none">
                          <a:latin typeface="Liberation Serif" charset="0"/>
                        </a:rPr>
                        <a:t>Waiting List</a:t>
                      </a:r>
                    </a:p>
                  </a:txBody>
                  <a:tcPr/>
                </a:tc>
                <a:tc rowSpan="3">
                  <a:txBody>
                    <a:bodyPr/>
                    <a:lstStyle/>
                    <a:p>
                      <a:pPr algn="ctr">
                        <a:buNone/>
                      </a:pPr>
                      <a:r>
                        <a:rPr lang="x-none">
                          <a:latin typeface="Liberation Serif" charset="0"/>
                        </a:rPr>
                        <a:t>Array-based queues</a:t>
                      </a:r>
                    </a:p>
                  </a:txBody>
                  <a:tcPr/>
                </a:tc>
                <a:tc>
                  <a:txBody>
                    <a:bodyPr/>
                    <a:lstStyle/>
                    <a:p>
                      <a:pPr>
                        <a:buNone/>
                      </a:pPr>
                      <a:r>
                        <a:rPr lang="x-none" sz="1400">
                          <a:latin typeface="Liberation Serif" charset="0"/>
                        </a:rPr>
                        <a:t>Enqueue</a:t>
                      </a:r>
                    </a:p>
                  </a:txBody>
                  <a:tcPr/>
                </a:tc>
                <a:tc>
                  <a:txBody>
                    <a:bodyPr/>
                    <a:lstStyle/>
                    <a:p>
                      <a:pPr>
                        <a:buNone/>
                      </a:pPr>
                      <a:r>
                        <a:rPr lang="x-none" sz="1400">
                          <a:latin typeface="Liberation Serif" charset="0"/>
                        </a:rPr>
                        <a:t>O(1)</a:t>
                      </a:r>
                    </a:p>
                  </a:txBody>
                  <a:tcPr/>
                </a:tc>
                <a:tc>
                  <a:txBody>
                    <a:bodyPr/>
                    <a:lstStyle/>
                    <a:p>
                      <a:pPr>
                        <a:buNone/>
                      </a:pPr>
                      <a:r>
                        <a:rPr lang="x-none" sz="1400">
                          <a:latin typeface="Liberation Serif" charset="0"/>
                        </a:rPr>
                        <a:t>O(1)</a:t>
                      </a:r>
                    </a:p>
                  </a:txBody>
                  <a:tcPr/>
                </a:tc>
                <a:tc>
                  <a:txBody>
                    <a:bodyPr/>
                    <a:lstStyle/>
                    <a:p>
                      <a:pPr>
                        <a:buNone/>
                      </a:pPr>
                      <a:r>
                        <a:rPr lang="x-none" sz="1400" dirty="0">
                          <a:latin typeface="Liberation Serif" charset="0"/>
                          <a:sym typeface="+mn-ea"/>
                        </a:rPr>
                        <a:t>O(1)</a:t>
                      </a:r>
                      <a:endParaRPr sz="1400" dirty="0">
                        <a:latin typeface="Liberation Serif" charset="0"/>
                      </a:endParaRP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a:latin typeface="Liberation Serif" charset="0"/>
                        </a:rPr>
                        <a:t>Dequeue</a:t>
                      </a:r>
                    </a:p>
                  </a:txBody>
                  <a:tcPr/>
                </a:tc>
                <a:tc>
                  <a:txBody>
                    <a:bodyPr/>
                    <a:lstStyle/>
                    <a:p>
                      <a:pPr>
                        <a:buNone/>
                      </a:pPr>
                      <a:r>
                        <a:rPr lang="x-none" sz="1400">
                          <a:latin typeface="Liberation Serif" charset="0"/>
                        </a:rPr>
                        <a:t>O(1)</a:t>
                      </a:r>
                    </a:p>
                  </a:txBody>
                  <a:tcPr/>
                </a:tc>
                <a:tc>
                  <a:txBody>
                    <a:bodyPr/>
                    <a:lstStyle/>
                    <a:p>
                      <a:pPr>
                        <a:buNone/>
                      </a:pPr>
                      <a:r>
                        <a:rPr lang="x-none" sz="1400">
                          <a:latin typeface="Liberation Serif" charset="0"/>
                          <a:sym typeface="+mn-ea"/>
                        </a:rPr>
                        <a:t>O(1)</a:t>
                      </a:r>
                      <a:endParaRPr sz="1400" dirty="0">
                        <a:latin typeface="Liberation Serif" charset="0"/>
                      </a:endParaRPr>
                    </a:p>
                  </a:txBody>
                  <a:tcPr/>
                </a:tc>
                <a:tc>
                  <a:txBody>
                    <a:bodyPr/>
                    <a:lstStyle/>
                    <a:p>
                      <a:pPr>
                        <a:buNone/>
                      </a:pPr>
                      <a:r>
                        <a:rPr lang="x-none" sz="1400" dirty="0">
                          <a:latin typeface="Liberation Serif" charset="0"/>
                          <a:sym typeface="+mn-ea"/>
                        </a:rPr>
                        <a:t>O(1)</a:t>
                      </a:r>
                      <a:endParaRPr sz="1400" dirty="0">
                        <a:latin typeface="Liberation Serif" charset="0"/>
                      </a:endParaRP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a:latin typeface="Liberation Serif" charset="0"/>
                        </a:rPr>
                        <a:t>Traversal</a:t>
                      </a:r>
                    </a:p>
                  </a:txBody>
                  <a:tcPr/>
                </a:tc>
                <a:tc>
                  <a:txBody>
                    <a:bodyPr/>
                    <a:lstStyle/>
                    <a:p>
                      <a:pPr>
                        <a:buNone/>
                      </a:pPr>
                      <a:r>
                        <a:rPr lang="x-none" sz="1400">
                          <a:latin typeface="Liberation Serif" charset="0"/>
                        </a:rPr>
                        <a:t>O(n)</a:t>
                      </a:r>
                    </a:p>
                  </a:txBody>
                  <a:tcPr/>
                </a:tc>
                <a:tc>
                  <a:txBody>
                    <a:bodyPr/>
                    <a:lstStyle/>
                    <a:p>
                      <a:pPr>
                        <a:buNone/>
                      </a:pPr>
                      <a:r>
                        <a:rPr lang="x-none" sz="1400">
                          <a:latin typeface="Liberation Serif" charset="0"/>
                          <a:sym typeface="+mn-ea"/>
                        </a:rPr>
                        <a:t>O(n)</a:t>
                      </a:r>
                      <a:endParaRPr sz="1400" dirty="0">
                        <a:latin typeface="Liberation Serif" charset="0"/>
                      </a:endParaRPr>
                    </a:p>
                  </a:txBody>
                  <a:tcPr/>
                </a:tc>
                <a:tc>
                  <a:txBody>
                    <a:bodyPr/>
                    <a:lstStyle/>
                    <a:p>
                      <a:pPr>
                        <a:buNone/>
                      </a:pPr>
                      <a:r>
                        <a:rPr lang="x-none" sz="1400">
                          <a:latin typeface="Liberation Serif" charset="0"/>
                          <a:sym typeface="+mn-ea"/>
                        </a:rPr>
                        <a:t>O(n)</a:t>
                      </a:r>
                      <a:endParaRPr sz="1400">
                        <a:latin typeface="Liberation Serif" charset="0"/>
                      </a:endParaRPr>
                    </a:p>
                  </a:txBody>
                  <a:tcPr/>
                </a:tc>
              </a:tr>
              <a:tr h="304800">
                <a:tc rowSpan="4">
                  <a:txBody>
                    <a:bodyPr/>
                    <a:lstStyle/>
                    <a:p>
                      <a:pPr algn="ctr">
                        <a:buNone/>
                      </a:pPr>
                      <a:r>
                        <a:rPr lang="en-US" dirty="0" smtClean="0">
                          <a:latin typeface="Liberation Serif" charset="0"/>
                        </a:rPr>
                        <a:t>Train</a:t>
                      </a:r>
                      <a:r>
                        <a:rPr lang="x-none" smtClean="0">
                          <a:latin typeface="Liberation Serif" charset="0"/>
                        </a:rPr>
                        <a:t>LL</a:t>
                      </a:r>
                      <a:endParaRPr lang="x-none" dirty="0">
                        <a:latin typeface="Liberation Serif" charset="0"/>
                      </a:endParaRPr>
                    </a:p>
                  </a:txBody>
                  <a:tcPr/>
                </a:tc>
                <a:tc rowSpan="4">
                  <a:txBody>
                    <a:bodyPr/>
                    <a:lstStyle/>
                    <a:p>
                      <a:pPr algn="ctr">
                        <a:buNone/>
                      </a:pPr>
                      <a:r>
                        <a:rPr lang="x-none" dirty="0">
                          <a:latin typeface="Liberation Serif" charset="0"/>
                        </a:rPr>
                        <a:t>Linked List</a:t>
                      </a:r>
                    </a:p>
                  </a:txBody>
                  <a:tcPr/>
                </a:tc>
                <a:tc>
                  <a:txBody>
                    <a:bodyPr/>
                    <a:lstStyle/>
                    <a:p>
                      <a:pPr>
                        <a:buNone/>
                      </a:pPr>
                      <a:r>
                        <a:rPr lang="x-none" sz="1400">
                          <a:latin typeface="Liberation Serif" charset="0"/>
                        </a:rPr>
                        <a:t>Insert</a:t>
                      </a:r>
                    </a:p>
                  </a:txBody>
                  <a:tcPr/>
                </a:tc>
                <a:tc>
                  <a:txBody>
                    <a:bodyPr/>
                    <a:lstStyle/>
                    <a:p>
                      <a:pPr>
                        <a:buNone/>
                      </a:pPr>
                      <a:r>
                        <a:rPr lang="en-US" sz="1400" dirty="0">
                          <a:latin typeface="Liberation Serif" charset="0"/>
                        </a:rPr>
                        <a:t>O(1)</a:t>
                      </a:r>
                      <a:endParaRPr lang="x-none" sz="1400" dirty="0">
                        <a:latin typeface="Liberation Serif"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O(1)</a:t>
                      </a:r>
                      <a:endParaRPr lang="x-none" sz="1400" dirty="0">
                        <a:latin typeface="Liberation Serif"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O(1)</a:t>
                      </a:r>
                      <a:endParaRPr lang="x-none" sz="1400" dirty="0">
                        <a:latin typeface="Liberation Serif" charset="0"/>
                      </a:endParaRP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dirty="0">
                          <a:latin typeface="Liberation Serif" charset="0"/>
                        </a:rPr>
                        <a:t>Removal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O(1)</a:t>
                      </a:r>
                      <a:endParaRPr lang="x-none" sz="1400" dirty="0">
                        <a:latin typeface="Liberation Serif"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O(1)</a:t>
                      </a:r>
                      <a:endParaRPr lang="x-none" sz="1400" dirty="0">
                        <a:latin typeface="Liberation Serif"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O(1)</a:t>
                      </a:r>
                      <a:endParaRPr lang="x-none" sz="1400" dirty="0">
                        <a:latin typeface="Liberation Serif" charset="0"/>
                      </a:endParaRP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dirty="0">
                          <a:latin typeface="Liberation Serif" charset="0"/>
                        </a:rPr>
                        <a:t>Search</a:t>
                      </a:r>
                    </a:p>
                  </a:txBody>
                  <a:tcPr/>
                </a:tc>
                <a:tc>
                  <a:txBody>
                    <a:bodyPr/>
                    <a:lstStyle/>
                    <a:p>
                      <a:pPr>
                        <a:buNone/>
                      </a:pPr>
                      <a:r>
                        <a:rPr lang="en-US" sz="1400" dirty="0">
                          <a:latin typeface="Liberation Serif" charset="0"/>
                        </a:rPr>
                        <a:t>O(n)</a:t>
                      </a:r>
                      <a:endParaRPr lang="x-none" sz="1400" dirty="0">
                        <a:latin typeface="Liberation Serif" charset="0"/>
                      </a:endParaRPr>
                    </a:p>
                  </a:txBody>
                  <a:tcPr/>
                </a:tc>
                <a:tc>
                  <a:txBody>
                    <a:bodyPr/>
                    <a:lstStyle/>
                    <a:p>
                      <a:pPr>
                        <a:buNone/>
                      </a:pPr>
                      <a:r>
                        <a:rPr lang="en-US" sz="1400" dirty="0">
                          <a:latin typeface="Liberation Serif" charset="0"/>
                        </a:rPr>
                        <a:t>O(n)</a:t>
                      </a:r>
                      <a:endParaRPr sz="1400" dirty="0">
                        <a:latin typeface="Liberation Serif"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O(1)</a:t>
                      </a:r>
                      <a:endParaRPr lang="x-none" sz="1400" dirty="0">
                        <a:latin typeface="Liberation Serif" charset="0"/>
                      </a:endParaRPr>
                    </a:p>
                  </a:txBody>
                  <a:tcPr/>
                </a:tc>
              </a:tr>
              <a:tr h="304800">
                <a:tc vMerge="1">
                  <a:txBody>
                    <a:bodyPr/>
                    <a:lstStyle/>
                    <a:p>
                      <a:endParaRPr lang="en-US"/>
                    </a:p>
                  </a:txBody>
                  <a:tcPr/>
                </a:tc>
                <a:tc vMerge="1">
                  <a:txBody>
                    <a:bodyPr/>
                    <a:lstStyle/>
                    <a:p>
                      <a:endParaRPr lang="en-US"/>
                    </a:p>
                  </a:txBody>
                  <a:tcPr/>
                </a:tc>
                <a:tc>
                  <a:txBody>
                    <a:bodyPr/>
                    <a:lstStyle/>
                    <a:p>
                      <a:pPr>
                        <a:buNone/>
                      </a:pPr>
                      <a:r>
                        <a:rPr lang="x-none" sz="1400" dirty="0">
                          <a:latin typeface="Liberation Serif" charset="0"/>
                        </a:rPr>
                        <a:t>Traversal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O(n)</a:t>
                      </a:r>
                      <a:endParaRPr lang="x-none" sz="1400" dirty="0">
                        <a:latin typeface="Liberation Serif"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O(n)</a:t>
                      </a:r>
                      <a:endParaRPr lang="x-none" sz="1400" dirty="0">
                        <a:latin typeface="Liberation Serif"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Liberation Serif" charset="0"/>
                        </a:rPr>
                        <a:t>O(n)</a:t>
                      </a:r>
                      <a:endParaRPr lang="x-none" sz="1400" dirty="0">
                        <a:latin typeface="Liberation Serif" charset="0"/>
                      </a:endParaRPr>
                    </a:p>
                  </a:txBody>
                  <a:tcPr/>
                </a:tc>
              </a:tr>
            </a:tbl>
          </a:graphicData>
        </a:graphic>
      </p:graphicFrame>
    </p:spTree>
    <p:extLst>
      <p:ext uri="{BB962C8B-B14F-4D97-AF65-F5344CB8AC3E}">
        <p14:creationId xmlns:p14="http://schemas.microsoft.com/office/powerpoint/2010/main" val="2081806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18" y="304800"/>
            <a:ext cx="8686800" cy="6109365"/>
          </a:xfrm>
          <a:prstGeom prst="rect">
            <a:avLst/>
          </a:prstGeom>
        </p:spPr>
        <p:txBody>
          <a:bodyPr wrap="square">
            <a:spAutoFit/>
          </a:bodyPr>
          <a:lstStyle/>
          <a:p>
            <a:r>
              <a:rPr lang="en-US" sz="2300" b="1" u="sng"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For the </a:t>
            </a:r>
            <a:r>
              <a:rPr lang="en-US" sz="2300" b="1" u="sng" dirty="0" err="1" smtClean="0">
                <a:ln w="12700">
                  <a:solidFill>
                    <a:srgbClr val="000000"/>
                  </a:solidFill>
                  <a:prstDash val="solid"/>
                </a:ln>
                <a:solidFill>
                  <a:srgbClr val="FFFF00"/>
                </a:solidFill>
                <a:effectLst>
                  <a:outerShdw blurRad="41275" dist="20320" dir="1800000" algn="tl" rotWithShape="0">
                    <a:srgbClr val="000000">
                      <a:alpha val="40000"/>
                    </a:srgbClr>
                  </a:outerShdw>
                </a:effectLst>
              </a:rPr>
              <a:t>TrainList</a:t>
            </a:r>
            <a:r>
              <a:rPr lang="en-US" sz="2300" b="1" u="sng"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 class we used a binary search tree because each node is a Train hence there is consistent need to be searching the train. Within the Binary Search tree, the key is the train number, which is then used for searching as well as for sorting when inserting a new Train. A binary search tree is more convenient when searching as compared to other data structures as it has a running time of O(log n) which is much more efficient than O(n) within a Linked List. When outputting sorted  information,  a binary search tree only requires an </a:t>
            </a:r>
            <a:r>
              <a:rPr lang="en-US" sz="2300" b="1" u="sng" dirty="0" err="1" smtClean="0">
                <a:ln w="12700">
                  <a:solidFill>
                    <a:srgbClr val="000000"/>
                  </a:solidFill>
                  <a:prstDash val="solid"/>
                </a:ln>
                <a:solidFill>
                  <a:srgbClr val="FFFF00"/>
                </a:solidFill>
                <a:effectLst>
                  <a:outerShdw blurRad="41275" dist="20320" dir="1800000" algn="tl" rotWithShape="0">
                    <a:srgbClr val="000000">
                      <a:alpha val="40000"/>
                    </a:srgbClr>
                  </a:outerShdw>
                </a:effectLst>
              </a:rPr>
              <a:t>inorder</a:t>
            </a:r>
            <a:r>
              <a:rPr lang="en-US" sz="2300" b="1" u="sng"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 traversal costing O(n)in all cases, whereas in other data structures like array-based lists or linked list it will be O(n</a:t>
            </a:r>
            <a:r>
              <a:rPr lang="en-US" sz="2300" b="1" u="sng" baseline="30000"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2</a:t>
            </a:r>
            <a:r>
              <a:rPr lang="en-US" sz="2300" b="1" u="sng"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 unless much more convenient algorithms are employed. </a:t>
            </a:r>
          </a:p>
          <a:p>
            <a:r>
              <a:rPr lang="en-US" sz="2300" b="1" u="sng"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The </a:t>
            </a:r>
            <a:r>
              <a:rPr lang="en-US" sz="2300" b="1" u="sng" dirty="0">
                <a:ln w="12700">
                  <a:solidFill>
                    <a:srgbClr val="000000"/>
                  </a:solidFill>
                  <a:prstDash val="solid"/>
                </a:ln>
                <a:solidFill>
                  <a:srgbClr val="FFFF00"/>
                </a:solidFill>
                <a:effectLst>
                  <a:outerShdw blurRad="41275" dist="20320" dir="1800000" algn="tl" rotWithShape="0">
                    <a:srgbClr val="000000">
                      <a:alpha val="40000"/>
                    </a:srgbClr>
                  </a:outerShdw>
                </a:effectLst>
              </a:rPr>
              <a:t>array-based List used within the </a:t>
            </a:r>
            <a:r>
              <a:rPr lang="en-US" sz="2300" b="1" u="sng" dirty="0" err="1">
                <a:ln w="12700">
                  <a:solidFill>
                    <a:srgbClr val="000000"/>
                  </a:solidFill>
                  <a:prstDash val="solid"/>
                </a:ln>
                <a:solidFill>
                  <a:srgbClr val="FFFF00"/>
                </a:solidFill>
                <a:effectLst>
                  <a:outerShdw blurRad="41275" dist="20320" dir="1800000" algn="tl" rotWithShape="0">
                    <a:srgbClr val="000000">
                      <a:alpha val="40000"/>
                    </a:srgbClr>
                  </a:outerShdw>
                </a:effectLst>
              </a:rPr>
              <a:t>SeatList</a:t>
            </a:r>
            <a:r>
              <a:rPr lang="en-US" sz="2300" b="1" u="sng" dirty="0">
                <a:ln w="12700">
                  <a:solidFill>
                    <a:srgbClr val="000000"/>
                  </a:solidFill>
                  <a:prstDash val="solid"/>
                </a:ln>
                <a:solidFill>
                  <a:srgbClr val="FFFF00"/>
                </a:solidFill>
                <a:effectLst>
                  <a:outerShdw blurRad="41275" dist="20320" dir="1800000" algn="tl" rotWithShape="0">
                    <a:srgbClr val="000000">
                      <a:alpha val="40000"/>
                    </a:srgbClr>
                  </a:outerShdw>
                </a:effectLst>
              </a:rPr>
              <a:t> is also suitable since we will always have a fixed amount of seats within a plane. Accessing any element (i.e. a passenger) can be achieved with constant running time A linked list could have also been used for this task but considering the amount of space it requires as overheads, an array based list seemed more appealing in this regard</a:t>
            </a:r>
            <a:r>
              <a:rPr lang="en-US" sz="2300" b="1" u="sng"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a:t>
            </a:r>
            <a:endParaRPr lang="en-US" sz="2300" b="1" u="sng" dirty="0">
              <a:ln w="12700">
                <a:solidFill>
                  <a:srgbClr val="000000"/>
                </a:solidFill>
                <a:prstDash val="solid"/>
              </a:ln>
              <a:solidFill>
                <a:srgbClr val="FFFF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631606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74345"/>
            <a:ext cx="8686800" cy="6001643"/>
          </a:xfrm>
          <a:prstGeom prst="rect">
            <a:avLst/>
          </a:prstGeom>
        </p:spPr>
        <p:txBody>
          <a:bodyPr wrap="square">
            <a:spAutoFit/>
          </a:bodyPr>
          <a:lstStyle/>
          <a:p>
            <a:r>
              <a:rPr lang="en-US" sz="2400" b="1" u="sng" dirty="0">
                <a:ln w="12700">
                  <a:solidFill>
                    <a:srgbClr val="000000"/>
                  </a:solidFill>
                  <a:prstDash val="solid"/>
                </a:ln>
                <a:solidFill>
                  <a:srgbClr val="FFFF00"/>
                </a:solidFill>
                <a:effectLst>
                  <a:outerShdw blurRad="41275" dist="20320" dir="1800000" algn="tl" rotWithShape="0">
                    <a:srgbClr val="000000">
                      <a:alpha val="40000"/>
                    </a:srgbClr>
                  </a:outerShdw>
                </a:effectLst>
              </a:rPr>
              <a:t>The algorithm engaged for sorting the array-based list is merge sort since so far it has the best running time of O(</a:t>
            </a:r>
            <a:r>
              <a:rPr lang="en-US" sz="2400" b="1" u="sng" dirty="0" err="1">
                <a:ln w="12700">
                  <a:solidFill>
                    <a:srgbClr val="000000"/>
                  </a:solidFill>
                  <a:prstDash val="solid"/>
                </a:ln>
                <a:solidFill>
                  <a:srgbClr val="FFFF00"/>
                </a:solidFill>
                <a:effectLst>
                  <a:outerShdw blurRad="41275" dist="20320" dir="1800000" algn="tl" rotWithShape="0">
                    <a:srgbClr val="000000">
                      <a:alpha val="40000"/>
                    </a:srgbClr>
                  </a:outerShdw>
                </a:effectLst>
              </a:rPr>
              <a:t>nlogn</a:t>
            </a:r>
            <a:r>
              <a:rPr lang="en-US" sz="2400" b="1" u="sng" dirty="0">
                <a:ln w="12700">
                  <a:solidFill>
                    <a:srgbClr val="000000"/>
                  </a:solidFill>
                  <a:prstDash val="solid"/>
                </a:ln>
                <a:solidFill>
                  <a:srgbClr val="FFFF00"/>
                </a:solidFill>
                <a:effectLst>
                  <a:outerShdw blurRad="41275" dist="20320" dir="1800000" algn="tl" rotWithShape="0">
                    <a:srgbClr val="000000">
                      <a:alpha val="40000"/>
                    </a:srgbClr>
                  </a:outerShdw>
                </a:effectLst>
              </a:rPr>
              <a:t>). With this approach we had to pay the price for the overhead memory required for a temporary array, but since our line of thought didn’t require an array that is too large for seats within a plane we got by with this algorithm.</a:t>
            </a:r>
          </a:p>
          <a:p>
            <a:r>
              <a:rPr lang="en-US" sz="2400" b="1" u="sng" dirty="0">
                <a:ln w="12700">
                  <a:solidFill>
                    <a:srgbClr val="000000"/>
                  </a:solidFill>
                  <a:prstDash val="solid"/>
                </a:ln>
                <a:solidFill>
                  <a:srgbClr val="FFFF00"/>
                </a:solidFill>
                <a:effectLst>
                  <a:outerShdw blurRad="41275" dist="20320" dir="1800000" algn="tl" rotWithShape="0">
                    <a:srgbClr val="000000">
                      <a:alpha val="40000"/>
                    </a:srgbClr>
                  </a:outerShdw>
                </a:effectLst>
              </a:rPr>
              <a:t>We used binary search for searching within the array-based list(sorted) as this yielded a worst (or average) case time complexity of O(</a:t>
            </a:r>
            <a:r>
              <a:rPr lang="en-US" sz="2400" b="1" u="sng" dirty="0" err="1">
                <a:ln w="12700">
                  <a:solidFill>
                    <a:srgbClr val="000000"/>
                  </a:solidFill>
                  <a:prstDash val="solid"/>
                </a:ln>
                <a:solidFill>
                  <a:srgbClr val="FFFF00"/>
                </a:solidFill>
                <a:effectLst>
                  <a:outerShdw blurRad="41275" dist="20320" dir="1800000" algn="tl" rotWithShape="0">
                    <a:srgbClr val="000000">
                      <a:alpha val="40000"/>
                    </a:srgbClr>
                  </a:outerShdw>
                </a:effectLst>
              </a:rPr>
              <a:t>logn</a:t>
            </a:r>
            <a:r>
              <a:rPr lang="en-US" sz="2400" b="1" u="sng" dirty="0">
                <a:ln w="12700">
                  <a:solidFill>
                    <a:srgbClr val="000000"/>
                  </a:solidFill>
                  <a:prstDash val="solid"/>
                </a:ln>
                <a:solidFill>
                  <a:srgbClr val="FFFF00"/>
                </a:solidFill>
                <a:effectLst>
                  <a:outerShdw blurRad="41275" dist="20320" dir="1800000" algn="tl" rotWithShape="0">
                    <a:srgbClr val="000000">
                      <a:alpha val="40000"/>
                    </a:srgbClr>
                  </a:outerShdw>
                </a:effectLst>
              </a:rPr>
              <a:t>), and O(1) in the best case. This proved to be more workable, than sequential search with O(n) running time in the worst case.</a:t>
            </a:r>
          </a:p>
          <a:p>
            <a:r>
              <a:rPr lang="en-US" sz="2400" b="1" u="sng" dirty="0">
                <a:ln w="12700">
                  <a:solidFill>
                    <a:srgbClr val="000000"/>
                  </a:solidFill>
                  <a:prstDash val="solid"/>
                </a:ln>
                <a:solidFill>
                  <a:srgbClr val="FFFF00"/>
                </a:solidFill>
                <a:effectLst>
                  <a:outerShdw blurRad="41275" dist="20320" dir="1800000" algn="tl" rotWithShape="0">
                    <a:srgbClr val="000000">
                      <a:alpha val="40000"/>
                    </a:srgbClr>
                  </a:outerShdw>
                </a:effectLst>
              </a:rPr>
              <a:t>An array- based queue was the most appropriate data structure when it came to the </a:t>
            </a:r>
            <a:r>
              <a:rPr lang="en-US" sz="2400" b="1" u="sng" dirty="0" err="1">
                <a:ln w="12700">
                  <a:solidFill>
                    <a:srgbClr val="000000"/>
                  </a:solidFill>
                  <a:prstDash val="solid"/>
                </a:ln>
                <a:solidFill>
                  <a:srgbClr val="FFFF00"/>
                </a:solidFill>
                <a:effectLst>
                  <a:outerShdw blurRad="41275" dist="20320" dir="1800000" algn="tl" rotWithShape="0">
                    <a:srgbClr val="000000">
                      <a:alpha val="40000"/>
                    </a:srgbClr>
                  </a:outerShdw>
                </a:effectLst>
              </a:rPr>
              <a:t>WaitingList</a:t>
            </a:r>
            <a:r>
              <a:rPr lang="en-US" sz="2400" b="1" u="sng" dirty="0">
                <a:ln w="12700">
                  <a:solidFill>
                    <a:srgbClr val="000000"/>
                  </a:solidFill>
                  <a:prstDash val="solid"/>
                </a:ln>
                <a:solidFill>
                  <a:srgbClr val="FFFF00"/>
                </a:solidFill>
                <a:effectLst>
                  <a:outerShdw blurRad="41275" dist="20320" dir="1800000" algn="tl" rotWithShape="0">
                    <a:srgbClr val="000000">
                      <a:alpha val="40000"/>
                    </a:srgbClr>
                  </a:outerShdw>
                </a:effectLst>
              </a:rPr>
              <a:t> class since the principle of FIFO was very vital. The time and space complexities of this data structure also seemed appealing as they didn’t have any major setbacks.</a:t>
            </a:r>
          </a:p>
        </p:txBody>
      </p:sp>
    </p:spTree>
    <p:extLst>
      <p:ext uri="{BB962C8B-B14F-4D97-AF65-F5344CB8AC3E}">
        <p14:creationId xmlns:p14="http://schemas.microsoft.com/office/powerpoint/2010/main" val="945435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5913799" cy="707886"/>
          </a:xfrm>
          <a:prstGeom prst="rect">
            <a:avLst/>
          </a:prstGeom>
        </p:spPr>
        <p:txBody>
          <a:bodyPr wrap="none">
            <a:spAutoFit/>
          </a:bodyPr>
          <a:lstStyle/>
          <a:p>
            <a:pPr algn="ctr"/>
            <a:r>
              <a:rPr lang="en-ZA" sz="40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Scope for Improvement</a:t>
            </a:r>
            <a:endParaRPr lang="en-ZA" sz="40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endParaRPr>
          </a:p>
        </p:txBody>
      </p:sp>
      <p:sp>
        <p:nvSpPr>
          <p:cNvPr id="3" name="Rectangle 2"/>
          <p:cNvSpPr/>
          <p:nvPr/>
        </p:nvSpPr>
        <p:spPr>
          <a:xfrm>
            <a:off x="595745" y="1981200"/>
            <a:ext cx="8229600" cy="3416320"/>
          </a:xfrm>
          <a:prstGeom prst="rect">
            <a:avLst/>
          </a:prstGeom>
        </p:spPr>
        <p:txBody>
          <a:bodyPr wrap="square">
            <a:spAutoFit/>
          </a:bodyPr>
          <a:lstStyle/>
          <a:p>
            <a:pPr marL="285750" indent="-285750">
              <a:buFont typeface="Arial" panose="02080604020202020204" charset="0"/>
              <a:buChar char="•"/>
            </a:pPr>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Our project is quite efficient, as it uses thoroughly thought </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through data structures and algorithms to achieve the most </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efficient time complexities and hence we have accomplished the </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sole purpose of this project.</a:t>
            </a:r>
          </a:p>
          <a:p>
            <a:pPr marL="285750" indent="-285750">
              <a:buFont typeface="Arial" panose="02080604020202020204" charset="0"/>
              <a:buChar char="•"/>
            </a:pPr>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We, however, think that given more time and resources we can try </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to devise ways to make use of even much better algorithms </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that will yield time complexities close to the ideal case, and</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even minimum space requirements.  </a:t>
            </a:r>
          </a:p>
          <a:p>
            <a:pPr marL="285750" indent="-285750">
              <a:buFont typeface="Arial" panose="02080604020202020204" charset="0"/>
              <a:buChar char="•"/>
            </a:pPr>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To make our system more usable and user friendly in the future we</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look forward to add more functions, creating a GUI as well as </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making it accessible online to match up or even surpass the modern </a:t>
            </a:r>
          </a:p>
          <a:p>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day Train Reservation Systems</a:t>
            </a:r>
            <a:endParaRPr lang="en-US"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endParaRPr>
          </a:p>
        </p:txBody>
      </p:sp>
    </p:spTree>
    <p:extLst>
      <p:ext uri="{BB962C8B-B14F-4D97-AF65-F5344CB8AC3E}">
        <p14:creationId xmlns:p14="http://schemas.microsoft.com/office/powerpoint/2010/main" val="929064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09" y="1828800"/>
            <a:ext cx="8991600" cy="3970318"/>
          </a:xfrm>
          <a:prstGeom prst="rect">
            <a:avLst/>
          </a:prstGeom>
        </p:spPr>
        <p:txBody>
          <a:bodyPr wrap="square">
            <a:spAutoFit/>
          </a:bodyPr>
          <a:lstStyle/>
          <a:p>
            <a:r>
              <a:rPr lang="en-US"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For comparison’s sake we had a Linked List implementation as well as a binary search tree. After the execution of our project we noticed that, initially when we had a small amount of information in our database, there wasn’t much of a difference with the running time. A significant change was noted only when the input size increased. The linked list implementation seemed to fall behind. This led to the confirmation that a binary search tree is more efficient for search operations as compared to the linked list. The disadvantage with the binary search tree is its space overheads as each node will require two extra pointers to maintain its structure. But in our project we made sure each node contained required information so as to minimize this space inefficiency. We also had to take note that when inserting the Train into the binary search tree, we randomized the keys values so that they were not sorted at the time of insertion otherwise our binary search tree would end up being unbalanced (like just a linked list) with an inefficient searching time complexities.  </a:t>
            </a:r>
          </a:p>
        </p:txBody>
      </p:sp>
    </p:spTree>
    <p:extLst>
      <p:ext uri="{BB962C8B-B14F-4D97-AF65-F5344CB8AC3E}">
        <p14:creationId xmlns:p14="http://schemas.microsoft.com/office/powerpoint/2010/main" val="2836677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noAutofit/>
          </a:bodyPr>
          <a:lstStyle/>
          <a:p>
            <a:r>
              <a:rPr lang="en-US" sz="96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TEAM WORK</a:t>
            </a:r>
            <a:endParaRPr lang="en-US" sz="9600" b="1" dirty="0">
              <a:ln w="12700">
                <a:solidFill>
                  <a:srgbClr val="000000"/>
                </a:solidFill>
                <a:prstDash val="solid"/>
              </a:ln>
              <a:solidFill>
                <a:srgbClr val="FFFF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396005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Autofit/>
          </a:bodyPr>
          <a:lstStyle/>
          <a:p>
            <a:r>
              <a:rPr lang="en-US" sz="96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rPr>
              <a:t>THE TEAM</a:t>
            </a:r>
            <a:endParaRPr lang="en-US" sz="9600" b="1" dirty="0">
              <a:ln w="12700">
                <a:solidFill>
                  <a:srgbClr val="000000"/>
                </a:solidFill>
                <a:prstDash val="solid"/>
              </a:ln>
              <a:solidFill>
                <a:srgbClr val="FFFF00"/>
              </a:solidFill>
              <a:effectLst>
                <a:outerShdw blurRad="41275" dist="20320" dir="1800000" algn="tl" rotWithShape="0">
                  <a:srgbClr val="000000">
                    <a:alpha val="40000"/>
                  </a:srgbClr>
                </a:outerShdw>
              </a:effectLst>
            </a:endParaRPr>
          </a:p>
        </p:txBody>
      </p:sp>
      <p:pic>
        <p:nvPicPr>
          <p:cNvPr id="3074" name="Picture 2" descr="C:\Users\PRIMROSE\Desktop\5289429193964444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2362200"/>
            <a:ext cx="9296400" cy="803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489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91" y="152401"/>
            <a:ext cx="4800600" cy="1200329"/>
          </a:xfrm>
          <a:prstGeom prst="rect">
            <a:avLst/>
          </a:prstGeom>
        </p:spPr>
        <p:txBody>
          <a:bodyPr wrap="square">
            <a:spAutoFit/>
          </a:bodyPr>
          <a:lstStyle/>
          <a:p>
            <a:r>
              <a:rPr lang="en-ZA" sz="36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Algerian" panose="04020705040A02060702" pitchFamily="82" charset="0"/>
              </a:rPr>
              <a:t>Project Introduction</a:t>
            </a:r>
            <a:endParaRPr lang="en-ZA" sz="36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Algerian" panose="04020705040A02060702" pitchFamily="82" charset="0"/>
            </a:endParaRPr>
          </a:p>
        </p:txBody>
      </p:sp>
      <p:sp>
        <p:nvSpPr>
          <p:cNvPr id="4" name="Rectangle 3"/>
          <p:cNvSpPr/>
          <p:nvPr/>
        </p:nvSpPr>
        <p:spPr>
          <a:xfrm>
            <a:off x="304800" y="1318095"/>
            <a:ext cx="7848600" cy="5909310"/>
          </a:xfrm>
          <a:prstGeom prst="rect">
            <a:avLst/>
          </a:prstGeom>
        </p:spPr>
        <p:txBody>
          <a:bodyPr wrap="square">
            <a:spAutoFit/>
          </a:bodyPr>
          <a:lstStyle/>
          <a:p>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Abstract:</a:t>
            </a:r>
          </a:p>
          <a:p>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With the breaking of the modern day </a:t>
            </a:r>
            <a:r>
              <a:rPr lang="en-ZA" sz="2400" b="1" dirty="0" err="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era,technology</a:t>
            </a: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 has </a:t>
            </a:r>
            <a:r>
              <a:rPr lang="en-ZA" sz="2400" b="1" dirty="0" err="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molded</a:t>
            </a: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 every aspect of our </a:t>
            </a:r>
            <a:r>
              <a:rPr lang="en-ZA" sz="2400" b="1" dirty="0" err="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livelihood.People</a:t>
            </a: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 </a:t>
            </a: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all around </a:t>
            </a: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the globe are looking for faster and more convenient means of getting by with each task of their daily </a:t>
            </a:r>
            <a:r>
              <a:rPr lang="en-ZA" sz="2400" b="1" dirty="0" err="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routines.transport</a:t>
            </a: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 has for media backbone of the </a:t>
            </a:r>
            <a:r>
              <a:rPr lang="en-ZA" sz="2400" b="1" dirty="0" err="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world’seconomic,social</a:t>
            </a: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 and political </a:t>
            </a:r>
            <a:r>
              <a:rPr lang="en-ZA" sz="2400" b="1" dirty="0" err="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activities,more</a:t>
            </a: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 so trains.</a:t>
            </a:r>
          </a:p>
          <a:p>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a:rPr>
              <a:t>With this in mind, our team decided to look at what is already in use and see how we could improve its functionality; this led to our choice of a much simpler and more efficient train reservation system. Fully automated both for the client end line and the operational end line (the ones who control the trains).</a:t>
            </a:r>
          </a:p>
          <a:p>
            <a:endParaRPr lang="en-ZA" b="1" dirty="0" smtClean="0">
              <a:solidFill>
                <a:srgbClr val="FF0000"/>
              </a:solidFill>
              <a:effectLst>
                <a:outerShdw blurRad="38100" dist="19050" dir="2700000" algn="tl" rotWithShape="0">
                  <a:schemeClr val="dk1">
                    <a:alpha val="40000"/>
                  </a:schemeClr>
                </a:outerShdw>
              </a:effectLst>
              <a:latin typeface="Liberation Serif"/>
            </a:endParaRPr>
          </a:p>
        </p:txBody>
      </p:sp>
    </p:spTree>
    <p:extLst>
      <p:ext uri="{BB962C8B-B14F-4D97-AF65-F5344CB8AC3E}">
        <p14:creationId xmlns:p14="http://schemas.microsoft.com/office/powerpoint/2010/main" val="2484168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66843"/>
            <a:ext cx="8991600" cy="4524315"/>
          </a:xfrm>
          <a:prstGeom prst="rect">
            <a:avLst/>
          </a:prstGeom>
        </p:spPr>
        <p:txBody>
          <a:bodyPr wrap="square">
            <a:spAutoFit/>
          </a:bodyPr>
          <a:lstStyle/>
          <a:p>
            <a:pPr marL="285750" indent="-285750">
              <a:buFont typeface="Arial" panose="02080604020202020204" charset="0"/>
              <a:buChar char="•"/>
            </a:pPr>
            <a:r>
              <a:rPr lang="en-ZA" b="1" dirty="0">
                <a:solidFill>
                  <a:srgbClr val="FF0000"/>
                </a:solidFill>
                <a:effectLst>
                  <a:outerShdw blurRad="38100" dist="19050" dir="2700000" algn="tl" rotWithShape="0">
                    <a:schemeClr val="dk1">
                      <a:alpha val="40000"/>
                    </a:schemeClr>
                  </a:outerShdw>
                </a:effectLst>
                <a:latin typeface="Liberation Serif" charset="0"/>
              </a:rPr>
              <a:t> </a:t>
            </a:r>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In this project, we focus on train reservations. </a:t>
            </a:r>
          </a:p>
          <a:p>
            <a:pPr marL="285750" indent="-285750">
              <a:buFont typeface="Arial" panose="02080604020202020204" charset="0"/>
              <a:buChar char="•"/>
            </a:pPr>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Our aim is to make use of the knowledge we acquired </a:t>
            </a:r>
          </a:p>
          <a:p>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throughout this course by simulating a practical scenario. </a:t>
            </a:r>
          </a:p>
          <a:p>
            <a:pPr marL="285750" indent="-285750">
              <a:buFont typeface="Arial" panose="02080604020202020204" charset="0"/>
              <a:buChar char="•"/>
            </a:pPr>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The data structures and algorithms used in this project put forth</a:t>
            </a:r>
          </a:p>
          <a:p>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more efficient and thoroughly crafted ways of storing, processing </a:t>
            </a:r>
          </a:p>
          <a:p>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as well as outputting the required information.</a:t>
            </a:r>
          </a:p>
          <a:p>
            <a:pPr marL="285750" indent="-285750">
              <a:buFont typeface="Arial" panose="02080604020202020204" charset="0"/>
              <a:buChar char="•"/>
            </a:pPr>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In this way, our train reservation system will prove to be a handy tool </a:t>
            </a:r>
          </a:p>
          <a:p>
            <a:r>
              <a:rPr lang="en-US"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as far as meeting the modern day demands is concerned.</a:t>
            </a:r>
          </a:p>
        </p:txBody>
      </p:sp>
    </p:spTree>
    <p:extLst>
      <p:ext uri="{BB962C8B-B14F-4D97-AF65-F5344CB8AC3E}">
        <p14:creationId xmlns:p14="http://schemas.microsoft.com/office/powerpoint/2010/main" val="3747398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775" y="176898"/>
            <a:ext cx="4822825" cy="523220"/>
          </a:xfrm>
          <a:prstGeom prst="rect">
            <a:avLst/>
          </a:prstGeom>
        </p:spPr>
        <p:txBody>
          <a:bodyPr wrap="square">
            <a:spAutoFit/>
          </a:bodyPr>
          <a:lstStyle/>
          <a:p>
            <a:pPr lvl="0"/>
            <a:r>
              <a:rPr lang="en-ZA" sz="28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Algerian" panose="04020705040A02060702" pitchFamily="82" charset="0"/>
              </a:rPr>
              <a:t>The System’s Services</a:t>
            </a:r>
          </a:p>
        </p:txBody>
      </p:sp>
      <p:sp>
        <p:nvSpPr>
          <p:cNvPr id="4" name="Rectangle 3"/>
          <p:cNvSpPr/>
          <p:nvPr/>
        </p:nvSpPr>
        <p:spPr>
          <a:xfrm>
            <a:off x="387927" y="1828800"/>
            <a:ext cx="4692567" cy="369332"/>
          </a:xfrm>
          <a:prstGeom prst="rect">
            <a:avLst/>
          </a:prstGeom>
        </p:spPr>
        <p:txBody>
          <a:bodyPr wrap="none">
            <a:spAutoFit/>
          </a:bodyPr>
          <a:lstStyle/>
          <a:p>
            <a:r>
              <a:rPr lang="en-ZA"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Arial Black" panose="020B0A04020102020204" pitchFamily="34" charset="0"/>
              </a:rPr>
              <a:t>Our system caters for two end lines</a:t>
            </a:r>
            <a:endParaRPr lang="en-US"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Arial Black" panose="020B0A04020102020204" pitchFamily="34" charset="0"/>
            </a:endParaRPr>
          </a:p>
        </p:txBody>
      </p:sp>
      <p:sp>
        <p:nvSpPr>
          <p:cNvPr id="5" name="Rectangle 4"/>
          <p:cNvSpPr/>
          <p:nvPr/>
        </p:nvSpPr>
        <p:spPr>
          <a:xfrm>
            <a:off x="2945621" y="2198132"/>
            <a:ext cx="2390398" cy="369332"/>
          </a:xfrm>
          <a:prstGeom prst="rect">
            <a:avLst/>
          </a:prstGeom>
        </p:spPr>
        <p:txBody>
          <a:bodyPr wrap="none">
            <a:spAutoFit/>
          </a:bodyPr>
          <a:lstStyle/>
          <a:p>
            <a:r>
              <a:rPr lang="x-none" altLang="en-US" b="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Passenger End Line</a:t>
            </a:r>
            <a:endParaRPr lang="x-none" altLang="en-US" b="1">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endParaRPr>
          </a:p>
        </p:txBody>
      </p:sp>
      <p:sp>
        <p:nvSpPr>
          <p:cNvPr id="7" name="Oval 6"/>
          <p:cNvSpPr/>
          <p:nvPr/>
        </p:nvSpPr>
        <p:spPr>
          <a:xfrm>
            <a:off x="3953223" y="2507673"/>
            <a:ext cx="1828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train schedule</a:t>
            </a:r>
            <a:endParaRPr lang="en-US" dirty="0"/>
          </a:p>
        </p:txBody>
      </p:sp>
      <p:sp>
        <p:nvSpPr>
          <p:cNvPr id="12" name="Oval 11"/>
          <p:cNvSpPr/>
          <p:nvPr/>
        </p:nvSpPr>
        <p:spPr>
          <a:xfrm>
            <a:off x="5782023" y="4483677"/>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train</a:t>
            </a:r>
            <a:endParaRPr lang="en-US" dirty="0"/>
          </a:p>
        </p:txBody>
      </p:sp>
      <p:cxnSp>
        <p:nvCxnSpPr>
          <p:cNvPr id="15" name="Straight Arrow Connector 14"/>
          <p:cNvCxnSpPr/>
          <p:nvPr/>
        </p:nvCxnSpPr>
        <p:spPr>
          <a:xfrm flipH="1">
            <a:off x="6239223" y="59055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076700" y="5728855"/>
            <a:ext cx="1705323"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 a train</a:t>
            </a:r>
            <a:endParaRPr lang="en-US" dirty="0"/>
          </a:p>
        </p:txBody>
      </p:sp>
      <p:cxnSp>
        <p:nvCxnSpPr>
          <p:cNvPr id="18" name="Straight Arrow Connector 17"/>
          <p:cNvCxnSpPr/>
          <p:nvPr/>
        </p:nvCxnSpPr>
        <p:spPr>
          <a:xfrm>
            <a:off x="5525714" y="3543300"/>
            <a:ext cx="713509"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896164" y="6248400"/>
            <a:ext cx="123476"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905000" y="5451764"/>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reservations</a:t>
            </a:r>
            <a:endParaRPr lang="en-US" dirty="0"/>
          </a:p>
        </p:txBody>
      </p:sp>
      <p:cxnSp>
        <p:nvCxnSpPr>
          <p:cNvPr id="28" name="Straight Arrow Connector 27"/>
          <p:cNvCxnSpPr/>
          <p:nvPr/>
        </p:nvCxnSpPr>
        <p:spPr>
          <a:xfrm flipH="1" flipV="1">
            <a:off x="228600" y="5334000"/>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447800" y="3581400"/>
            <a:ext cx="1955021"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Cancel booking</a:t>
            </a:r>
            <a:endParaRPr lang="en-US" dirty="0"/>
          </a:p>
        </p:txBody>
      </p:sp>
      <p:cxnSp>
        <p:nvCxnSpPr>
          <p:cNvPr id="32" name="Straight Arrow Connector 31"/>
          <p:cNvCxnSpPr/>
          <p:nvPr/>
        </p:nvCxnSpPr>
        <p:spPr>
          <a:xfrm flipV="1">
            <a:off x="990600" y="37338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2"/>
          </p:cNvCxnSpPr>
          <p:nvPr/>
        </p:nvCxnSpPr>
        <p:spPr>
          <a:xfrm flipH="1">
            <a:off x="3276600" y="6224155"/>
            <a:ext cx="800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2449555" y="4902777"/>
            <a:ext cx="177995" cy="56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945621" y="3276600"/>
            <a:ext cx="950543"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123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52400"/>
            <a:ext cx="5410200" cy="523220"/>
          </a:xfrm>
          <a:prstGeom prst="rect">
            <a:avLst/>
          </a:prstGeom>
        </p:spPr>
        <p:txBody>
          <a:bodyPr wrap="square">
            <a:spAutoFit/>
          </a:bodyPr>
          <a:lstStyle/>
          <a:p>
            <a:r>
              <a:rPr lang="x-none" altLang="en-US" sz="2800" b="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sym typeface="+mn-ea"/>
              </a:rPr>
              <a:t>Administrative End Line</a:t>
            </a:r>
            <a:endParaRPr lang="en-US" sz="2800" b="1" dirty="0">
              <a:ln w="12700">
                <a:solidFill>
                  <a:srgbClr val="000000"/>
                </a:solidFill>
                <a:prstDash val="solid"/>
              </a:ln>
              <a:solidFill>
                <a:srgbClr val="FFFF00"/>
              </a:solidFill>
              <a:effectLst>
                <a:outerShdw blurRad="41275" dist="20320" dir="1800000" algn="tl" rotWithShape="0">
                  <a:srgbClr val="000000">
                    <a:alpha val="40000"/>
                  </a:srgbClr>
                </a:outerShdw>
              </a:effectLst>
            </a:endParaRPr>
          </a:p>
        </p:txBody>
      </p:sp>
      <p:sp>
        <p:nvSpPr>
          <p:cNvPr id="3" name="Rounded Rectangle 2"/>
          <p:cNvSpPr/>
          <p:nvPr/>
        </p:nvSpPr>
        <p:spPr>
          <a:xfrm>
            <a:off x="3328554" y="838200"/>
            <a:ext cx="2538845"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train</a:t>
            </a:r>
            <a:endParaRPr lang="en-US" dirty="0"/>
          </a:p>
        </p:txBody>
      </p:sp>
      <p:sp>
        <p:nvSpPr>
          <p:cNvPr id="4" name="Rounded Rectangle 3"/>
          <p:cNvSpPr/>
          <p:nvPr/>
        </p:nvSpPr>
        <p:spPr>
          <a:xfrm>
            <a:off x="6705600" y="2438400"/>
            <a:ext cx="2286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reservations in database</a:t>
            </a:r>
            <a:endParaRPr lang="en-US" dirty="0"/>
          </a:p>
        </p:txBody>
      </p:sp>
      <p:sp>
        <p:nvSpPr>
          <p:cNvPr id="5" name="Rounded Rectangle 4"/>
          <p:cNvSpPr/>
          <p:nvPr/>
        </p:nvSpPr>
        <p:spPr>
          <a:xfrm>
            <a:off x="5874326" y="5115791"/>
            <a:ext cx="2362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available  seats</a:t>
            </a:r>
            <a:endParaRPr lang="en-US" dirty="0"/>
          </a:p>
        </p:txBody>
      </p:sp>
      <p:sp>
        <p:nvSpPr>
          <p:cNvPr id="6" name="Rounded Rectangle 5"/>
          <p:cNvSpPr/>
          <p:nvPr/>
        </p:nvSpPr>
        <p:spPr>
          <a:xfrm>
            <a:off x="1371600" y="4953000"/>
            <a:ext cx="2699904" cy="1257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passenger gender statistics</a:t>
            </a:r>
            <a:endParaRPr lang="en-US" dirty="0"/>
          </a:p>
        </p:txBody>
      </p:sp>
      <p:cxnSp>
        <p:nvCxnSpPr>
          <p:cNvPr id="8" name="Straight Arrow Connector 7"/>
          <p:cNvCxnSpPr/>
          <p:nvPr/>
        </p:nvCxnSpPr>
        <p:spPr>
          <a:xfrm>
            <a:off x="6019800" y="1333500"/>
            <a:ext cx="121920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391400" y="4038600"/>
            <a:ext cx="304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67200" y="558165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38200" y="2514600"/>
            <a:ext cx="19812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a  </a:t>
            </a:r>
            <a:r>
              <a:rPr lang="en-US" dirty="0" smtClean="0"/>
              <a:t>train</a:t>
            </a:r>
            <a:endParaRPr lang="en-US" dirty="0"/>
          </a:p>
        </p:txBody>
      </p:sp>
      <p:cxnSp>
        <p:nvCxnSpPr>
          <p:cNvPr id="16" name="Straight Arrow Connector 15"/>
          <p:cNvCxnSpPr/>
          <p:nvPr/>
        </p:nvCxnSpPr>
        <p:spPr>
          <a:xfrm flipH="1" flipV="1">
            <a:off x="2057400" y="4038600"/>
            <a:ext cx="304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828800" y="15240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189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28600"/>
            <a:ext cx="184731" cy="584775"/>
          </a:xfrm>
          <a:prstGeom prst="rect">
            <a:avLst/>
          </a:prstGeom>
        </p:spPr>
        <p:txBody>
          <a:bodyPr wrap="none">
            <a:spAutoFit/>
          </a:bodyPr>
          <a:lstStyle/>
          <a:p>
            <a:endParaRPr lang="en-ZA" sz="3200" b="1" dirty="0">
              <a:solidFill>
                <a:srgbClr val="FF0000"/>
              </a:solidFill>
              <a:effectLst>
                <a:outerShdw blurRad="38100" dist="19050" dir="2700000" algn="tl" rotWithShape="0">
                  <a:schemeClr val="dk1">
                    <a:alpha val="40000"/>
                  </a:schemeClr>
                </a:outerShdw>
              </a:effectLst>
              <a:latin typeface="Liberation Serif" charset="0"/>
            </a:endParaRPr>
          </a:p>
        </p:txBody>
      </p:sp>
      <p:sp>
        <p:nvSpPr>
          <p:cNvPr id="3" name="Rectangle 2"/>
          <p:cNvSpPr/>
          <p:nvPr/>
        </p:nvSpPr>
        <p:spPr>
          <a:xfrm>
            <a:off x="228600" y="235526"/>
            <a:ext cx="6705600" cy="584775"/>
          </a:xfrm>
          <a:prstGeom prst="rect">
            <a:avLst/>
          </a:prstGeom>
        </p:spPr>
        <p:txBody>
          <a:bodyPr wrap="square">
            <a:spAutoFit/>
          </a:bodyPr>
          <a:lstStyle/>
          <a:p>
            <a:pPr lvl="0"/>
            <a:r>
              <a:rPr lang="en-ZA" sz="32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Main Framework Implementation</a:t>
            </a:r>
          </a:p>
        </p:txBody>
      </p:sp>
      <p:sp>
        <p:nvSpPr>
          <p:cNvPr id="4" name="Rectangle 3"/>
          <p:cNvSpPr/>
          <p:nvPr/>
        </p:nvSpPr>
        <p:spPr>
          <a:xfrm>
            <a:off x="228600" y="1219200"/>
            <a:ext cx="6248400" cy="1200329"/>
          </a:xfrm>
          <a:prstGeom prst="rect">
            <a:avLst/>
          </a:prstGeom>
        </p:spPr>
        <p:txBody>
          <a:bodyPr wrap="square">
            <a:spAutoFit/>
          </a:bodyPr>
          <a:lstStyle/>
          <a:p>
            <a:pPr marL="285750" indent="-285750">
              <a:buFont typeface="Arial" panose="02080604020202020204" charset="0"/>
              <a:buChar char="•"/>
            </a:pPr>
            <a:r>
              <a:rPr lang="en-ZA"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The figure below illustrates the project overview’s implementation.</a:t>
            </a:r>
          </a:p>
          <a:p>
            <a:pPr marL="285750" indent="-285750">
              <a:buFont typeface="Arial" panose="02080604020202020204" charset="0"/>
              <a:buChar char="•"/>
            </a:pPr>
            <a:r>
              <a:rPr lang="en-ZA"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For comparison’s sake we used two different implementations</a:t>
            </a:r>
            <a:endParaRPr lang="en-US" b="1" dirty="0">
              <a:ln w="12700">
                <a:solidFill>
                  <a:srgbClr val="000000"/>
                </a:solidFill>
                <a:prstDash val="solid"/>
              </a:ln>
              <a:solidFill>
                <a:srgbClr val="FFFF00"/>
              </a:solidFill>
              <a:effectLst>
                <a:outerShdw blurRad="41275" dist="20320" dir="1800000" algn="tl" rotWithShape="0">
                  <a:srgbClr val="000000">
                    <a:alpha val="40000"/>
                  </a:srgbClr>
                </a:outerShdw>
              </a:effectLst>
            </a:endParaRPr>
          </a:p>
        </p:txBody>
      </p:sp>
      <p:sp>
        <p:nvSpPr>
          <p:cNvPr id="5" name="Rectangle 4"/>
          <p:cNvSpPr/>
          <p:nvPr/>
        </p:nvSpPr>
        <p:spPr>
          <a:xfrm>
            <a:off x="1905000" y="2514601"/>
            <a:ext cx="4419600" cy="954107"/>
          </a:xfrm>
          <a:prstGeom prst="rect">
            <a:avLst/>
          </a:prstGeom>
        </p:spPr>
        <p:txBody>
          <a:bodyPr wrap="square">
            <a:spAutoFit/>
          </a:bodyPr>
          <a:lstStyle/>
          <a:p>
            <a:r>
              <a:rPr lang="en-US" sz="28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Linked List Implementation</a:t>
            </a:r>
            <a:endParaRPr lang="en-US" sz="28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381000" y="3494562"/>
            <a:ext cx="2362200" cy="1676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TRAIN</a:t>
            </a:r>
          </a:p>
          <a:p>
            <a:pPr algn="ctr"/>
            <a:endParaRPr lang="en-US" dirty="0">
              <a:solidFill>
                <a:schemeClr val="bg1"/>
              </a:solidFill>
            </a:endParaRPr>
          </a:p>
          <a:p>
            <a:pPr algn="ctr"/>
            <a:r>
              <a:rPr lang="en-US" sz="1400" dirty="0" smtClean="0">
                <a:solidFill>
                  <a:schemeClr val="bg1"/>
                </a:solidFill>
              </a:rPr>
              <a:t>Variables with train details</a:t>
            </a:r>
          </a:p>
          <a:p>
            <a:pPr algn="ctr"/>
            <a:endParaRPr lang="en-US" dirty="0">
              <a:solidFill>
                <a:schemeClr val="bg1"/>
              </a:solidFill>
            </a:endParaRPr>
          </a:p>
          <a:p>
            <a:pPr algn="ctr"/>
            <a:endParaRPr lang="en-US" dirty="0">
              <a:solidFill>
                <a:schemeClr val="bg1"/>
              </a:solidFill>
            </a:endParaRPr>
          </a:p>
        </p:txBody>
      </p:sp>
      <p:cxnSp>
        <p:nvCxnSpPr>
          <p:cNvPr id="15" name="Straight Arrow Connector 14"/>
          <p:cNvCxnSpPr>
            <a:stCxn id="8" idx="3"/>
          </p:cNvCxnSpPr>
          <p:nvPr/>
        </p:nvCxnSpPr>
        <p:spPr>
          <a:xfrm>
            <a:off x="2743200" y="4332762"/>
            <a:ext cx="1447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Rectangle 16"/>
          <p:cNvSpPr/>
          <p:nvPr/>
        </p:nvSpPr>
        <p:spPr>
          <a:xfrm>
            <a:off x="4038600" y="3468708"/>
            <a:ext cx="2438400" cy="17022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TRAIN</a:t>
            </a:r>
          </a:p>
          <a:p>
            <a:pPr algn="ctr"/>
            <a:endParaRPr lang="en-US" dirty="0"/>
          </a:p>
          <a:p>
            <a:pPr algn="ctr"/>
            <a:endParaRPr lang="en-US" dirty="0"/>
          </a:p>
        </p:txBody>
      </p:sp>
      <p:cxnSp>
        <p:nvCxnSpPr>
          <p:cNvPr id="21" name="Straight Arrow Connector 20"/>
          <p:cNvCxnSpPr>
            <a:stCxn id="17" idx="3"/>
          </p:cNvCxnSpPr>
          <p:nvPr/>
        </p:nvCxnSpPr>
        <p:spPr>
          <a:xfrm>
            <a:off x="6477000" y="4319835"/>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7239000" y="3468708"/>
            <a:ext cx="1905000" cy="17022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TRAIN</a:t>
            </a:r>
          </a:p>
          <a:p>
            <a:pPr algn="ctr"/>
            <a:endParaRPr lang="en-US" dirty="0"/>
          </a:p>
          <a:p>
            <a:pPr algn="ctr"/>
            <a:endParaRPr lang="en-US" dirty="0"/>
          </a:p>
        </p:txBody>
      </p:sp>
      <p:sp>
        <p:nvSpPr>
          <p:cNvPr id="25" name="Rectangle 24"/>
          <p:cNvSpPr/>
          <p:nvPr/>
        </p:nvSpPr>
        <p:spPr>
          <a:xfrm>
            <a:off x="228600" y="5638800"/>
            <a:ext cx="19812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PASSENGER</a:t>
            </a:r>
          </a:p>
          <a:p>
            <a:pPr algn="ctr"/>
            <a:endParaRPr lang="en-US" dirty="0"/>
          </a:p>
          <a:p>
            <a:pPr algn="ctr"/>
            <a:r>
              <a:rPr lang="en-US" sz="1400" dirty="0" smtClean="0"/>
              <a:t>Variables containing </a:t>
            </a:r>
            <a:r>
              <a:rPr lang="en-US" sz="1400" dirty="0" err="1" smtClean="0"/>
              <a:t>paasenger</a:t>
            </a:r>
            <a:r>
              <a:rPr lang="en-US" sz="1400" dirty="0" smtClean="0"/>
              <a:t> info</a:t>
            </a:r>
            <a:endParaRPr lang="en-US" sz="1400" dirty="0"/>
          </a:p>
        </p:txBody>
      </p:sp>
      <p:cxnSp>
        <p:nvCxnSpPr>
          <p:cNvPr id="9" name="Straight Arrow Connector 8"/>
          <p:cNvCxnSpPr>
            <a:endCxn id="25" idx="0"/>
          </p:cNvCxnSpPr>
          <p:nvPr/>
        </p:nvCxnSpPr>
        <p:spPr>
          <a:xfrm>
            <a:off x="1219200" y="5170962"/>
            <a:ext cx="0" cy="4678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94" y="4495800"/>
            <a:ext cx="1967006" cy="5334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495800"/>
            <a:ext cx="1981200" cy="5334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4467220"/>
            <a:ext cx="1828800" cy="561979"/>
          </a:xfrm>
          <a:prstGeom prst="rect">
            <a:avLst/>
          </a:prstGeom>
        </p:spPr>
      </p:pic>
    </p:spTree>
    <p:extLst>
      <p:ext uri="{BB962C8B-B14F-4D97-AF65-F5344CB8AC3E}">
        <p14:creationId xmlns:p14="http://schemas.microsoft.com/office/powerpoint/2010/main" val="3322543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28600"/>
            <a:ext cx="5791200" cy="646331"/>
          </a:xfrm>
          <a:prstGeom prst="rect">
            <a:avLst/>
          </a:prstGeom>
        </p:spPr>
        <p:txBody>
          <a:bodyPr wrap="square">
            <a:spAutoFit/>
          </a:bodyPr>
          <a:lstStyle/>
          <a:p>
            <a:r>
              <a:rPr lang="x-none" altLang="en-ZA" sz="3600" b="1"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Binary Search Tree</a:t>
            </a:r>
            <a:endParaRPr lang="x-none" altLang="en-ZA" sz="36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endParaRPr>
          </a:p>
        </p:txBody>
      </p:sp>
      <p:sp>
        <p:nvSpPr>
          <p:cNvPr id="3" name="Rectangle 2"/>
          <p:cNvSpPr/>
          <p:nvPr/>
        </p:nvSpPr>
        <p:spPr>
          <a:xfrm>
            <a:off x="381000" y="1447800"/>
            <a:ext cx="6248400" cy="646331"/>
          </a:xfrm>
          <a:prstGeom prst="rect">
            <a:avLst/>
          </a:prstGeom>
        </p:spPr>
        <p:txBody>
          <a:bodyPr wrap="square">
            <a:spAutoFit/>
          </a:bodyPr>
          <a:lstStyle/>
          <a:p>
            <a:pPr marL="285750" indent="-285750">
              <a:buFont typeface="Arial" panose="02080604020202020204" charset="0"/>
              <a:buChar char="•"/>
            </a:pPr>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The figure below illustrates the implementation for the binary search tree</a:t>
            </a:r>
            <a:endParaRPr lang="en-US"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endParaRPr>
          </a:p>
        </p:txBody>
      </p:sp>
      <p:sp>
        <p:nvSpPr>
          <p:cNvPr id="4" name="Flowchart: Connector 3"/>
          <p:cNvSpPr/>
          <p:nvPr/>
        </p:nvSpPr>
        <p:spPr>
          <a:xfrm>
            <a:off x="3886200" y="2438400"/>
            <a:ext cx="914400" cy="762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Train</a:t>
            </a:r>
            <a:endParaRPr lang="en-US" dirty="0"/>
          </a:p>
        </p:txBody>
      </p:sp>
      <p:sp>
        <p:nvSpPr>
          <p:cNvPr id="5" name="Flowchart: Connector 4"/>
          <p:cNvSpPr/>
          <p:nvPr/>
        </p:nvSpPr>
        <p:spPr>
          <a:xfrm>
            <a:off x="2819400" y="3200400"/>
            <a:ext cx="990600" cy="990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train</a:t>
            </a:r>
            <a:endParaRPr lang="en-US" dirty="0"/>
          </a:p>
        </p:txBody>
      </p:sp>
      <p:sp>
        <p:nvSpPr>
          <p:cNvPr id="6" name="Flowchart: Connector 5"/>
          <p:cNvSpPr/>
          <p:nvPr/>
        </p:nvSpPr>
        <p:spPr>
          <a:xfrm>
            <a:off x="4800600" y="3657600"/>
            <a:ext cx="914400" cy="762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train</a:t>
            </a:r>
            <a:endParaRPr lang="en-US" dirty="0"/>
          </a:p>
        </p:txBody>
      </p:sp>
      <p:sp>
        <p:nvSpPr>
          <p:cNvPr id="7" name="Flowchart: Connector 6"/>
          <p:cNvSpPr/>
          <p:nvPr/>
        </p:nvSpPr>
        <p:spPr>
          <a:xfrm>
            <a:off x="3810000" y="4724400"/>
            <a:ext cx="990600" cy="685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train</a:t>
            </a:r>
            <a:endParaRPr lang="en-US" dirty="0"/>
          </a:p>
        </p:txBody>
      </p:sp>
      <p:sp>
        <p:nvSpPr>
          <p:cNvPr id="8" name="Flowchart: Connector 7"/>
          <p:cNvSpPr/>
          <p:nvPr/>
        </p:nvSpPr>
        <p:spPr>
          <a:xfrm>
            <a:off x="1447800" y="4419600"/>
            <a:ext cx="1866899" cy="1143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Variables with train details</a:t>
            </a:r>
            <a:endParaRPr lang="en-US" dirty="0"/>
          </a:p>
        </p:txBody>
      </p:sp>
      <p:cxnSp>
        <p:nvCxnSpPr>
          <p:cNvPr id="10" name="Straight Arrow Connector 9"/>
          <p:cNvCxnSpPr/>
          <p:nvPr/>
        </p:nvCxnSpPr>
        <p:spPr>
          <a:xfrm flipH="1">
            <a:off x="3733800" y="3033012"/>
            <a:ext cx="286312" cy="1673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4" idx="5"/>
          </p:cNvCxnSpPr>
          <p:nvPr/>
        </p:nvCxnSpPr>
        <p:spPr>
          <a:xfrm>
            <a:off x="4666689" y="3088808"/>
            <a:ext cx="438711" cy="5687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3505200" y="4191000"/>
            <a:ext cx="3810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2667000" y="4038600"/>
            <a:ext cx="1524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H="1">
            <a:off x="1489364" y="5396346"/>
            <a:ext cx="3048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Flowchart: Preparation 20"/>
          <p:cNvSpPr/>
          <p:nvPr/>
        </p:nvSpPr>
        <p:spPr>
          <a:xfrm>
            <a:off x="0" y="5333999"/>
            <a:ext cx="1600200" cy="1378527"/>
          </a:xfrm>
          <a:prstGeom prst="flowChartPrepa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Array based list holding passenger objects</a:t>
            </a:r>
            <a:endParaRPr lang="en-US" sz="1400" dirty="0"/>
          </a:p>
        </p:txBody>
      </p:sp>
      <p:sp>
        <p:nvSpPr>
          <p:cNvPr id="22" name="Flowchart: Process 21"/>
          <p:cNvSpPr/>
          <p:nvPr/>
        </p:nvSpPr>
        <p:spPr>
          <a:xfrm>
            <a:off x="2209800" y="5867400"/>
            <a:ext cx="1810312" cy="106680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Passenger</a:t>
            </a:r>
          </a:p>
          <a:p>
            <a:pPr algn="ctr"/>
            <a:r>
              <a:rPr lang="en-US" sz="1400" dirty="0" smtClean="0"/>
              <a:t>Variables containing passenger info</a:t>
            </a:r>
            <a:endParaRPr lang="en-US" sz="1400" dirty="0"/>
          </a:p>
        </p:txBody>
      </p:sp>
      <p:sp>
        <p:nvSpPr>
          <p:cNvPr id="23" name="Flowchart: Terminator 22"/>
          <p:cNvSpPr/>
          <p:nvPr/>
        </p:nvSpPr>
        <p:spPr>
          <a:xfrm>
            <a:off x="4666689" y="5715000"/>
            <a:ext cx="1810311" cy="9906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The waiting list</a:t>
            </a:r>
            <a:endParaRPr lang="en-US" dirty="0"/>
          </a:p>
        </p:txBody>
      </p:sp>
      <p:cxnSp>
        <p:nvCxnSpPr>
          <p:cNvPr id="25" name="Straight Arrow Connector 24"/>
          <p:cNvCxnSpPr/>
          <p:nvPr/>
        </p:nvCxnSpPr>
        <p:spPr>
          <a:xfrm>
            <a:off x="2743200" y="5562600"/>
            <a:ext cx="2286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3114956" y="5257800"/>
            <a:ext cx="1551733"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95165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9844"/>
            <a:ext cx="8839200" cy="6093976"/>
          </a:xfrm>
          <a:prstGeom prst="rect">
            <a:avLst/>
          </a:prstGeom>
        </p:spPr>
        <p:txBody>
          <a:bodyPr wrap="square">
            <a:spAutoFit/>
          </a:bodyPr>
          <a:lstStyle/>
          <a:p>
            <a:r>
              <a:rPr lang="en-US" sz="2600" b="1" u="sng" dirty="0">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The operation of our project is solemnly based on this framework </a:t>
            </a:r>
            <a:r>
              <a:rPr lang="en-US" sz="2600" b="1" u="sng" dirty="0" smtClean="0">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.The </a:t>
            </a:r>
            <a:r>
              <a:rPr lang="en-US" sz="2600" b="1" u="sng" dirty="0">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figure shows an overview of how we envision and implement the application of our train Reservation System. The links of circles (nodes) resemble the network of nodes which build up a Binary Search tree. The basis of this arrangement is attained from using the train number as the key hence forming this hierarchal structure. Each node is a train. Within each train, there is a </a:t>
            </a:r>
            <a:r>
              <a:rPr lang="en-US" sz="2600" b="1" u="sng" dirty="0" err="1">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SeatsList</a:t>
            </a:r>
            <a:r>
              <a:rPr lang="en-US" sz="2600" b="1" u="sng" dirty="0">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 object which is executed as an array. Each element of the </a:t>
            </a:r>
            <a:r>
              <a:rPr lang="en-US" sz="2600" b="1" u="sng" dirty="0" err="1">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Seatlist</a:t>
            </a:r>
            <a:r>
              <a:rPr lang="en-US" sz="2600" b="1" u="sng" dirty="0">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 class is a Passenger object which stores the passenger’s information. A </a:t>
            </a:r>
            <a:r>
              <a:rPr lang="en-US" sz="2600" b="1" u="sng" dirty="0" err="1">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WaitingList</a:t>
            </a:r>
            <a:r>
              <a:rPr lang="en-US" sz="2600" b="1" u="sng" dirty="0">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latin typeface="Liberation Serif"/>
              </a:rPr>
              <a:t> is also incorporated into the train. It is also an array, with each cell being a Passenger object.</a:t>
            </a:r>
          </a:p>
          <a:p>
            <a:r>
              <a:rPr lang="en-US" sz="2600" b="1" u="sng" dirty="0">
                <a:ln>
                  <a:solidFill>
                    <a:schemeClr val="tx1"/>
                  </a:solidFill>
                </a:ln>
                <a:solidFill>
                  <a:srgbClr val="FFFF00"/>
                </a:solidFill>
                <a:effectLst>
                  <a:glow rad="63500">
                    <a:schemeClr val="accent1">
                      <a:satMod val="175000"/>
                      <a:alpha val="40000"/>
                    </a:schemeClr>
                  </a:glow>
                  <a:outerShdw blurRad="38100" dist="38100" dir="2700000" algn="tl">
                    <a:srgbClr val="000000">
                      <a:alpha val="43137"/>
                    </a:srgbClr>
                  </a:outerShdw>
                </a:effectLst>
              </a:rPr>
              <a:t> </a:t>
            </a:r>
          </a:p>
        </p:txBody>
      </p:sp>
    </p:spTree>
    <p:extLst>
      <p:ext uri="{BB962C8B-B14F-4D97-AF65-F5344CB8AC3E}">
        <p14:creationId xmlns:p14="http://schemas.microsoft.com/office/powerpoint/2010/main" val="1870416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
            <a:ext cx="5334000" cy="830997"/>
          </a:xfrm>
          <a:prstGeom prst="rect">
            <a:avLst/>
          </a:prstGeom>
        </p:spPr>
        <p:txBody>
          <a:bodyPr wrap="square">
            <a:spAutoFit/>
          </a:bodyPr>
          <a:lstStyle/>
          <a:p>
            <a:pPr algn="ctr"/>
            <a:r>
              <a:rPr lang="en-ZA" sz="24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Relationship between constituent classes</a:t>
            </a:r>
            <a:endParaRPr lang="en-ZA" sz="24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endParaRPr>
          </a:p>
        </p:txBody>
      </p:sp>
      <p:sp>
        <p:nvSpPr>
          <p:cNvPr id="3" name="Rectangle 2"/>
          <p:cNvSpPr/>
          <p:nvPr/>
        </p:nvSpPr>
        <p:spPr>
          <a:xfrm>
            <a:off x="2286000" y="1083301"/>
            <a:ext cx="2971800" cy="400110"/>
          </a:xfrm>
          <a:prstGeom prst="rect">
            <a:avLst/>
          </a:prstGeom>
        </p:spPr>
        <p:txBody>
          <a:bodyPr wrap="square">
            <a:spAutoFit/>
          </a:bodyPr>
          <a:lstStyle/>
          <a:p>
            <a:r>
              <a:rPr lang="en-ZA" sz="2000"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Hierarchical Diagram</a:t>
            </a:r>
            <a:endParaRPr lang="en-ZA" sz="2000"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endParaRPr>
          </a:p>
        </p:txBody>
      </p:sp>
      <p:sp>
        <p:nvSpPr>
          <p:cNvPr id="4" name="Rectangle 3"/>
          <p:cNvSpPr/>
          <p:nvPr/>
        </p:nvSpPr>
        <p:spPr>
          <a:xfrm>
            <a:off x="304800" y="2057400"/>
            <a:ext cx="6553200" cy="2031325"/>
          </a:xfrm>
          <a:prstGeom prst="rect">
            <a:avLst/>
          </a:prstGeom>
        </p:spPr>
        <p:txBody>
          <a:bodyPr wrap="square">
            <a:spAutoFit/>
          </a:bodyPr>
          <a:lstStyle/>
          <a:p>
            <a:pPr marL="285750" indent="-285750">
              <a:buFont typeface="Arial" panose="02080604020202020204" charset="0"/>
              <a:buChar char="•"/>
            </a:pPr>
            <a:r>
              <a:rPr lang="en-ZA"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The figure below shows the relationship between classes incorporated</a:t>
            </a:r>
          </a:p>
          <a:p>
            <a:r>
              <a:rPr lang="en-ZA"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     in our system </a:t>
            </a:r>
          </a:p>
          <a:p>
            <a:pPr marL="285750" indent="-285750">
              <a:buFont typeface="Arial" panose="02080604020202020204" charset="0"/>
              <a:buChar char="•"/>
            </a:pPr>
            <a:r>
              <a:rPr lang="en-US"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The hierarchical shape symbolizes the flow of data or the access of information. </a:t>
            </a:r>
          </a:p>
          <a:p>
            <a:pPr marL="285750" indent="-285750">
              <a:buFont typeface="Arial" panose="02080604020202020204" charset="0"/>
              <a:buChar char="•"/>
            </a:pPr>
            <a:r>
              <a:rPr lang="en-ZA" b="1" dirty="0" smtClean="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rPr>
              <a:t>The level of information access decreases from top to bottom</a:t>
            </a:r>
            <a:endParaRPr lang="en-ZA" b="1" dirty="0">
              <a:ln w="12700">
                <a:solidFill>
                  <a:srgbClr val="000000"/>
                </a:solidFill>
                <a:prstDash val="solid"/>
              </a:ln>
              <a:solidFill>
                <a:srgbClr val="FFFF00"/>
              </a:solidFill>
              <a:effectLst>
                <a:outerShdw blurRad="41275" dist="20320" dir="1800000" algn="tl" rotWithShape="0">
                  <a:srgbClr val="000000">
                    <a:alpha val="40000"/>
                  </a:srgbClr>
                </a:outerShdw>
              </a:effectLst>
              <a:latin typeface="Liberation Serif" charset="0"/>
            </a:endParaRPr>
          </a:p>
        </p:txBody>
      </p:sp>
      <p:pic>
        <p:nvPicPr>
          <p:cNvPr id="5" name="Picture 4"/>
          <p:cNvPicPr>
            <a:picLocks noChangeAspect="1"/>
          </p:cNvPicPr>
          <p:nvPr/>
        </p:nvPicPr>
        <p:blipFill>
          <a:blip r:embed="rId2"/>
          <a:stretch>
            <a:fillRect/>
          </a:stretch>
        </p:blipFill>
        <p:spPr>
          <a:xfrm>
            <a:off x="142272" y="3665119"/>
            <a:ext cx="5487035" cy="3594735"/>
          </a:xfrm>
          <a:prstGeom prst="rect">
            <a:avLst/>
          </a:prstGeom>
        </p:spPr>
      </p:pic>
      <p:sp>
        <p:nvSpPr>
          <p:cNvPr id="6" name="Rectangle 5"/>
          <p:cNvSpPr/>
          <p:nvPr/>
        </p:nvSpPr>
        <p:spPr>
          <a:xfrm>
            <a:off x="1352605" y="4419600"/>
            <a:ext cx="2864951" cy="369332"/>
          </a:xfrm>
          <a:prstGeom prst="rect">
            <a:avLst/>
          </a:prstGeom>
        </p:spPr>
        <p:txBody>
          <a:bodyPr wrap="none">
            <a:spAutoFit/>
          </a:bodyPr>
          <a:lstStyle/>
          <a:p>
            <a:r>
              <a:rPr lang="en-ZA" b="1" dirty="0" smtClean="0">
                <a:solidFill>
                  <a:srgbClr val="FF0000"/>
                </a:solidFill>
                <a:effectLst>
                  <a:outerShdw blurRad="38100" dist="19050" dir="2700000" algn="tl" rotWithShape="0">
                    <a:schemeClr val="dk1">
                      <a:alpha val="40000"/>
                    </a:schemeClr>
                  </a:outerShdw>
                </a:effectLst>
                <a:latin typeface="Liberation Serif" charset="0"/>
              </a:rPr>
              <a:t>Train list BST/Linked list</a:t>
            </a:r>
            <a:endParaRPr lang="en-ZA" b="1" dirty="0">
              <a:solidFill>
                <a:srgbClr val="FF0000"/>
              </a:solidFill>
              <a:effectLst>
                <a:outerShdw blurRad="38100" dist="19050" dir="2700000" algn="tl" rotWithShape="0">
                  <a:schemeClr val="dk1">
                    <a:alpha val="40000"/>
                  </a:schemeClr>
                </a:outerShdw>
              </a:effectLst>
              <a:latin typeface="Liberation Serif" charset="0"/>
            </a:endParaRPr>
          </a:p>
        </p:txBody>
      </p:sp>
      <p:sp>
        <p:nvSpPr>
          <p:cNvPr id="7" name="Rectangle 6"/>
          <p:cNvSpPr/>
          <p:nvPr/>
        </p:nvSpPr>
        <p:spPr>
          <a:xfrm>
            <a:off x="2197108" y="5029200"/>
            <a:ext cx="1377365" cy="369332"/>
          </a:xfrm>
          <a:prstGeom prst="rect">
            <a:avLst/>
          </a:prstGeom>
        </p:spPr>
        <p:txBody>
          <a:bodyPr wrap="none">
            <a:spAutoFit/>
          </a:bodyPr>
          <a:lstStyle/>
          <a:p>
            <a:r>
              <a:rPr lang="en-ZA" b="1" dirty="0" smtClean="0">
                <a:solidFill>
                  <a:srgbClr val="FF0000"/>
                </a:solidFill>
                <a:effectLst>
                  <a:outerShdw blurRad="38100" dist="19050" dir="2700000" algn="tl" rotWithShape="0">
                    <a:schemeClr val="dk1">
                      <a:alpha val="40000"/>
                    </a:schemeClr>
                  </a:outerShdw>
                </a:effectLst>
                <a:latin typeface="Liberation Serif" charset="0"/>
              </a:rPr>
              <a:t>Train Node</a:t>
            </a:r>
            <a:endParaRPr lang="en-US" dirty="0"/>
          </a:p>
        </p:txBody>
      </p:sp>
      <p:sp>
        <p:nvSpPr>
          <p:cNvPr id="8" name="Rectangle 7"/>
          <p:cNvSpPr/>
          <p:nvPr/>
        </p:nvSpPr>
        <p:spPr>
          <a:xfrm>
            <a:off x="1905000" y="5642003"/>
            <a:ext cx="2819400" cy="584775"/>
          </a:xfrm>
          <a:prstGeom prst="rect">
            <a:avLst/>
          </a:prstGeom>
        </p:spPr>
        <p:txBody>
          <a:bodyPr wrap="square">
            <a:spAutoFit/>
          </a:bodyPr>
          <a:lstStyle/>
          <a:p>
            <a:pPr algn="ctr"/>
            <a:r>
              <a:rPr lang="x-none" altLang="en-US" sz="1600" b="1" smtClean="0">
                <a:solidFill>
                  <a:srgbClr val="FF0000"/>
                </a:solidFill>
                <a:latin typeface="Liberation Serif" charset="0"/>
              </a:rPr>
              <a:t>Seats List</a:t>
            </a:r>
          </a:p>
          <a:p>
            <a:pPr algn="ctr"/>
            <a:r>
              <a:rPr lang="x-none" altLang="en-US" sz="1600" b="1" smtClean="0">
                <a:solidFill>
                  <a:srgbClr val="FF0000"/>
                </a:solidFill>
                <a:latin typeface="Liberation Serif" charset="0"/>
              </a:rPr>
              <a:t> (Array-based List</a:t>
            </a:r>
            <a:endParaRPr lang="en-US" sz="1600" b="1" dirty="0">
              <a:solidFill>
                <a:srgbClr val="FF0000"/>
              </a:solidFill>
            </a:endParaRPr>
          </a:p>
        </p:txBody>
      </p:sp>
      <p:sp>
        <p:nvSpPr>
          <p:cNvPr id="9" name="Rectangle 8"/>
          <p:cNvSpPr/>
          <p:nvPr/>
        </p:nvSpPr>
        <p:spPr>
          <a:xfrm>
            <a:off x="609600" y="6226778"/>
            <a:ext cx="4572000" cy="646331"/>
          </a:xfrm>
          <a:prstGeom prst="rect">
            <a:avLst/>
          </a:prstGeom>
        </p:spPr>
        <p:txBody>
          <a:bodyPr>
            <a:spAutoFit/>
          </a:bodyPr>
          <a:lstStyle/>
          <a:p>
            <a:pPr algn="ctr"/>
            <a:r>
              <a:rPr lang="x-none" altLang="en-US" b="1" smtClean="0">
                <a:solidFill>
                  <a:srgbClr val="FF0000"/>
                </a:solidFill>
                <a:latin typeface="Liberation Serif" charset="0"/>
              </a:rPr>
              <a:t>Passenger</a:t>
            </a:r>
          </a:p>
          <a:p>
            <a:pPr algn="ctr"/>
            <a:r>
              <a:rPr lang="x-none" altLang="en-US" b="1" smtClean="0">
                <a:solidFill>
                  <a:srgbClr val="FF0000"/>
                </a:solidFill>
                <a:latin typeface="Liberation Serif" charset="0"/>
              </a:rPr>
              <a:t>(Elements</a:t>
            </a:r>
            <a:endParaRPr lang="en-US" b="1" dirty="0">
              <a:solidFill>
                <a:srgbClr val="FF0000"/>
              </a:solidFill>
            </a:endParaRPr>
          </a:p>
        </p:txBody>
      </p:sp>
      <p:pic>
        <p:nvPicPr>
          <p:cNvPr id="10" name="Picture 9"/>
          <p:cNvPicPr>
            <a:picLocks noChangeAspect="1"/>
          </p:cNvPicPr>
          <p:nvPr/>
        </p:nvPicPr>
        <p:blipFill>
          <a:blip r:embed="rId3"/>
          <a:stretch>
            <a:fillRect/>
          </a:stretch>
        </p:blipFill>
        <p:spPr>
          <a:xfrm>
            <a:off x="5335725" y="5462487"/>
            <a:ext cx="2011680" cy="850265"/>
          </a:xfrm>
          <a:prstGeom prst="rect">
            <a:avLst/>
          </a:prstGeom>
        </p:spPr>
      </p:pic>
      <p:sp>
        <p:nvSpPr>
          <p:cNvPr id="11" name="Rectangle 10"/>
          <p:cNvSpPr/>
          <p:nvPr/>
        </p:nvSpPr>
        <p:spPr>
          <a:xfrm>
            <a:off x="4012911" y="5443360"/>
            <a:ext cx="4572000" cy="646331"/>
          </a:xfrm>
          <a:prstGeom prst="rect">
            <a:avLst/>
          </a:prstGeom>
        </p:spPr>
        <p:txBody>
          <a:bodyPr>
            <a:spAutoFit/>
          </a:bodyPr>
          <a:lstStyle/>
          <a:p>
            <a:pPr algn="ctr"/>
            <a:r>
              <a:rPr lang="x-none" altLang="en-US" b="1" smtClean="0">
                <a:solidFill>
                  <a:srgbClr val="FF0000"/>
                </a:solidFill>
                <a:latin typeface="Liberation Serif" charset="0"/>
              </a:rPr>
              <a:t>Waiting List</a:t>
            </a:r>
          </a:p>
          <a:p>
            <a:pPr algn="ctr"/>
            <a:r>
              <a:rPr lang="x-none" altLang="en-US" b="1" smtClean="0">
                <a:solidFill>
                  <a:srgbClr val="FF0000"/>
                </a:solidFill>
                <a:latin typeface="Liberation Serif" charset="0"/>
              </a:rPr>
              <a:t>(Queue)</a:t>
            </a:r>
            <a:endParaRPr lang="x-none" altLang="en-US" b="1">
              <a:solidFill>
                <a:srgbClr val="FF0000"/>
              </a:solidFill>
              <a:latin typeface="Liberation Serif" charset="0"/>
            </a:endParaRPr>
          </a:p>
        </p:txBody>
      </p:sp>
      <p:cxnSp>
        <p:nvCxnSpPr>
          <p:cNvPr id="13" name="Straight Arrow Connector 12"/>
          <p:cNvCxnSpPr/>
          <p:nvPr/>
        </p:nvCxnSpPr>
        <p:spPr>
          <a:xfrm flipH="1" flipV="1">
            <a:off x="4247580" y="5829521"/>
            <a:ext cx="1362107" cy="164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4769869" y="4912876"/>
            <a:ext cx="1147747" cy="6019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23099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2374</TotalTime>
  <Words>1419</Words>
  <Application>Microsoft Office PowerPoint</Application>
  <PresentationFormat>Affichage à l'écran (4:3)</PresentationFormat>
  <Paragraphs>179</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Office Theme</vt:lpstr>
      <vt:lpstr>Hangzhou international Train Booking Online System Project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TEAM WORK</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Hangzhou international Train Reservations Online System Project</dc:title>
  <dc:creator>Primrose Maphosa</dc:creator>
  <cp:lastModifiedBy>Hp</cp:lastModifiedBy>
  <cp:revision>38</cp:revision>
  <dcterms:created xsi:type="dcterms:W3CDTF">2019-12-27T07:36:31Z</dcterms:created>
  <dcterms:modified xsi:type="dcterms:W3CDTF">2020-01-02T02:00:21Z</dcterms:modified>
</cp:coreProperties>
</file>