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399" r:id="rId3"/>
    <p:sldId id="400" r:id="rId4"/>
    <p:sldId id="258" r:id="rId5"/>
    <p:sldId id="259" r:id="rId6"/>
    <p:sldId id="396" r:id="rId7"/>
    <p:sldId id="392" r:id="rId8"/>
    <p:sldId id="28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u="sng" dirty="0" err="1">
                <a:ln w="1905"/>
                <a:effectLst>
                  <a:innerShdw blurRad="69850" dist="43180" dir="5400000">
                    <a:srgbClr val="000000">
                      <a:alpha val="65000"/>
                    </a:srgbClr>
                  </a:innerShdw>
                </a:effectLst>
              </a:rPr>
              <a:t>CodeGuardian</a:t>
            </a:r>
            <a:r>
              <a:rPr lang="en-US" sz="4000" b="1" u="sng" dirty="0">
                <a:ln w="1905"/>
                <a:effectLst>
                  <a:innerShdw blurRad="69850" dist="43180" dir="5400000">
                    <a:srgbClr val="000000">
                      <a:alpha val="65000"/>
                    </a:srgbClr>
                  </a:innerShdw>
                </a:effectLst>
              </a:rPr>
              <a:t> Pro</a:t>
            </a:r>
          </a:p>
        </p:txBody>
      </p:sp>
      <p:sp>
        <p:nvSpPr>
          <p:cNvPr id="3" name="TextBox 2"/>
          <p:cNvSpPr txBox="1"/>
          <p:nvPr/>
        </p:nvSpPr>
        <p:spPr>
          <a:xfrm>
            <a:off x="5337175" y="2743200"/>
            <a:ext cx="5029200" cy="369332"/>
          </a:xfrm>
          <a:prstGeom prst="rect">
            <a:avLst/>
          </a:prstGeom>
          <a:noFill/>
        </p:spPr>
        <p:txBody>
          <a:bodyPr wrap="square" rtlCol="0">
            <a:spAutoFit/>
          </a:bodyPr>
          <a:lstStyle/>
          <a:p>
            <a:r>
              <a:rPr lang="en-US" b="1" dirty="0">
                <a:solidFill>
                  <a:schemeClr val="tx2">
                    <a:lumMod val="75000"/>
                  </a:schemeClr>
                </a:solidFill>
              </a:rPr>
              <a:t>Name of the student:</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Mr. V. Narasimha</a:t>
            </a:r>
          </a:p>
          <a:p>
            <a:r>
              <a:rPr lang="en-US" b="1" dirty="0"/>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58</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a:t>
            </a:r>
          </a:p>
        </p:txBody>
      </p:sp>
      <p:sp>
        <p:nvSpPr>
          <p:cNvPr id="8" name="TextBox 7">
            <a:extLst>
              <a:ext uri="{FF2B5EF4-FFF2-40B4-BE49-F238E27FC236}">
                <a16:creationId xmlns:a16="http://schemas.microsoft.com/office/drawing/2014/main" id="{B48AB624-FDA3-B87B-3C41-52A58DBEB875}"/>
              </a:ext>
            </a:extLst>
          </p:cNvPr>
          <p:cNvSpPr txBox="1"/>
          <p:nvPr/>
        </p:nvSpPr>
        <p:spPr>
          <a:xfrm>
            <a:off x="5337175" y="3112532"/>
            <a:ext cx="4797425" cy="1015663"/>
          </a:xfrm>
          <a:prstGeom prst="rect">
            <a:avLst/>
          </a:prstGeom>
          <a:noFill/>
        </p:spPr>
        <p:txBody>
          <a:bodyPr wrap="square" rtlCol="0">
            <a:spAutoFit/>
          </a:bodyPr>
          <a:lstStyle/>
          <a:p>
            <a:r>
              <a:rPr lang="en-US" sz="1400" dirty="0"/>
              <a:t>G. CHITRA BHANU REDDY  20H51A05C4</a:t>
            </a:r>
          </a:p>
          <a:p>
            <a:r>
              <a:rPr lang="en-US" sz="1400" dirty="0"/>
              <a:t>J. SANTHOSH REDDY          20H51A05E1</a:t>
            </a:r>
          </a:p>
          <a:p>
            <a:r>
              <a:rPr lang="en-US" sz="1400" dirty="0"/>
              <a:t>TWINKLE SHARMA               20H51A05Q3</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89C60A9B-EAFE-AAD2-A611-1DF9457AC122}"/>
              </a:ext>
            </a:extLst>
          </p:cNvPr>
          <p:cNvSpPr txBox="1"/>
          <p:nvPr/>
        </p:nvSpPr>
        <p:spPr>
          <a:xfrm>
            <a:off x="609600" y="1447800"/>
            <a:ext cx="7467600" cy="5147563"/>
          </a:xfrm>
          <a:prstGeom prst="rect">
            <a:avLst/>
          </a:prstGeom>
          <a:noFill/>
        </p:spPr>
        <p:txBody>
          <a:bodyPr wrap="square" rtlCol="0">
            <a:spAutoFit/>
          </a:bodyPr>
          <a:lstStyle/>
          <a:p>
            <a:pPr marL="349250" marR="73025" indent="-285750" algn="just">
              <a:lnSpc>
                <a:spcPct val="115000"/>
              </a:lnSpc>
              <a:spcAft>
                <a:spcPts val="0"/>
              </a:spcAft>
              <a:buFont typeface="Wingdings" panose="05000000000000000000" pitchFamily="2" charset="2"/>
              <a:buChar char="Ø"/>
            </a:pPr>
            <a:r>
              <a:rPr lang="en-US" b="0" i="0" dirty="0" err="1">
                <a:solidFill>
                  <a:srgbClr val="343541"/>
                </a:solidFill>
                <a:effectLst/>
                <a:latin typeface="Söhne"/>
              </a:rPr>
              <a:t>CodeGuardian</a:t>
            </a:r>
            <a:r>
              <a:rPr lang="en-US" b="0" i="0" dirty="0">
                <a:solidFill>
                  <a:srgbClr val="343541"/>
                </a:solidFill>
                <a:effectLst/>
                <a:latin typeface="Söhne"/>
              </a:rPr>
              <a:t> Pro uses cutting-edge techniques to automatically find and pinpoint bugs and errors in source code.</a:t>
            </a:r>
          </a:p>
          <a:p>
            <a:pPr marL="63500" marR="73025" algn="just">
              <a:lnSpc>
                <a:spcPct val="115000"/>
              </a:lnSpc>
              <a:spcAft>
                <a:spcPts val="0"/>
              </a:spcAft>
            </a:pPr>
            <a:endParaRPr lang="en-US" b="0" i="0" dirty="0">
              <a:solidFill>
                <a:srgbClr val="343541"/>
              </a:solidFill>
              <a:effectLst/>
              <a:latin typeface="Söhne"/>
            </a:endParaRPr>
          </a:p>
          <a:p>
            <a:pPr marL="349250" marR="73025" indent="-285750" algn="just">
              <a:lnSpc>
                <a:spcPct val="115000"/>
              </a:lnSpc>
              <a:spcAft>
                <a:spcPts val="0"/>
              </a:spcAft>
              <a:buFont typeface="Wingdings" panose="05000000000000000000" pitchFamily="2" charset="2"/>
              <a:buChar char="Ø"/>
            </a:pPr>
            <a:r>
              <a:rPr lang="en-US" b="0" i="0" dirty="0">
                <a:solidFill>
                  <a:srgbClr val="343541"/>
                </a:solidFill>
                <a:effectLst/>
                <a:latin typeface="Söhne"/>
              </a:rPr>
              <a:t>It enhances software quality by efficiently scanning code for syntax and logic errors, reducing defects and vulnerabilities.</a:t>
            </a:r>
          </a:p>
          <a:p>
            <a:pPr marL="63500" marR="73025" algn="just">
              <a:lnSpc>
                <a:spcPct val="115000"/>
              </a:lnSpc>
              <a:spcAft>
                <a:spcPts val="0"/>
              </a:spcAft>
            </a:pPr>
            <a:endParaRPr lang="en-US" dirty="0">
              <a:solidFill>
                <a:srgbClr val="343541"/>
              </a:solidFill>
              <a:latin typeface="Söhne"/>
            </a:endParaRPr>
          </a:p>
          <a:p>
            <a:pPr marL="349250" marR="73025" indent="-285750" algn="just">
              <a:lnSpc>
                <a:spcPct val="115000"/>
              </a:lnSpc>
              <a:spcAft>
                <a:spcPts val="0"/>
              </a:spcAft>
              <a:buFont typeface="Wingdings" panose="05000000000000000000" pitchFamily="2" charset="2"/>
              <a:buChar char="Ø"/>
            </a:pPr>
            <a:r>
              <a:rPr lang="en-US" b="0" i="0" dirty="0">
                <a:solidFill>
                  <a:srgbClr val="343541"/>
                </a:solidFill>
                <a:effectLst/>
                <a:latin typeface="Söhne"/>
              </a:rPr>
              <a:t>Unlike typical bug detectors, it provides precise guidance for issue resolution, making it easier for developers to fix problems.</a:t>
            </a:r>
          </a:p>
          <a:p>
            <a:pPr marL="63500" marR="73025" algn="just">
              <a:lnSpc>
                <a:spcPct val="115000"/>
              </a:lnSpc>
              <a:spcAft>
                <a:spcPts val="0"/>
              </a:spcAft>
            </a:pPr>
            <a:endParaRPr lang="en-US" b="0" i="0" dirty="0">
              <a:solidFill>
                <a:srgbClr val="343541"/>
              </a:solidFill>
              <a:effectLst/>
              <a:latin typeface="Söhne"/>
            </a:endParaRPr>
          </a:p>
          <a:p>
            <a:pPr marL="349250" marR="73025" indent="-285750" algn="just">
              <a:lnSpc>
                <a:spcPct val="115000"/>
              </a:lnSpc>
              <a:spcAft>
                <a:spcPts val="0"/>
              </a:spcAft>
              <a:buFont typeface="Wingdings" panose="05000000000000000000" pitchFamily="2" charset="2"/>
              <a:buChar char="Ø"/>
            </a:pPr>
            <a:r>
              <a:rPr lang="en-US" b="0" i="0" dirty="0">
                <a:solidFill>
                  <a:srgbClr val="343541"/>
                </a:solidFill>
                <a:effectLst/>
                <a:latin typeface="Söhne"/>
              </a:rPr>
              <a:t> </a:t>
            </a:r>
            <a:r>
              <a:rPr lang="en-US" dirty="0">
                <a:solidFill>
                  <a:srgbClr val="343541"/>
                </a:solidFill>
                <a:latin typeface="Söhne"/>
              </a:rPr>
              <a:t>It</a:t>
            </a:r>
            <a:r>
              <a:rPr lang="en-US" b="0" i="0" dirty="0">
                <a:solidFill>
                  <a:srgbClr val="343541"/>
                </a:solidFill>
                <a:effectLst/>
                <a:latin typeface="Söhne"/>
              </a:rPr>
              <a:t> performs thorough vulnerability analysis to identify potential security risks, making software more secure.</a:t>
            </a:r>
          </a:p>
          <a:p>
            <a:pPr marL="63500" marR="73025" algn="just">
              <a:lnSpc>
                <a:spcPct val="115000"/>
              </a:lnSpc>
              <a:spcAft>
                <a:spcPts val="0"/>
              </a:spcAft>
            </a:pPr>
            <a:endParaRPr lang="en-US" dirty="0">
              <a:solidFill>
                <a:srgbClr val="343541"/>
              </a:solidFill>
              <a:latin typeface="Söhne"/>
            </a:endParaRPr>
          </a:p>
          <a:p>
            <a:pPr marL="349250" marR="73025" indent="-285750" algn="just">
              <a:lnSpc>
                <a:spcPct val="115000"/>
              </a:lnSpc>
              <a:spcAft>
                <a:spcPts val="0"/>
              </a:spcAft>
              <a:buFont typeface="Wingdings" panose="05000000000000000000" pitchFamily="2" charset="2"/>
              <a:buChar char="Ø"/>
            </a:pPr>
            <a:r>
              <a:rPr lang="en-US" b="0" i="0" dirty="0">
                <a:solidFill>
                  <a:srgbClr val="343541"/>
                </a:solidFill>
                <a:effectLst/>
                <a:latin typeface="Söhne"/>
              </a:rPr>
              <a:t>With the Code Bug Finder, it streamlines debugging, reduces development time, and results in reliable, secure software for an improved user experience.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709863" y="1499297"/>
            <a:ext cx="6934200" cy="3693319"/>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74151"/>
                </a:solidFill>
                <a:effectLst/>
                <a:latin typeface="Söhne"/>
              </a:rPr>
              <a:t>Malware analysis is crucial in cybersecurity for dissecting and               countering malicious software.</a:t>
            </a:r>
          </a:p>
          <a:p>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Malware analysis tools are software applications tailored for this task.</a:t>
            </a:r>
          </a:p>
          <a:p>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They help experts and organizations identify, categorize, and respond to malware threats.</a:t>
            </a:r>
          </a:p>
          <a:p>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These tools provide insights into malware structure, behavior, and dependencies.</a:t>
            </a:r>
          </a:p>
          <a:p>
            <a:endParaRPr lang="en-US" b="0" i="0" dirty="0">
              <a:solidFill>
                <a:srgbClr val="374151"/>
              </a:solidFill>
              <a:effectLst/>
              <a:latin typeface="Söhne"/>
            </a:endParaRPr>
          </a:p>
          <a:p>
            <a:pPr marL="285750" indent="-285750">
              <a:buFont typeface="Wingdings" panose="05000000000000000000" pitchFamily="2" charset="2"/>
              <a:buChar char="Ø"/>
            </a:pPr>
            <a:r>
              <a:rPr lang="en-US" b="0" i="0" dirty="0">
                <a:solidFill>
                  <a:srgbClr val="374151"/>
                </a:solidFill>
                <a:effectLst/>
                <a:latin typeface="Söhne"/>
              </a:rPr>
              <a:t>They offer valuable features for understanding and mitigating security threats.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BF7857CF-B7BD-587D-A0D3-007D6F16A29A}"/>
              </a:ext>
            </a:extLst>
          </p:cNvPr>
          <p:cNvSpPr txBox="1"/>
          <p:nvPr/>
        </p:nvSpPr>
        <p:spPr>
          <a:xfrm>
            <a:off x="895350" y="2151726"/>
            <a:ext cx="7029450" cy="1631216"/>
          </a:xfrm>
          <a:prstGeom prst="rect">
            <a:avLst/>
          </a:prstGeom>
          <a:noFill/>
        </p:spPr>
        <p:txBody>
          <a:bodyPr wrap="square" rtlCol="0">
            <a:spAutoFit/>
          </a:bodyPr>
          <a:lstStyle/>
          <a:p>
            <a:pPr algn="just"/>
            <a:r>
              <a:rPr lang="en-US" sz="2000" b="0" i="0" dirty="0" err="1">
                <a:solidFill>
                  <a:srgbClr val="343541"/>
                </a:solidFill>
                <a:effectLst/>
                <a:latin typeface="Söhne"/>
              </a:rPr>
              <a:t>CodeGuardian</a:t>
            </a:r>
            <a:r>
              <a:rPr lang="en-US" sz="2000" b="0" i="0" dirty="0">
                <a:solidFill>
                  <a:srgbClr val="343541"/>
                </a:solidFill>
                <a:effectLst/>
                <a:latin typeface="Söhne"/>
              </a:rPr>
              <a:t> Pro streamlines bug and vulnerability detection in software, websites, emails, and images, reducing development time and enhancing security with automated analysis and guidance. Its goal is to improve the user experience and mitigate software defects and security risks.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10055</TotalTime>
  <Words>291</Words>
  <Application>Microsoft Office PowerPoint</Application>
  <PresentationFormat>On-screen Show (4:3)</PresentationFormat>
  <Paragraphs>43</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Hacker Stran</cp:lastModifiedBy>
  <cp:revision>714</cp:revision>
  <dcterms:modified xsi:type="dcterms:W3CDTF">2023-10-04T09:41:51Z</dcterms:modified>
</cp:coreProperties>
</file>